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6.xml" ContentType="application/vnd.openxmlformats-officedocument.presentationml.notesSlide+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7.xml" ContentType="application/vnd.openxmlformats-officedocument.presentationml.tags+xml"/>
  <Override PartName="/ppt/notesSlides/notesSlide10.xml" ContentType="application/vnd.openxmlformats-officedocument.presentationml.notesSlide+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notesSlides/notesSlide14.xml" ContentType="application/vnd.openxmlformats-officedocument.presentationml.notesSlide+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7"/>
  </p:notesMasterIdLst>
  <p:sldIdLst>
    <p:sldId id="256" r:id="rId2"/>
    <p:sldId id="257" r:id="rId3"/>
    <p:sldId id="259" r:id="rId4"/>
    <p:sldId id="294" r:id="rId5"/>
    <p:sldId id="295" r:id="rId6"/>
    <p:sldId id="296" r:id="rId7"/>
    <p:sldId id="293" r:id="rId8"/>
    <p:sldId id="502" r:id="rId9"/>
    <p:sldId id="261" r:id="rId10"/>
    <p:sldId id="262" r:id="rId11"/>
    <p:sldId id="503" r:id="rId12"/>
    <p:sldId id="263" r:id="rId13"/>
    <p:sldId id="505" r:id="rId14"/>
    <p:sldId id="297" r:id="rId15"/>
    <p:sldId id="258" r:id="rId16"/>
    <p:sldId id="298" r:id="rId17"/>
    <p:sldId id="509" r:id="rId18"/>
    <p:sldId id="492" r:id="rId19"/>
    <p:sldId id="299" r:id="rId20"/>
    <p:sldId id="300" r:id="rId21"/>
    <p:sldId id="301" r:id="rId22"/>
    <p:sldId id="303" r:id="rId23"/>
    <p:sldId id="507" r:id="rId24"/>
    <p:sldId id="506" r:id="rId25"/>
    <p:sldId id="305" r:id="rId26"/>
    <p:sldId id="554" r:id="rId27"/>
    <p:sldId id="413" r:id="rId28"/>
    <p:sldId id="497" r:id="rId29"/>
    <p:sldId id="498" r:id="rId30"/>
    <p:sldId id="308" r:id="rId31"/>
    <p:sldId id="415" r:id="rId32"/>
    <p:sldId id="309" r:id="rId33"/>
    <p:sldId id="416" r:id="rId34"/>
    <p:sldId id="510" r:id="rId35"/>
    <p:sldId id="511" r:id="rId36"/>
    <p:sldId id="512" r:id="rId37"/>
    <p:sldId id="310" r:id="rId38"/>
    <p:sldId id="501" r:id="rId39"/>
    <p:sldId id="417" r:id="rId40"/>
    <p:sldId id="513" r:id="rId41"/>
    <p:sldId id="504" r:id="rId42"/>
    <p:sldId id="514" r:id="rId43"/>
    <p:sldId id="264" r:id="rId44"/>
    <p:sldId id="441" r:id="rId45"/>
    <p:sldId id="311" r:id="rId46"/>
    <p:sldId id="312" r:id="rId47"/>
    <p:sldId id="518" r:id="rId48"/>
    <p:sldId id="519" r:id="rId49"/>
    <p:sldId id="314" r:id="rId50"/>
    <p:sldId id="495" r:id="rId51"/>
    <p:sldId id="525" r:id="rId52"/>
    <p:sldId id="524" r:id="rId53"/>
    <p:sldId id="315" r:id="rId54"/>
    <p:sldId id="316" r:id="rId55"/>
    <p:sldId id="523" r:id="rId56"/>
    <p:sldId id="526" r:id="rId57"/>
    <p:sldId id="527" r:id="rId58"/>
    <p:sldId id="322" r:id="rId59"/>
    <p:sldId id="528" r:id="rId60"/>
    <p:sldId id="529" r:id="rId61"/>
    <p:sldId id="530" r:id="rId62"/>
    <p:sldId id="491" r:id="rId63"/>
    <p:sldId id="488" r:id="rId64"/>
    <p:sldId id="532" r:id="rId65"/>
    <p:sldId id="533" r:id="rId66"/>
    <p:sldId id="534" r:id="rId67"/>
    <p:sldId id="535" r:id="rId68"/>
    <p:sldId id="536" r:id="rId69"/>
    <p:sldId id="516" r:id="rId70"/>
    <p:sldId id="517" r:id="rId71"/>
    <p:sldId id="537" r:id="rId72"/>
    <p:sldId id="330" r:id="rId73"/>
    <p:sldId id="332" r:id="rId74"/>
    <p:sldId id="426" r:id="rId75"/>
    <p:sldId id="427" r:id="rId76"/>
    <p:sldId id="428" r:id="rId77"/>
    <p:sldId id="440" r:id="rId78"/>
    <p:sldId id="443" r:id="rId79"/>
    <p:sldId id="445" r:id="rId80"/>
    <p:sldId id="431" r:id="rId81"/>
    <p:sldId id="432" r:id="rId82"/>
    <p:sldId id="446" r:id="rId83"/>
    <p:sldId id="447" r:id="rId84"/>
    <p:sldId id="433" r:id="rId85"/>
    <p:sldId id="444" r:id="rId86"/>
    <p:sldId id="434" r:id="rId87"/>
    <p:sldId id="435" r:id="rId88"/>
    <p:sldId id="436" r:id="rId89"/>
    <p:sldId id="437" r:id="rId90"/>
    <p:sldId id="438" r:id="rId91"/>
    <p:sldId id="540" r:id="rId92"/>
    <p:sldId id="541" r:id="rId93"/>
    <p:sldId id="424" r:id="rId94"/>
    <p:sldId id="542" r:id="rId95"/>
    <p:sldId id="543" r:id="rId96"/>
    <p:sldId id="430" r:id="rId97"/>
    <p:sldId id="544" r:id="rId98"/>
    <p:sldId id="545" r:id="rId99"/>
    <p:sldId id="546" r:id="rId100"/>
    <p:sldId id="548" r:id="rId101"/>
    <p:sldId id="455" r:id="rId102"/>
    <p:sldId id="450" r:id="rId103"/>
    <p:sldId id="453" r:id="rId104"/>
    <p:sldId id="454" r:id="rId105"/>
    <p:sldId id="456" r:id="rId106"/>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xia Wang" initials="YW" lastIdx="0" clrIdx="0">
    <p:extLst>
      <p:ext uri="{19B8F6BF-5375-455C-9EA6-DF929625EA0E}">
        <p15:presenceInfo xmlns:p15="http://schemas.microsoft.com/office/powerpoint/2012/main" userId="d0ab45310adaee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3333FF"/>
    <a:srgbClr val="0000CC"/>
    <a:srgbClr val="663300"/>
    <a:srgbClr val="003300"/>
    <a:srgbClr val="FF0000"/>
    <a:srgbClr val="0E0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5" autoAdjust="0"/>
  </p:normalViewPr>
  <p:slideViewPr>
    <p:cSldViewPr>
      <p:cViewPr varScale="1">
        <p:scale>
          <a:sx n="104" d="100"/>
          <a:sy n="104" d="100"/>
        </p:scale>
        <p:origin x="128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792A8-F8F7-48A7-903B-921BD19265C4}" type="datetimeFigureOut">
              <a:rPr lang="zh-CN" altLang="en-US" smtClean="0"/>
              <a:pPr/>
              <a:t>2024/4/28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52199A-0DD1-4268-98FF-F649B9DCF2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1</a:t>
            </a:fld>
            <a:endParaRPr lang="zh-CN" altLang="en-US"/>
          </a:p>
        </p:txBody>
      </p:sp>
    </p:spTree>
    <p:extLst>
      <p:ext uri="{BB962C8B-B14F-4D97-AF65-F5344CB8AC3E}">
        <p14:creationId xmlns:p14="http://schemas.microsoft.com/office/powerpoint/2010/main" val="234545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99</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101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例子后面讲</a:t>
            </a:r>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35</a:t>
            </a:fld>
            <a:endParaRPr lang="zh-CN" altLang="en-US"/>
          </a:p>
        </p:txBody>
      </p:sp>
    </p:spTree>
    <p:extLst>
      <p:ext uri="{BB962C8B-B14F-4D97-AF65-F5344CB8AC3E}">
        <p14:creationId xmlns:p14="http://schemas.microsoft.com/office/powerpoint/2010/main" val="34487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例子后面讲</a:t>
            </a:r>
          </a:p>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36</a:t>
            </a:fld>
            <a:endParaRPr lang="zh-CN" altLang="en-US"/>
          </a:p>
        </p:txBody>
      </p:sp>
    </p:spTree>
    <p:extLst>
      <p:ext uri="{BB962C8B-B14F-4D97-AF65-F5344CB8AC3E}">
        <p14:creationId xmlns:p14="http://schemas.microsoft.com/office/powerpoint/2010/main" val="18061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例子后面讲</a:t>
            </a:r>
          </a:p>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41</a:t>
            </a:fld>
            <a:endParaRPr lang="zh-CN" altLang="en-US"/>
          </a:p>
        </p:txBody>
      </p:sp>
    </p:spTree>
    <p:extLst>
      <p:ext uri="{BB962C8B-B14F-4D97-AF65-F5344CB8AC3E}">
        <p14:creationId xmlns:p14="http://schemas.microsoft.com/office/powerpoint/2010/main" val="283359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例子后面讲</a:t>
            </a:r>
          </a:p>
          <a:p>
            <a:endParaRPr lang="zh-CN" altLang="en-US" dirty="0"/>
          </a:p>
        </p:txBody>
      </p:sp>
      <p:sp>
        <p:nvSpPr>
          <p:cNvPr id="4" name="灯片编号占位符 3"/>
          <p:cNvSpPr>
            <a:spLocks noGrp="1"/>
          </p:cNvSpPr>
          <p:nvPr>
            <p:ph type="sldNum" sz="quarter" idx="5"/>
          </p:nvPr>
        </p:nvSpPr>
        <p:spPr/>
        <p:txBody>
          <a:bodyPr/>
          <a:lstStyle/>
          <a:p>
            <a:fld id="{6152199A-0DD1-4268-98FF-F649B9DCF2C0}" type="slidenum">
              <a:rPr lang="zh-CN" altLang="en-US" smtClean="0"/>
              <a:pPr/>
              <a:t>42</a:t>
            </a:fld>
            <a:endParaRPr lang="zh-CN" altLang="en-US"/>
          </a:p>
        </p:txBody>
      </p:sp>
    </p:spTree>
    <p:extLst>
      <p:ext uri="{BB962C8B-B14F-4D97-AF65-F5344CB8AC3E}">
        <p14:creationId xmlns:p14="http://schemas.microsoft.com/office/powerpoint/2010/main" val="56964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92</a:t>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95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DA0F4B5-F1A9-42AD-821A-75B0B7EBAD78}"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06C049A-9450-4DE3-A398-7F6383909C13}"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47D67D6-5557-4C86-836B-6188DE8FB883}"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163782"/>
            <a:ext cx="8372163" cy="5443395"/>
          </a:xfrm>
        </p:spPr>
        <p:txBody>
          <a:bodyPr>
            <a:normAutofit/>
          </a:bodyPr>
          <a:lstStyle>
            <a:lvl1pPr>
              <a:buClr>
                <a:schemeClr val="accent1"/>
              </a:buClr>
              <a:defRPr sz="2400" b="1"/>
            </a:lvl1pPr>
            <a:lvl2pPr>
              <a:buClr>
                <a:schemeClr val="accent1"/>
              </a:buClr>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494024" y="242733"/>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963373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302CF24-7085-455C-9A1C-5E0E3CF8BE6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BFCCC8A-DB58-4CB6-B5A2-9359DC438FD4}"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FC721A4-0D36-4A8E-937B-C70DBAF28965}"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6C35B1B-2D5B-48AD-900B-FCD1FAEA83DE}"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59B2BCD1-AC3F-47D1-9FAA-F783C0367581}"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FFD28AF7-D4CC-4B35-B7D7-507FA0146854}" type="slidenum">
              <a:rPr lang="en-US" altLang="zh-CN" smtClean="0"/>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D251177-A3AE-41C8-8F32-DFF3373D36CB}"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0EB0196-E962-4ED7-9A72-A8E23C1DA3D4}"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A3989-F220-4BD9-AA34-FB2CA0318F76}"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1.xml"/><Relationship Id="rId4" Type="http://schemas.openxmlformats.org/officeDocument/2006/relationships/image" Target="../media/image5.gi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2.xml"/><Relationship Id="rId4" Type="http://schemas.openxmlformats.org/officeDocument/2006/relationships/image" Target="../media/image2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0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ags" Target="../tags/tag75.xml"/><Relationship Id="rId4" Type="http://schemas.openxmlformats.org/officeDocument/2006/relationships/image" Target="../media/image2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4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4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5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12.gif"/></Relationships>
</file>

<file path=ppt/slides/_rels/slide5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5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5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4.bin"/><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6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6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7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tags" Target="../tags/tag49.xml"/><Relationship Id="rId4" Type="http://schemas.openxmlformats.org/officeDocument/2006/relationships/image" Target="../media/image19.wmf"/></Relationships>
</file>

<file path=ppt/slides/_rels/slide7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51.xml"/><Relationship Id="rId4" Type="http://schemas.openxmlformats.org/officeDocument/2006/relationships/image" Target="../media/image17.png"/></Relationships>
</file>

<file path=ppt/slides/_rels/slide7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image" Target="../media/image5.gif"/><Relationship Id="rId5" Type="http://schemas.openxmlformats.org/officeDocument/2006/relationships/image" Target="../media/image20.jpeg"/><Relationship Id="rId4" Type="http://schemas.openxmlformats.org/officeDocument/2006/relationships/slide" Target="slide10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image" Target="../media/image21.jpeg"/><Relationship Id="rId4" Type="http://schemas.openxmlformats.org/officeDocument/2006/relationships/image" Target="../media/image5.gi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6.xml"/><Relationship Id="rId4" Type="http://schemas.openxmlformats.org/officeDocument/2006/relationships/image" Target="../media/image2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image" Target="../media/image22.png"/><Relationship Id="rId4" Type="http://schemas.openxmlformats.org/officeDocument/2006/relationships/image" Target="../media/image5.gi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8.xml"/><Relationship Id="rId4" Type="http://schemas.openxmlformats.org/officeDocument/2006/relationships/image" Target="../media/image5.gi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9.xml"/><Relationship Id="rId4" Type="http://schemas.openxmlformats.org/officeDocument/2006/relationships/image" Target="../media/image22.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0.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057400" y="228600"/>
            <a:ext cx="4891088" cy="701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kumimoji="1" lang="zh-CN" altLang="en-US" sz="4000" dirty="0">
                <a:solidFill>
                  <a:srgbClr val="FF0000"/>
                </a:solidFill>
                <a:effectLst>
                  <a:outerShdw blurRad="38100" dist="38100" dir="2700000" algn="tl">
                    <a:srgbClr val="000000"/>
                  </a:outerShdw>
                </a:effectLst>
                <a:latin typeface="Times New Roman" pitchFamily="18" charset="0"/>
                <a:ea typeface="隶书" pitchFamily="49" charset="-122"/>
                <a:cs typeface="Times New Roman" pitchFamily="18" charset="0"/>
              </a:rPr>
              <a:t>第</a:t>
            </a:r>
            <a:r>
              <a:rPr kumimoji="1" lang="en-US" altLang="zh-CN" sz="4000" dirty="0">
                <a:solidFill>
                  <a:srgbClr val="FF0000"/>
                </a:solidFill>
                <a:effectLst>
                  <a:outerShdw blurRad="38100" dist="38100" dir="2700000" algn="tl">
                    <a:srgbClr val="000000"/>
                  </a:outerShdw>
                </a:effectLst>
                <a:latin typeface="Times New Roman" pitchFamily="18" charset="0"/>
                <a:ea typeface="隶书" pitchFamily="49" charset="-122"/>
                <a:cs typeface="Times New Roman" pitchFamily="18" charset="0"/>
              </a:rPr>
              <a:t>7</a:t>
            </a:r>
            <a:r>
              <a:rPr kumimoji="1" lang="zh-CN" altLang="en-US" sz="4000" dirty="0">
                <a:solidFill>
                  <a:srgbClr val="FF0000"/>
                </a:solidFill>
                <a:effectLst>
                  <a:outerShdw blurRad="38100" dist="38100" dir="2700000" algn="tl">
                    <a:srgbClr val="000000"/>
                  </a:outerShdw>
                </a:effectLst>
                <a:latin typeface="Times New Roman" pitchFamily="18" charset="0"/>
                <a:ea typeface="隶书" pitchFamily="49" charset="-122"/>
                <a:cs typeface="Times New Roman" pitchFamily="18" charset="0"/>
              </a:rPr>
              <a:t>章  树和二叉树</a:t>
            </a:r>
          </a:p>
        </p:txBody>
      </p:sp>
      <p:sp>
        <p:nvSpPr>
          <p:cNvPr id="2051" name="Text Box 3" descr="信纸"/>
          <p:cNvSpPr txBox="1">
            <a:spLocks noChangeArrowheads="1"/>
          </p:cNvSpPr>
          <p:nvPr/>
        </p:nvSpPr>
        <p:spPr bwMode="auto">
          <a:xfrm>
            <a:off x="2554569" y="1405582"/>
            <a:ext cx="3017563" cy="523220"/>
          </a:xfrm>
          <a:prstGeom prst="rect">
            <a:avLst/>
          </a:prstGeom>
          <a:solidFill>
            <a:srgbClr val="92D050"/>
          </a:solidFill>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7.1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树的概念</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4" name="Text Box 15" descr="信纸"/>
          <p:cNvSpPr txBox="1">
            <a:spLocks noChangeArrowheads="1"/>
          </p:cNvSpPr>
          <p:nvPr/>
        </p:nvSpPr>
        <p:spPr bwMode="auto">
          <a:xfrm>
            <a:off x="500034" y="2262838"/>
            <a:ext cx="396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二叉树的概念</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5" name="Text Box 15" descr="信纸"/>
          <p:cNvSpPr txBox="1">
            <a:spLocks noChangeArrowheads="1"/>
          </p:cNvSpPr>
          <p:nvPr/>
        </p:nvSpPr>
        <p:spPr bwMode="auto">
          <a:xfrm>
            <a:off x="500034" y="2977218"/>
            <a:ext cx="3960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7.3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二叉树的存储结构</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6" name="Text Box 15" descr="信纸"/>
          <p:cNvSpPr txBox="1">
            <a:spLocks noChangeArrowheads="1"/>
          </p:cNvSpPr>
          <p:nvPr/>
        </p:nvSpPr>
        <p:spPr bwMode="auto">
          <a:xfrm>
            <a:off x="500034" y="3691598"/>
            <a:ext cx="4932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7.4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二叉树基本运算及其实现</a:t>
            </a:r>
          </a:p>
        </p:txBody>
      </p:sp>
      <p:sp>
        <p:nvSpPr>
          <p:cNvPr id="7" name="Text Box 15" descr="信纸"/>
          <p:cNvSpPr txBox="1">
            <a:spLocks noChangeArrowheads="1"/>
          </p:cNvSpPr>
          <p:nvPr/>
        </p:nvSpPr>
        <p:spPr bwMode="auto">
          <a:xfrm>
            <a:off x="5572132" y="3691598"/>
            <a:ext cx="328105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7.8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哈夫曼树</a:t>
            </a:r>
          </a:p>
        </p:txBody>
      </p:sp>
      <p:sp>
        <p:nvSpPr>
          <p:cNvPr id="8" name="Text Box 15" descr="信纸"/>
          <p:cNvSpPr txBox="1">
            <a:spLocks noChangeArrowheads="1"/>
          </p:cNvSpPr>
          <p:nvPr/>
        </p:nvSpPr>
        <p:spPr bwMode="auto">
          <a:xfrm>
            <a:off x="5572132" y="2977218"/>
            <a:ext cx="328105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7.7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线索二叉树</a:t>
            </a:r>
          </a:p>
        </p:txBody>
      </p:sp>
      <p:sp>
        <p:nvSpPr>
          <p:cNvPr id="9" name="Text Box 15" descr="信纸"/>
          <p:cNvSpPr txBox="1">
            <a:spLocks noChangeArrowheads="1"/>
          </p:cNvSpPr>
          <p:nvPr/>
        </p:nvSpPr>
        <p:spPr bwMode="auto">
          <a:xfrm>
            <a:off x="5547934" y="2262838"/>
            <a:ext cx="328105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7.6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二叉树的构造</a:t>
            </a:r>
          </a:p>
        </p:txBody>
      </p:sp>
      <p:sp>
        <p:nvSpPr>
          <p:cNvPr id="10" name="Text Box 15" descr="信纸"/>
          <p:cNvSpPr txBox="1">
            <a:spLocks noChangeArrowheads="1"/>
          </p:cNvSpPr>
          <p:nvPr/>
        </p:nvSpPr>
        <p:spPr bwMode="auto">
          <a:xfrm>
            <a:off x="500034" y="4405978"/>
            <a:ext cx="3924000"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7.5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二叉树的遍历</a:t>
            </a:r>
          </a:p>
        </p:txBody>
      </p:sp>
      <p:sp>
        <p:nvSpPr>
          <p:cNvPr id="12" name="Text Box 15" descr="信纸"/>
          <p:cNvSpPr txBox="1">
            <a:spLocks noChangeArrowheads="1"/>
          </p:cNvSpPr>
          <p:nvPr/>
        </p:nvSpPr>
        <p:spPr bwMode="auto">
          <a:xfrm>
            <a:off x="5619340" y="4405978"/>
            <a:ext cx="320965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7.9   </a:t>
            </a:r>
            <a:r>
              <a:rPr kumimoji="1" lang="zh-CN" altLang="en-US"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并查集</a:t>
            </a:r>
            <a:endPar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3" name="灯片编号占位符 2">
            <a:extLst>
              <a:ext uri="{FF2B5EF4-FFF2-40B4-BE49-F238E27FC236}">
                <a16:creationId xmlns:a16="http://schemas.microsoft.com/office/drawing/2014/main" id="{0C8261D0-C707-4641-B159-151D85AA7463}"/>
              </a:ext>
            </a:extLst>
          </p:cNvPr>
          <p:cNvSpPr>
            <a:spLocks noGrp="1"/>
          </p:cNvSpPr>
          <p:nvPr>
            <p:ph type="sldNum" sz="quarter" idx="12"/>
          </p:nvPr>
        </p:nvSpPr>
        <p:spPr/>
        <p:txBody>
          <a:bodyPr/>
          <a:lstStyle/>
          <a:p>
            <a:fld id="{FFD28AF7-D4CC-4B35-B7D7-507FA0146854}" type="slidenum">
              <a:rPr lang="en-US" altLang="zh-CN" smtClean="0"/>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44"/>
          <p:cNvSpPr>
            <a:spLocks noChangeShapeType="1"/>
          </p:cNvSpPr>
          <p:nvPr/>
        </p:nvSpPr>
        <p:spPr bwMode="auto">
          <a:xfrm flipH="1">
            <a:off x="1643042" y="2717794"/>
            <a:ext cx="725482" cy="49689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4" name="Text Box 2"/>
          <p:cNvSpPr txBox="1">
            <a:spLocks noChangeArrowheads="1"/>
          </p:cNvSpPr>
          <p:nvPr/>
        </p:nvSpPr>
        <p:spPr bwMode="auto">
          <a:xfrm>
            <a:off x="250825" y="333375"/>
            <a:ext cx="8321703" cy="1887696"/>
          </a:xfrm>
          <a:prstGeom prst="rect">
            <a:avLst/>
          </a:prstGeom>
          <a:noFill/>
          <a:ln w="9525">
            <a:noFill/>
            <a:miter lim="800000"/>
            <a:headEnd/>
            <a:tailEnd/>
          </a:ln>
          <a:effectLst/>
        </p:spPr>
        <p:txBody>
          <a:bodyPr wrap="square">
            <a:spAutoFit/>
          </a:bodyPr>
          <a:lstStyle/>
          <a:p>
            <a:pPr algn="just">
              <a:lnSpc>
                <a:spcPts val="3500"/>
              </a:lnSpc>
              <a:spcBef>
                <a:spcPts val="0"/>
              </a:spcBef>
            </a:pPr>
            <a:r>
              <a:rPr kumimoji="1" lang="en-US" altLang="zh-CN" sz="2200" dirty="0">
                <a:solidFill>
                  <a:srgbClr val="FF0000"/>
                </a:solidFill>
                <a:latin typeface="Consolas" pitchFamily="49" charset="0"/>
                <a:ea typeface="黑体" pitchFamily="49" charset="-122"/>
                <a:cs typeface="Consolas" pitchFamily="49" charset="0"/>
              </a:rPr>
              <a:t>4</a:t>
            </a:r>
            <a:r>
              <a:rPr kumimoji="1" lang="zh-CN" altLang="en-US" sz="2200">
                <a:solidFill>
                  <a:srgbClr val="FF0000"/>
                </a:solidFill>
                <a:latin typeface="Consolas" pitchFamily="49" charset="0"/>
                <a:ea typeface="黑体" pitchFamily="49" charset="-122"/>
                <a:cs typeface="Consolas" pitchFamily="49" charset="0"/>
              </a:rPr>
              <a:t>、孩子结点、双亲结点和兄弟结点：</a:t>
            </a:r>
            <a:r>
              <a:rPr kumimoji="1" lang="zh-CN" altLang="en-US" sz="2200" dirty="0">
                <a:latin typeface="Consolas" pitchFamily="49" charset="0"/>
                <a:ea typeface="楷体" pitchFamily="49" charset="-122"/>
                <a:cs typeface="Consolas" pitchFamily="49" charset="0"/>
              </a:rPr>
              <a:t>在一棵</a:t>
            </a:r>
            <a:r>
              <a:rPr kumimoji="1" lang="zh-CN" altLang="en-US" sz="2200">
                <a:latin typeface="Consolas" pitchFamily="49" charset="0"/>
                <a:ea typeface="楷体" pitchFamily="49" charset="-122"/>
                <a:cs typeface="Consolas" pitchFamily="49" charset="0"/>
              </a:rPr>
              <a:t>树中，每个结点的后继，被称作该结点的</a:t>
            </a:r>
            <a:r>
              <a:rPr kumimoji="1" lang="zh-CN" altLang="en-US" sz="2200">
                <a:solidFill>
                  <a:srgbClr val="FF0000"/>
                </a:solidFill>
                <a:latin typeface="Consolas" pitchFamily="49" charset="0"/>
                <a:ea typeface="楷体" pitchFamily="49" charset="-122"/>
                <a:cs typeface="Consolas" pitchFamily="49" charset="0"/>
              </a:rPr>
              <a:t>孩子结点</a:t>
            </a:r>
            <a:r>
              <a:rPr kumimoji="1" lang="zh-CN" altLang="en-US" sz="2200">
                <a:latin typeface="Consolas" pitchFamily="49" charset="0"/>
                <a:ea typeface="楷体" pitchFamily="49" charset="-122"/>
                <a:cs typeface="Consolas" pitchFamily="49" charset="0"/>
              </a:rPr>
              <a:t>（或子女结点）</a:t>
            </a:r>
            <a:r>
              <a:rPr kumimoji="1" lang="zh-CN" altLang="en-US" sz="2200" dirty="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相应地，该结点被称作孩子结点的</a:t>
            </a:r>
            <a:r>
              <a:rPr kumimoji="1" lang="zh-CN" altLang="en-US" sz="2200">
                <a:solidFill>
                  <a:srgbClr val="FF0000"/>
                </a:solidFill>
                <a:latin typeface="Consolas" pitchFamily="49" charset="0"/>
                <a:ea typeface="楷体" pitchFamily="49" charset="-122"/>
                <a:cs typeface="Consolas" pitchFamily="49" charset="0"/>
              </a:rPr>
              <a:t>双亲结点</a:t>
            </a:r>
            <a:r>
              <a:rPr kumimoji="1" lang="zh-CN" altLang="en-US" sz="2200">
                <a:latin typeface="Consolas" pitchFamily="49" charset="0"/>
                <a:ea typeface="楷体" pitchFamily="49" charset="-122"/>
                <a:cs typeface="Consolas" pitchFamily="49" charset="0"/>
              </a:rPr>
              <a:t>（或</a:t>
            </a:r>
            <a:r>
              <a:rPr kumimoji="1" lang="zh-CN" altLang="en-US" sz="2200">
                <a:solidFill>
                  <a:srgbClr val="FF0000"/>
                </a:solidFill>
                <a:latin typeface="Consolas" pitchFamily="49" charset="0"/>
                <a:ea typeface="楷体" pitchFamily="49" charset="-122"/>
                <a:cs typeface="Consolas" pitchFamily="49" charset="0"/>
              </a:rPr>
              <a:t>父母结点</a:t>
            </a:r>
            <a:r>
              <a:rPr kumimoji="1" lang="zh-CN" altLang="en-US" sz="2200">
                <a:latin typeface="Consolas" pitchFamily="49" charset="0"/>
                <a:ea typeface="楷体" pitchFamily="49" charset="-122"/>
                <a:cs typeface="Consolas" pitchFamily="49" charset="0"/>
              </a:rPr>
              <a:t>）。</a:t>
            </a:r>
            <a:endParaRPr kumimoji="1" lang="en-US" altLang="zh-CN" sz="2200">
              <a:latin typeface="Consolas" pitchFamily="49" charset="0"/>
              <a:ea typeface="楷体" pitchFamily="49" charset="-122"/>
              <a:cs typeface="Consolas" pitchFamily="49" charset="0"/>
            </a:endParaRPr>
          </a:p>
          <a:p>
            <a:pPr algn="just">
              <a:lnSpc>
                <a:spcPts val="3500"/>
              </a:lnSpc>
              <a:spcBef>
                <a:spcPts val="0"/>
              </a:spcBef>
            </a:pPr>
            <a:r>
              <a:rPr kumimoji="1" lang="zh-CN" altLang="en-US" sz="2200">
                <a:latin typeface="Consolas" pitchFamily="49" charset="0"/>
                <a:ea typeface="楷体" pitchFamily="49" charset="-122"/>
                <a:cs typeface="Consolas" pitchFamily="49" charset="0"/>
              </a:rPr>
              <a:t>   具有同一双亲的孩子结点互为</a:t>
            </a:r>
            <a:r>
              <a:rPr kumimoji="1" lang="zh-CN" altLang="en-US" sz="2200">
                <a:solidFill>
                  <a:srgbClr val="FF0000"/>
                </a:solidFill>
                <a:latin typeface="Consolas" pitchFamily="49" charset="0"/>
                <a:ea typeface="楷体" pitchFamily="49" charset="-122"/>
                <a:cs typeface="Consolas" pitchFamily="49" charset="0"/>
              </a:rPr>
              <a:t>兄弟结点</a:t>
            </a:r>
            <a:r>
              <a:rPr kumimoji="1" lang="zh-CN" altLang="en-US" sz="2200">
                <a:latin typeface="Consolas" pitchFamily="49" charset="0"/>
                <a:ea typeface="楷体" pitchFamily="49" charset="-122"/>
                <a:cs typeface="Consolas" pitchFamily="49" charset="0"/>
              </a:rPr>
              <a:t>。</a:t>
            </a:r>
            <a:endParaRPr kumimoji="1" lang="zh-CN" altLang="en-US" sz="2200" dirty="0">
              <a:latin typeface="Consolas" pitchFamily="49" charset="0"/>
              <a:ea typeface="楷体" pitchFamily="49" charset="-122"/>
              <a:cs typeface="Consolas" pitchFamily="49" charset="0"/>
            </a:endParaRPr>
          </a:p>
        </p:txBody>
      </p:sp>
      <p:sp>
        <p:nvSpPr>
          <p:cNvPr id="32" name="Freeform 47"/>
          <p:cNvSpPr>
            <a:spLocks/>
          </p:cNvSpPr>
          <p:nvPr/>
        </p:nvSpPr>
        <p:spPr bwMode="auto">
          <a:xfrm>
            <a:off x="1239813" y="3509955"/>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1665247" y="3471855"/>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2368525" y="250030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1360463" y="3149594"/>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2368525" y="3149594"/>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3376588" y="31495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1000100"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1719238" y="37972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2368525"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2368525"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3016225"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808388" y="37972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3232125"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813150"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4456088" y="44449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8" name="Line 45"/>
          <p:cNvSpPr>
            <a:spLocks noChangeShapeType="1"/>
          </p:cNvSpPr>
          <p:nvPr/>
        </p:nvSpPr>
        <p:spPr bwMode="auto">
          <a:xfrm>
            <a:off x="2546325" y="2860669"/>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2738413" y="2746369"/>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2551088" y="3555994"/>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2551088" y="4157656"/>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3248000" y="3495669"/>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3687738" y="3467094"/>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3492475" y="4086219"/>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995713" y="4157656"/>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4135413" y="4067169"/>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7" name="TextBox 56"/>
          <p:cNvSpPr txBox="1"/>
          <p:nvPr/>
        </p:nvSpPr>
        <p:spPr>
          <a:xfrm>
            <a:off x="5357818" y="2600262"/>
            <a:ext cx="3571900" cy="400110"/>
          </a:xfrm>
          <a:prstGeom prst="rect">
            <a:avLst/>
          </a:prstGeom>
          <a:noFill/>
        </p:spPr>
        <p:txBody>
          <a:bodyPr wrap="square" rtlCol="0">
            <a:spAutoFit/>
          </a:bodyPr>
          <a:lstStyle/>
          <a:p>
            <a:pPr algn="l"/>
            <a:r>
              <a:rPr kumimoji="1" lang="en-US" altLang="zh-CN" sz="2000" i="1" dirty="0">
                <a:solidFill>
                  <a:srgbClr val="CC00FF"/>
                </a:solidFill>
                <a:latin typeface="Consolas" pitchFamily="49" charset="0"/>
                <a:ea typeface="楷体" pitchFamily="49" charset="-122"/>
                <a:cs typeface="Consolas" pitchFamily="49" charset="0"/>
              </a:rPr>
              <a:t>A</a:t>
            </a:r>
            <a:r>
              <a:rPr kumimoji="1" lang="zh-CN" altLang="en-US" sz="2000">
                <a:latin typeface="Consolas" pitchFamily="49" charset="0"/>
                <a:ea typeface="楷体" pitchFamily="49" charset="-122"/>
                <a:cs typeface="Consolas" pitchFamily="49" charset="0"/>
              </a:rPr>
              <a:t>的孩子结点有</a:t>
            </a:r>
            <a:r>
              <a:rPr kumimoji="1" lang="en-US" altLang="zh-CN" sz="2000" i="1" dirty="0">
                <a:latin typeface="Consolas" pitchFamily="49" charset="0"/>
                <a:ea typeface="楷体" pitchFamily="49" charset="-122"/>
                <a:cs typeface="Consolas" pitchFamily="49" charset="0"/>
              </a:rPr>
              <a:t>B</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C</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D</a:t>
            </a:r>
          </a:p>
        </p:txBody>
      </p:sp>
      <p:sp>
        <p:nvSpPr>
          <p:cNvPr id="58" name="TextBox 57"/>
          <p:cNvSpPr txBox="1"/>
          <p:nvPr/>
        </p:nvSpPr>
        <p:spPr>
          <a:xfrm>
            <a:off x="5357818" y="3071810"/>
            <a:ext cx="3357586" cy="400110"/>
          </a:xfrm>
          <a:prstGeom prst="rect">
            <a:avLst/>
          </a:prstGeom>
          <a:noFill/>
        </p:spPr>
        <p:txBody>
          <a:bodyPr wrap="square" rtlCol="0">
            <a:spAutoFit/>
          </a:bodyPr>
          <a:lstStyle/>
          <a:p>
            <a:pPr algn="l"/>
            <a:r>
              <a:rPr kumimoji="1" lang="en-US" altLang="zh-CN" sz="2000" i="1" dirty="0">
                <a:solidFill>
                  <a:srgbClr val="CC00FF"/>
                </a:solidFill>
                <a:latin typeface="Consolas" pitchFamily="49" charset="0"/>
                <a:ea typeface="楷体" pitchFamily="49" charset="-122"/>
                <a:cs typeface="Consolas" pitchFamily="49" charset="0"/>
              </a:rPr>
              <a:t>B</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C</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D</a:t>
            </a:r>
            <a:r>
              <a:rPr kumimoji="1" lang="zh-CN" altLang="en-US" sz="2000">
                <a:latin typeface="Consolas" pitchFamily="49" charset="0"/>
                <a:ea typeface="楷体" pitchFamily="49" charset="-122"/>
                <a:cs typeface="Consolas" pitchFamily="49" charset="0"/>
              </a:rPr>
              <a:t>的双亲结点为</a:t>
            </a:r>
            <a:r>
              <a:rPr kumimoji="1" lang="en-US" altLang="zh-CN" sz="2000" i="1" dirty="0">
                <a:latin typeface="Consolas" pitchFamily="49" charset="0"/>
                <a:ea typeface="楷体" pitchFamily="49" charset="-122"/>
                <a:cs typeface="Consolas" pitchFamily="49" charset="0"/>
              </a:rPr>
              <a:t>A</a:t>
            </a:r>
            <a:endParaRPr lang="zh-CN" altLang="en-US" sz="2000" i="1" dirty="0">
              <a:latin typeface="Consolas" pitchFamily="49" charset="0"/>
              <a:cs typeface="Consolas" pitchFamily="49" charset="0"/>
            </a:endParaRPr>
          </a:p>
        </p:txBody>
      </p:sp>
      <p:sp>
        <p:nvSpPr>
          <p:cNvPr id="59" name="TextBox 58"/>
          <p:cNvSpPr txBox="1"/>
          <p:nvPr/>
        </p:nvSpPr>
        <p:spPr>
          <a:xfrm>
            <a:off x="5357818" y="3600394"/>
            <a:ext cx="3357586" cy="400110"/>
          </a:xfrm>
          <a:prstGeom prst="rect">
            <a:avLst/>
          </a:prstGeom>
          <a:noFill/>
        </p:spPr>
        <p:txBody>
          <a:bodyPr wrap="square" rtlCol="0">
            <a:spAutoFit/>
          </a:bodyPr>
          <a:lstStyle/>
          <a:p>
            <a:pPr algn="l"/>
            <a:r>
              <a:rPr kumimoji="1" lang="en-US" altLang="zh-CN" sz="2000" i="1" dirty="0">
                <a:solidFill>
                  <a:srgbClr val="CC00FF"/>
                </a:solidFill>
                <a:latin typeface="Consolas" pitchFamily="49" charset="0"/>
                <a:ea typeface="楷体" pitchFamily="49" charset="-122"/>
                <a:cs typeface="Consolas" pitchFamily="49" charset="0"/>
              </a:rPr>
              <a:t>B</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C</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D</a:t>
            </a:r>
            <a:r>
              <a:rPr kumimoji="1" lang="zh-CN" altLang="en-US" sz="2000" dirty="0">
                <a:latin typeface="Consolas" pitchFamily="49" charset="0"/>
                <a:ea typeface="楷体" pitchFamily="49" charset="-122"/>
                <a:cs typeface="Consolas" pitchFamily="49" charset="0"/>
              </a:rPr>
              <a:t>的互</a:t>
            </a:r>
            <a:r>
              <a:rPr kumimoji="1" lang="zh-CN" altLang="en-US" sz="2000">
                <a:latin typeface="Consolas" pitchFamily="49" charset="0"/>
                <a:ea typeface="楷体" pitchFamily="49" charset="-122"/>
                <a:cs typeface="Consolas" pitchFamily="49" charset="0"/>
              </a:rPr>
              <a:t>为兄弟结点</a:t>
            </a:r>
            <a:endParaRPr lang="zh-CN" altLang="en-US" sz="2000" i="1" dirty="0">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867B2346-6AAC-4A24-9E90-309882FE01B1}"/>
              </a:ext>
            </a:extLst>
          </p:cNvPr>
          <p:cNvSpPr>
            <a:spLocks noGrp="1"/>
          </p:cNvSpPr>
          <p:nvPr>
            <p:ph type="sldNum" sz="quarter" idx="12"/>
          </p:nvPr>
        </p:nvSpPr>
        <p:spPr/>
        <p:txBody>
          <a:bodyPr/>
          <a:lstStyle/>
          <a:p>
            <a:fld id="{FFD28AF7-D4CC-4B35-B7D7-507FA0146854}" type="slidenum">
              <a:rPr lang="en-US" altLang="zh-CN" smtClean="0"/>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1"/>
            <a:ext cx="2928958"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树的存储结构</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857224" y="1357298"/>
            <a:ext cx="7429552" cy="1846531"/>
          </a:xfrm>
          <a:prstGeom prst="rect">
            <a:avLst/>
          </a:prstGeom>
          <a:noFill/>
        </p:spPr>
        <p:txBody>
          <a:bodyPr wrap="square" rtlCol="0">
            <a:spAutoFit/>
          </a:bodyPr>
          <a:lstStyle/>
          <a:p>
            <a:pPr marL="457200" indent="-457200" algn="l">
              <a:lnSpc>
                <a:spcPct val="200000"/>
              </a:lnSpc>
              <a:spcBef>
                <a:spcPts val="0"/>
              </a:spcBef>
              <a:buBlip>
                <a:blip r:embed="rId4"/>
              </a:buBlip>
            </a:pPr>
            <a:r>
              <a:rPr lang="zh-CN" altLang="en-US" sz="2000" dirty="0">
                <a:solidFill>
                  <a:srgbClr val="FF00FF"/>
                </a:solidFill>
                <a:latin typeface="Consolas" pitchFamily="49" charset="0"/>
                <a:ea typeface="楷体" pitchFamily="49" charset="-122"/>
                <a:cs typeface="Consolas" pitchFamily="49" charset="0"/>
              </a:rPr>
              <a:t>双亲存储结构</a:t>
            </a:r>
            <a:endParaRPr lang="en-US" altLang="zh-CN" sz="2000" dirty="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4"/>
              </a:buBlip>
            </a:pPr>
            <a:r>
              <a:rPr lang="zh-CN" altLang="en-US" sz="2000" dirty="0">
                <a:solidFill>
                  <a:srgbClr val="FF00FF"/>
                </a:solidFill>
                <a:latin typeface="Consolas" pitchFamily="49" charset="0"/>
                <a:ea typeface="楷体" pitchFamily="49" charset="-122"/>
                <a:cs typeface="Consolas" pitchFamily="49" charset="0"/>
              </a:rPr>
              <a:t>孩子链存储结构</a:t>
            </a:r>
            <a:endParaRPr lang="en-US" altLang="zh-CN" sz="2000" dirty="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4"/>
              </a:buBlip>
            </a:pPr>
            <a:r>
              <a:rPr lang="zh-CN" altLang="en-US" sz="2000" dirty="0">
                <a:solidFill>
                  <a:srgbClr val="FF00FF"/>
                </a:solidFill>
                <a:latin typeface="Consolas" pitchFamily="49" charset="0"/>
                <a:ea typeface="楷体" pitchFamily="49" charset="-122"/>
                <a:cs typeface="Consolas" pitchFamily="49" charset="0"/>
              </a:rPr>
              <a:t>孩子兄弟链存储结构</a:t>
            </a:r>
            <a:r>
              <a:rPr lang="zh-CN" altLang="en-US" sz="2000" dirty="0">
                <a:solidFill>
                  <a:srgbClr val="0000FF"/>
                </a:solidFill>
                <a:latin typeface="Consolas" pitchFamily="49" charset="0"/>
                <a:ea typeface="楷体" pitchFamily="49" charset="-122"/>
                <a:cs typeface="Consolas" pitchFamily="49" charset="0"/>
              </a:rPr>
              <a:t>：树转化为二叉树，对应二叉链</a:t>
            </a:r>
          </a:p>
        </p:txBody>
      </p:sp>
      <p:sp>
        <p:nvSpPr>
          <p:cNvPr id="2" name="灯片编号占位符 1">
            <a:extLst>
              <a:ext uri="{FF2B5EF4-FFF2-40B4-BE49-F238E27FC236}">
                <a16:creationId xmlns:a16="http://schemas.microsoft.com/office/drawing/2014/main" id="{173AAF72-CBEE-46AC-A6F3-9906343CCB8E}"/>
              </a:ext>
            </a:extLst>
          </p:cNvPr>
          <p:cNvSpPr>
            <a:spLocks noGrp="1"/>
          </p:cNvSpPr>
          <p:nvPr>
            <p:ph type="sldNum" sz="quarter" idx="12"/>
          </p:nvPr>
        </p:nvSpPr>
        <p:spPr/>
        <p:txBody>
          <a:bodyPr/>
          <a:lstStyle/>
          <a:p>
            <a:fld id="{FFD28AF7-D4CC-4B35-B7D7-507FA0146854}" type="slidenum">
              <a:rPr lang="en-US" altLang="zh-CN" smtClean="0"/>
              <a:pPr/>
              <a:t>100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968293"/>
            <a:ext cx="6643734" cy="828304"/>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itchFamily="49" charset="-122"/>
                <a:cs typeface="Times New Roman" pitchFamily="18" charset="0"/>
              </a:rPr>
              <a:t>        在一棵树</a:t>
            </a:r>
            <a:r>
              <a:rPr lang="en-US" sz="2200">
                <a:solidFill>
                  <a:srgbClr val="0000FF"/>
                </a:solidFill>
                <a:ea typeface="楷体" pitchFamily="49" charset="-122"/>
                <a:cs typeface="Times New Roman" pitchFamily="18" charset="0"/>
              </a:rPr>
              <a:t>T</a:t>
            </a:r>
            <a:r>
              <a:rPr lang="zh-CN" altLang="en-US" sz="2200">
                <a:solidFill>
                  <a:srgbClr val="0000FF"/>
                </a:solidFill>
                <a:ea typeface="楷体" pitchFamily="49" charset="-122"/>
                <a:cs typeface="Times New Roman" pitchFamily="18" charset="0"/>
              </a:rPr>
              <a:t>中最常用的操作是查找某个结点的祖先结点，采用</a:t>
            </a:r>
            <a:r>
              <a:rPr lang="zh-CN" altLang="en-US" sz="2200">
                <a:solidFill>
                  <a:srgbClr val="C00000"/>
                </a:solidFill>
                <a:effectLst>
                  <a:outerShdw blurRad="38100" dist="38100" dir="2700000" algn="tl">
                    <a:srgbClr val="000000">
                      <a:alpha val="43137"/>
                    </a:srgbClr>
                  </a:outerShdw>
                </a:effectLst>
                <a:ea typeface="楷体" pitchFamily="49" charset="-122"/>
                <a:cs typeface="Times New Roman" pitchFamily="18" charset="0"/>
              </a:rPr>
              <a:t>哪种存储结构最合适</a:t>
            </a:r>
            <a:r>
              <a:rPr lang="zh-CN" altLang="en-US" sz="2200">
                <a:solidFill>
                  <a:srgbClr val="0000FF"/>
                </a:solidFill>
                <a:ea typeface="楷体" pitchFamily="49" charset="-122"/>
                <a:cs typeface="Times New Roman" pitchFamily="18" charset="0"/>
              </a:rPr>
              <a:t>？</a:t>
            </a:r>
            <a:r>
              <a:rPr lang="en-US" altLang="zh-CN" sz="2200">
                <a:solidFill>
                  <a:srgbClr val="0000FF"/>
                </a:solidFill>
                <a:ea typeface="楷体" pitchFamily="49" charset="-122"/>
                <a:cs typeface="Times New Roman" pitchFamily="18" charset="0"/>
              </a:rPr>
              <a:t>      </a:t>
            </a:r>
          </a:p>
        </p:txBody>
      </p:sp>
      <p:pic>
        <p:nvPicPr>
          <p:cNvPr id="8" name="Picture 2"/>
          <p:cNvPicPr>
            <a:picLocks noChangeAspect="1" noChangeArrowheads="1"/>
          </p:cNvPicPr>
          <p:nvPr/>
        </p:nvPicPr>
        <p:blipFill>
          <a:blip r:embed="rId4" cstate="print"/>
          <a:srcRect/>
          <a:stretch>
            <a:fillRect/>
          </a:stretch>
        </p:blipFill>
        <p:spPr bwMode="auto">
          <a:xfrm>
            <a:off x="357158" y="612479"/>
            <a:ext cx="785818" cy="1006759"/>
          </a:xfrm>
          <a:prstGeom prst="rect">
            <a:avLst/>
          </a:prstGeom>
          <a:ln>
            <a:noFill/>
          </a:ln>
          <a:effectLst>
            <a:softEdge rad="112500"/>
          </a:effectLst>
        </p:spPr>
      </p:pic>
      <p:sp>
        <p:nvSpPr>
          <p:cNvPr id="7" name="TextBox 6"/>
          <p:cNvSpPr txBox="1"/>
          <p:nvPr/>
        </p:nvSpPr>
        <p:spPr>
          <a:xfrm>
            <a:off x="1285852" y="2190741"/>
            <a:ext cx="2714644" cy="443583"/>
          </a:xfrm>
          <a:prstGeom prst="rect">
            <a:avLst/>
          </a:prstGeom>
          <a:noFill/>
        </p:spPr>
        <p:txBody>
          <a:bodyPr wrap="square" rtlCol="0">
            <a:spAutoFit/>
          </a:bodyPr>
          <a:lstStyle/>
          <a:p>
            <a:pPr algn="l">
              <a:lnSpc>
                <a:spcPts val="3000"/>
              </a:lnSpc>
              <a:spcBef>
                <a:spcPts val="0"/>
              </a:spcBef>
            </a:pPr>
            <a:r>
              <a:rPr lang="zh-CN" altLang="en-US" sz="2200" dirty="0">
                <a:solidFill>
                  <a:srgbClr val="FF00FF"/>
                </a:solidFill>
                <a:ea typeface="楷体" pitchFamily="49" charset="-122"/>
                <a:cs typeface="Times New Roman" pitchFamily="18" charset="0"/>
                <a:sym typeface="Wingdings"/>
              </a:rPr>
              <a:t>  </a:t>
            </a:r>
            <a:r>
              <a:rPr lang="zh-CN" altLang="en-US" sz="2200" dirty="0">
                <a:solidFill>
                  <a:srgbClr val="FF00FF"/>
                </a:solidFill>
                <a:ea typeface="楷体" pitchFamily="49" charset="-122"/>
                <a:cs typeface="Times New Roman" pitchFamily="18" charset="0"/>
              </a:rPr>
              <a:t>双亲存储结构</a:t>
            </a:r>
            <a:endParaRPr lang="en-US" altLang="zh-CN" sz="2200" dirty="0">
              <a:solidFill>
                <a:srgbClr val="FF00FF"/>
              </a:solidFill>
              <a:ea typeface="楷体" pitchFamily="49" charset="-122"/>
              <a:cs typeface="Times New Roman" pitchFamily="18" charset="0"/>
            </a:endParaRPr>
          </a:p>
        </p:txBody>
      </p:sp>
      <p:sp>
        <p:nvSpPr>
          <p:cNvPr id="9" name="TextBox 8"/>
          <p:cNvSpPr txBox="1"/>
          <p:nvPr/>
        </p:nvSpPr>
        <p:spPr>
          <a:xfrm>
            <a:off x="1285851" y="4095755"/>
            <a:ext cx="6169645" cy="443583"/>
          </a:xfrm>
          <a:prstGeom prst="rect">
            <a:avLst/>
          </a:prstGeom>
          <a:noFill/>
        </p:spPr>
        <p:txBody>
          <a:bodyPr wrap="square" rtlCol="0">
            <a:spAutoFit/>
          </a:bodyPr>
          <a:lstStyle/>
          <a:p>
            <a:pPr algn="l">
              <a:lnSpc>
                <a:spcPts val="3000"/>
              </a:lnSpc>
              <a:spcBef>
                <a:spcPts val="0"/>
              </a:spcBef>
            </a:pPr>
            <a:r>
              <a:rPr lang="zh-CN" altLang="en-US" sz="2200">
                <a:solidFill>
                  <a:srgbClr val="FF00FF"/>
                </a:solidFill>
                <a:ea typeface="楷体" pitchFamily="49" charset="-122"/>
                <a:cs typeface="Times New Roman" pitchFamily="18" charset="0"/>
                <a:sym typeface="Wingdings"/>
              </a:rPr>
              <a:t></a:t>
            </a:r>
            <a:r>
              <a:rPr lang="zh-CN" altLang="en-US" sz="2200">
                <a:solidFill>
                  <a:srgbClr val="FF00FF"/>
                </a:solidFill>
                <a:ea typeface="楷体" pitchFamily="49" charset="-122"/>
                <a:cs typeface="Times New Roman" pitchFamily="18" charset="0"/>
              </a:rPr>
              <a:t>孩子链存储结构</a:t>
            </a:r>
            <a:r>
              <a:rPr lang="zh-CN" altLang="en-US" sz="2200">
                <a:solidFill>
                  <a:srgbClr val="0000FF"/>
                </a:solidFill>
                <a:ea typeface="楷体" pitchFamily="49" charset="-122"/>
                <a:cs typeface="Times New Roman" pitchFamily="18" charset="0"/>
              </a:rPr>
              <a:t>或者</a:t>
            </a:r>
            <a:r>
              <a:rPr lang="zh-CN" altLang="en-US" sz="2200">
                <a:solidFill>
                  <a:srgbClr val="FF00FF"/>
                </a:solidFill>
                <a:ea typeface="楷体" pitchFamily="49" charset="-122"/>
                <a:cs typeface="Times New Roman" pitchFamily="18" charset="0"/>
              </a:rPr>
              <a:t>孩子兄弟链存储结构</a:t>
            </a:r>
          </a:p>
        </p:txBody>
      </p:sp>
      <p:sp>
        <p:nvSpPr>
          <p:cNvPr id="10" name="TextBox 9"/>
          <p:cNvSpPr txBox="1"/>
          <p:nvPr/>
        </p:nvSpPr>
        <p:spPr>
          <a:xfrm>
            <a:off x="785786" y="2946723"/>
            <a:ext cx="6357982" cy="828304"/>
          </a:xfrm>
          <a:prstGeom prst="rect">
            <a:avLst/>
          </a:prstGeom>
          <a:noFill/>
        </p:spPr>
        <p:txBody>
          <a:bodyPr wrap="square" rtlCol="0">
            <a:spAutoFit/>
          </a:bodyPr>
          <a:lstStyle/>
          <a:p>
            <a:pPr algn="l">
              <a:lnSpc>
                <a:spcPts val="3000"/>
              </a:lnSpc>
              <a:spcBef>
                <a:spcPts val="0"/>
              </a:spcBef>
            </a:pPr>
            <a:r>
              <a:rPr lang="en-US" altLang="zh-CN" sz="2200">
                <a:solidFill>
                  <a:srgbClr val="0000FF"/>
                </a:solidFill>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如最常用的操作是查找某个结点的所有兄弟，采用</a:t>
            </a:r>
            <a:r>
              <a:rPr lang="zh-CN" altLang="en-US" sz="2200">
                <a:solidFill>
                  <a:srgbClr val="C00000"/>
                </a:solidFill>
                <a:effectLst>
                  <a:outerShdw blurRad="38100" dist="38100" dir="2700000" algn="tl">
                    <a:srgbClr val="000000">
                      <a:alpha val="43137"/>
                    </a:srgbClr>
                  </a:outerShdw>
                </a:effectLst>
                <a:ea typeface="楷体" pitchFamily="49" charset="-122"/>
                <a:cs typeface="Times New Roman" pitchFamily="18" charset="0"/>
              </a:rPr>
              <a:t>哪种存储结构最合适</a:t>
            </a:r>
            <a:r>
              <a:rPr lang="zh-CN" altLang="en-US" sz="2200">
                <a:solidFill>
                  <a:srgbClr val="0000FF"/>
                </a:solidFill>
                <a:ea typeface="楷体" pitchFamily="49" charset="-122"/>
                <a:cs typeface="Times New Roman" pitchFamily="18" charset="0"/>
              </a:rPr>
              <a:t>？</a:t>
            </a:r>
          </a:p>
        </p:txBody>
      </p:sp>
      <p:sp>
        <p:nvSpPr>
          <p:cNvPr id="2" name="灯片编号占位符 1">
            <a:extLst>
              <a:ext uri="{FF2B5EF4-FFF2-40B4-BE49-F238E27FC236}">
                <a16:creationId xmlns:a16="http://schemas.microsoft.com/office/drawing/2014/main" id="{FE6AB5A7-26C7-4122-9927-6F4DF1CA57CF}"/>
              </a:ext>
            </a:extLst>
          </p:cNvPr>
          <p:cNvSpPr>
            <a:spLocks noGrp="1"/>
          </p:cNvSpPr>
          <p:nvPr>
            <p:ph type="sldNum" sz="quarter" idx="12"/>
          </p:nvPr>
        </p:nvSpPr>
        <p:spPr/>
        <p:txBody>
          <a:bodyPr/>
          <a:lstStyle/>
          <a:p>
            <a:fld id="{FFD28AF7-D4CC-4B35-B7D7-507FA0146854}" type="slidenum">
              <a:rPr lang="en-US" altLang="zh-CN" smtClean="0"/>
              <a:pPr/>
              <a:t>101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56" y="609696"/>
            <a:ext cx="3714776" cy="566309"/>
          </a:xfrm>
          <a:prstGeom prst="rect">
            <a:avLst/>
          </a:prstGeom>
          <a:noFill/>
        </p:spPr>
        <p:txBody>
          <a:bodyPr wrap="square" rtlCol="0">
            <a:spAutoFit/>
          </a:bodyPr>
          <a:lstStyle/>
          <a:p>
            <a:pPr algn="l"/>
            <a:r>
              <a:rPr lang="zh-CN" altLang="en-US" sz="2800" dirty="0">
                <a:solidFill>
                  <a:srgbClr val="FF0000"/>
                </a:solidFill>
                <a:latin typeface="Consolas" pitchFamily="49" charset="0"/>
                <a:ea typeface="微软雅黑" pitchFamily="34" charset="-122"/>
                <a:cs typeface="Consolas" pitchFamily="49" charset="0"/>
              </a:rPr>
              <a:t>  二叉树的存储结构</a:t>
            </a:r>
          </a:p>
        </p:txBody>
      </p:sp>
      <p:sp>
        <p:nvSpPr>
          <p:cNvPr id="7" name="TextBox 6"/>
          <p:cNvSpPr txBox="1"/>
          <p:nvPr/>
        </p:nvSpPr>
        <p:spPr>
          <a:xfrm>
            <a:off x="1000100" y="1809739"/>
            <a:ext cx="3143272" cy="4985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顺序存储结构</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36" name="组合 35"/>
          <p:cNvGrpSpPr/>
          <p:nvPr/>
        </p:nvGrpSpPr>
        <p:grpSpPr>
          <a:xfrm>
            <a:off x="928662" y="2762245"/>
            <a:ext cx="1643074" cy="2051262"/>
            <a:chOff x="1714480" y="1928808"/>
            <a:chExt cx="1643074" cy="1538446"/>
          </a:xfrm>
        </p:grpSpPr>
        <p:sp>
          <p:nvSpPr>
            <p:cNvPr id="8" name="椭圆 7"/>
            <p:cNvSpPr/>
            <p:nvPr/>
          </p:nvSpPr>
          <p:spPr>
            <a:xfrm>
              <a:off x="1714480" y="250031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 name="椭圆 2"/>
            <p:cNvSpPr/>
            <p:nvPr/>
          </p:nvSpPr>
          <p:spPr>
            <a:xfrm>
              <a:off x="2214546" y="192880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2925554"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214546" y="3143254"/>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12" name="直接连接符 11"/>
            <p:cNvCxnSpPr>
              <a:stCxn id="3" idx="3"/>
              <a:endCxn id="8" idx="7"/>
            </p:cNvCxnSpPr>
            <p:nvPr/>
          </p:nvCxnSpPr>
          <p:spPr>
            <a:xfrm rot="5400000">
              <a:off x="1974955" y="2249765"/>
              <a:ext cx="347262" cy="258450"/>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3" idx="5"/>
              <a:endCxn id="9" idx="1"/>
            </p:cNvCxnSpPr>
            <p:nvPr/>
          </p:nvCxnSpPr>
          <p:spPr>
            <a:xfrm rot="16200000" flipH="1">
              <a:off x="2614850" y="2173790"/>
              <a:ext cx="342401" cy="405538"/>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9" idx="3"/>
              <a:endCxn id="10" idx="7"/>
            </p:cNvCxnSpPr>
            <p:nvPr/>
          </p:nvCxnSpPr>
          <p:spPr>
            <a:xfrm rot="5400000">
              <a:off x="2579130" y="2781013"/>
              <a:ext cx="413840" cy="405538"/>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sp>
        <p:nvSpPr>
          <p:cNvPr id="17" name="TextBox 16"/>
          <p:cNvSpPr txBox="1"/>
          <p:nvPr/>
        </p:nvSpPr>
        <p:spPr>
          <a:xfrm>
            <a:off x="1928794" y="2762245"/>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1</a:t>
            </a:r>
            <a:endParaRPr lang="zh-CN" altLang="en-US" sz="1600">
              <a:solidFill>
                <a:srgbClr val="FF00FF"/>
              </a:solidFill>
              <a:latin typeface="Consolas" pitchFamily="49" charset="0"/>
              <a:ea typeface="楷体" pitchFamily="49" charset="-122"/>
              <a:cs typeface="Consolas" pitchFamily="49" charset="0"/>
            </a:endParaRPr>
          </a:p>
        </p:txBody>
      </p:sp>
      <p:sp>
        <p:nvSpPr>
          <p:cNvPr id="18" name="TextBox 17"/>
          <p:cNvSpPr txBox="1"/>
          <p:nvPr/>
        </p:nvSpPr>
        <p:spPr>
          <a:xfrm>
            <a:off x="785786" y="3489403"/>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2</a:t>
            </a:r>
            <a:endParaRPr lang="zh-CN" altLang="en-US" sz="1600">
              <a:solidFill>
                <a:srgbClr val="FF00FF"/>
              </a:solidFill>
              <a:latin typeface="Consolas" pitchFamily="49" charset="0"/>
              <a:ea typeface="楷体" pitchFamily="49" charset="-122"/>
              <a:cs typeface="Consolas" pitchFamily="49" charset="0"/>
            </a:endParaRPr>
          </a:p>
        </p:txBody>
      </p:sp>
      <p:sp>
        <p:nvSpPr>
          <p:cNvPr id="19" name="TextBox 18"/>
          <p:cNvSpPr txBox="1"/>
          <p:nvPr/>
        </p:nvSpPr>
        <p:spPr>
          <a:xfrm>
            <a:off x="2357422" y="3286124"/>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3</a:t>
            </a:r>
            <a:endParaRPr lang="zh-CN" altLang="en-US" sz="1600">
              <a:solidFill>
                <a:srgbClr val="FF00FF"/>
              </a:solidFill>
              <a:latin typeface="Consolas" pitchFamily="49" charset="0"/>
              <a:ea typeface="楷体" pitchFamily="49" charset="-122"/>
              <a:cs typeface="Consolas" pitchFamily="49" charset="0"/>
            </a:endParaRPr>
          </a:p>
        </p:txBody>
      </p:sp>
      <p:sp>
        <p:nvSpPr>
          <p:cNvPr id="20" name="TextBox 19"/>
          <p:cNvSpPr txBox="1"/>
          <p:nvPr/>
        </p:nvSpPr>
        <p:spPr>
          <a:xfrm>
            <a:off x="1214414" y="4346659"/>
            <a:ext cx="214314" cy="25648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6</a:t>
            </a:r>
            <a:endParaRPr lang="zh-CN" altLang="en-US" sz="1600">
              <a:solidFill>
                <a:srgbClr val="FF00FF"/>
              </a:solidFill>
              <a:latin typeface="Consolas" pitchFamily="49" charset="0"/>
              <a:ea typeface="楷体" pitchFamily="49" charset="-122"/>
              <a:cs typeface="Consolas" pitchFamily="49" charset="0"/>
            </a:endParaRPr>
          </a:p>
        </p:txBody>
      </p:sp>
      <p:grpSp>
        <p:nvGrpSpPr>
          <p:cNvPr id="34" name="组合 33"/>
          <p:cNvGrpSpPr/>
          <p:nvPr/>
        </p:nvGrpSpPr>
        <p:grpSpPr>
          <a:xfrm>
            <a:off x="3286116" y="3013149"/>
            <a:ext cx="3429024" cy="892104"/>
            <a:chOff x="4357686" y="2116986"/>
            <a:chExt cx="3429024" cy="669078"/>
          </a:xfrm>
        </p:grpSpPr>
        <p:sp>
          <p:nvSpPr>
            <p:cNvPr id="22" name="矩形 21"/>
            <p:cNvSpPr/>
            <p:nvPr/>
          </p:nvSpPr>
          <p:spPr>
            <a:xfrm>
              <a:off x="4357686"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A</a:t>
              </a:r>
              <a:endParaRPr lang="zh-CN" altLang="en-US" sz="2000" i="1">
                <a:solidFill>
                  <a:srgbClr val="0000FF"/>
                </a:solidFill>
                <a:latin typeface="Consolas" pitchFamily="49" charset="0"/>
                <a:cs typeface="Consolas" pitchFamily="49" charset="0"/>
              </a:endParaRPr>
            </a:p>
          </p:txBody>
        </p:sp>
        <p:sp>
          <p:nvSpPr>
            <p:cNvPr id="23" name="TextBox 22"/>
            <p:cNvSpPr txBox="1"/>
            <p:nvPr/>
          </p:nvSpPr>
          <p:spPr>
            <a:xfrm>
              <a:off x="4643438"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1</a:t>
              </a:r>
              <a:endParaRPr lang="zh-CN" altLang="en-US" sz="1600">
                <a:solidFill>
                  <a:srgbClr val="FF00FF"/>
                </a:solidFill>
                <a:latin typeface="Consolas" pitchFamily="49" charset="0"/>
                <a:ea typeface="楷体" pitchFamily="49" charset="-122"/>
                <a:cs typeface="Consolas" pitchFamily="49" charset="0"/>
              </a:endParaRPr>
            </a:p>
          </p:txBody>
        </p:sp>
        <p:sp>
          <p:nvSpPr>
            <p:cNvPr id="24" name="矩形 23"/>
            <p:cNvSpPr/>
            <p:nvPr/>
          </p:nvSpPr>
          <p:spPr>
            <a:xfrm>
              <a:off x="4929190"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25" name="TextBox 24"/>
            <p:cNvSpPr txBox="1"/>
            <p:nvPr/>
          </p:nvSpPr>
          <p:spPr>
            <a:xfrm>
              <a:off x="5214942"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2</a:t>
              </a:r>
              <a:endParaRPr lang="zh-CN" altLang="en-US" sz="1600">
                <a:solidFill>
                  <a:srgbClr val="FF00FF"/>
                </a:solidFill>
                <a:latin typeface="Consolas" pitchFamily="49" charset="0"/>
                <a:ea typeface="楷体" pitchFamily="49" charset="-122"/>
                <a:cs typeface="Consolas" pitchFamily="49" charset="0"/>
              </a:endParaRPr>
            </a:p>
          </p:txBody>
        </p:sp>
        <p:sp>
          <p:nvSpPr>
            <p:cNvPr id="26" name="矩形 25"/>
            <p:cNvSpPr/>
            <p:nvPr/>
          </p:nvSpPr>
          <p:spPr>
            <a:xfrm>
              <a:off x="5500694"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27" name="TextBox 26"/>
            <p:cNvSpPr txBox="1"/>
            <p:nvPr/>
          </p:nvSpPr>
          <p:spPr>
            <a:xfrm>
              <a:off x="5715008"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3</a:t>
              </a:r>
              <a:endParaRPr lang="zh-CN" altLang="en-US" sz="1600">
                <a:solidFill>
                  <a:srgbClr val="FF00FF"/>
                </a:solidFill>
                <a:latin typeface="Consolas" pitchFamily="49" charset="0"/>
                <a:ea typeface="楷体" pitchFamily="49" charset="-122"/>
                <a:cs typeface="Consolas" pitchFamily="49" charset="0"/>
              </a:endParaRPr>
            </a:p>
          </p:txBody>
        </p:sp>
        <p:sp>
          <p:nvSpPr>
            <p:cNvPr id="28" name="矩形 27"/>
            <p:cNvSpPr/>
            <p:nvPr/>
          </p:nvSpPr>
          <p:spPr>
            <a:xfrm>
              <a:off x="6072198"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a:t>
              </a:r>
              <a:endParaRPr lang="zh-CN" altLang="en-US" sz="2000" i="1">
                <a:solidFill>
                  <a:srgbClr val="0000FF"/>
                </a:solidFill>
                <a:latin typeface="Consolas" pitchFamily="49" charset="0"/>
                <a:cs typeface="Consolas" pitchFamily="49" charset="0"/>
              </a:endParaRPr>
            </a:p>
          </p:txBody>
        </p:sp>
        <p:sp>
          <p:nvSpPr>
            <p:cNvPr id="29" name="TextBox 28"/>
            <p:cNvSpPr txBox="1"/>
            <p:nvPr/>
          </p:nvSpPr>
          <p:spPr>
            <a:xfrm>
              <a:off x="6286512"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4</a:t>
              </a:r>
              <a:endParaRPr lang="zh-CN" altLang="en-US" sz="1600">
                <a:solidFill>
                  <a:srgbClr val="FF00FF"/>
                </a:solidFill>
                <a:latin typeface="Consolas" pitchFamily="49" charset="0"/>
                <a:ea typeface="楷体" pitchFamily="49" charset="-122"/>
                <a:cs typeface="Consolas" pitchFamily="49" charset="0"/>
              </a:endParaRPr>
            </a:p>
          </p:txBody>
        </p:sp>
        <p:sp>
          <p:nvSpPr>
            <p:cNvPr id="30" name="矩形 29"/>
            <p:cNvSpPr/>
            <p:nvPr/>
          </p:nvSpPr>
          <p:spPr>
            <a:xfrm>
              <a:off x="6643702"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a:t>
              </a:r>
              <a:endParaRPr lang="zh-CN" altLang="en-US" sz="2000" i="1">
                <a:solidFill>
                  <a:srgbClr val="0000FF"/>
                </a:solidFill>
                <a:latin typeface="Consolas" pitchFamily="49" charset="0"/>
                <a:cs typeface="Consolas" pitchFamily="49" charset="0"/>
              </a:endParaRPr>
            </a:p>
          </p:txBody>
        </p:sp>
        <p:sp>
          <p:nvSpPr>
            <p:cNvPr id="31" name="TextBox 30"/>
            <p:cNvSpPr txBox="1"/>
            <p:nvPr/>
          </p:nvSpPr>
          <p:spPr>
            <a:xfrm>
              <a:off x="6858016"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5</a:t>
              </a:r>
              <a:endParaRPr lang="zh-CN" altLang="en-US" sz="1600">
                <a:solidFill>
                  <a:srgbClr val="FF00FF"/>
                </a:solidFill>
                <a:latin typeface="Consolas" pitchFamily="49" charset="0"/>
                <a:ea typeface="楷体" pitchFamily="49" charset="-122"/>
                <a:cs typeface="Consolas" pitchFamily="49" charset="0"/>
              </a:endParaRPr>
            </a:p>
          </p:txBody>
        </p:sp>
        <p:sp>
          <p:nvSpPr>
            <p:cNvPr id="32" name="矩形 31"/>
            <p:cNvSpPr/>
            <p:nvPr/>
          </p:nvSpPr>
          <p:spPr>
            <a:xfrm>
              <a:off x="7215206" y="2428874"/>
              <a:ext cx="571504" cy="357190"/>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spcBef>
                  <a:spcPts val="0"/>
                </a:spcBef>
              </a:pPr>
              <a:r>
                <a:rPr lang="en-US" altLang="zh-CN" sz="2000" i="1">
                  <a:solidFill>
                    <a:srgbClr val="0000FF"/>
                  </a:solidFill>
                  <a:latin typeface="Consolas" pitchFamily="49" charset="0"/>
                  <a:cs typeface="Consolas" pitchFamily="49" charset="0"/>
                </a:rPr>
                <a:t>D</a:t>
              </a:r>
              <a:endParaRPr lang="zh-CN" altLang="en-US" sz="2000" i="1">
                <a:solidFill>
                  <a:srgbClr val="0000FF"/>
                </a:solidFill>
                <a:latin typeface="Consolas" pitchFamily="49" charset="0"/>
                <a:cs typeface="Consolas" pitchFamily="49" charset="0"/>
              </a:endParaRPr>
            </a:p>
          </p:txBody>
        </p:sp>
        <p:sp>
          <p:nvSpPr>
            <p:cNvPr id="33" name="TextBox 32"/>
            <p:cNvSpPr txBox="1"/>
            <p:nvPr/>
          </p:nvSpPr>
          <p:spPr>
            <a:xfrm>
              <a:off x="7429520" y="2116986"/>
              <a:ext cx="214314" cy="192360"/>
            </a:xfrm>
            <a:prstGeom prst="rect">
              <a:avLst/>
            </a:prstGeom>
            <a:noFill/>
          </p:spPr>
          <p:txBody>
            <a:bodyPr wrap="square" lIns="0" tIns="0" rIns="0" bIns="0" rtlCol="0">
              <a:spAutoFit/>
            </a:bodyPr>
            <a:lstStyle/>
            <a:p>
              <a:pPr algn="l">
                <a:lnSpc>
                  <a:spcPts val="2000"/>
                </a:lnSpc>
                <a:spcBef>
                  <a:spcPts val="0"/>
                </a:spcBef>
              </a:pPr>
              <a:r>
                <a:rPr lang="en-US" altLang="zh-CN" sz="1600">
                  <a:solidFill>
                    <a:srgbClr val="FF00FF"/>
                  </a:solidFill>
                  <a:latin typeface="Consolas" pitchFamily="49" charset="0"/>
                  <a:ea typeface="楷体" pitchFamily="49" charset="-122"/>
                  <a:cs typeface="Consolas" pitchFamily="49" charset="0"/>
                </a:rPr>
                <a:t>6</a:t>
              </a:r>
              <a:endParaRPr lang="zh-CN" altLang="en-US" sz="1600">
                <a:solidFill>
                  <a:srgbClr val="FF00FF"/>
                </a:solidFill>
                <a:latin typeface="Consolas" pitchFamily="49" charset="0"/>
                <a:ea typeface="楷体" pitchFamily="49" charset="-122"/>
                <a:cs typeface="Consolas" pitchFamily="49" charset="0"/>
              </a:endParaRPr>
            </a:p>
          </p:txBody>
        </p:sp>
      </p:grpSp>
      <p:sp>
        <p:nvSpPr>
          <p:cNvPr id="35" name="右箭头 34"/>
          <p:cNvSpPr/>
          <p:nvPr/>
        </p:nvSpPr>
        <p:spPr>
          <a:xfrm>
            <a:off x="2643174" y="3476625"/>
            <a:ext cx="428628" cy="381003"/>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48" name="组合 47"/>
          <p:cNvGrpSpPr/>
          <p:nvPr/>
        </p:nvGrpSpPr>
        <p:grpSpPr>
          <a:xfrm>
            <a:off x="7286644" y="2519997"/>
            <a:ext cx="1571636" cy="2242512"/>
            <a:chOff x="7500958" y="1928808"/>
            <a:chExt cx="1571636" cy="1681884"/>
          </a:xfrm>
        </p:grpSpPr>
        <p:sp>
          <p:nvSpPr>
            <p:cNvPr id="38" name="椭圆 37"/>
            <p:cNvSpPr/>
            <p:nvPr/>
          </p:nvSpPr>
          <p:spPr>
            <a:xfrm>
              <a:off x="8072462" y="2571750"/>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FF00FF"/>
                  </a:solidFill>
                  <a:latin typeface="Consolas" pitchFamily="49" charset="0"/>
                  <a:cs typeface="Consolas" pitchFamily="49" charset="0"/>
                </a:rPr>
                <a:t>i</a:t>
              </a:r>
              <a:endParaRPr lang="zh-CN" altLang="en-US" sz="1800" i="1">
                <a:solidFill>
                  <a:srgbClr val="FF00FF"/>
                </a:solidFill>
                <a:latin typeface="Consolas" pitchFamily="49" charset="0"/>
                <a:cs typeface="Consolas" pitchFamily="49" charset="0"/>
              </a:endParaRPr>
            </a:p>
          </p:txBody>
        </p:sp>
        <p:sp>
          <p:nvSpPr>
            <p:cNvPr id="39" name="椭圆 38"/>
            <p:cNvSpPr/>
            <p:nvPr/>
          </p:nvSpPr>
          <p:spPr>
            <a:xfrm>
              <a:off x="7500958" y="3214692"/>
              <a:ext cx="642942" cy="39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a:solidFill>
                    <a:srgbClr val="FF00FF"/>
                  </a:solidFill>
                  <a:latin typeface="Consolas" pitchFamily="49" charset="0"/>
                  <a:cs typeface="Consolas" pitchFamily="49" charset="0"/>
                </a:rPr>
                <a:t>2</a:t>
              </a:r>
              <a:r>
                <a:rPr lang="en-US" altLang="zh-CN" sz="1800" i="1">
                  <a:solidFill>
                    <a:srgbClr val="FF00FF"/>
                  </a:solidFill>
                  <a:latin typeface="Consolas" pitchFamily="49" charset="0"/>
                  <a:cs typeface="Consolas" pitchFamily="49" charset="0"/>
                </a:rPr>
                <a:t>i</a:t>
              </a:r>
              <a:endParaRPr lang="zh-CN" altLang="en-US" sz="1800">
                <a:solidFill>
                  <a:srgbClr val="FF00FF"/>
                </a:solidFill>
                <a:latin typeface="Consolas" pitchFamily="49" charset="0"/>
                <a:cs typeface="Consolas" pitchFamily="49" charset="0"/>
              </a:endParaRPr>
            </a:p>
          </p:txBody>
        </p:sp>
        <p:sp>
          <p:nvSpPr>
            <p:cNvPr id="40" name="椭圆 39"/>
            <p:cNvSpPr/>
            <p:nvPr/>
          </p:nvSpPr>
          <p:spPr>
            <a:xfrm>
              <a:off x="8358214" y="3214692"/>
              <a:ext cx="714380" cy="396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a:solidFill>
                    <a:srgbClr val="FF00FF"/>
                  </a:solidFill>
                  <a:latin typeface="Consolas" pitchFamily="49" charset="0"/>
                  <a:cs typeface="Consolas" pitchFamily="49" charset="0"/>
                </a:rPr>
                <a:t>2</a:t>
              </a: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+1</a:t>
              </a:r>
              <a:endParaRPr lang="zh-CN" altLang="en-US" sz="1800">
                <a:solidFill>
                  <a:srgbClr val="FF00FF"/>
                </a:solidFill>
                <a:latin typeface="Consolas" pitchFamily="49" charset="0"/>
                <a:cs typeface="Consolas" pitchFamily="49" charset="0"/>
              </a:endParaRPr>
            </a:p>
          </p:txBody>
        </p:sp>
        <p:sp>
          <p:nvSpPr>
            <p:cNvPr id="41" name="椭圆 40"/>
            <p:cNvSpPr/>
            <p:nvPr/>
          </p:nvSpPr>
          <p:spPr>
            <a:xfrm>
              <a:off x="7937524" y="1928808"/>
              <a:ext cx="642942"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i="1">
                  <a:solidFill>
                    <a:srgbClr val="FF00FF"/>
                  </a:solidFill>
                  <a:latin typeface="Consolas" pitchFamily="49" charset="0"/>
                  <a:cs typeface="Consolas" pitchFamily="49" charset="0"/>
                </a:rPr>
                <a:t>i</a:t>
              </a:r>
              <a:r>
                <a:rPr lang="en-US" altLang="zh-CN" sz="1800">
                  <a:solidFill>
                    <a:srgbClr val="FF00FF"/>
                  </a:solidFill>
                  <a:latin typeface="Consolas" pitchFamily="49" charset="0"/>
                  <a:cs typeface="Consolas" pitchFamily="49" charset="0"/>
                </a:rPr>
                <a:t>/2</a:t>
              </a:r>
              <a:endParaRPr lang="zh-CN" altLang="en-US" sz="1800">
                <a:solidFill>
                  <a:srgbClr val="FF00FF"/>
                </a:solidFill>
                <a:latin typeface="Consolas" pitchFamily="49" charset="0"/>
                <a:cs typeface="Consolas" pitchFamily="49" charset="0"/>
              </a:endParaRPr>
            </a:p>
          </p:txBody>
        </p:sp>
        <p:cxnSp>
          <p:nvCxnSpPr>
            <p:cNvPr id="43" name="直接连接符 42"/>
            <p:cNvCxnSpPr>
              <a:stCxn id="41" idx="4"/>
              <a:endCxn id="38" idx="0"/>
            </p:cNvCxnSpPr>
            <p:nvPr/>
          </p:nvCxnSpPr>
          <p:spPr>
            <a:xfrm rot="5400000">
              <a:off x="8112150" y="2424905"/>
              <a:ext cx="285752" cy="7938"/>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45" name="直接连接符 44"/>
            <p:cNvCxnSpPr>
              <a:stCxn id="38" idx="3"/>
              <a:endCxn id="39" idx="0"/>
            </p:cNvCxnSpPr>
            <p:nvPr/>
          </p:nvCxnSpPr>
          <p:spPr>
            <a:xfrm rot="5400000">
              <a:off x="7804570" y="2894490"/>
              <a:ext cx="338061" cy="302342"/>
            </a:xfrm>
            <a:prstGeom prst="line">
              <a:avLst/>
            </a:prstGeom>
            <a:ln>
              <a:tailEnd type="none"/>
            </a:ln>
          </p:spPr>
          <p:style>
            <a:lnRef idx="2">
              <a:schemeClr val="accent4"/>
            </a:lnRef>
            <a:fillRef idx="0">
              <a:schemeClr val="accent4"/>
            </a:fillRef>
            <a:effectRef idx="1">
              <a:schemeClr val="accent4"/>
            </a:effectRef>
            <a:fontRef idx="minor">
              <a:schemeClr val="tx1"/>
            </a:fontRef>
          </p:style>
        </p:cxnSp>
        <p:cxnSp>
          <p:nvCxnSpPr>
            <p:cNvPr id="47" name="直接连接符 46"/>
            <p:cNvCxnSpPr>
              <a:stCxn id="38" idx="5"/>
              <a:endCxn id="40" idx="0"/>
            </p:cNvCxnSpPr>
            <p:nvPr/>
          </p:nvCxnSpPr>
          <p:spPr>
            <a:xfrm rot="16200000" flipH="1">
              <a:off x="8377343" y="2876630"/>
              <a:ext cx="338062" cy="338061"/>
            </a:xfrm>
            <a:prstGeom prst="line">
              <a:avLst/>
            </a:prstGeom>
            <a:ln>
              <a:tailEnd type="none"/>
            </a:ln>
          </p:spPr>
          <p:style>
            <a:lnRef idx="2">
              <a:schemeClr val="accent4"/>
            </a:lnRef>
            <a:fillRef idx="0">
              <a:schemeClr val="accent4"/>
            </a:fillRef>
            <a:effectRef idx="1">
              <a:schemeClr val="accent4"/>
            </a:effectRef>
            <a:fontRef idx="minor">
              <a:schemeClr val="tx1"/>
            </a:fontRef>
          </p:style>
        </p:cxnSp>
      </p:grpSp>
      <p:sp>
        <p:nvSpPr>
          <p:cNvPr id="2" name="灯片编号占位符 1">
            <a:extLst>
              <a:ext uri="{FF2B5EF4-FFF2-40B4-BE49-F238E27FC236}">
                <a16:creationId xmlns:a16="http://schemas.microsoft.com/office/drawing/2014/main" id="{B41AA968-55C8-4E0D-B13E-7239D7A77A6C}"/>
              </a:ext>
            </a:extLst>
          </p:cNvPr>
          <p:cNvSpPr>
            <a:spLocks noGrp="1"/>
          </p:cNvSpPr>
          <p:nvPr>
            <p:ph type="sldNum" sz="quarter" idx="12"/>
          </p:nvPr>
        </p:nvSpPr>
        <p:spPr/>
        <p:txBody>
          <a:bodyPr/>
          <a:lstStyle/>
          <a:p>
            <a:fld id="{FFD28AF7-D4CC-4B35-B7D7-507FA0146854}" type="slidenum">
              <a:rPr lang="en-US" altLang="zh-CN" smtClean="0"/>
              <a:pPr/>
              <a:t>102</a:t>
            </a:fld>
            <a:endParaRPr lang="en-US" altLang="zh-CN" dirty="0"/>
          </a:p>
        </p:txBody>
      </p:sp>
      <p:sp>
        <p:nvSpPr>
          <p:cNvPr id="42" name="Oval 8">
            <a:extLst>
              <a:ext uri="{FF2B5EF4-FFF2-40B4-BE49-F238E27FC236}">
                <a16:creationId xmlns:a16="http://schemas.microsoft.com/office/drawing/2014/main" id="{7B00D33A-A380-4BC2-A7E8-3F3713F24DAF}"/>
              </a:ext>
            </a:extLst>
          </p:cNvPr>
          <p:cNvSpPr>
            <a:spLocks noChangeAspect="1" noChangeArrowheads="1"/>
          </p:cNvSpPr>
          <p:nvPr/>
        </p:nvSpPr>
        <p:spPr bwMode="auto">
          <a:xfrm>
            <a:off x="785786" y="671574"/>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latin typeface="Consolas" pitchFamily="49" charset="0"/>
              <a:cs typeface="Consolas" pitchFamily="49" charset="0"/>
            </a:endParaRPr>
          </a:p>
        </p:txBody>
      </p:sp>
      <p:sp>
        <p:nvSpPr>
          <p:cNvPr id="44" name="Oval 9">
            <a:extLst>
              <a:ext uri="{FF2B5EF4-FFF2-40B4-BE49-F238E27FC236}">
                <a16:creationId xmlns:a16="http://schemas.microsoft.com/office/drawing/2014/main" id="{101AAA9E-E75D-4254-B889-1591FC54D68D}"/>
              </a:ext>
            </a:extLst>
          </p:cNvPr>
          <p:cNvSpPr>
            <a:spLocks noChangeAspect="1" noChangeArrowheads="1"/>
          </p:cNvSpPr>
          <p:nvPr/>
        </p:nvSpPr>
        <p:spPr bwMode="auto">
          <a:xfrm>
            <a:off x="836617" y="722118"/>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rPr>
              <a:t>2</a:t>
            </a:r>
            <a:endParaRPr lang="en-AU" sz="2800" b="0" dirty="0">
              <a:solidFill>
                <a:srgbClr val="FF0000"/>
              </a:solidFill>
              <a:effectLst>
                <a:outerShdw blurRad="38100" dist="38100" dir="2700000" algn="tl">
                  <a:srgbClr val="000000"/>
                </a:outerShdw>
              </a:effectLst>
              <a:latin typeface="Consolas" pitchFamily="49" charset="0"/>
              <a:ea typeface="宋体" pitchFamily="2" charset="-122"/>
              <a:cs typeface="Consolas"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66731"/>
            <a:ext cx="3286148" cy="4985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sym typeface="Wingdings"/>
              </a:rPr>
              <a:t>  二叉链存储结构</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4" name="组合 3"/>
          <p:cNvGrpSpPr/>
          <p:nvPr/>
        </p:nvGrpSpPr>
        <p:grpSpPr>
          <a:xfrm>
            <a:off x="1000100" y="1904989"/>
            <a:ext cx="1643074" cy="2095515"/>
            <a:chOff x="1571604" y="1928808"/>
            <a:chExt cx="1643074" cy="1571636"/>
          </a:xfrm>
        </p:grpSpPr>
        <p:sp>
          <p:nvSpPr>
            <p:cNvPr id="5" name="椭圆 4"/>
            <p:cNvSpPr/>
            <p:nvPr/>
          </p:nvSpPr>
          <p:spPr>
            <a:xfrm>
              <a:off x="1571604"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2214546" y="1928808"/>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2782678" y="2500312"/>
              <a:ext cx="432000" cy="324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214546" y="3143254"/>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9" name="直接连接符 8"/>
            <p:cNvCxnSpPr>
              <a:stCxn id="6" idx="3"/>
              <a:endCxn id="5" idx="7"/>
            </p:cNvCxnSpPr>
            <p:nvPr/>
          </p:nvCxnSpPr>
          <p:spPr>
            <a:xfrm rot="5400000">
              <a:off x="1937875" y="2207823"/>
              <a:ext cx="342401" cy="337472"/>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0" name="直接连接符 9"/>
            <p:cNvCxnSpPr>
              <a:stCxn id="6" idx="5"/>
              <a:endCxn id="7" idx="1"/>
            </p:cNvCxnSpPr>
            <p:nvPr/>
          </p:nvCxnSpPr>
          <p:spPr>
            <a:xfrm rot="16200000" flipH="1">
              <a:off x="2543412" y="2245228"/>
              <a:ext cx="342401" cy="262662"/>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3"/>
              <a:endCxn id="8" idx="7"/>
            </p:cNvCxnSpPr>
            <p:nvPr/>
          </p:nvCxnSpPr>
          <p:spPr>
            <a:xfrm rot="5400000">
              <a:off x="2473335" y="2822955"/>
              <a:ext cx="418701" cy="326516"/>
            </a:xfrm>
            <a:prstGeom prst="line">
              <a:avLst/>
            </a:prstGeom>
            <a:ln>
              <a:tailEnd type="none"/>
            </a:ln>
          </p:spPr>
          <p:style>
            <a:lnRef idx="2">
              <a:schemeClr val="accent2"/>
            </a:lnRef>
            <a:fillRef idx="0">
              <a:schemeClr val="accent2"/>
            </a:fillRef>
            <a:effectRef idx="1">
              <a:schemeClr val="accent2"/>
            </a:effectRef>
            <a:fontRef idx="minor">
              <a:schemeClr val="tx1"/>
            </a:fontRef>
          </p:style>
        </p:cxnSp>
      </p:grpSp>
      <p:grpSp>
        <p:nvGrpSpPr>
          <p:cNvPr id="37" name="组合 36"/>
          <p:cNvGrpSpPr/>
          <p:nvPr/>
        </p:nvGrpSpPr>
        <p:grpSpPr>
          <a:xfrm>
            <a:off x="3857620" y="952483"/>
            <a:ext cx="3929090" cy="3429024"/>
            <a:chOff x="3857620" y="714362"/>
            <a:chExt cx="3929090" cy="2571768"/>
          </a:xfrm>
        </p:grpSpPr>
        <p:sp>
          <p:nvSpPr>
            <p:cNvPr id="16" name="矩形 15"/>
            <p:cNvSpPr/>
            <p:nvPr/>
          </p:nvSpPr>
          <p:spPr>
            <a:xfrm>
              <a:off x="5429256" y="1214428"/>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A</a:t>
              </a:r>
              <a:endParaRPr lang="zh-CN" altLang="en-US" sz="1800" i="1">
                <a:solidFill>
                  <a:srgbClr val="0000FF"/>
                </a:solidFill>
                <a:latin typeface="Consolas" pitchFamily="49" charset="0"/>
                <a:ea typeface="楷体" pitchFamily="49" charset="-122"/>
                <a:cs typeface="Consolas" pitchFamily="49" charset="0"/>
              </a:endParaRPr>
            </a:p>
          </p:txBody>
        </p:sp>
        <p:sp>
          <p:nvSpPr>
            <p:cNvPr id="17" name="矩形 16"/>
            <p:cNvSpPr/>
            <p:nvPr/>
          </p:nvSpPr>
          <p:spPr>
            <a:xfrm>
              <a:off x="6143636" y="1214428"/>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18" name="矩形 17"/>
            <p:cNvSpPr/>
            <p:nvPr/>
          </p:nvSpPr>
          <p:spPr>
            <a:xfrm>
              <a:off x="5000628" y="1214428"/>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19" name="弧形 18"/>
            <p:cNvSpPr/>
            <p:nvPr/>
          </p:nvSpPr>
          <p:spPr>
            <a:xfrm>
              <a:off x="5429256" y="857238"/>
              <a:ext cx="428628" cy="428628"/>
            </a:xfrm>
            <a:prstGeom prst="arc">
              <a:avLst>
                <a:gd name="adj1" fmla="val 16200000"/>
                <a:gd name="adj2" fmla="val 2193898"/>
              </a:avLst>
            </a:pr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286380" y="714362"/>
              <a:ext cx="500066" cy="261610"/>
            </a:xfrm>
            <a:prstGeom prst="rect">
              <a:avLst/>
            </a:prstGeom>
            <a:noFill/>
          </p:spPr>
          <p:txBody>
            <a:bodyPr wrap="square" rtlCol="0">
              <a:spAutoFit/>
            </a:bodyPr>
            <a:lstStyle/>
            <a:p>
              <a:pPr algn="l">
                <a:lnSpc>
                  <a:spcPts val="2000"/>
                </a:lnSpc>
                <a:spcBef>
                  <a:spcPts val="0"/>
                </a:spcBef>
              </a:pPr>
              <a:r>
                <a:rPr lang="en-US" altLang="zh-CN" sz="1800" i="1">
                  <a:solidFill>
                    <a:srgbClr val="0000FF"/>
                  </a:solidFill>
                  <a:latin typeface="Consolas" pitchFamily="49" charset="0"/>
                  <a:ea typeface="宋体"/>
                  <a:cs typeface="Consolas" pitchFamily="49" charset="0"/>
                </a:rPr>
                <a:t>b</a:t>
              </a:r>
              <a:endParaRPr lang="zh-CN" altLang="en-US" sz="1800" i="1">
                <a:solidFill>
                  <a:srgbClr val="0000FF"/>
                </a:solidFill>
                <a:latin typeface="Consolas" pitchFamily="49" charset="0"/>
                <a:ea typeface="楷体" pitchFamily="49" charset="-122"/>
                <a:cs typeface="Consolas" pitchFamily="49" charset="0"/>
              </a:endParaRPr>
            </a:p>
          </p:txBody>
        </p:sp>
        <p:sp>
          <p:nvSpPr>
            <p:cNvPr id="21" name="矩形 20"/>
            <p:cNvSpPr/>
            <p:nvPr/>
          </p:nvSpPr>
          <p:spPr>
            <a:xfrm>
              <a:off x="4286248" y="2000246"/>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B</a:t>
              </a:r>
              <a:endParaRPr lang="zh-CN" altLang="en-US" sz="1800" i="1">
                <a:solidFill>
                  <a:srgbClr val="0000FF"/>
                </a:solidFill>
                <a:latin typeface="Consolas" pitchFamily="49" charset="0"/>
                <a:ea typeface="楷体" pitchFamily="49" charset="-122"/>
                <a:cs typeface="Consolas" pitchFamily="49" charset="0"/>
              </a:endParaRPr>
            </a:p>
          </p:txBody>
        </p:sp>
        <p:sp>
          <p:nvSpPr>
            <p:cNvPr id="22" name="矩形 21"/>
            <p:cNvSpPr/>
            <p:nvPr/>
          </p:nvSpPr>
          <p:spPr>
            <a:xfrm>
              <a:off x="5000628"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3857620"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a:solidFill>
                    <a:srgbClr val="0000FF"/>
                  </a:solidFill>
                  <a:latin typeface="Consolas" pitchFamily="49" charset="0"/>
                  <a:ea typeface="宋体"/>
                  <a:cs typeface="Consolas" pitchFamily="49" charset="0"/>
                </a:rPr>
                <a:t>∧</a:t>
              </a:r>
              <a:endParaRPr lang="zh-CN" altLang="en-US" sz="1600">
                <a:solidFill>
                  <a:srgbClr val="0000FF"/>
                </a:solidFill>
                <a:latin typeface="Consolas" pitchFamily="49" charset="0"/>
                <a:ea typeface="楷体" pitchFamily="49" charset="-122"/>
                <a:cs typeface="Consolas" pitchFamily="49" charset="0"/>
              </a:endParaRPr>
            </a:p>
          </p:txBody>
        </p:sp>
        <p:sp>
          <p:nvSpPr>
            <p:cNvPr id="24" name="矩形 23"/>
            <p:cNvSpPr/>
            <p:nvPr/>
          </p:nvSpPr>
          <p:spPr>
            <a:xfrm>
              <a:off x="6643702" y="2000246"/>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C</a:t>
              </a:r>
              <a:endParaRPr lang="zh-CN" altLang="en-US" sz="1800" i="1">
                <a:solidFill>
                  <a:srgbClr val="0000FF"/>
                </a:solidFill>
                <a:latin typeface="Consolas" pitchFamily="49" charset="0"/>
                <a:ea typeface="楷体" pitchFamily="49" charset="-122"/>
                <a:cs typeface="Consolas" pitchFamily="49" charset="0"/>
              </a:endParaRPr>
            </a:p>
          </p:txBody>
        </p:sp>
        <p:sp>
          <p:nvSpPr>
            <p:cNvPr id="25" name="矩形 24"/>
            <p:cNvSpPr/>
            <p:nvPr/>
          </p:nvSpPr>
          <p:spPr>
            <a:xfrm>
              <a:off x="7358082"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6" name="矩形 25"/>
            <p:cNvSpPr/>
            <p:nvPr/>
          </p:nvSpPr>
          <p:spPr>
            <a:xfrm>
              <a:off x="6215074" y="2000246"/>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itchFamily="49" charset="0"/>
                <a:ea typeface="楷体" pitchFamily="49" charset="-122"/>
                <a:cs typeface="Consolas" pitchFamily="49" charset="0"/>
              </a:endParaRPr>
            </a:p>
          </p:txBody>
        </p:sp>
        <p:sp>
          <p:nvSpPr>
            <p:cNvPr id="27" name="矩形 26"/>
            <p:cNvSpPr/>
            <p:nvPr/>
          </p:nvSpPr>
          <p:spPr>
            <a:xfrm>
              <a:off x="5429256" y="2857502"/>
              <a:ext cx="714380" cy="428628"/>
            </a:xfrm>
            <a:prstGeom prst="rect">
              <a:avLst/>
            </a:prstGeom>
            <a:ln>
              <a:tailEnd type="stealth" w="med" len="lg"/>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a:solidFill>
                    <a:srgbClr val="0000FF"/>
                  </a:solidFill>
                  <a:latin typeface="Consolas" pitchFamily="49" charset="0"/>
                  <a:ea typeface="楷体" pitchFamily="49" charset="-122"/>
                  <a:cs typeface="Consolas" pitchFamily="49" charset="0"/>
                </a:rPr>
                <a:t>D</a:t>
              </a:r>
              <a:endParaRPr lang="zh-CN" altLang="en-US" sz="1800" i="1">
                <a:solidFill>
                  <a:srgbClr val="0000FF"/>
                </a:solidFill>
                <a:latin typeface="Consolas" pitchFamily="49" charset="0"/>
                <a:ea typeface="楷体" pitchFamily="49" charset="-122"/>
                <a:cs typeface="Consolas" pitchFamily="49" charset="0"/>
              </a:endParaRPr>
            </a:p>
          </p:txBody>
        </p:sp>
        <p:sp>
          <p:nvSpPr>
            <p:cNvPr id="28" name="矩形 27"/>
            <p:cNvSpPr/>
            <p:nvPr/>
          </p:nvSpPr>
          <p:spPr>
            <a:xfrm>
              <a:off x="6143636" y="2857502"/>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29" name="矩形 28"/>
            <p:cNvSpPr/>
            <p:nvPr/>
          </p:nvSpPr>
          <p:spPr>
            <a:xfrm>
              <a:off x="5000628" y="2857502"/>
              <a:ext cx="428628" cy="428628"/>
            </a:xfrm>
            <a:prstGeom prst="rect">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cxnSp>
          <p:nvCxnSpPr>
            <p:cNvPr id="31" name="直接箭头连接符 30"/>
            <p:cNvCxnSpPr/>
            <p:nvPr/>
          </p:nvCxnSpPr>
          <p:spPr>
            <a:xfrm rot="5400000">
              <a:off x="4750595" y="1535899"/>
              <a:ext cx="571504"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直接箭头连接符 32"/>
            <p:cNvCxnSpPr/>
            <p:nvPr/>
          </p:nvCxnSpPr>
          <p:spPr>
            <a:xfrm rot="16200000" flipH="1">
              <a:off x="6286512" y="1500180"/>
              <a:ext cx="571504"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直接箭头连接符 34"/>
            <p:cNvCxnSpPr/>
            <p:nvPr/>
          </p:nvCxnSpPr>
          <p:spPr>
            <a:xfrm rot="5400000">
              <a:off x="5893603" y="2321717"/>
              <a:ext cx="642942"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8" name="右箭头 37"/>
          <p:cNvSpPr/>
          <p:nvPr/>
        </p:nvSpPr>
        <p:spPr>
          <a:xfrm>
            <a:off x="2928926" y="2571744"/>
            <a:ext cx="571504" cy="476253"/>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928662" y="4697941"/>
            <a:ext cx="792961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任何结点的左、右指针分别指向一棵二叉树！ </a:t>
            </a:r>
            <a:r>
              <a:rPr lang="zh-CN" altLang="en-US" sz="2000">
                <a:solidFill>
                  <a:srgbClr val="FF00FF"/>
                </a:solidFill>
                <a:latin typeface="Consolas" pitchFamily="49" charset="0"/>
                <a:ea typeface="楷体" pitchFamily="49" charset="-122"/>
                <a:cs typeface="Consolas" pitchFamily="49" charset="0"/>
                <a:sym typeface="Wingdings"/>
              </a:rPr>
              <a:t></a:t>
            </a:r>
            <a:r>
              <a:rPr lang="zh-CN" altLang="en-US" sz="2000">
                <a:solidFill>
                  <a:srgbClr val="0000FF"/>
                </a:solidFill>
                <a:latin typeface="Consolas" pitchFamily="49" charset="0"/>
                <a:ea typeface="楷体" pitchFamily="49" charset="-122"/>
                <a:cs typeface="Consolas" pitchFamily="49" charset="0"/>
                <a:sym typeface="Wingdings"/>
              </a:rPr>
              <a:t> 递归数据结构</a:t>
            </a:r>
            <a:endParaRPr lang="zh-CN" altLang="en-US" sz="2000">
              <a:solidFill>
                <a:srgbClr val="0000FF"/>
              </a:solidFill>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E013ADB1-57D1-47B7-8DFE-D13A5092C9FD}"/>
              </a:ext>
            </a:extLst>
          </p:cNvPr>
          <p:cNvSpPr>
            <a:spLocks noGrp="1"/>
          </p:cNvSpPr>
          <p:nvPr>
            <p:ph type="sldNum" sz="quarter" idx="12"/>
          </p:nvPr>
        </p:nvSpPr>
        <p:spPr/>
        <p:txBody>
          <a:bodyPr/>
          <a:lstStyle/>
          <a:p>
            <a:fld id="{FFD28AF7-D4CC-4B35-B7D7-507FA0146854}" type="slidenum">
              <a:rPr lang="en-US" altLang="zh-CN" smtClean="0"/>
              <a:pPr/>
              <a:t>103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995590"/>
            <a:ext cx="6429420" cy="82830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含有</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个结点的二叉树采用二叉链存储结构，其中</a:t>
            </a:r>
            <a:r>
              <a:rPr lang="zh-CN" altLang="en-US" sz="2200">
                <a:solidFill>
                  <a:srgbClr val="FF00FF"/>
                </a:solidFill>
                <a:latin typeface="Consolas" pitchFamily="49" charset="0"/>
                <a:ea typeface="楷体" pitchFamily="49" charset="-122"/>
                <a:cs typeface="Consolas" pitchFamily="49" charset="0"/>
              </a:rPr>
              <a:t>空指针域个数</a:t>
            </a:r>
            <a:r>
              <a:rPr lang="zh-CN" altLang="en-US" sz="2200">
                <a:solidFill>
                  <a:srgbClr val="0000FF"/>
                </a:solidFill>
                <a:latin typeface="Consolas" pitchFamily="49" charset="0"/>
                <a:ea typeface="楷体" pitchFamily="49" charset="-122"/>
                <a:cs typeface="Consolas" pitchFamily="49" charset="0"/>
              </a:rPr>
              <a:t>是多少？</a:t>
            </a:r>
          </a:p>
        </p:txBody>
      </p:sp>
      <p:sp>
        <p:nvSpPr>
          <p:cNvPr id="4" name="TextBox 3"/>
          <p:cNvSpPr txBox="1"/>
          <p:nvPr/>
        </p:nvSpPr>
        <p:spPr>
          <a:xfrm>
            <a:off x="1428728" y="2226412"/>
            <a:ext cx="6786610" cy="2462084"/>
          </a:xfrm>
          <a:prstGeom prst="rect">
            <a:avLst/>
          </a:prstGeom>
          <a:noFill/>
        </p:spPr>
        <p:txBody>
          <a:bodyPr wrap="square" rtlCol="0">
            <a:spAutoFit/>
          </a:bodyPr>
          <a:lstStyle/>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每个结点</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个指针域，共</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个指针域</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除了根结点外，每个结点被一个非空指针所指向</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共有</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个非空指针域</a:t>
            </a:r>
            <a:endParaRPr lang="en-US" altLang="zh-CN" sz="2000">
              <a:solidFill>
                <a:srgbClr val="0000FF"/>
              </a:solidFill>
              <a:latin typeface="Consolas" pitchFamily="49" charset="0"/>
              <a:ea typeface="楷体" pitchFamily="49" charset="-122"/>
              <a:cs typeface="Consolas" pitchFamily="49" charset="0"/>
            </a:endParaRPr>
          </a:p>
          <a:p>
            <a:pPr marL="457200" indent="-457200" algn="l">
              <a:lnSpc>
                <a:spcPct val="200000"/>
              </a:lnSpc>
              <a:spcBef>
                <a:spcPts val="0"/>
              </a:spcBef>
              <a:buBlip>
                <a:blip r:embed="rId3"/>
              </a:buBlip>
            </a:pPr>
            <a:r>
              <a:rPr lang="zh-CN" altLang="en-US" sz="2000">
                <a:solidFill>
                  <a:srgbClr val="0000FF"/>
                </a:solidFill>
                <a:latin typeface="Consolas" pitchFamily="49" charset="0"/>
                <a:ea typeface="楷体" pitchFamily="49" charset="-122"/>
                <a:cs typeface="Consolas" pitchFamily="49" charset="0"/>
              </a:rPr>
              <a:t>空指针域的个数</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p>
        </p:txBody>
      </p:sp>
      <p:pic>
        <p:nvPicPr>
          <p:cNvPr id="8" name="Picture 2"/>
          <p:cNvPicPr>
            <a:picLocks noChangeAspect="1" noChangeArrowheads="1"/>
          </p:cNvPicPr>
          <p:nvPr/>
        </p:nvPicPr>
        <p:blipFill>
          <a:blip r:embed="rId4" cstate="print"/>
          <a:srcRect/>
          <a:stretch>
            <a:fillRect/>
          </a:stretch>
        </p:blipFill>
        <p:spPr bwMode="auto">
          <a:xfrm>
            <a:off x="785786" y="517229"/>
            <a:ext cx="785818" cy="1006759"/>
          </a:xfrm>
          <a:prstGeom prst="rect">
            <a:avLst/>
          </a:prstGeom>
          <a:ln>
            <a:noFill/>
          </a:ln>
          <a:effectLst>
            <a:softEdge rad="112500"/>
          </a:effectLst>
        </p:spPr>
      </p:pic>
      <p:sp>
        <p:nvSpPr>
          <p:cNvPr id="2" name="灯片编号占位符 1">
            <a:extLst>
              <a:ext uri="{FF2B5EF4-FFF2-40B4-BE49-F238E27FC236}">
                <a16:creationId xmlns:a16="http://schemas.microsoft.com/office/drawing/2014/main" id="{7C24D0A1-CACE-48EC-AF24-8A627D885B92}"/>
              </a:ext>
            </a:extLst>
          </p:cNvPr>
          <p:cNvSpPr>
            <a:spLocks noGrp="1"/>
          </p:cNvSpPr>
          <p:nvPr>
            <p:ph type="sldNum" sz="quarter" idx="12"/>
          </p:nvPr>
        </p:nvSpPr>
        <p:spPr/>
        <p:txBody>
          <a:bodyPr/>
          <a:lstStyle/>
          <a:p>
            <a:fld id="{FFD28AF7-D4CC-4B35-B7D7-507FA0146854}" type="slidenum">
              <a:rPr lang="en-US" altLang="zh-CN" smtClean="0"/>
              <a:pPr/>
              <a:t>104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357422" y="2708920"/>
            <a:ext cx="4897438" cy="837152"/>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灯片编号占位符 1">
            <a:extLst>
              <a:ext uri="{FF2B5EF4-FFF2-40B4-BE49-F238E27FC236}">
                <a16:creationId xmlns:a16="http://schemas.microsoft.com/office/drawing/2014/main" id="{088C5A68-CE06-4C96-99B2-4265EFFB1624}"/>
              </a:ext>
            </a:extLst>
          </p:cNvPr>
          <p:cNvSpPr>
            <a:spLocks noGrp="1"/>
          </p:cNvSpPr>
          <p:nvPr>
            <p:ph type="sldNum" sz="quarter" idx="12"/>
          </p:nvPr>
        </p:nvSpPr>
        <p:spPr/>
        <p:txBody>
          <a:bodyPr/>
          <a:lstStyle/>
          <a:p>
            <a:fld id="{FFD28AF7-D4CC-4B35-B7D7-507FA0146854}" type="slidenum">
              <a:rPr lang="en-US" altLang="zh-CN" smtClean="0"/>
              <a:pPr/>
              <a:t>105</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Line 44"/>
          <p:cNvSpPr>
            <a:spLocks noChangeShapeType="1"/>
          </p:cNvSpPr>
          <p:nvPr/>
        </p:nvSpPr>
        <p:spPr bwMode="auto">
          <a:xfrm flipH="1">
            <a:off x="1571604" y="2789232"/>
            <a:ext cx="725482" cy="49689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9" name="TextBox 28"/>
          <p:cNvSpPr txBox="1"/>
          <p:nvPr/>
        </p:nvSpPr>
        <p:spPr>
          <a:xfrm>
            <a:off x="214282" y="214290"/>
            <a:ext cx="8643998" cy="2072362"/>
          </a:xfrm>
          <a:prstGeom prst="rect">
            <a:avLst/>
          </a:prstGeom>
          <a:noFill/>
        </p:spPr>
        <p:txBody>
          <a:bodyPr wrap="square" rtlCol="0">
            <a:spAutoFit/>
          </a:bodyPr>
          <a:lstStyle/>
          <a:p>
            <a:pPr algn="just">
              <a:lnSpc>
                <a:spcPts val="3500"/>
              </a:lnSpc>
              <a:spcBef>
                <a:spcPct val="50000"/>
              </a:spcBef>
            </a:pPr>
            <a:r>
              <a:rPr kumimoji="1" lang="en-US" altLang="zh-CN" sz="2200">
                <a:solidFill>
                  <a:srgbClr val="FF0000"/>
                </a:solidFill>
                <a:latin typeface="Consolas" pitchFamily="49" charset="0"/>
                <a:ea typeface="黑体" pitchFamily="49" charset="-122"/>
                <a:cs typeface="Consolas" pitchFamily="49" charset="0"/>
              </a:rPr>
              <a:t>5</a:t>
            </a:r>
            <a:r>
              <a:rPr kumimoji="1" lang="zh-CN" altLang="en-US" sz="2200">
                <a:solidFill>
                  <a:srgbClr val="FF0000"/>
                </a:solidFill>
                <a:latin typeface="Consolas" pitchFamily="49" charset="0"/>
                <a:ea typeface="黑体" pitchFamily="49" charset="-122"/>
                <a:cs typeface="Consolas" pitchFamily="49" charset="0"/>
              </a:rPr>
              <a:t>、子孙结点和祖先结点：</a:t>
            </a:r>
            <a:r>
              <a:rPr kumimoji="1" lang="zh-CN" altLang="en-US" sz="2200">
                <a:latin typeface="Consolas" pitchFamily="49" charset="0"/>
                <a:ea typeface="楷体" pitchFamily="49" charset="-122"/>
                <a:cs typeface="Consolas" pitchFamily="49" charset="0"/>
              </a:rPr>
              <a:t>在一棵树中，一个结点的</a:t>
            </a:r>
            <a:r>
              <a:rPr kumimoji="1" lang="zh-CN" altLang="en-US" sz="2200" dirty="0">
                <a:latin typeface="Consolas" pitchFamily="49" charset="0"/>
                <a:ea typeface="楷体" pitchFamily="49" charset="-122"/>
                <a:cs typeface="Consolas" pitchFamily="49" charset="0"/>
              </a:rPr>
              <a:t>所有子树</a:t>
            </a:r>
            <a:r>
              <a:rPr kumimoji="1" lang="zh-CN" altLang="en-US" sz="2200">
                <a:latin typeface="Consolas" pitchFamily="49" charset="0"/>
                <a:ea typeface="楷体" pitchFamily="49" charset="-122"/>
                <a:cs typeface="Consolas" pitchFamily="49" charset="0"/>
              </a:rPr>
              <a:t>中的结点称为该结点的</a:t>
            </a:r>
            <a:r>
              <a:rPr kumimoji="1" lang="zh-CN" altLang="en-US" sz="2200">
                <a:solidFill>
                  <a:srgbClr val="FF0000"/>
                </a:solidFill>
                <a:latin typeface="Consolas" pitchFamily="49" charset="0"/>
                <a:ea typeface="楷体" pitchFamily="49" charset="-122"/>
                <a:cs typeface="Consolas" pitchFamily="49" charset="0"/>
              </a:rPr>
              <a:t>子孙结点</a:t>
            </a:r>
            <a:r>
              <a:rPr kumimoji="1" lang="zh-CN" altLang="en-US" sz="2200">
                <a:latin typeface="Consolas" pitchFamily="49" charset="0"/>
                <a:ea typeface="楷体" pitchFamily="49" charset="-122"/>
                <a:cs typeface="Consolas" pitchFamily="49" charset="0"/>
              </a:rPr>
              <a:t>。</a:t>
            </a:r>
            <a:endParaRPr kumimoji="1" lang="en-US" altLang="zh-CN" sz="2200">
              <a:latin typeface="Consolas" pitchFamily="49" charset="0"/>
              <a:ea typeface="楷体" pitchFamily="49" charset="-122"/>
              <a:cs typeface="Consolas" pitchFamily="49" charset="0"/>
            </a:endParaRPr>
          </a:p>
          <a:p>
            <a:pPr algn="just">
              <a:lnSpc>
                <a:spcPts val="3500"/>
              </a:lnSpc>
              <a:spcBef>
                <a:spcPct val="50000"/>
              </a:spcBef>
            </a:pPr>
            <a:r>
              <a:rPr kumimoji="1" lang="zh-CN" altLang="en-US" sz="2200">
                <a:latin typeface="Consolas" pitchFamily="49" charset="0"/>
                <a:ea typeface="楷体" pitchFamily="49" charset="-122"/>
                <a:cs typeface="Consolas" pitchFamily="49" charset="0"/>
              </a:rPr>
              <a:t>       从根结点到达一个结点的路径上经过的所有结点被称作该结点的</a:t>
            </a:r>
            <a:r>
              <a:rPr kumimoji="1" lang="zh-CN" altLang="en-US" sz="2200">
                <a:solidFill>
                  <a:srgbClr val="FF0000"/>
                </a:solidFill>
                <a:latin typeface="Consolas" pitchFamily="49" charset="0"/>
                <a:ea typeface="楷体" pitchFamily="49" charset="-122"/>
                <a:cs typeface="Consolas" pitchFamily="49" charset="0"/>
              </a:rPr>
              <a:t>祖先结点</a:t>
            </a:r>
            <a:r>
              <a:rPr kumimoji="1" lang="zh-CN" altLang="en-US" sz="2200">
                <a:latin typeface="Consolas" pitchFamily="49" charset="0"/>
                <a:ea typeface="楷体" pitchFamily="49" charset="-122"/>
                <a:cs typeface="Consolas" pitchFamily="49" charset="0"/>
              </a:rPr>
              <a:t>。 </a:t>
            </a:r>
            <a:r>
              <a:rPr kumimoji="1" lang="zh-CN" altLang="en-US" sz="2200">
                <a:solidFill>
                  <a:srgbClr val="FF0000"/>
                </a:solidFill>
                <a:latin typeface="Consolas" pitchFamily="49" charset="0"/>
                <a:ea typeface="楷体" pitchFamily="49" charset="-122"/>
                <a:cs typeface="Consolas" pitchFamily="49" charset="0"/>
              </a:rPr>
              <a:t>　</a:t>
            </a:r>
            <a:endParaRPr lang="zh-CN" altLang="en-US" sz="2200" dirty="0">
              <a:latin typeface="Consolas" pitchFamily="49" charset="0"/>
              <a:cs typeface="Consolas" pitchFamily="49" charset="0"/>
            </a:endParaRPr>
          </a:p>
        </p:txBody>
      </p:sp>
      <p:sp>
        <p:nvSpPr>
          <p:cNvPr id="32" name="Freeform 47"/>
          <p:cNvSpPr>
            <a:spLocks/>
          </p:cNvSpPr>
          <p:nvPr/>
        </p:nvSpPr>
        <p:spPr bwMode="auto">
          <a:xfrm>
            <a:off x="1168375" y="3581393"/>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1593809" y="3543293"/>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2297087" y="2571744"/>
            <a:ext cx="360363" cy="36036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1289025" y="3221032"/>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2297087" y="3221032"/>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3305150" y="3221032"/>
            <a:ext cx="360362" cy="36036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928662" y="38687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1647800" y="3868732"/>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2297087" y="38687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2297087" y="45164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2944787" y="38687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736950" y="3868732"/>
            <a:ext cx="360362" cy="36036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3160687" y="45164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741712" y="4516432"/>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4384650" y="4516432"/>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8" name="Line 45"/>
          <p:cNvSpPr>
            <a:spLocks noChangeShapeType="1"/>
          </p:cNvSpPr>
          <p:nvPr/>
        </p:nvSpPr>
        <p:spPr bwMode="auto">
          <a:xfrm>
            <a:off x="2474887" y="2932107"/>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2666975" y="2817807"/>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2479650" y="3614732"/>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2479650" y="4229094"/>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3176562" y="3567107"/>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3616300" y="3538532"/>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3421037" y="4157657"/>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924275" y="4229094"/>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4063975" y="4138607"/>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8" name="TextBox 57"/>
          <p:cNvSpPr txBox="1"/>
          <p:nvPr/>
        </p:nvSpPr>
        <p:spPr>
          <a:xfrm>
            <a:off x="3357554" y="2500306"/>
            <a:ext cx="3357586"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所有结点都是</a:t>
            </a:r>
            <a:r>
              <a:rPr kumimoji="1" lang="en-US" altLang="zh-CN" sz="2000" i="1" dirty="0">
                <a:solidFill>
                  <a:srgbClr val="FF0000"/>
                </a:solidFill>
                <a:latin typeface="Consolas" pitchFamily="49" charset="0"/>
                <a:ea typeface="楷体" pitchFamily="49" charset="-122"/>
                <a:cs typeface="Consolas" pitchFamily="49" charset="0"/>
              </a:rPr>
              <a:t>A</a:t>
            </a:r>
            <a:r>
              <a:rPr kumimoji="1" lang="zh-CN" altLang="en-US" sz="2000">
                <a:latin typeface="Consolas" pitchFamily="49" charset="0"/>
                <a:ea typeface="楷体" pitchFamily="49" charset="-122"/>
                <a:cs typeface="Consolas" pitchFamily="49" charset="0"/>
              </a:rPr>
              <a:t>的子孙结点</a:t>
            </a:r>
            <a:endParaRPr lang="zh-CN" altLang="en-US" sz="2000" dirty="0">
              <a:latin typeface="Consolas" pitchFamily="49" charset="0"/>
              <a:ea typeface="楷体" pitchFamily="49" charset="-122"/>
              <a:cs typeface="Consolas" pitchFamily="49" charset="0"/>
            </a:endParaRPr>
          </a:p>
        </p:txBody>
      </p:sp>
      <p:sp>
        <p:nvSpPr>
          <p:cNvPr id="59" name="TextBox 58"/>
          <p:cNvSpPr txBox="1"/>
          <p:nvPr/>
        </p:nvSpPr>
        <p:spPr>
          <a:xfrm>
            <a:off x="3714744" y="5143512"/>
            <a:ext cx="3357586" cy="400110"/>
          </a:xfrm>
          <a:prstGeom prst="rect">
            <a:avLst/>
          </a:prstGeom>
          <a:noFill/>
        </p:spPr>
        <p:txBody>
          <a:bodyPr wrap="square" rtlCol="0">
            <a:spAutoFit/>
          </a:bodyPr>
          <a:lstStyle/>
          <a:p>
            <a:pPr algn="l"/>
            <a:r>
              <a:rPr kumimoji="1" lang="en-US" altLang="zh-CN" sz="2000" i="1" dirty="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的祖先结点为</a:t>
            </a:r>
            <a:r>
              <a:rPr kumimoji="1" lang="en-US" altLang="zh-CN" sz="2000" i="1" dirty="0">
                <a:solidFill>
                  <a:srgbClr val="CC00FF"/>
                </a:solidFill>
                <a:latin typeface="Consolas" pitchFamily="49" charset="0"/>
                <a:ea typeface="楷体" pitchFamily="49" charset="-122"/>
                <a:cs typeface="Consolas" pitchFamily="49" charset="0"/>
              </a:rPr>
              <a:t>A</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D</a:t>
            </a:r>
            <a:r>
              <a:rPr kumimoji="1" lang="zh-CN" altLang="en-US" sz="2000" dirty="0">
                <a:solidFill>
                  <a:srgbClr val="CC00FF"/>
                </a:solidFill>
                <a:latin typeface="Consolas" pitchFamily="49" charset="0"/>
                <a:ea typeface="楷体" pitchFamily="49" charset="-122"/>
                <a:cs typeface="Consolas" pitchFamily="49" charset="0"/>
              </a:rPr>
              <a:t>、</a:t>
            </a:r>
            <a:r>
              <a:rPr kumimoji="1" lang="en-US" altLang="zh-CN" sz="2000" i="1" dirty="0">
                <a:solidFill>
                  <a:srgbClr val="CC00FF"/>
                </a:solidFill>
                <a:latin typeface="Consolas" pitchFamily="49" charset="0"/>
                <a:ea typeface="楷体" pitchFamily="49" charset="-122"/>
                <a:cs typeface="Consolas" pitchFamily="49" charset="0"/>
              </a:rPr>
              <a:t>I</a:t>
            </a:r>
            <a:endParaRPr lang="zh-CN" altLang="en-US" sz="2000" i="1" dirty="0">
              <a:solidFill>
                <a:srgbClr val="CC00FF"/>
              </a:solidFill>
              <a:latin typeface="Consolas" pitchFamily="49" charset="0"/>
              <a:cs typeface="Consolas" pitchFamily="49" charset="0"/>
            </a:endParaRPr>
          </a:p>
        </p:txBody>
      </p:sp>
      <p:cxnSp>
        <p:nvCxnSpPr>
          <p:cNvPr id="61" name="直接箭头连接符 60"/>
          <p:cNvCxnSpPr/>
          <p:nvPr/>
        </p:nvCxnSpPr>
        <p:spPr>
          <a:xfrm rot="10800000">
            <a:off x="2786050" y="2714620"/>
            <a:ext cx="500066"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5" idx="4"/>
          </p:cNvCxnSpPr>
          <p:nvPr/>
        </p:nvCxnSpPr>
        <p:spPr>
          <a:xfrm rot="16200000" flipV="1">
            <a:off x="3792117" y="5006571"/>
            <a:ext cx="266718" cy="716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84EF18A-EFE4-46D9-B613-7B6ADF73CFFE}"/>
              </a:ext>
            </a:extLst>
          </p:cNvPr>
          <p:cNvSpPr>
            <a:spLocks noGrp="1"/>
          </p:cNvSpPr>
          <p:nvPr>
            <p:ph type="sldNum" sz="quarter" idx="12"/>
          </p:nvPr>
        </p:nvSpPr>
        <p:spPr/>
        <p:txBody>
          <a:bodyPr/>
          <a:lstStyle/>
          <a:p>
            <a:fld id="{FFD28AF7-D4CC-4B35-B7D7-507FA0146854}"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93702" y="285728"/>
            <a:ext cx="8464578" cy="1720856"/>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en-US" altLang="zh-CN" sz="2200">
                <a:solidFill>
                  <a:srgbClr val="FF0000"/>
                </a:solidFill>
                <a:ea typeface="黑体" pitchFamily="49" charset="-122"/>
                <a:cs typeface="Times New Roman" pitchFamily="18" charset="0"/>
              </a:rPr>
              <a:t>6</a:t>
            </a:r>
            <a:r>
              <a:rPr kumimoji="1" lang="zh-CN" altLang="en-US" sz="2200">
                <a:solidFill>
                  <a:srgbClr val="FF0000"/>
                </a:solidFill>
                <a:ea typeface="黑体" pitchFamily="49" charset="-122"/>
                <a:cs typeface="Times New Roman" pitchFamily="18" charset="0"/>
              </a:rPr>
              <a:t>、结点的</a:t>
            </a:r>
            <a:r>
              <a:rPr kumimoji="1" lang="zh-CN" altLang="en-US" sz="2200" dirty="0">
                <a:solidFill>
                  <a:srgbClr val="FF0000"/>
                </a:solidFill>
                <a:ea typeface="黑体" pitchFamily="49" charset="-122"/>
                <a:cs typeface="Times New Roman" pitchFamily="18" charset="0"/>
              </a:rPr>
              <a:t>层次和树的高度：</a:t>
            </a:r>
            <a:r>
              <a:rPr kumimoji="1" lang="zh-CN" altLang="en-US" sz="2200" dirty="0">
                <a:ea typeface="楷体" pitchFamily="49" charset="-122"/>
                <a:cs typeface="Times New Roman" pitchFamily="18" charset="0"/>
              </a:rPr>
              <a:t>树中</a:t>
            </a:r>
            <a:r>
              <a:rPr kumimoji="1" lang="zh-CN" altLang="en-US" sz="2200">
                <a:ea typeface="楷体" pitchFamily="49" charset="-122"/>
                <a:cs typeface="Times New Roman" pitchFamily="18" charset="0"/>
              </a:rPr>
              <a:t>的每个结点都处在一个层次上。结点的</a:t>
            </a:r>
            <a:r>
              <a:rPr kumimoji="1" lang="zh-CN" altLang="en-US" sz="2200" dirty="0">
                <a:ea typeface="楷体" pitchFamily="49" charset="-122"/>
                <a:cs typeface="Times New Roman" pitchFamily="18" charset="0"/>
              </a:rPr>
              <a:t>层次从树根</a:t>
            </a:r>
            <a:r>
              <a:rPr kumimoji="1" lang="zh-CN" altLang="en-US" sz="2200">
                <a:ea typeface="楷体" pitchFamily="49" charset="-122"/>
                <a:cs typeface="Times New Roman" pitchFamily="18" charset="0"/>
              </a:rPr>
              <a:t>开始定义，根结点为</a:t>
            </a:r>
            <a:r>
              <a:rPr kumimoji="1" lang="zh-CN" altLang="en-US" sz="2200" dirty="0">
                <a:ea typeface="楷体" pitchFamily="49" charset="-122"/>
                <a:cs typeface="Times New Roman" pitchFamily="18" charset="0"/>
              </a:rPr>
              <a:t>第</a:t>
            </a:r>
            <a:r>
              <a:rPr kumimoji="1" lang="en-US" altLang="zh-CN" sz="2200">
                <a:ea typeface="楷体" pitchFamily="49" charset="-122"/>
                <a:cs typeface="Times New Roman" pitchFamily="18" charset="0"/>
              </a:rPr>
              <a:t>1</a:t>
            </a:r>
            <a:r>
              <a:rPr kumimoji="1" lang="zh-CN" altLang="en-US" sz="2200">
                <a:ea typeface="楷体" pitchFamily="49" charset="-122"/>
                <a:cs typeface="Times New Roman" pitchFamily="18" charset="0"/>
              </a:rPr>
              <a:t>层，它的孩子结点为</a:t>
            </a:r>
            <a:r>
              <a:rPr kumimoji="1" lang="zh-CN" altLang="en-US" sz="2200" dirty="0">
                <a:ea typeface="楷体" pitchFamily="49" charset="-122"/>
                <a:cs typeface="Times New Roman" pitchFamily="18" charset="0"/>
              </a:rPr>
              <a:t>第</a:t>
            </a:r>
            <a:r>
              <a:rPr kumimoji="1" lang="en-US" altLang="zh-CN" sz="2200">
                <a:ea typeface="楷体" pitchFamily="49" charset="-122"/>
                <a:cs typeface="Times New Roman" pitchFamily="18" charset="0"/>
              </a:rPr>
              <a:t>2</a:t>
            </a:r>
            <a:r>
              <a:rPr kumimoji="1" lang="zh-CN" altLang="en-US" sz="2200">
                <a:ea typeface="楷体" pitchFamily="49" charset="-122"/>
                <a:cs typeface="Times New Roman" pitchFamily="18" charset="0"/>
              </a:rPr>
              <a:t>层，以此类推，一个结点所在</a:t>
            </a:r>
            <a:r>
              <a:rPr kumimoji="1" lang="zh-CN" altLang="en-US" sz="2200" dirty="0">
                <a:ea typeface="楷体" pitchFamily="49" charset="-122"/>
                <a:cs typeface="Times New Roman" pitchFamily="18" charset="0"/>
              </a:rPr>
              <a:t>的层次为</a:t>
            </a:r>
            <a:r>
              <a:rPr kumimoji="1" lang="zh-CN" altLang="en-US" sz="2200">
                <a:ea typeface="楷体" pitchFamily="49" charset="-122"/>
                <a:cs typeface="Times New Roman" pitchFamily="18" charset="0"/>
              </a:rPr>
              <a:t>其双亲结点所在</a:t>
            </a:r>
            <a:r>
              <a:rPr kumimoji="1" lang="zh-CN" altLang="en-US" sz="2200" dirty="0">
                <a:ea typeface="楷体" pitchFamily="49" charset="-122"/>
                <a:cs typeface="Times New Roman" pitchFamily="18" charset="0"/>
              </a:rPr>
              <a:t>的层次加</a:t>
            </a:r>
            <a:r>
              <a:rPr kumimoji="1" lang="en-US" altLang="zh-CN" sz="2200">
                <a:ea typeface="楷体" pitchFamily="49" charset="-122"/>
                <a:cs typeface="Times New Roman" pitchFamily="18" charset="0"/>
              </a:rPr>
              <a:t>1</a:t>
            </a:r>
            <a:r>
              <a:rPr kumimoji="1" lang="zh-CN" altLang="en-US" sz="2200">
                <a:ea typeface="楷体" pitchFamily="49" charset="-122"/>
                <a:cs typeface="Times New Roman" pitchFamily="18" charset="0"/>
              </a:rPr>
              <a:t>。</a:t>
            </a:r>
            <a:endParaRPr kumimoji="1" lang="en-US" altLang="zh-CN" sz="2200">
              <a:ea typeface="楷体" pitchFamily="49" charset="-122"/>
              <a:cs typeface="Times New Roman" pitchFamily="18" charset="0"/>
            </a:endParaRPr>
          </a:p>
          <a:p>
            <a:pPr algn="just">
              <a:lnSpc>
                <a:spcPct val="110000"/>
              </a:lnSpc>
              <a:spcBef>
                <a:spcPct val="50000"/>
              </a:spcBef>
            </a:pPr>
            <a:r>
              <a:rPr kumimoji="1" lang="en-US" altLang="zh-CN" sz="2200">
                <a:ea typeface="楷体" pitchFamily="49" charset="-122"/>
                <a:cs typeface="Times New Roman" pitchFamily="18" charset="0"/>
              </a:rPr>
              <a:t>        </a:t>
            </a:r>
            <a:r>
              <a:rPr kumimoji="1" lang="zh-CN" altLang="en-US" sz="2200">
                <a:ea typeface="楷体" pitchFamily="49" charset="-122"/>
                <a:cs typeface="Times New Roman" pitchFamily="18" charset="0"/>
              </a:rPr>
              <a:t>树中结点的</a:t>
            </a:r>
            <a:r>
              <a:rPr kumimoji="1" lang="zh-CN" altLang="en-US" sz="2200" dirty="0">
                <a:ea typeface="楷体" pitchFamily="49" charset="-122"/>
                <a:cs typeface="Times New Roman" pitchFamily="18" charset="0"/>
              </a:rPr>
              <a:t>最大层次称为树的</a:t>
            </a:r>
            <a:r>
              <a:rPr kumimoji="1" lang="zh-CN" altLang="en-US" sz="2200" dirty="0">
                <a:solidFill>
                  <a:srgbClr val="FF0000"/>
                </a:solidFill>
                <a:ea typeface="楷体" pitchFamily="49" charset="-122"/>
                <a:cs typeface="Times New Roman" pitchFamily="18" charset="0"/>
              </a:rPr>
              <a:t>高度</a:t>
            </a:r>
            <a:r>
              <a:rPr kumimoji="1" lang="zh-CN" altLang="en-US" sz="2200" dirty="0">
                <a:ea typeface="楷体" pitchFamily="49" charset="-122"/>
                <a:cs typeface="Times New Roman" pitchFamily="18" charset="0"/>
              </a:rPr>
              <a:t>（或树的</a:t>
            </a:r>
            <a:r>
              <a:rPr kumimoji="1" lang="zh-CN" altLang="en-US" sz="2200" dirty="0">
                <a:solidFill>
                  <a:srgbClr val="FF0000"/>
                </a:solidFill>
                <a:ea typeface="楷体" pitchFamily="49" charset="-122"/>
                <a:cs typeface="Times New Roman" pitchFamily="18" charset="0"/>
              </a:rPr>
              <a:t>深度</a:t>
            </a:r>
            <a:r>
              <a:rPr kumimoji="1" lang="zh-CN" altLang="en-US" sz="2200" dirty="0">
                <a:ea typeface="楷体" pitchFamily="49" charset="-122"/>
                <a:cs typeface="Times New Roman" pitchFamily="18" charset="0"/>
              </a:rPr>
              <a:t>）。</a:t>
            </a:r>
          </a:p>
        </p:txBody>
      </p:sp>
      <p:grpSp>
        <p:nvGrpSpPr>
          <p:cNvPr id="33" name="组合 32"/>
          <p:cNvGrpSpPr/>
          <p:nvPr/>
        </p:nvGrpSpPr>
        <p:grpSpPr>
          <a:xfrm>
            <a:off x="1142976" y="2571744"/>
            <a:ext cx="3816350" cy="2305050"/>
            <a:chOff x="1692275" y="2276475"/>
            <a:chExt cx="3816350" cy="2305050"/>
          </a:xfrm>
        </p:grpSpPr>
        <p:sp>
          <p:nvSpPr>
            <p:cNvPr id="49" name="Line 44"/>
            <p:cNvSpPr>
              <a:spLocks noChangeShapeType="1"/>
            </p:cNvSpPr>
            <p:nvPr/>
          </p:nvSpPr>
          <p:spPr bwMode="auto">
            <a:xfrm flipH="1">
              <a:off x="2335217" y="2493963"/>
              <a:ext cx="725482" cy="49689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4"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5"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6"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8"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39"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40"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1"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2"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3"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44"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5"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6"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7"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8"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0"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Line 49"/>
            <p:cNvSpPr>
              <a:spLocks noChangeShapeType="1"/>
            </p:cNvSpPr>
            <p:nvPr/>
          </p:nvSpPr>
          <p:spPr bwMode="auto">
            <a:xfrm>
              <a:off x="3243263" y="3319463"/>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3"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4"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5"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6"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8"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grpSp>
        <p:nvGrpSpPr>
          <p:cNvPr id="67" name="组合 66"/>
          <p:cNvGrpSpPr/>
          <p:nvPr/>
        </p:nvGrpSpPr>
        <p:grpSpPr>
          <a:xfrm>
            <a:off x="3071802" y="2500306"/>
            <a:ext cx="3360759" cy="396875"/>
            <a:chOff x="3929058" y="2714620"/>
            <a:chExt cx="3360759" cy="396875"/>
          </a:xfrm>
        </p:grpSpPr>
        <p:sp>
          <p:nvSpPr>
            <p:cNvPr id="53278" name="Text Box 30"/>
            <p:cNvSpPr txBox="1">
              <a:spLocks noChangeArrowheads="1"/>
            </p:cNvSpPr>
            <p:nvPr/>
          </p:nvSpPr>
          <p:spPr bwMode="auto">
            <a:xfrm>
              <a:off x="6929454" y="2714620"/>
              <a:ext cx="360363"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dirty="0">
                  <a:solidFill>
                    <a:srgbClr val="CC00FF"/>
                  </a:solidFill>
                  <a:latin typeface="Consolas" pitchFamily="49" charset="0"/>
                  <a:cs typeface="Consolas" pitchFamily="49" charset="0"/>
                </a:rPr>
                <a:t>1</a:t>
              </a:r>
            </a:p>
          </p:txBody>
        </p:sp>
        <p:cxnSp>
          <p:nvCxnSpPr>
            <p:cNvPr id="60" name="直接连接符 59"/>
            <p:cNvCxnSpPr/>
            <p:nvPr/>
          </p:nvCxnSpPr>
          <p:spPr>
            <a:xfrm>
              <a:off x="3929058" y="2928934"/>
              <a:ext cx="285752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4071934" y="3175001"/>
            <a:ext cx="2360627" cy="396875"/>
            <a:chOff x="4929190" y="3389315"/>
            <a:chExt cx="2360627" cy="396875"/>
          </a:xfrm>
        </p:grpSpPr>
        <p:sp>
          <p:nvSpPr>
            <p:cNvPr id="53279" name="Text Box 31"/>
            <p:cNvSpPr txBox="1">
              <a:spLocks noChangeArrowheads="1"/>
            </p:cNvSpPr>
            <p:nvPr/>
          </p:nvSpPr>
          <p:spPr bwMode="auto">
            <a:xfrm>
              <a:off x="6929454" y="3389315"/>
              <a:ext cx="360363"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a:solidFill>
                    <a:srgbClr val="CC00FF"/>
                  </a:solidFill>
                  <a:latin typeface="Consolas" pitchFamily="49" charset="0"/>
                  <a:cs typeface="Consolas" pitchFamily="49" charset="0"/>
                </a:rPr>
                <a:t>2</a:t>
              </a:r>
            </a:p>
          </p:txBody>
        </p:sp>
        <p:cxnSp>
          <p:nvCxnSpPr>
            <p:cNvPr id="61" name="直接连接符 60"/>
            <p:cNvCxnSpPr/>
            <p:nvPr/>
          </p:nvCxnSpPr>
          <p:spPr>
            <a:xfrm>
              <a:off x="4929190" y="3571876"/>
              <a:ext cx="1857388"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4500562" y="3817943"/>
            <a:ext cx="1931998" cy="396875"/>
            <a:chOff x="5357818" y="4032257"/>
            <a:chExt cx="1931998" cy="396875"/>
          </a:xfrm>
        </p:grpSpPr>
        <p:sp>
          <p:nvSpPr>
            <p:cNvPr id="53280" name="Text Box 32"/>
            <p:cNvSpPr txBox="1">
              <a:spLocks noChangeArrowheads="1"/>
            </p:cNvSpPr>
            <p:nvPr/>
          </p:nvSpPr>
          <p:spPr bwMode="auto">
            <a:xfrm>
              <a:off x="6929454" y="4032257"/>
              <a:ext cx="360362"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a:solidFill>
                    <a:srgbClr val="CC00FF"/>
                  </a:solidFill>
                  <a:latin typeface="Consolas" pitchFamily="49" charset="0"/>
                  <a:cs typeface="Consolas" pitchFamily="49" charset="0"/>
                </a:rPr>
                <a:t>3</a:t>
              </a:r>
            </a:p>
          </p:txBody>
        </p:sp>
        <p:cxnSp>
          <p:nvCxnSpPr>
            <p:cNvPr id="62" name="直接连接符 61"/>
            <p:cNvCxnSpPr/>
            <p:nvPr/>
          </p:nvCxnSpPr>
          <p:spPr>
            <a:xfrm>
              <a:off x="5357818" y="4213230"/>
              <a:ext cx="142876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5102228" y="4460885"/>
            <a:ext cx="1330332" cy="396875"/>
            <a:chOff x="5959484" y="4675199"/>
            <a:chExt cx="1330332" cy="396875"/>
          </a:xfrm>
        </p:grpSpPr>
        <p:sp>
          <p:nvSpPr>
            <p:cNvPr id="53281" name="Text Box 33"/>
            <p:cNvSpPr txBox="1">
              <a:spLocks noChangeArrowheads="1"/>
            </p:cNvSpPr>
            <p:nvPr/>
          </p:nvSpPr>
          <p:spPr bwMode="auto">
            <a:xfrm>
              <a:off x="6929454" y="4675199"/>
              <a:ext cx="360362"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dirty="0">
                  <a:solidFill>
                    <a:srgbClr val="CC00FF"/>
                  </a:solidFill>
                  <a:latin typeface="Consolas" pitchFamily="49" charset="0"/>
                  <a:cs typeface="Consolas" pitchFamily="49" charset="0"/>
                </a:rPr>
                <a:t>4</a:t>
              </a:r>
            </a:p>
          </p:txBody>
        </p:sp>
        <p:cxnSp>
          <p:nvCxnSpPr>
            <p:cNvPr id="63" name="直接连接符 62"/>
            <p:cNvCxnSpPr/>
            <p:nvPr/>
          </p:nvCxnSpPr>
          <p:spPr>
            <a:xfrm>
              <a:off x="5959484" y="4914910"/>
              <a:ext cx="898532" cy="0"/>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285984" y="5286388"/>
            <a:ext cx="242889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树的高度为</a:t>
            </a:r>
            <a:r>
              <a:rPr lang="en-US" altLang="zh-CN" sz="2000" dirty="0">
                <a:latin typeface="Consolas" pitchFamily="49" charset="0"/>
                <a:ea typeface="楷体" pitchFamily="49" charset="-122"/>
                <a:cs typeface="Consolas" pitchFamily="49" charset="0"/>
              </a:rPr>
              <a:t>4</a:t>
            </a:r>
            <a:endParaRPr lang="zh-CN" altLang="en-US" sz="2000" dirty="0">
              <a:latin typeface="Consolas" pitchFamily="49" charset="0"/>
              <a:ea typeface="楷体" pitchFamily="49" charset="-122"/>
              <a:cs typeface="Consolas" pitchFamily="49" charset="0"/>
            </a:endParaRPr>
          </a:p>
        </p:txBody>
      </p:sp>
      <p:grpSp>
        <p:nvGrpSpPr>
          <p:cNvPr id="72" name="组合 71"/>
          <p:cNvGrpSpPr/>
          <p:nvPr/>
        </p:nvGrpSpPr>
        <p:grpSpPr>
          <a:xfrm>
            <a:off x="6500826" y="2609844"/>
            <a:ext cx="849635" cy="2143140"/>
            <a:chOff x="7358082" y="2824158"/>
            <a:chExt cx="849635" cy="2143140"/>
          </a:xfrm>
        </p:grpSpPr>
        <p:sp>
          <p:nvSpPr>
            <p:cNvPr id="65" name="右大括号 64"/>
            <p:cNvSpPr/>
            <p:nvPr/>
          </p:nvSpPr>
          <p:spPr>
            <a:xfrm>
              <a:off x="7358082" y="2928934"/>
              <a:ext cx="285752" cy="192882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6" name="TextBox 65"/>
            <p:cNvSpPr txBox="1"/>
            <p:nvPr/>
          </p:nvSpPr>
          <p:spPr>
            <a:xfrm>
              <a:off x="7715274" y="2824158"/>
              <a:ext cx="492443" cy="2143140"/>
            </a:xfrm>
            <a:prstGeom prst="rect">
              <a:avLst/>
            </a:prstGeom>
            <a:noFill/>
          </p:spPr>
          <p:txBody>
            <a:bodyPr vert="eaVert" wrap="square" rtlCol="0">
              <a:spAutoFit/>
            </a:bodyPr>
            <a:lstStyle/>
            <a:p>
              <a:pPr algn="l"/>
              <a:r>
                <a:rPr lang="zh-CN" altLang="en-US" sz="2000">
                  <a:latin typeface="Consolas" pitchFamily="49" charset="0"/>
                  <a:ea typeface="楷体" pitchFamily="49" charset="-122"/>
                  <a:cs typeface="Consolas" pitchFamily="49" charset="0"/>
                </a:rPr>
                <a:t>结点的</a:t>
              </a:r>
              <a:r>
                <a:rPr kumimoji="1" lang="zh-CN" altLang="en-US" sz="2000">
                  <a:latin typeface="Consolas" pitchFamily="49" charset="0"/>
                  <a:ea typeface="楷体" pitchFamily="49" charset="-122"/>
                  <a:cs typeface="Consolas" pitchFamily="49" charset="0"/>
                </a:rPr>
                <a:t>层次或深度</a:t>
              </a:r>
              <a:endParaRPr lang="zh-CN" altLang="en-US" sz="2000">
                <a:latin typeface="Consolas" pitchFamily="49" charset="0"/>
                <a:ea typeface="楷体" pitchFamily="49" charset="-122"/>
                <a:cs typeface="Consolas" pitchFamily="49" charset="0"/>
              </a:endParaRPr>
            </a:p>
          </p:txBody>
        </p:sp>
      </p:grpSp>
      <p:sp>
        <p:nvSpPr>
          <p:cNvPr id="2" name="灯片编号占位符 1">
            <a:extLst>
              <a:ext uri="{FF2B5EF4-FFF2-40B4-BE49-F238E27FC236}">
                <a16:creationId xmlns:a16="http://schemas.microsoft.com/office/drawing/2014/main" id="{E9561069-6DCC-4C6A-8F4A-28AEF2767E88}"/>
              </a:ext>
            </a:extLst>
          </p:cNvPr>
          <p:cNvSpPr>
            <a:spLocks noGrp="1"/>
          </p:cNvSpPr>
          <p:nvPr>
            <p:ph type="sldNum" sz="quarter" idx="12"/>
          </p:nvPr>
        </p:nvSpPr>
        <p:spPr/>
        <p:txBody>
          <a:bodyPr/>
          <a:lstStyle/>
          <a:p>
            <a:fld id="{FFD28AF7-D4CC-4B35-B7D7-507FA0146854}" type="slidenum">
              <a:rPr lang="en-US" altLang="zh-CN" smtClean="0"/>
              <a:pPr/>
              <a:t>12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28596" y="500042"/>
            <a:ext cx="8429684" cy="1615827"/>
          </a:xfrm>
          <a:prstGeom prst="rect">
            <a:avLst/>
          </a:prstGeom>
          <a:noFill/>
          <a:ln w="9525">
            <a:noFill/>
            <a:miter lim="800000"/>
            <a:headEnd/>
            <a:tailEnd/>
          </a:ln>
          <a:effectLst/>
        </p:spPr>
        <p:txBody>
          <a:bodyPr wrap="square">
            <a:spAutoFit/>
          </a:bodyPr>
          <a:lstStyle/>
          <a:p>
            <a:pPr algn="just">
              <a:lnSpc>
                <a:spcPct val="150000"/>
              </a:lnSpc>
              <a:spcBef>
                <a:spcPts val="0"/>
              </a:spcBef>
            </a:pPr>
            <a:r>
              <a:rPr kumimoji="1" lang="en-US" altLang="zh-CN" sz="2200">
                <a:solidFill>
                  <a:srgbClr val="FF0000"/>
                </a:solidFill>
                <a:latin typeface="Consolas" pitchFamily="49" charset="0"/>
                <a:ea typeface="黑体" pitchFamily="49" charset="-122"/>
                <a:cs typeface="Consolas" pitchFamily="49" charset="0"/>
              </a:rPr>
              <a:t>7</a:t>
            </a:r>
            <a:r>
              <a:rPr kumimoji="1" lang="zh-CN" altLang="en-US" sz="2200">
                <a:solidFill>
                  <a:srgbClr val="FF0000"/>
                </a:solidFill>
                <a:latin typeface="Consolas" pitchFamily="49" charset="0"/>
                <a:ea typeface="黑体" pitchFamily="49" charset="-122"/>
                <a:cs typeface="Consolas" pitchFamily="49" charset="0"/>
              </a:rPr>
              <a:t>、</a:t>
            </a:r>
            <a:r>
              <a:rPr kumimoji="1" lang="zh-CN" altLang="en-US" sz="2200" dirty="0">
                <a:solidFill>
                  <a:srgbClr val="FF0000"/>
                </a:solidFill>
                <a:latin typeface="Consolas" pitchFamily="49" charset="0"/>
                <a:ea typeface="黑体" pitchFamily="49" charset="-122"/>
                <a:cs typeface="Consolas" pitchFamily="49" charset="0"/>
              </a:rPr>
              <a:t>有序树和无序树：</a:t>
            </a:r>
            <a:r>
              <a:rPr kumimoji="1" lang="zh-CN" altLang="en-US" sz="2200" dirty="0">
                <a:latin typeface="Consolas" pitchFamily="49" charset="0"/>
                <a:ea typeface="楷体" pitchFamily="49" charset="-122"/>
                <a:cs typeface="Consolas" pitchFamily="49" charset="0"/>
              </a:rPr>
              <a:t>若树</a:t>
            </a:r>
            <a:r>
              <a:rPr kumimoji="1" lang="zh-CN" altLang="en-US" sz="2200">
                <a:latin typeface="Consolas" pitchFamily="49" charset="0"/>
                <a:ea typeface="楷体" pitchFamily="49" charset="-122"/>
                <a:cs typeface="Consolas" pitchFamily="49" charset="0"/>
              </a:rPr>
              <a:t>中各结点的</a:t>
            </a:r>
            <a:r>
              <a:rPr kumimoji="1" lang="zh-CN" altLang="en-US" sz="2200" dirty="0">
                <a:latin typeface="Consolas" pitchFamily="49" charset="0"/>
                <a:ea typeface="楷体" pitchFamily="49" charset="-122"/>
                <a:cs typeface="Consolas" pitchFamily="49" charset="0"/>
              </a:rPr>
              <a:t>子树是按照一定的次序从左向右</a:t>
            </a:r>
            <a:r>
              <a:rPr kumimoji="1" lang="zh-CN" altLang="en-US" sz="2200">
                <a:latin typeface="Consolas" pitchFamily="49" charset="0"/>
                <a:ea typeface="楷体" pitchFamily="49" charset="-122"/>
                <a:cs typeface="Consolas" pitchFamily="49" charset="0"/>
              </a:rPr>
              <a:t>安排的，且</a:t>
            </a:r>
            <a:r>
              <a:rPr kumimoji="1" lang="zh-CN" altLang="en-US" sz="2200" dirty="0">
                <a:latin typeface="Consolas" pitchFamily="49" charset="0"/>
                <a:ea typeface="楷体" pitchFamily="49" charset="-122"/>
                <a:cs typeface="Consolas" pitchFamily="49" charset="0"/>
              </a:rPr>
              <a:t>相对次序是不能随意</a:t>
            </a:r>
            <a:r>
              <a:rPr kumimoji="1" lang="zh-CN" altLang="en-US" sz="2200">
                <a:latin typeface="Consolas" pitchFamily="49" charset="0"/>
                <a:ea typeface="楷体" pitchFamily="49" charset="-122"/>
                <a:cs typeface="Consolas" pitchFamily="49" charset="0"/>
              </a:rPr>
              <a:t>变换的，则</a:t>
            </a:r>
            <a:r>
              <a:rPr kumimoji="1" lang="zh-CN" altLang="en-US" sz="2200" dirty="0">
                <a:latin typeface="Consolas" pitchFamily="49" charset="0"/>
                <a:ea typeface="楷体" pitchFamily="49" charset="-122"/>
                <a:cs typeface="Consolas" pitchFamily="49" charset="0"/>
              </a:rPr>
              <a:t>称为</a:t>
            </a:r>
            <a:r>
              <a:rPr kumimoji="1" lang="zh-CN" altLang="en-US" sz="2200">
                <a:solidFill>
                  <a:srgbClr val="FF0000"/>
                </a:solidFill>
                <a:latin typeface="Consolas" pitchFamily="49" charset="0"/>
                <a:ea typeface="楷体" pitchFamily="49" charset="-122"/>
                <a:cs typeface="Consolas" pitchFamily="49" charset="0"/>
              </a:rPr>
              <a:t>有序树，</a:t>
            </a:r>
            <a:r>
              <a:rPr kumimoji="1" lang="zh-CN" altLang="en-US" sz="2200">
                <a:latin typeface="Consolas" pitchFamily="49" charset="0"/>
                <a:ea typeface="楷体" pitchFamily="49" charset="-122"/>
                <a:cs typeface="Consolas" pitchFamily="49" charset="0"/>
              </a:rPr>
              <a:t>否则</a:t>
            </a:r>
            <a:r>
              <a:rPr kumimoji="1" lang="zh-CN" altLang="en-US" sz="2200" dirty="0">
                <a:latin typeface="Consolas" pitchFamily="49" charset="0"/>
                <a:ea typeface="楷体" pitchFamily="49" charset="-122"/>
                <a:cs typeface="Consolas" pitchFamily="49" charset="0"/>
              </a:rPr>
              <a:t>称为</a:t>
            </a:r>
            <a:r>
              <a:rPr kumimoji="1" lang="zh-CN" altLang="en-US" sz="2200" dirty="0">
                <a:solidFill>
                  <a:srgbClr val="FF0000"/>
                </a:solidFill>
                <a:latin typeface="Consolas" pitchFamily="49" charset="0"/>
                <a:ea typeface="楷体" pitchFamily="49" charset="-122"/>
                <a:cs typeface="Consolas" pitchFamily="49" charset="0"/>
              </a:rPr>
              <a:t>无序树</a:t>
            </a:r>
            <a:r>
              <a:rPr kumimoji="1" lang="zh-CN" altLang="en-US" sz="2200" dirty="0">
                <a:latin typeface="Consolas" pitchFamily="49" charset="0"/>
                <a:ea typeface="楷体" pitchFamily="49" charset="-122"/>
                <a:cs typeface="Consolas" pitchFamily="49" charset="0"/>
              </a:rPr>
              <a:t>。</a:t>
            </a:r>
          </a:p>
        </p:txBody>
      </p:sp>
      <p:sp>
        <p:nvSpPr>
          <p:cNvPr id="3" name="椭圆 2"/>
          <p:cNvSpPr/>
          <p:nvPr/>
        </p:nvSpPr>
        <p:spPr>
          <a:xfrm>
            <a:off x="1928794" y="257174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15</a:t>
            </a:r>
            <a:r>
              <a:rPr lang="zh-CN" altLang="en-US" sz="2000">
                <a:solidFill>
                  <a:srgbClr val="3333FF"/>
                </a:solidFill>
                <a:latin typeface="Consolas" pitchFamily="49" charset="0"/>
                <a:ea typeface="楷体" pitchFamily="49" charset="-122"/>
                <a:cs typeface="Consolas" pitchFamily="49" charset="0"/>
              </a:rPr>
              <a:t>届</a:t>
            </a:r>
          </a:p>
        </p:txBody>
      </p:sp>
      <p:sp>
        <p:nvSpPr>
          <p:cNvPr id="4" name="椭圆 3"/>
          <p:cNvSpPr/>
          <p:nvPr/>
        </p:nvSpPr>
        <p:spPr>
          <a:xfrm>
            <a:off x="785786" y="357187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a:t>
            </a:r>
            <a:r>
              <a:rPr lang="zh-CN" altLang="en-US" sz="2000">
                <a:solidFill>
                  <a:srgbClr val="3333FF"/>
                </a:solidFill>
                <a:latin typeface="Consolas" pitchFamily="49" charset="0"/>
                <a:ea typeface="楷体" pitchFamily="49" charset="-122"/>
                <a:cs typeface="Consolas" pitchFamily="49" charset="0"/>
              </a:rPr>
              <a:t>班</a:t>
            </a:r>
          </a:p>
        </p:txBody>
      </p:sp>
      <p:sp>
        <p:nvSpPr>
          <p:cNvPr id="5" name="椭圆 4"/>
          <p:cNvSpPr/>
          <p:nvPr/>
        </p:nvSpPr>
        <p:spPr>
          <a:xfrm>
            <a:off x="2000232" y="357187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班</a:t>
            </a:r>
          </a:p>
        </p:txBody>
      </p:sp>
      <p:sp>
        <p:nvSpPr>
          <p:cNvPr id="6" name="椭圆 5"/>
          <p:cNvSpPr/>
          <p:nvPr/>
        </p:nvSpPr>
        <p:spPr>
          <a:xfrm>
            <a:off x="3143240" y="357187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3</a:t>
            </a:r>
            <a:r>
              <a:rPr lang="zh-CN" altLang="en-US" sz="2000">
                <a:solidFill>
                  <a:srgbClr val="3333FF"/>
                </a:solidFill>
                <a:latin typeface="Consolas" pitchFamily="49" charset="0"/>
                <a:ea typeface="楷体" pitchFamily="49" charset="-122"/>
                <a:cs typeface="Consolas" pitchFamily="49" charset="0"/>
              </a:rPr>
              <a:t>班</a:t>
            </a:r>
          </a:p>
        </p:txBody>
      </p:sp>
      <p:cxnSp>
        <p:nvCxnSpPr>
          <p:cNvPr id="8" name="直接连接符 7"/>
          <p:cNvCxnSpPr>
            <a:stCxn id="3" idx="3"/>
            <a:endCxn id="4" idx="0"/>
          </p:cNvCxnSpPr>
          <p:nvPr/>
        </p:nvCxnSpPr>
        <p:spPr>
          <a:xfrm rot="5400000">
            <a:off x="1401305" y="2908382"/>
            <a:ext cx="512323" cy="81466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3" idx="4"/>
            <a:endCxn id="5" idx="0"/>
          </p:cNvCxnSpPr>
          <p:nvPr/>
        </p:nvCxnSpPr>
        <p:spPr>
          <a:xfrm rot="16200000" flipH="1">
            <a:off x="2214546" y="3321843"/>
            <a:ext cx="428628" cy="7143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2908374" y="2872662"/>
            <a:ext cx="512323" cy="88610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43042" y="5072074"/>
            <a:ext cx="1285884" cy="400110"/>
          </a:xfrm>
          <a:prstGeom prst="rect">
            <a:avLst/>
          </a:prstGeom>
          <a:noFill/>
        </p:spPr>
        <p:txBody>
          <a:bodyPr wrap="square" rtlCol="0">
            <a:spAutoFit/>
          </a:bodyPr>
          <a:lstStyle/>
          <a:p>
            <a:r>
              <a:rPr kumimoji="1" lang="zh-CN" altLang="en-US" sz="2000">
                <a:latin typeface="Consolas" pitchFamily="49" charset="0"/>
                <a:ea typeface="楷体" pitchFamily="49" charset="-122"/>
                <a:cs typeface="Consolas" pitchFamily="49" charset="0"/>
              </a:rPr>
              <a:t>有序树</a:t>
            </a:r>
            <a:endParaRPr lang="zh-CN" altLang="en-US" sz="2000">
              <a:latin typeface="Consolas" pitchFamily="49" charset="0"/>
              <a:cs typeface="Consolas" pitchFamily="49" charset="0"/>
            </a:endParaRPr>
          </a:p>
        </p:txBody>
      </p:sp>
      <p:sp>
        <p:nvSpPr>
          <p:cNvPr id="15" name="等腰三角形 14"/>
          <p:cNvSpPr/>
          <p:nvPr/>
        </p:nvSpPr>
        <p:spPr>
          <a:xfrm>
            <a:off x="1079476" y="415608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等腰三角形 15"/>
          <p:cNvSpPr/>
          <p:nvPr/>
        </p:nvSpPr>
        <p:spPr>
          <a:xfrm>
            <a:off x="2285984" y="415608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等腰三角形 16"/>
          <p:cNvSpPr/>
          <p:nvPr/>
        </p:nvSpPr>
        <p:spPr>
          <a:xfrm>
            <a:off x="3500430" y="415608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椭圆 17"/>
          <p:cNvSpPr/>
          <p:nvPr/>
        </p:nvSpPr>
        <p:spPr>
          <a:xfrm>
            <a:off x="6143636" y="252882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15</a:t>
            </a:r>
            <a:r>
              <a:rPr lang="zh-CN" altLang="en-US" sz="2000">
                <a:solidFill>
                  <a:srgbClr val="3333FF"/>
                </a:solidFill>
                <a:latin typeface="Consolas" pitchFamily="49" charset="0"/>
                <a:ea typeface="楷体" pitchFamily="49" charset="-122"/>
                <a:cs typeface="Consolas" pitchFamily="49" charset="0"/>
              </a:rPr>
              <a:t>届</a:t>
            </a:r>
          </a:p>
        </p:txBody>
      </p:sp>
      <p:sp>
        <p:nvSpPr>
          <p:cNvPr id="19" name="椭圆 18"/>
          <p:cNvSpPr/>
          <p:nvPr/>
        </p:nvSpPr>
        <p:spPr>
          <a:xfrm>
            <a:off x="5000628" y="352895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2</a:t>
            </a:r>
            <a:r>
              <a:rPr lang="zh-CN" altLang="en-US" sz="2000">
                <a:solidFill>
                  <a:srgbClr val="3333FF"/>
                </a:solidFill>
                <a:latin typeface="Consolas" pitchFamily="49" charset="0"/>
                <a:ea typeface="楷体" pitchFamily="49" charset="-122"/>
                <a:cs typeface="Consolas" pitchFamily="49" charset="0"/>
              </a:rPr>
              <a:t>班</a:t>
            </a:r>
          </a:p>
        </p:txBody>
      </p:sp>
      <p:sp>
        <p:nvSpPr>
          <p:cNvPr id="20" name="椭圆 19"/>
          <p:cNvSpPr/>
          <p:nvPr/>
        </p:nvSpPr>
        <p:spPr>
          <a:xfrm>
            <a:off x="6215074" y="352895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3</a:t>
            </a:r>
            <a:r>
              <a:rPr lang="zh-CN" altLang="en-US" sz="2000">
                <a:solidFill>
                  <a:srgbClr val="3333FF"/>
                </a:solidFill>
                <a:latin typeface="Consolas" pitchFamily="49" charset="0"/>
                <a:ea typeface="楷体" pitchFamily="49" charset="-122"/>
                <a:cs typeface="Consolas" pitchFamily="49" charset="0"/>
              </a:rPr>
              <a:t>班</a:t>
            </a:r>
          </a:p>
        </p:txBody>
      </p:sp>
      <p:sp>
        <p:nvSpPr>
          <p:cNvPr id="21" name="椭圆 20"/>
          <p:cNvSpPr/>
          <p:nvPr/>
        </p:nvSpPr>
        <p:spPr>
          <a:xfrm>
            <a:off x="7358082" y="3528956"/>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2000">
                <a:solidFill>
                  <a:srgbClr val="3333FF"/>
                </a:solidFill>
                <a:latin typeface="Consolas" pitchFamily="49" charset="0"/>
                <a:ea typeface="楷体" pitchFamily="49" charset="-122"/>
                <a:cs typeface="Consolas" pitchFamily="49" charset="0"/>
              </a:rPr>
              <a:t>1</a:t>
            </a:r>
            <a:r>
              <a:rPr lang="zh-CN" altLang="en-US" sz="2000">
                <a:solidFill>
                  <a:srgbClr val="3333FF"/>
                </a:solidFill>
                <a:latin typeface="Consolas" pitchFamily="49" charset="0"/>
                <a:ea typeface="楷体" pitchFamily="49" charset="-122"/>
                <a:cs typeface="Consolas" pitchFamily="49" charset="0"/>
              </a:rPr>
              <a:t>班</a:t>
            </a:r>
          </a:p>
        </p:txBody>
      </p:sp>
      <p:cxnSp>
        <p:nvCxnSpPr>
          <p:cNvPr id="22" name="直接连接符 21"/>
          <p:cNvCxnSpPr>
            <a:stCxn id="18" idx="3"/>
            <a:endCxn id="19" idx="0"/>
          </p:cNvCxnSpPr>
          <p:nvPr/>
        </p:nvCxnSpPr>
        <p:spPr>
          <a:xfrm rot="5400000">
            <a:off x="5616147" y="2865462"/>
            <a:ext cx="512323" cy="81466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4"/>
            <a:endCxn id="20" idx="0"/>
          </p:cNvCxnSpPr>
          <p:nvPr/>
        </p:nvCxnSpPr>
        <p:spPr>
          <a:xfrm rot="16200000" flipH="1">
            <a:off x="6429388" y="3278923"/>
            <a:ext cx="428628" cy="7143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8" idx="5"/>
            <a:endCxn id="21" idx="0"/>
          </p:cNvCxnSpPr>
          <p:nvPr/>
        </p:nvCxnSpPr>
        <p:spPr>
          <a:xfrm rot="16200000" flipH="1">
            <a:off x="7123216" y="2829742"/>
            <a:ext cx="512323" cy="88610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43636" y="5029154"/>
            <a:ext cx="1285884" cy="400110"/>
          </a:xfrm>
          <a:prstGeom prst="rect">
            <a:avLst/>
          </a:prstGeom>
          <a:noFill/>
        </p:spPr>
        <p:txBody>
          <a:bodyPr wrap="square" rtlCol="0">
            <a:spAutoFit/>
          </a:bodyPr>
          <a:lstStyle/>
          <a:p>
            <a:r>
              <a:rPr kumimoji="1" lang="zh-CN" altLang="en-US" sz="2000">
                <a:latin typeface="Consolas" pitchFamily="49" charset="0"/>
                <a:ea typeface="楷体" pitchFamily="49" charset="-122"/>
                <a:cs typeface="Consolas" pitchFamily="49" charset="0"/>
              </a:rPr>
              <a:t>无序树</a:t>
            </a:r>
            <a:endParaRPr lang="zh-CN" altLang="en-US" sz="2000">
              <a:latin typeface="Consolas" pitchFamily="49" charset="0"/>
              <a:cs typeface="Consolas" pitchFamily="49" charset="0"/>
            </a:endParaRPr>
          </a:p>
        </p:txBody>
      </p:sp>
      <p:sp>
        <p:nvSpPr>
          <p:cNvPr id="26" name="等腰三角形 25"/>
          <p:cNvSpPr/>
          <p:nvPr/>
        </p:nvSpPr>
        <p:spPr>
          <a:xfrm>
            <a:off x="5294318" y="411316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7" name="等腰三角形 26"/>
          <p:cNvSpPr/>
          <p:nvPr/>
        </p:nvSpPr>
        <p:spPr>
          <a:xfrm>
            <a:off x="6500826" y="411316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等腰三角形 27"/>
          <p:cNvSpPr/>
          <p:nvPr/>
        </p:nvSpPr>
        <p:spPr>
          <a:xfrm>
            <a:off x="7715272" y="4113160"/>
            <a:ext cx="357190" cy="57150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FD7B4E2E-480D-41BE-B83F-722BEDC3081E}"/>
              </a:ext>
            </a:extLst>
          </p:cNvPr>
          <p:cNvSpPr>
            <a:spLocks noGrp="1"/>
          </p:cNvSpPr>
          <p:nvPr>
            <p:ph type="sldNum" sz="quarter" idx="12"/>
          </p:nvPr>
        </p:nvSpPr>
        <p:spPr/>
        <p:txBody>
          <a:bodyPr/>
          <a:lstStyle/>
          <a:p>
            <a:fld id="{FFD28AF7-D4CC-4B35-B7D7-507FA0146854}"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4212" y="476250"/>
            <a:ext cx="7888315" cy="1868075"/>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en-US" altLang="zh-CN" sz="2200" dirty="0">
                <a:solidFill>
                  <a:srgbClr val="FF0000"/>
                </a:solidFill>
                <a:latin typeface="Consolas" pitchFamily="49" charset="0"/>
                <a:ea typeface="黑体" pitchFamily="49" charset="-122"/>
                <a:cs typeface="Consolas" pitchFamily="49" charset="0"/>
              </a:rPr>
              <a:t>8</a:t>
            </a:r>
            <a:r>
              <a:rPr kumimoji="1" lang="zh-CN" altLang="en-US" sz="2200" dirty="0">
                <a:solidFill>
                  <a:srgbClr val="FF0000"/>
                </a:solidFill>
                <a:latin typeface="Consolas" pitchFamily="49" charset="0"/>
                <a:ea typeface="黑体" pitchFamily="49" charset="-122"/>
                <a:cs typeface="Consolas" pitchFamily="49" charset="0"/>
              </a:rPr>
              <a:t>、森林：</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dirty="0">
                <a:latin typeface="Consolas" pitchFamily="49" charset="0"/>
                <a:ea typeface="楷体" pitchFamily="49" charset="-122"/>
                <a:cs typeface="Consolas" pitchFamily="49" charset="0"/>
              </a:rPr>
              <a:t>0</a:t>
            </a:r>
            <a:r>
              <a:rPr kumimoji="1" lang="zh-CN" altLang="en-US" sz="2200" dirty="0">
                <a:latin typeface="Consolas" pitchFamily="49" charset="0"/>
                <a:ea typeface="楷体" pitchFamily="49" charset="-122"/>
                <a:cs typeface="Consolas" pitchFamily="49" charset="0"/>
              </a:rPr>
              <a:t>）个互不相交的树的集合称为</a:t>
            </a:r>
            <a:r>
              <a:rPr kumimoji="1" lang="zh-CN" altLang="en-US" sz="2200" dirty="0">
                <a:solidFill>
                  <a:srgbClr val="FF0000"/>
                </a:solidFill>
                <a:latin typeface="Consolas" pitchFamily="49" charset="0"/>
                <a:ea typeface="楷体" pitchFamily="49" charset="-122"/>
                <a:cs typeface="Consolas" pitchFamily="49" charset="0"/>
              </a:rPr>
              <a:t>森林</a:t>
            </a:r>
            <a:r>
              <a:rPr kumimoji="1" lang="zh-CN" altLang="en-US" sz="2200" dirty="0">
                <a:latin typeface="Consolas" pitchFamily="49" charset="0"/>
                <a:ea typeface="楷体" pitchFamily="49" charset="-122"/>
                <a:cs typeface="Consolas" pitchFamily="49" charset="0"/>
              </a:rPr>
              <a:t>。</a:t>
            </a:r>
            <a:endParaRPr kumimoji="1" lang="en-US" altLang="zh-CN" sz="2200" dirty="0">
              <a:latin typeface="Consolas" pitchFamily="49" charset="0"/>
              <a:ea typeface="楷体" pitchFamily="49" charset="-122"/>
              <a:cs typeface="Consolas" pitchFamily="49" charset="0"/>
            </a:endParaRPr>
          </a:p>
          <a:p>
            <a:pPr algn="just">
              <a:lnSpc>
                <a:spcPts val="3200"/>
              </a:lnSpc>
              <a:spcBef>
                <a:spcPct val="50000"/>
              </a:spcBef>
            </a:pPr>
            <a:r>
              <a:rPr kumimoji="1" lang="en-US" altLang="zh-CN" sz="2200" dirty="0">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只要把树的根结点删去就成了森林。反之，只要给</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棵独立的树加上一个结点，并把这</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棵树作为该结点的子树，则森林就变成了一颗树。</a:t>
            </a:r>
          </a:p>
        </p:txBody>
      </p:sp>
      <p:grpSp>
        <p:nvGrpSpPr>
          <p:cNvPr id="6" name="Group 69">
            <a:extLst>
              <a:ext uri="{FF2B5EF4-FFF2-40B4-BE49-F238E27FC236}">
                <a16:creationId xmlns:a16="http://schemas.microsoft.com/office/drawing/2014/main" id="{7635ED72-74C3-459B-BC2C-1F62F5B7C4C3}"/>
              </a:ext>
            </a:extLst>
          </p:cNvPr>
          <p:cNvGrpSpPr>
            <a:grpSpLocks/>
          </p:cNvGrpSpPr>
          <p:nvPr/>
        </p:nvGrpSpPr>
        <p:grpSpPr bwMode="auto">
          <a:xfrm>
            <a:off x="5399088" y="3068390"/>
            <a:ext cx="468312" cy="1484312"/>
            <a:chOff x="3401" y="1661"/>
            <a:chExt cx="295" cy="935"/>
          </a:xfrm>
        </p:grpSpPr>
        <p:sp>
          <p:nvSpPr>
            <p:cNvPr id="7" name="Oval 36">
              <a:extLst>
                <a:ext uri="{FF2B5EF4-FFF2-40B4-BE49-F238E27FC236}">
                  <a16:creationId xmlns:a16="http://schemas.microsoft.com/office/drawing/2014/main" id="{63A33ADB-3CD4-49A1-B4AD-5DF9D696601C}"/>
                </a:ext>
              </a:extLst>
            </p:cNvPr>
            <p:cNvSpPr>
              <a:spLocks noChangeArrowheads="1"/>
            </p:cNvSpPr>
            <p:nvPr/>
          </p:nvSpPr>
          <p:spPr bwMode="auto">
            <a:xfrm>
              <a:off x="3401" y="166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C</a:t>
              </a:r>
            </a:p>
          </p:txBody>
        </p:sp>
        <p:sp>
          <p:nvSpPr>
            <p:cNvPr id="8" name="Oval 38">
              <a:extLst>
                <a:ext uri="{FF2B5EF4-FFF2-40B4-BE49-F238E27FC236}">
                  <a16:creationId xmlns:a16="http://schemas.microsoft.com/office/drawing/2014/main" id="{8DEC5CA1-88C6-4E09-A47B-99232556BB77}"/>
                </a:ext>
              </a:extLst>
            </p:cNvPr>
            <p:cNvSpPr>
              <a:spLocks noChangeArrowheads="1"/>
            </p:cNvSpPr>
            <p:nvPr/>
          </p:nvSpPr>
          <p:spPr bwMode="auto">
            <a:xfrm>
              <a:off x="3401" y="230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G</a:t>
              </a:r>
            </a:p>
          </p:txBody>
        </p:sp>
        <p:sp>
          <p:nvSpPr>
            <p:cNvPr id="9" name="Line 46">
              <a:extLst>
                <a:ext uri="{FF2B5EF4-FFF2-40B4-BE49-F238E27FC236}">
                  <a16:creationId xmlns:a16="http://schemas.microsoft.com/office/drawing/2014/main" id="{C31EBDF3-D6B0-4CCB-BBF9-7DE2328C7F98}"/>
                </a:ext>
              </a:extLst>
            </p:cNvPr>
            <p:cNvSpPr>
              <a:spLocks noChangeShapeType="1"/>
            </p:cNvSpPr>
            <p:nvPr/>
          </p:nvSpPr>
          <p:spPr bwMode="auto">
            <a:xfrm>
              <a:off x="3550" y="1944"/>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grpSp>
        <p:nvGrpSpPr>
          <p:cNvPr id="10" name="Group 68">
            <a:extLst>
              <a:ext uri="{FF2B5EF4-FFF2-40B4-BE49-F238E27FC236}">
                <a16:creationId xmlns:a16="http://schemas.microsoft.com/office/drawing/2014/main" id="{AE97A9DB-C069-4C29-8B10-960CBD6DE817}"/>
              </a:ext>
            </a:extLst>
          </p:cNvPr>
          <p:cNvGrpSpPr>
            <a:grpSpLocks/>
          </p:cNvGrpSpPr>
          <p:nvPr/>
        </p:nvGrpSpPr>
        <p:grpSpPr bwMode="auto">
          <a:xfrm>
            <a:off x="2268538" y="2996952"/>
            <a:ext cx="1665287" cy="2535238"/>
            <a:chOff x="1429" y="1616"/>
            <a:chExt cx="1049" cy="1597"/>
          </a:xfrm>
        </p:grpSpPr>
        <p:sp>
          <p:nvSpPr>
            <p:cNvPr id="11" name="Oval 37">
              <a:extLst>
                <a:ext uri="{FF2B5EF4-FFF2-40B4-BE49-F238E27FC236}">
                  <a16:creationId xmlns:a16="http://schemas.microsoft.com/office/drawing/2014/main" id="{D341D3F6-A263-4967-9C94-ADD1D9557D41}"/>
                </a:ext>
              </a:extLst>
            </p:cNvPr>
            <p:cNvSpPr>
              <a:spLocks noChangeArrowheads="1"/>
            </p:cNvSpPr>
            <p:nvPr/>
          </p:nvSpPr>
          <p:spPr bwMode="auto">
            <a:xfrm>
              <a:off x="1834" y="1616"/>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B</a:t>
              </a:r>
            </a:p>
          </p:txBody>
        </p:sp>
        <p:sp>
          <p:nvSpPr>
            <p:cNvPr id="12" name="Oval 39">
              <a:extLst>
                <a:ext uri="{FF2B5EF4-FFF2-40B4-BE49-F238E27FC236}">
                  <a16:creationId xmlns:a16="http://schemas.microsoft.com/office/drawing/2014/main" id="{23F762EB-E3F6-44E8-AE3F-6744273FB5C1}"/>
                </a:ext>
              </a:extLst>
            </p:cNvPr>
            <p:cNvSpPr>
              <a:spLocks noChangeArrowheads="1"/>
            </p:cNvSpPr>
            <p:nvPr/>
          </p:nvSpPr>
          <p:spPr bwMode="auto">
            <a:xfrm>
              <a:off x="2183" y="2266"/>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F</a:t>
              </a:r>
            </a:p>
          </p:txBody>
        </p:sp>
        <p:sp>
          <p:nvSpPr>
            <p:cNvPr id="13" name="Oval 40">
              <a:extLst>
                <a:ext uri="{FF2B5EF4-FFF2-40B4-BE49-F238E27FC236}">
                  <a16:creationId xmlns:a16="http://schemas.microsoft.com/office/drawing/2014/main" id="{74127EAB-A285-4C93-BA42-4905BE01C08F}"/>
                </a:ext>
              </a:extLst>
            </p:cNvPr>
            <p:cNvSpPr>
              <a:spLocks noChangeArrowheads="1"/>
            </p:cNvSpPr>
            <p:nvPr/>
          </p:nvSpPr>
          <p:spPr bwMode="auto">
            <a:xfrm>
              <a:off x="1812" y="226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E</a:t>
              </a:r>
            </a:p>
          </p:txBody>
        </p:sp>
        <p:sp>
          <p:nvSpPr>
            <p:cNvPr id="14" name="Oval 41">
              <a:extLst>
                <a:ext uri="{FF2B5EF4-FFF2-40B4-BE49-F238E27FC236}">
                  <a16:creationId xmlns:a16="http://schemas.microsoft.com/office/drawing/2014/main" id="{CDC63AC5-6431-4C90-A3BC-0728D4399552}"/>
                </a:ext>
              </a:extLst>
            </p:cNvPr>
            <p:cNvSpPr>
              <a:spLocks noChangeArrowheads="1"/>
            </p:cNvSpPr>
            <p:nvPr/>
          </p:nvSpPr>
          <p:spPr bwMode="auto">
            <a:xfrm>
              <a:off x="1429" y="226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D</a:t>
              </a:r>
            </a:p>
          </p:txBody>
        </p:sp>
        <p:sp>
          <p:nvSpPr>
            <p:cNvPr id="15" name="Oval 42">
              <a:extLst>
                <a:ext uri="{FF2B5EF4-FFF2-40B4-BE49-F238E27FC236}">
                  <a16:creationId xmlns:a16="http://schemas.microsoft.com/office/drawing/2014/main" id="{92B0CFBA-81E3-465F-ADDC-56049A97A4F1}"/>
                </a:ext>
              </a:extLst>
            </p:cNvPr>
            <p:cNvSpPr>
              <a:spLocks noChangeArrowheads="1"/>
            </p:cNvSpPr>
            <p:nvPr/>
          </p:nvSpPr>
          <p:spPr bwMode="auto">
            <a:xfrm>
              <a:off x="1562" y="290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defRPr/>
              </a:pPr>
              <a:r>
                <a:rPr lang="en-US" altLang="zh-CN">
                  <a:solidFill>
                    <a:srgbClr val="FFFF66"/>
                  </a:solidFill>
                  <a:latin typeface="Times New Roman" pitchFamily="18" charset="0"/>
                  <a:ea typeface="宋体" pitchFamily="2" charset="-122"/>
                </a:rPr>
                <a:t>H</a:t>
              </a:r>
            </a:p>
          </p:txBody>
        </p:sp>
        <p:sp>
          <p:nvSpPr>
            <p:cNvPr id="16" name="Oval 43">
              <a:extLst>
                <a:ext uri="{FF2B5EF4-FFF2-40B4-BE49-F238E27FC236}">
                  <a16:creationId xmlns:a16="http://schemas.microsoft.com/office/drawing/2014/main" id="{F1DD25AE-BB3D-464D-84C2-0DFE2F5058DE}"/>
                </a:ext>
              </a:extLst>
            </p:cNvPr>
            <p:cNvSpPr>
              <a:spLocks noChangeArrowheads="1"/>
            </p:cNvSpPr>
            <p:nvPr/>
          </p:nvSpPr>
          <p:spPr bwMode="auto">
            <a:xfrm>
              <a:off x="2036" y="291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defRPr/>
              </a:pPr>
              <a:r>
                <a:rPr lang="en-US" altLang="zh-CN">
                  <a:solidFill>
                    <a:srgbClr val="FFFF66"/>
                  </a:solidFill>
                  <a:latin typeface="Times New Roman" pitchFamily="18" charset="0"/>
                  <a:ea typeface="宋体" pitchFamily="2" charset="-122"/>
                </a:rPr>
                <a:t>I</a:t>
              </a:r>
            </a:p>
          </p:txBody>
        </p:sp>
        <p:sp>
          <p:nvSpPr>
            <p:cNvPr id="17" name="Line 47">
              <a:extLst>
                <a:ext uri="{FF2B5EF4-FFF2-40B4-BE49-F238E27FC236}">
                  <a16:creationId xmlns:a16="http://schemas.microsoft.com/office/drawing/2014/main" id="{44C81EA9-6AB2-47A5-B72F-E42EF959DFFB}"/>
                </a:ext>
              </a:extLst>
            </p:cNvPr>
            <p:cNvSpPr>
              <a:spLocks noChangeShapeType="1"/>
            </p:cNvSpPr>
            <p:nvPr/>
          </p:nvSpPr>
          <p:spPr bwMode="auto">
            <a:xfrm flipH="1">
              <a:off x="1963" y="1899"/>
              <a:ext cx="0"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8" name="Line 48">
              <a:extLst>
                <a:ext uri="{FF2B5EF4-FFF2-40B4-BE49-F238E27FC236}">
                  <a16:creationId xmlns:a16="http://schemas.microsoft.com/office/drawing/2014/main" id="{EF8B5D95-A878-4C5A-86D1-B9313AC45807}"/>
                </a:ext>
              </a:extLst>
            </p:cNvPr>
            <p:cNvSpPr>
              <a:spLocks noChangeShapeType="1"/>
            </p:cNvSpPr>
            <p:nvPr/>
          </p:nvSpPr>
          <p:spPr bwMode="auto">
            <a:xfrm>
              <a:off x="2065" y="1871"/>
              <a:ext cx="223" cy="41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9" name="Line 49">
              <a:extLst>
                <a:ext uri="{FF2B5EF4-FFF2-40B4-BE49-F238E27FC236}">
                  <a16:creationId xmlns:a16="http://schemas.microsoft.com/office/drawing/2014/main" id="{CCB5E36A-13C9-4C1C-8AD6-20AE54548F5D}"/>
                </a:ext>
              </a:extLst>
            </p:cNvPr>
            <p:cNvSpPr>
              <a:spLocks noChangeShapeType="1"/>
            </p:cNvSpPr>
            <p:nvPr/>
          </p:nvSpPr>
          <p:spPr bwMode="auto">
            <a:xfrm>
              <a:off x="2019" y="2548"/>
              <a:ext cx="131" cy="38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0" name="Line 50">
              <a:extLst>
                <a:ext uri="{FF2B5EF4-FFF2-40B4-BE49-F238E27FC236}">
                  <a16:creationId xmlns:a16="http://schemas.microsoft.com/office/drawing/2014/main" id="{DE6639AE-1E94-4ED1-BE5B-9606B0D77B5C}"/>
                </a:ext>
              </a:extLst>
            </p:cNvPr>
            <p:cNvSpPr>
              <a:spLocks noChangeShapeType="1"/>
            </p:cNvSpPr>
            <p:nvPr/>
          </p:nvSpPr>
          <p:spPr bwMode="auto">
            <a:xfrm flipH="1">
              <a:off x="1619" y="1863"/>
              <a:ext cx="260" cy="40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1" name="Line 51">
              <a:extLst>
                <a:ext uri="{FF2B5EF4-FFF2-40B4-BE49-F238E27FC236}">
                  <a16:creationId xmlns:a16="http://schemas.microsoft.com/office/drawing/2014/main" id="{E59CC052-F5BA-43BD-8FA8-4D908EDD0043}"/>
                </a:ext>
              </a:extLst>
            </p:cNvPr>
            <p:cNvSpPr>
              <a:spLocks noChangeShapeType="1"/>
            </p:cNvSpPr>
            <p:nvPr/>
          </p:nvSpPr>
          <p:spPr bwMode="auto">
            <a:xfrm flipH="1">
              <a:off x="1693" y="2549"/>
              <a:ext cx="187" cy="38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grpSp>
      <p:sp>
        <p:nvSpPr>
          <p:cNvPr id="2" name="灯片编号占位符 1">
            <a:extLst>
              <a:ext uri="{FF2B5EF4-FFF2-40B4-BE49-F238E27FC236}">
                <a16:creationId xmlns:a16="http://schemas.microsoft.com/office/drawing/2014/main" id="{C0DFA99B-A368-40A6-BC3B-44FF51256AEB}"/>
              </a:ext>
            </a:extLst>
          </p:cNvPr>
          <p:cNvSpPr>
            <a:spLocks noGrp="1"/>
          </p:cNvSpPr>
          <p:nvPr>
            <p:ph type="sldNum" sz="quarter" idx="12"/>
          </p:nvPr>
        </p:nvSpPr>
        <p:spPr/>
        <p:txBody>
          <a:bodyPr/>
          <a:lstStyle/>
          <a:p>
            <a:fld id="{FFD28AF7-D4CC-4B35-B7D7-507FA0146854}" type="slidenum">
              <a:rPr lang="en-US" altLang="zh-CN" smtClean="0"/>
              <a:pPr/>
              <a:t>14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95288" y="908050"/>
            <a:ext cx="8569325" cy="490006"/>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200" dirty="0">
                <a:solidFill>
                  <a:srgbClr val="FF0000"/>
                </a:solidFill>
                <a:latin typeface="Consolas" pitchFamily="49" charset="0"/>
                <a:ea typeface="楷体" pitchFamily="49" charset="-122"/>
                <a:cs typeface="Consolas" pitchFamily="49" charset="0"/>
              </a:rPr>
              <a:t>　树</a:t>
            </a:r>
            <a:r>
              <a:rPr kumimoji="1" lang="zh-CN" altLang="en-US" sz="2200" dirty="0">
                <a:latin typeface="Consolas" pitchFamily="49" charset="0"/>
                <a:ea typeface="楷体" pitchFamily="49" charset="-122"/>
                <a:cs typeface="Consolas" pitchFamily="49" charset="0"/>
              </a:rPr>
              <a:t>是由</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a:t>
            </a:r>
            <a:r>
              <a:rPr kumimoji="1" lang="en-US" altLang="zh-CN" sz="2200" i="1" dirty="0" err="1">
                <a:latin typeface="Consolas" pitchFamily="49" charset="0"/>
                <a:ea typeface="楷体" pitchFamily="49" charset="-122"/>
                <a:cs typeface="Consolas" pitchFamily="49" charset="0"/>
              </a:rPr>
              <a:t>n</a:t>
            </a:r>
            <a:r>
              <a:rPr kumimoji="1" lang="en-US" altLang="zh-CN" sz="2200" dirty="0" err="1">
                <a:latin typeface="Consolas" pitchFamily="49" charset="0"/>
                <a:ea typeface="+mn-ea"/>
                <a:cs typeface="Consolas" pitchFamily="49" charset="0"/>
              </a:rPr>
              <a:t>≥</a:t>
            </a:r>
            <a:r>
              <a:rPr kumimoji="1" lang="en-US" altLang="zh-CN" sz="2200" dirty="0" err="1">
                <a:latin typeface="Consolas" pitchFamily="49" charset="0"/>
                <a:ea typeface="楷体" pitchFamily="49" charset="-122"/>
                <a:cs typeface="Consolas" pitchFamily="49" charset="0"/>
              </a:rPr>
              <a:t>0</a:t>
            </a:r>
            <a:r>
              <a:rPr kumimoji="1" lang="zh-CN" altLang="en-US" sz="2200">
                <a:latin typeface="Consolas" pitchFamily="49" charset="0"/>
                <a:ea typeface="楷体" pitchFamily="49" charset="-122"/>
                <a:cs typeface="Consolas" pitchFamily="49" charset="0"/>
              </a:rPr>
              <a:t>）个结点组成</a:t>
            </a:r>
            <a:r>
              <a:rPr kumimoji="1" lang="zh-CN" altLang="en-US" sz="2200" dirty="0">
                <a:latin typeface="Consolas" pitchFamily="49" charset="0"/>
                <a:ea typeface="楷体" pitchFamily="49" charset="-122"/>
                <a:cs typeface="Consolas" pitchFamily="49" charset="0"/>
              </a:rPr>
              <a:t>的有限集合（记为</a:t>
            </a:r>
            <a:r>
              <a:rPr kumimoji="1" lang="en-US" altLang="zh-CN" sz="2200" i="1" dirty="0">
                <a:latin typeface="Consolas" pitchFamily="49" charset="0"/>
                <a:ea typeface="楷体" pitchFamily="49" charset="-122"/>
                <a:cs typeface="Consolas" pitchFamily="49" charset="0"/>
              </a:rPr>
              <a:t>T</a:t>
            </a:r>
            <a:r>
              <a:rPr kumimoji="1" lang="zh-CN" altLang="en-US" sz="2200" dirty="0">
                <a:latin typeface="Consolas" pitchFamily="49" charset="0"/>
                <a:ea typeface="楷体" pitchFamily="49" charset="-122"/>
                <a:cs typeface="Consolas" pitchFamily="49" charset="0"/>
              </a:rPr>
              <a:t>）。其中：    </a:t>
            </a:r>
          </a:p>
        </p:txBody>
      </p:sp>
      <p:sp>
        <p:nvSpPr>
          <p:cNvPr id="5174" name="Text Box 1078"/>
          <p:cNvSpPr txBox="1">
            <a:spLocks noChangeArrowheads="1"/>
          </p:cNvSpPr>
          <p:nvPr/>
        </p:nvSpPr>
        <p:spPr bwMode="auto">
          <a:xfrm>
            <a:off x="828675" y="1557338"/>
            <a:ext cx="7631113" cy="2346668"/>
          </a:xfrm>
          <a:prstGeom prst="rect">
            <a:avLst/>
          </a:prstGeom>
          <a:noFill/>
          <a:ln w="9525">
            <a:noFill/>
            <a:miter lim="800000"/>
            <a:headEnd/>
            <a:tailEnd/>
          </a:ln>
          <a:effectLst/>
        </p:spPr>
        <p:txBody>
          <a:bodyPr>
            <a:spAutoFit/>
          </a:bodyPr>
          <a:lstStyle/>
          <a:p>
            <a:pPr marL="457200" indent="-457200" algn="l">
              <a:lnSpc>
                <a:spcPct val="150000"/>
              </a:lnSpc>
              <a:buFont typeface="Wingdings" pitchFamily="2" charset="2"/>
              <a:buChar char="l"/>
            </a:pPr>
            <a:r>
              <a:rPr kumimoji="1" lang="zh-CN" altLang="en-US" sz="2000">
                <a:latin typeface="Consolas" pitchFamily="49" charset="0"/>
                <a:ea typeface="楷体" pitchFamily="49" charset="-122"/>
                <a:cs typeface="Consolas" pitchFamily="49" charset="0"/>
              </a:rPr>
              <a:t>如果</a:t>
            </a:r>
            <a:r>
              <a:rPr kumimoji="1" lang="en-US" altLang="zh-CN" sz="2000" i="1">
                <a:latin typeface="Consolas" pitchFamily="49" charset="0"/>
                <a:ea typeface="楷体" pitchFamily="49" charset="-122"/>
                <a:cs typeface="Consolas" pitchFamily="49" charset="0"/>
              </a:rPr>
              <a:t>n</a:t>
            </a:r>
            <a:r>
              <a:rPr kumimoji="1" lang="en-US" altLang="zh-CN" sz="2000">
                <a:latin typeface="Consolas" pitchFamily="49" charset="0"/>
                <a:ea typeface="楷体" pitchFamily="49" charset="-122"/>
                <a:cs typeface="Consolas" pitchFamily="49" charset="0"/>
              </a:rPr>
              <a:t>=0</a:t>
            </a:r>
            <a:r>
              <a:rPr kumimoji="1" lang="zh-CN" altLang="en-US" sz="2000">
                <a:latin typeface="Consolas" pitchFamily="49" charset="0"/>
                <a:ea typeface="楷体" pitchFamily="49" charset="-122"/>
                <a:cs typeface="Consolas" pitchFamily="49" charset="0"/>
              </a:rPr>
              <a:t>，它</a:t>
            </a:r>
            <a:r>
              <a:rPr kumimoji="1" lang="zh-CN" altLang="en-US" sz="2000" dirty="0">
                <a:latin typeface="Consolas" pitchFamily="49" charset="0"/>
                <a:ea typeface="楷体" pitchFamily="49" charset="-122"/>
                <a:cs typeface="Consolas" pitchFamily="49" charset="0"/>
              </a:rPr>
              <a:t>是一棵</a:t>
            </a:r>
            <a:r>
              <a:rPr kumimoji="1" lang="zh-CN" altLang="en-US" sz="2000">
                <a:latin typeface="Consolas" pitchFamily="49" charset="0"/>
                <a:ea typeface="楷体" pitchFamily="49" charset="-122"/>
                <a:cs typeface="Consolas" pitchFamily="49" charset="0"/>
              </a:rPr>
              <a:t>空树，这</a:t>
            </a:r>
            <a:r>
              <a:rPr kumimoji="1" lang="zh-CN" altLang="en-US" sz="2000" dirty="0">
                <a:latin typeface="Consolas" pitchFamily="49" charset="0"/>
                <a:ea typeface="楷体" pitchFamily="49" charset="-122"/>
                <a:cs typeface="Consolas" pitchFamily="49" charset="0"/>
              </a:rPr>
              <a:t>是树的特例；</a:t>
            </a:r>
          </a:p>
          <a:p>
            <a:pPr marL="457200" indent="-457200" algn="l">
              <a:lnSpc>
                <a:spcPct val="150000"/>
              </a:lnSpc>
              <a:buFont typeface="Wingdings" pitchFamily="2" charset="2"/>
              <a:buChar char="l"/>
            </a:pPr>
            <a:r>
              <a:rPr kumimoji="1" lang="zh-CN" altLang="en-US" sz="2000">
                <a:solidFill>
                  <a:srgbClr val="0000FF"/>
                </a:solidFill>
                <a:latin typeface="Consolas" pitchFamily="49" charset="0"/>
                <a:ea typeface="楷体" pitchFamily="49" charset="-122"/>
                <a:cs typeface="Consolas" pitchFamily="49" charset="0"/>
              </a:rPr>
              <a:t>如果</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&gt;0</a:t>
            </a:r>
            <a:r>
              <a:rPr kumimoji="1" lang="zh-CN" altLang="en-US" sz="2000">
                <a:solidFill>
                  <a:srgbClr val="0000FF"/>
                </a:solidFill>
                <a:latin typeface="Consolas" pitchFamily="49" charset="0"/>
                <a:ea typeface="楷体" pitchFamily="49" charset="-122"/>
                <a:cs typeface="Consolas" pitchFamily="49" charset="0"/>
              </a:rPr>
              <a:t>，这</a:t>
            </a:r>
            <a:r>
              <a:rPr kumimoji="1" lang="en-US" altLang="zh-CN" sz="2000" i="1">
                <a:solidFill>
                  <a:srgbClr val="0000FF"/>
                </a:solidFill>
                <a:latin typeface="Consolas" pitchFamily="49" charset="0"/>
                <a:ea typeface="楷体" pitchFamily="49" charset="-122"/>
                <a:cs typeface="Consolas" pitchFamily="49" charset="0"/>
              </a:rPr>
              <a:t>n</a:t>
            </a:r>
            <a:r>
              <a:rPr kumimoji="1" lang="zh-CN" altLang="en-US" sz="2000">
                <a:solidFill>
                  <a:srgbClr val="0000FF"/>
                </a:solidFill>
                <a:latin typeface="Consolas" pitchFamily="49" charset="0"/>
                <a:ea typeface="楷体" pitchFamily="49" charset="-122"/>
                <a:cs typeface="Consolas" pitchFamily="49" charset="0"/>
              </a:rPr>
              <a:t>个结点中存在一个唯一结点作为</a:t>
            </a:r>
            <a:r>
              <a:rPr kumimoji="1" lang="zh-CN" altLang="en-US" sz="2000" dirty="0">
                <a:solidFill>
                  <a:srgbClr val="0000FF"/>
                </a:solidFill>
                <a:latin typeface="Consolas" pitchFamily="49" charset="0"/>
                <a:ea typeface="楷体" pitchFamily="49" charset="-122"/>
                <a:cs typeface="Consolas" pitchFamily="49" charset="0"/>
              </a:rPr>
              <a:t>树</a:t>
            </a:r>
            <a:r>
              <a:rPr kumimoji="1" lang="zh-CN" altLang="en-US" sz="2000">
                <a:solidFill>
                  <a:srgbClr val="0000FF"/>
                </a:solidFill>
                <a:latin typeface="Consolas" pitchFamily="49" charset="0"/>
                <a:ea typeface="楷体" pitchFamily="49" charset="-122"/>
                <a:cs typeface="Consolas" pitchFamily="49" charset="0"/>
              </a:rPr>
              <a:t>的根结点（</a:t>
            </a:r>
            <a:r>
              <a:rPr kumimoji="1" lang="en-US" altLang="zh-CN" sz="2000">
                <a:solidFill>
                  <a:srgbClr val="0000FF"/>
                </a:solidFill>
                <a:latin typeface="Consolas" pitchFamily="49" charset="0"/>
                <a:ea typeface="楷体" pitchFamily="49" charset="-122"/>
                <a:cs typeface="Consolas" pitchFamily="49" charset="0"/>
              </a:rPr>
              <a:t>root</a:t>
            </a:r>
            <a:r>
              <a:rPr kumimoji="1" lang="zh-CN" altLang="en-US" sz="2000">
                <a:solidFill>
                  <a:srgbClr val="0000FF"/>
                </a:solidFill>
                <a:latin typeface="Consolas" pitchFamily="49" charset="0"/>
                <a:ea typeface="楷体" pitchFamily="49" charset="-122"/>
                <a:cs typeface="Consolas" pitchFamily="49" charset="0"/>
              </a:rPr>
              <a:t>），其余结点可</a:t>
            </a:r>
            <a:r>
              <a:rPr kumimoji="1" lang="zh-CN" altLang="en-US" sz="2000" dirty="0">
                <a:solidFill>
                  <a:srgbClr val="0000FF"/>
                </a:solidFill>
                <a:latin typeface="Consolas" pitchFamily="49" charset="0"/>
                <a:ea typeface="楷体" pitchFamily="49" charset="-122"/>
                <a:cs typeface="Consolas" pitchFamily="49" charset="0"/>
              </a:rPr>
              <a:t>分为</a:t>
            </a:r>
            <a:r>
              <a:rPr kumimoji="1" lang="en-US" altLang="zh-CN" sz="2000" i="1" dirty="0">
                <a:solidFill>
                  <a:srgbClr val="0000FF"/>
                </a:solidFill>
                <a:latin typeface="Consolas" pitchFamily="49" charset="0"/>
                <a:ea typeface="楷体" pitchFamily="49" charset="-122"/>
                <a:cs typeface="Consolas" pitchFamily="49" charset="0"/>
              </a:rPr>
              <a:t>m</a:t>
            </a:r>
            <a:r>
              <a:rPr kumimoji="1" lang="en-US" altLang="zh-CN" sz="2000" dirty="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m</a:t>
            </a:r>
            <a:r>
              <a:rPr kumimoji="1" lang="en-US" altLang="zh-CN" sz="2000">
                <a:latin typeface="Consolas" pitchFamily="49" charset="0"/>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）个互</a:t>
            </a:r>
            <a:r>
              <a:rPr kumimoji="1" lang="zh-CN" altLang="en-US" sz="2000">
                <a:solidFill>
                  <a:srgbClr val="0000FF"/>
                </a:solidFill>
                <a:latin typeface="Consolas" pitchFamily="49" charset="0"/>
                <a:ea typeface="楷体" pitchFamily="49" charset="-122"/>
                <a:cs typeface="Consolas" pitchFamily="49" charset="0"/>
              </a:rPr>
              <a:t>不相交的有限子集</a:t>
            </a:r>
            <a:r>
              <a:rPr kumimoji="1" lang="en-US" altLang="zh-CN" sz="2000" i="1" dirty="0" err="1">
                <a:solidFill>
                  <a:srgbClr val="0000FF"/>
                </a:solidFill>
                <a:latin typeface="Consolas" pitchFamily="49" charset="0"/>
                <a:ea typeface="楷体" pitchFamily="49" charset="-122"/>
                <a:cs typeface="Consolas" pitchFamily="49" charset="0"/>
              </a:rPr>
              <a:t>T</a:t>
            </a:r>
            <a:r>
              <a:rPr kumimoji="1" lang="en-US" altLang="zh-CN" sz="2000" baseline="-25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T</a:t>
            </a:r>
            <a:r>
              <a:rPr kumimoji="1" lang="en-US" altLang="zh-CN" sz="2000" baseline="-25000" err="1">
                <a:solidFill>
                  <a:srgbClr val="0000FF"/>
                </a:solidFill>
                <a:latin typeface="Consolas" pitchFamily="49" charset="0"/>
                <a:ea typeface="楷体" pitchFamily="49" charset="-122"/>
                <a:cs typeface="Consolas" pitchFamily="49" charset="0"/>
              </a:rPr>
              <a:t>2</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宋体"/>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T</a:t>
            </a:r>
            <a:r>
              <a:rPr kumimoji="1" lang="en-US" altLang="zh-CN" sz="2000" i="1" baseline="-25000">
                <a:solidFill>
                  <a:srgbClr val="0000FF"/>
                </a:solidFill>
                <a:latin typeface="Consolas" pitchFamily="49" charset="0"/>
                <a:ea typeface="楷体" pitchFamily="49" charset="-122"/>
                <a:cs typeface="Consolas" pitchFamily="49" charset="0"/>
              </a:rPr>
              <a:t>m</a:t>
            </a:r>
            <a:r>
              <a:rPr kumimoji="1" lang="zh-CN" altLang="en-US" sz="2000">
                <a:solidFill>
                  <a:srgbClr val="0000FF"/>
                </a:solidFill>
                <a:latin typeface="Consolas" pitchFamily="49" charset="0"/>
                <a:ea typeface="楷体" pitchFamily="49" charset="-122"/>
                <a:cs typeface="Consolas" pitchFamily="49" charset="0"/>
              </a:rPr>
              <a:t>，而每个子集</a:t>
            </a:r>
            <a:r>
              <a:rPr kumimoji="1" lang="zh-CN" altLang="en-US" sz="2000" dirty="0">
                <a:solidFill>
                  <a:srgbClr val="0000FF"/>
                </a:solidFill>
                <a:latin typeface="Consolas" pitchFamily="49" charset="0"/>
                <a:ea typeface="楷体" pitchFamily="49" charset="-122"/>
                <a:cs typeface="Consolas" pitchFamily="49" charset="0"/>
              </a:rPr>
              <a:t>本身又是</a:t>
            </a:r>
            <a:r>
              <a:rPr kumimoji="1" lang="zh-CN" altLang="en-US" sz="2000">
                <a:solidFill>
                  <a:srgbClr val="0000FF"/>
                </a:solidFill>
                <a:latin typeface="Consolas" pitchFamily="49" charset="0"/>
                <a:ea typeface="楷体" pitchFamily="49" charset="-122"/>
                <a:cs typeface="Consolas" pitchFamily="49" charset="0"/>
              </a:rPr>
              <a:t>一棵</a:t>
            </a:r>
            <a:r>
              <a:rPr kumimoji="1" lang="zh-CN" altLang="en-US" sz="2000">
                <a:solidFill>
                  <a:srgbClr val="FF0000"/>
                </a:solidFill>
                <a:latin typeface="Consolas" pitchFamily="49" charset="0"/>
                <a:ea typeface="楷体" pitchFamily="49" charset="-122"/>
                <a:cs typeface="Consolas" pitchFamily="49" charset="0"/>
              </a:rPr>
              <a:t>树</a:t>
            </a:r>
            <a:r>
              <a:rPr kumimoji="1" lang="zh-CN" altLang="en-US" sz="2000">
                <a:solidFill>
                  <a:srgbClr val="0000FF"/>
                </a:solidFill>
                <a:latin typeface="Consolas" pitchFamily="49" charset="0"/>
                <a:ea typeface="楷体" pitchFamily="49" charset="-122"/>
                <a:cs typeface="Consolas" pitchFamily="49" charset="0"/>
              </a:rPr>
              <a:t>，称为根结点</a:t>
            </a:r>
            <a:r>
              <a:rPr kumimoji="1" lang="en-US" altLang="zh-CN" sz="2000">
                <a:solidFill>
                  <a:srgbClr val="0000FF"/>
                </a:solidFill>
                <a:latin typeface="Consolas" pitchFamily="49" charset="0"/>
                <a:ea typeface="楷体" pitchFamily="49" charset="-122"/>
                <a:cs typeface="Consolas" pitchFamily="49" charset="0"/>
              </a:rPr>
              <a:t>root</a:t>
            </a:r>
            <a:r>
              <a:rPr kumimoji="1" lang="zh-CN" altLang="en-US" sz="2000" dirty="0">
                <a:solidFill>
                  <a:srgbClr val="0000FF"/>
                </a:solidFill>
                <a:latin typeface="Consolas" pitchFamily="49" charset="0"/>
                <a:ea typeface="楷体" pitchFamily="49" charset="-122"/>
                <a:cs typeface="Consolas" pitchFamily="49" charset="0"/>
              </a:rPr>
              <a:t>的子</a:t>
            </a:r>
            <a:r>
              <a:rPr kumimoji="1" lang="zh-CN" altLang="en-US" sz="2000">
                <a:solidFill>
                  <a:srgbClr val="0000FF"/>
                </a:solidFill>
                <a:latin typeface="Consolas" pitchFamily="49" charset="0"/>
                <a:ea typeface="楷体" pitchFamily="49" charset="-122"/>
                <a:cs typeface="Consolas" pitchFamily="49" charset="0"/>
              </a:rPr>
              <a:t>树。    </a:t>
            </a:r>
            <a:r>
              <a:rPr kumimoji="1" lang="zh-CN" altLang="en-US" sz="2000">
                <a:solidFill>
                  <a:srgbClr val="FF0000"/>
                </a:solidFill>
                <a:latin typeface="Consolas" pitchFamily="49" charset="0"/>
                <a:ea typeface="楷体" pitchFamily="49" charset="-122"/>
                <a:cs typeface="Consolas" pitchFamily="49" charset="0"/>
                <a:sym typeface="Wingdings"/>
              </a:rPr>
              <a:t></a:t>
            </a:r>
            <a:r>
              <a:rPr kumimoji="1" lang="zh-CN" altLang="en-US" sz="2000">
                <a:solidFill>
                  <a:srgbClr val="0000FF"/>
                </a:solidFill>
                <a:latin typeface="Consolas" pitchFamily="49" charset="0"/>
                <a:ea typeface="楷体" pitchFamily="49" charset="-122"/>
                <a:cs typeface="Consolas" pitchFamily="49" charset="0"/>
                <a:sym typeface="Wingdings"/>
              </a:rPr>
              <a:t>   </a:t>
            </a:r>
            <a:r>
              <a:rPr kumimoji="1" lang="zh-CN" altLang="en-US" sz="2000">
                <a:latin typeface="Consolas" pitchFamily="49" charset="0"/>
                <a:ea typeface="楷体" pitchFamily="49" charset="-122"/>
                <a:cs typeface="Consolas" pitchFamily="49" charset="0"/>
              </a:rPr>
              <a:t>树中所有结点构成一种层次关系！</a:t>
            </a:r>
            <a:endParaRPr kumimoji="1" lang="zh-CN" altLang="en-US" sz="2000" dirty="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3203575" y="4149725"/>
            <a:ext cx="3455988" cy="2016125"/>
            <a:chOff x="3203575" y="4149725"/>
            <a:chExt cx="3455988" cy="2016125"/>
          </a:xfrm>
        </p:grpSpPr>
        <p:sp>
          <p:nvSpPr>
            <p:cNvPr id="5175" name="Oval 1079"/>
            <p:cNvSpPr>
              <a:spLocks noChangeArrowheads="1"/>
            </p:cNvSpPr>
            <p:nvPr/>
          </p:nvSpPr>
          <p:spPr bwMode="auto">
            <a:xfrm>
              <a:off x="4500563" y="4221163"/>
              <a:ext cx="574675"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solidFill>
                  <a:srgbClr val="3333FF"/>
                </a:solidFill>
                <a:latin typeface="Times New Roman" pitchFamily="18" charset="0"/>
                <a:cs typeface="Times New Roman" pitchFamily="18" charset="0"/>
              </a:endParaRPr>
            </a:p>
          </p:txBody>
        </p:sp>
        <p:sp>
          <p:nvSpPr>
            <p:cNvPr id="5176" name="Text Box 1080"/>
            <p:cNvSpPr txBox="1">
              <a:spLocks noChangeArrowheads="1"/>
            </p:cNvSpPr>
            <p:nvPr/>
          </p:nvSpPr>
          <p:spPr bwMode="auto">
            <a:xfrm>
              <a:off x="5075238" y="4149725"/>
              <a:ext cx="1008062"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root</a:t>
              </a:r>
            </a:p>
          </p:txBody>
        </p:sp>
        <p:sp>
          <p:nvSpPr>
            <p:cNvPr id="5177" name="Oval 1081"/>
            <p:cNvSpPr>
              <a:spLocks noChangeArrowheads="1"/>
            </p:cNvSpPr>
            <p:nvPr/>
          </p:nvSpPr>
          <p:spPr bwMode="auto">
            <a:xfrm>
              <a:off x="3203575" y="4941888"/>
              <a:ext cx="792163" cy="122396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T</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5178" name="Freeform 1082"/>
            <p:cNvSpPr>
              <a:spLocks/>
            </p:cNvSpPr>
            <p:nvPr/>
          </p:nvSpPr>
          <p:spPr bwMode="auto">
            <a:xfrm>
              <a:off x="3779838" y="4521200"/>
              <a:ext cx="754062" cy="492125"/>
            </a:xfrm>
            <a:custGeom>
              <a:avLst/>
              <a:gdLst/>
              <a:ahLst/>
              <a:cxnLst>
                <a:cxn ang="0">
                  <a:pos x="475" y="0"/>
                </a:cxn>
                <a:cxn ang="0">
                  <a:pos x="0" y="310"/>
                </a:cxn>
              </a:cxnLst>
              <a:rect l="0" t="0" r="r" b="b"/>
              <a:pathLst>
                <a:path w="475" h="310">
                  <a:moveTo>
                    <a:pt x="475" y="0"/>
                  </a:moveTo>
                  <a:lnTo>
                    <a:pt x="0" y="3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p>
          </p:txBody>
        </p:sp>
        <p:sp>
          <p:nvSpPr>
            <p:cNvPr id="5179" name="Oval 1083"/>
            <p:cNvSpPr>
              <a:spLocks noChangeArrowheads="1"/>
            </p:cNvSpPr>
            <p:nvPr/>
          </p:nvSpPr>
          <p:spPr bwMode="auto">
            <a:xfrm>
              <a:off x="4211638" y="4941888"/>
              <a:ext cx="792162" cy="122396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T</a:t>
              </a:r>
              <a:r>
                <a:rPr lang="en-US" altLang="zh-CN" baseline="-25000" dirty="0" err="1">
                  <a:solidFill>
                    <a:srgbClr val="3333FF"/>
                  </a:solidFill>
                  <a:latin typeface="Consolas" pitchFamily="49" charset="0"/>
                  <a:cs typeface="Consolas" pitchFamily="49" charset="0"/>
                </a:rPr>
                <a:t>2</a:t>
              </a:r>
              <a:endParaRPr lang="en-US" altLang="zh-CN" baseline="-25000" dirty="0">
                <a:solidFill>
                  <a:srgbClr val="3333FF"/>
                </a:solidFill>
                <a:latin typeface="Consolas" pitchFamily="49" charset="0"/>
                <a:cs typeface="Consolas" pitchFamily="49" charset="0"/>
              </a:endParaRPr>
            </a:p>
          </p:txBody>
        </p:sp>
        <p:sp>
          <p:nvSpPr>
            <p:cNvPr id="5180" name="Oval 1084"/>
            <p:cNvSpPr>
              <a:spLocks noChangeArrowheads="1"/>
            </p:cNvSpPr>
            <p:nvPr/>
          </p:nvSpPr>
          <p:spPr bwMode="auto">
            <a:xfrm>
              <a:off x="5867400" y="4941888"/>
              <a:ext cx="792163" cy="122396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Consolas" pitchFamily="49" charset="0"/>
                  <a:cs typeface="Consolas" pitchFamily="49" charset="0"/>
                </a:rPr>
                <a:t>T</a:t>
              </a:r>
              <a:r>
                <a:rPr lang="en-US" altLang="zh-CN" i="1" baseline="-25000" dirty="0">
                  <a:solidFill>
                    <a:srgbClr val="3333FF"/>
                  </a:solidFill>
                  <a:latin typeface="Consolas" pitchFamily="49" charset="0"/>
                  <a:cs typeface="Consolas" pitchFamily="49" charset="0"/>
                </a:rPr>
                <a:t>m</a:t>
              </a:r>
            </a:p>
          </p:txBody>
        </p:sp>
        <p:sp>
          <p:nvSpPr>
            <p:cNvPr id="5181" name="Line 1085"/>
            <p:cNvSpPr>
              <a:spLocks noChangeShapeType="1"/>
            </p:cNvSpPr>
            <p:nvPr/>
          </p:nvSpPr>
          <p:spPr bwMode="auto">
            <a:xfrm flipH="1">
              <a:off x="4643438" y="4652963"/>
              <a:ext cx="73025" cy="288925"/>
            </a:xfrm>
            <a:prstGeom prst="line">
              <a:avLst/>
            </a:prstGeom>
            <a:noFill/>
            <a:ln w="28575">
              <a:solidFill>
                <a:schemeClr val="tx1"/>
              </a:solidFill>
              <a:round/>
              <a:headEnd/>
              <a:tailEnd type="none" w="med" len="lg"/>
            </a:ln>
            <a:effectLst/>
          </p:spPr>
          <p:txBody>
            <a:bodyPr wrap="none"/>
            <a:lstStyle/>
            <a:p>
              <a:endParaRPr lang="zh-CN" altLang="en-US"/>
            </a:p>
          </p:txBody>
        </p:sp>
        <p:sp>
          <p:nvSpPr>
            <p:cNvPr id="5182" name="Line 1086"/>
            <p:cNvSpPr>
              <a:spLocks noChangeShapeType="1"/>
            </p:cNvSpPr>
            <p:nvPr/>
          </p:nvSpPr>
          <p:spPr bwMode="auto">
            <a:xfrm>
              <a:off x="5064125" y="4495800"/>
              <a:ext cx="935038" cy="576263"/>
            </a:xfrm>
            <a:prstGeom prst="line">
              <a:avLst/>
            </a:prstGeom>
            <a:noFill/>
            <a:ln w="28575">
              <a:solidFill>
                <a:schemeClr val="tx1"/>
              </a:solidFill>
              <a:round/>
              <a:headEnd/>
              <a:tailEnd type="none" w="med" len="lg"/>
            </a:ln>
            <a:effectLst/>
          </p:spPr>
          <p:txBody>
            <a:bodyPr wrap="none"/>
            <a:lstStyle/>
            <a:p>
              <a:endParaRPr lang="zh-CN" altLang="en-US"/>
            </a:p>
          </p:txBody>
        </p:sp>
        <p:sp>
          <p:nvSpPr>
            <p:cNvPr id="5183" name="Text Box 1087"/>
            <p:cNvSpPr txBox="1">
              <a:spLocks noChangeArrowheads="1"/>
            </p:cNvSpPr>
            <p:nvPr/>
          </p:nvSpPr>
          <p:spPr bwMode="auto">
            <a:xfrm>
              <a:off x="5219700" y="5229225"/>
              <a:ext cx="431800" cy="457200"/>
            </a:xfrm>
            <a:prstGeom prst="rect">
              <a:avLst/>
            </a:prstGeom>
            <a:noFill/>
            <a:ln w="9525" algn="ctr">
              <a:noFill/>
              <a:miter lim="800000"/>
              <a:headEnd/>
              <a:tailEnd type="none" w="med" len="lg"/>
            </a:ln>
            <a:effectLst/>
          </p:spPr>
          <p:txBody>
            <a:bodyPr>
              <a:spAutoFit/>
            </a:bodyPr>
            <a:lstStyle/>
            <a:p>
              <a:pPr>
                <a:spcBef>
                  <a:spcPct val="50000"/>
                </a:spcBef>
              </a:pPr>
              <a:r>
                <a:rPr lang="en-US" altLang="zh-CN">
                  <a:cs typeface="Times New Roman" pitchFamily="18" charset="0"/>
                </a:rPr>
                <a:t>…</a:t>
              </a:r>
            </a:p>
          </p:txBody>
        </p:sp>
      </p:grpSp>
      <p:sp>
        <p:nvSpPr>
          <p:cNvPr id="5184" name="Text Box 1088"/>
          <p:cNvSpPr txBox="1">
            <a:spLocks noChangeArrowheads="1"/>
          </p:cNvSpPr>
          <p:nvPr/>
        </p:nvSpPr>
        <p:spPr bwMode="auto">
          <a:xfrm>
            <a:off x="539750" y="188913"/>
            <a:ext cx="2232025" cy="457200"/>
          </a:xfrm>
          <a:prstGeom prst="rect">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a:spAutoFit/>
          </a:bodyPr>
          <a:lstStyle/>
          <a:p>
            <a:pPr>
              <a:spcBef>
                <a:spcPct val="50000"/>
              </a:spcBef>
            </a:pPr>
            <a:r>
              <a:rPr kumimoji="1" lang="zh-CN" altLang="en-US" dirty="0">
                <a:solidFill>
                  <a:srgbClr val="FF0000"/>
                </a:solidFill>
                <a:latin typeface="楷体" pitchFamily="49" charset="-122"/>
                <a:ea typeface="楷体" pitchFamily="49" charset="-122"/>
              </a:rPr>
              <a:t>递归定义</a:t>
            </a:r>
            <a:endParaRPr lang="zh-CN" altLang="en-US" dirty="0">
              <a:solidFill>
                <a:srgbClr val="FF0000"/>
              </a:solidFill>
              <a:latin typeface="楷体" pitchFamily="49" charset="-122"/>
              <a:ea typeface="楷体" pitchFamily="49" charset="-122"/>
            </a:endParaRPr>
          </a:p>
        </p:txBody>
      </p:sp>
      <p:sp>
        <p:nvSpPr>
          <p:cNvPr id="2" name="灯片编号占位符 1">
            <a:extLst>
              <a:ext uri="{FF2B5EF4-FFF2-40B4-BE49-F238E27FC236}">
                <a16:creationId xmlns:a16="http://schemas.microsoft.com/office/drawing/2014/main" id="{CCCA1F54-CB60-48DB-A93A-4C6AA9E5F1F0}"/>
              </a:ext>
            </a:extLst>
          </p:cNvPr>
          <p:cNvSpPr>
            <a:spLocks noGrp="1"/>
          </p:cNvSpPr>
          <p:nvPr>
            <p:ph type="sldNum" sz="quarter" idx="12"/>
          </p:nvPr>
        </p:nvSpPr>
        <p:spPr/>
        <p:txBody>
          <a:bodyPr/>
          <a:lstStyle/>
          <a:p>
            <a:fld id="{FFD28AF7-D4CC-4B35-B7D7-507FA0146854}" type="slidenum">
              <a:rPr lang="en-US" altLang="zh-CN" smtClean="0"/>
              <a:pPr/>
              <a:t>15</a:t>
            </a:fld>
            <a:endParaRPr lang="en-US" altLang="zh-CN" dirty="0"/>
          </a:p>
        </p:txBody>
      </p:sp>
    </p:spTree>
    <p:custDataLst>
      <p:tags r:id="rId1"/>
    </p:custDataLst>
    <p:extLst>
      <p:ext uri="{BB962C8B-B14F-4D97-AF65-F5344CB8AC3E}">
        <p14:creationId xmlns:p14="http://schemas.microsoft.com/office/powerpoint/2010/main" val="159487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039159"/>
            <a:ext cx="7215238" cy="532453"/>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sz="220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1 </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树</a:t>
            </a:r>
            <a:r>
              <a:rPr kumimoji="1" lang="zh-CN" altLang="en-US" sz="2200">
                <a:latin typeface="Consolas" pitchFamily="49" charset="0"/>
                <a:ea typeface="楷体" pitchFamily="49" charset="-122"/>
                <a:cs typeface="Consolas" pitchFamily="49" charset="0"/>
              </a:rPr>
              <a:t>中的结点数等于所有结点的度数之和加</a:t>
            </a:r>
            <a:r>
              <a:rPr kumimoji="1" lang="en-US" altLang="zh-CN" sz="22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a:t>
            </a:r>
          </a:p>
        </p:txBody>
      </p:sp>
      <p:sp>
        <p:nvSpPr>
          <p:cNvPr id="30" name="TextBox 29"/>
          <p:cNvSpPr txBox="1"/>
          <p:nvPr/>
        </p:nvSpPr>
        <p:spPr>
          <a:xfrm>
            <a:off x="428596" y="214290"/>
            <a:ext cx="3429024"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7.1.4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树的性质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grpSp>
        <p:nvGrpSpPr>
          <p:cNvPr id="91" name="组合 90"/>
          <p:cNvGrpSpPr/>
          <p:nvPr/>
        </p:nvGrpSpPr>
        <p:grpSpPr>
          <a:xfrm>
            <a:off x="214282" y="2714620"/>
            <a:ext cx="3816350" cy="2305050"/>
            <a:chOff x="214282" y="2714620"/>
            <a:chExt cx="3816350" cy="2305050"/>
          </a:xfrm>
        </p:grpSpPr>
        <p:sp>
          <p:nvSpPr>
            <p:cNvPr id="38" name="Oval 35"/>
            <p:cNvSpPr>
              <a:spLocks noChangeArrowheads="1"/>
            </p:cNvSpPr>
            <p:nvPr/>
          </p:nvSpPr>
          <p:spPr bwMode="auto">
            <a:xfrm>
              <a:off x="214282"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2" name="Freeform 47"/>
            <p:cNvSpPr>
              <a:spLocks/>
            </p:cNvSpPr>
            <p:nvPr/>
          </p:nvSpPr>
          <p:spPr bwMode="auto">
            <a:xfrm>
              <a:off x="453995" y="3724269"/>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879429" y="3686169"/>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1582707" y="2714620"/>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574645" y="336390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1582707" y="336390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2590770" y="33639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9" name="Oval 36"/>
            <p:cNvSpPr>
              <a:spLocks noChangeArrowheads="1"/>
            </p:cNvSpPr>
            <p:nvPr/>
          </p:nvSpPr>
          <p:spPr bwMode="auto">
            <a:xfrm>
              <a:off x="933420" y="40116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1582707"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1582707"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2230407"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022570" y="40116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2446307"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027332"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3670270" y="46593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7" name="Line 44"/>
            <p:cNvSpPr>
              <a:spLocks noChangeShapeType="1"/>
            </p:cNvSpPr>
            <p:nvPr/>
          </p:nvSpPr>
          <p:spPr bwMode="auto">
            <a:xfrm flipH="1">
              <a:off x="869924" y="2944808"/>
              <a:ext cx="725482" cy="44448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45"/>
            <p:cNvSpPr>
              <a:spLocks noChangeShapeType="1"/>
            </p:cNvSpPr>
            <p:nvPr/>
          </p:nvSpPr>
          <p:spPr bwMode="auto">
            <a:xfrm>
              <a:off x="1760507" y="3074983"/>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1952595" y="2960683"/>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1765270" y="3770308"/>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1765270" y="437197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2462182" y="3709983"/>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2901920" y="3681408"/>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2706657" y="4300533"/>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209895" y="437197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3349595" y="4281483"/>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62" name="TextBox 61"/>
          <p:cNvSpPr txBox="1"/>
          <p:nvPr/>
        </p:nvSpPr>
        <p:spPr>
          <a:xfrm>
            <a:off x="214282" y="1605012"/>
            <a:ext cx="5286412" cy="502702"/>
          </a:xfrm>
          <a:prstGeom prst="rect">
            <a:avLst/>
          </a:prstGeom>
          <a:noFill/>
        </p:spPr>
        <p:txBody>
          <a:bodyPr wrap="square" rtlCol="0">
            <a:spAutoFit/>
          </a:bodyPr>
          <a:lstStyle/>
          <a:p>
            <a:pPr algn="l">
              <a:lnSpc>
                <a:spcPts val="3200"/>
              </a:lnSpc>
            </a:pPr>
            <a:r>
              <a:rPr lang="zh-CN" altLang="en-US">
                <a:solidFill>
                  <a:srgbClr val="FF0000"/>
                </a:solidFill>
                <a:latin typeface="Consolas" pitchFamily="49" charset="0"/>
                <a:ea typeface="微软雅黑" pitchFamily="34" charset="-122"/>
                <a:cs typeface="Consolas" pitchFamily="49" charset="0"/>
                <a:sym typeface="Wingdings"/>
              </a:rPr>
              <a:t>证明</a:t>
            </a:r>
            <a:r>
              <a:rPr lang="zh-CN" altLang="en-US" sz="2000">
                <a:latin typeface="Consolas" pitchFamily="49" charset="0"/>
                <a:ea typeface="微软雅黑" pitchFamily="34" charset="-122"/>
                <a:cs typeface="Consolas" pitchFamily="49" charset="0"/>
                <a:sym typeface="Wingdings"/>
              </a:rPr>
              <a:t>    </a:t>
            </a:r>
            <a:r>
              <a:rPr lang="zh-CN" altLang="en-US" sz="2000">
                <a:latin typeface="Consolas" pitchFamily="49" charset="0"/>
                <a:ea typeface="微软雅黑" pitchFamily="34" charset="-122"/>
                <a:cs typeface="Consolas" pitchFamily="49" charset="0"/>
              </a:rPr>
              <a:t>树中每个分支计为一个结点的度</a:t>
            </a:r>
          </a:p>
        </p:txBody>
      </p:sp>
      <p:grpSp>
        <p:nvGrpSpPr>
          <p:cNvPr id="89" name="组合 88"/>
          <p:cNvGrpSpPr/>
          <p:nvPr/>
        </p:nvGrpSpPr>
        <p:grpSpPr>
          <a:xfrm>
            <a:off x="3714744" y="2428868"/>
            <a:ext cx="4857784" cy="2714644"/>
            <a:chOff x="3714744" y="2428868"/>
            <a:chExt cx="4857784" cy="2714644"/>
          </a:xfrm>
        </p:grpSpPr>
        <p:sp>
          <p:nvSpPr>
            <p:cNvPr id="61" name="Freeform 47"/>
            <p:cNvSpPr>
              <a:spLocks/>
            </p:cNvSpPr>
            <p:nvPr/>
          </p:nvSpPr>
          <p:spPr bwMode="auto">
            <a:xfrm>
              <a:off x="5000627" y="3575047"/>
              <a:ext cx="206383" cy="425457"/>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3" name="Freeform 48"/>
            <p:cNvSpPr>
              <a:spLocks/>
            </p:cNvSpPr>
            <p:nvPr/>
          </p:nvSpPr>
          <p:spPr bwMode="auto">
            <a:xfrm>
              <a:off x="5421324" y="3536946"/>
              <a:ext cx="222245" cy="463557"/>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4" name="Oval 31"/>
            <p:cNvSpPr>
              <a:spLocks noChangeArrowheads="1"/>
            </p:cNvSpPr>
            <p:nvPr/>
          </p:nvSpPr>
          <p:spPr bwMode="auto">
            <a:xfrm>
              <a:off x="6124603" y="242886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5" name="Oval 32"/>
            <p:cNvSpPr>
              <a:spLocks noChangeArrowheads="1"/>
            </p:cNvSpPr>
            <p:nvPr/>
          </p:nvSpPr>
          <p:spPr bwMode="auto">
            <a:xfrm>
              <a:off x="5116541" y="3214686"/>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66" name="Oval 33"/>
            <p:cNvSpPr>
              <a:spLocks noChangeArrowheads="1"/>
            </p:cNvSpPr>
            <p:nvPr/>
          </p:nvSpPr>
          <p:spPr bwMode="auto">
            <a:xfrm>
              <a:off x="6124603" y="321468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67" name="Oval 34"/>
            <p:cNvSpPr>
              <a:spLocks noChangeArrowheads="1"/>
            </p:cNvSpPr>
            <p:nvPr/>
          </p:nvSpPr>
          <p:spPr bwMode="auto">
            <a:xfrm>
              <a:off x="7132666" y="321468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68" name="Oval 35"/>
            <p:cNvSpPr>
              <a:spLocks noChangeArrowheads="1"/>
            </p:cNvSpPr>
            <p:nvPr/>
          </p:nvSpPr>
          <p:spPr bwMode="auto">
            <a:xfrm>
              <a:off x="4756178" y="39925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69" name="Oval 36"/>
            <p:cNvSpPr>
              <a:spLocks noChangeArrowheads="1"/>
            </p:cNvSpPr>
            <p:nvPr/>
          </p:nvSpPr>
          <p:spPr bwMode="auto">
            <a:xfrm>
              <a:off x="5475316" y="39925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70" name="Oval 37"/>
            <p:cNvSpPr>
              <a:spLocks noChangeArrowheads="1"/>
            </p:cNvSpPr>
            <p:nvPr/>
          </p:nvSpPr>
          <p:spPr bwMode="auto">
            <a:xfrm>
              <a:off x="6124603" y="39925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71" name="Oval 38"/>
            <p:cNvSpPr>
              <a:spLocks noChangeArrowheads="1"/>
            </p:cNvSpPr>
            <p:nvPr/>
          </p:nvSpPr>
          <p:spPr bwMode="auto">
            <a:xfrm>
              <a:off x="6124603" y="478315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72" name="Oval 39"/>
            <p:cNvSpPr>
              <a:spLocks noChangeArrowheads="1"/>
            </p:cNvSpPr>
            <p:nvPr/>
          </p:nvSpPr>
          <p:spPr bwMode="auto">
            <a:xfrm>
              <a:off x="6772303" y="39925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73" name="Oval 40"/>
            <p:cNvSpPr>
              <a:spLocks noChangeArrowheads="1"/>
            </p:cNvSpPr>
            <p:nvPr/>
          </p:nvSpPr>
          <p:spPr bwMode="auto">
            <a:xfrm>
              <a:off x="7564466" y="39925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74" name="Oval 41"/>
            <p:cNvSpPr>
              <a:spLocks noChangeArrowheads="1"/>
            </p:cNvSpPr>
            <p:nvPr/>
          </p:nvSpPr>
          <p:spPr bwMode="auto">
            <a:xfrm>
              <a:off x="6988203" y="478315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75" name="Oval 42"/>
            <p:cNvSpPr>
              <a:spLocks noChangeArrowheads="1"/>
            </p:cNvSpPr>
            <p:nvPr/>
          </p:nvSpPr>
          <p:spPr bwMode="auto">
            <a:xfrm>
              <a:off x="7569228" y="478315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76" name="Oval 43"/>
            <p:cNvSpPr>
              <a:spLocks noChangeArrowheads="1"/>
            </p:cNvSpPr>
            <p:nvPr/>
          </p:nvSpPr>
          <p:spPr bwMode="auto">
            <a:xfrm>
              <a:off x="8212166" y="4783150"/>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77" name="Line 44"/>
            <p:cNvSpPr>
              <a:spLocks noChangeShapeType="1"/>
            </p:cNvSpPr>
            <p:nvPr/>
          </p:nvSpPr>
          <p:spPr bwMode="auto">
            <a:xfrm flipH="1">
              <a:off x="5429256" y="2659056"/>
              <a:ext cx="708046" cy="55563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8" name="Line 45"/>
            <p:cNvSpPr>
              <a:spLocks noChangeShapeType="1"/>
            </p:cNvSpPr>
            <p:nvPr/>
          </p:nvSpPr>
          <p:spPr bwMode="auto">
            <a:xfrm>
              <a:off x="6302402" y="2789230"/>
              <a:ext cx="0" cy="42545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9" name="Line 46"/>
            <p:cNvSpPr>
              <a:spLocks noChangeShapeType="1"/>
            </p:cNvSpPr>
            <p:nvPr/>
          </p:nvSpPr>
          <p:spPr bwMode="auto">
            <a:xfrm>
              <a:off x="6494490" y="2674931"/>
              <a:ext cx="720715" cy="53975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0" name="Line 49"/>
            <p:cNvSpPr>
              <a:spLocks noChangeShapeType="1"/>
            </p:cNvSpPr>
            <p:nvPr/>
          </p:nvSpPr>
          <p:spPr bwMode="auto">
            <a:xfrm flipH="1">
              <a:off x="6333639" y="3589554"/>
              <a:ext cx="0" cy="41095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 name="Line 50"/>
            <p:cNvSpPr>
              <a:spLocks noChangeShapeType="1"/>
            </p:cNvSpPr>
            <p:nvPr/>
          </p:nvSpPr>
          <p:spPr bwMode="auto">
            <a:xfrm flipH="1">
              <a:off x="6321607" y="4352936"/>
              <a:ext cx="0" cy="43338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 name="Freeform 51"/>
            <p:cNvSpPr>
              <a:spLocks/>
            </p:cNvSpPr>
            <p:nvPr/>
          </p:nvSpPr>
          <p:spPr bwMode="auto">
            <a:xfrm>
              <a:off x="7000892" y="3560761"/>
              <a:ext cx="223849" cy="439743"/>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3" name="Freeform 52"/>
            <p:cNvSpPr>
              <a:spLocks/>
            </p:cNvSpPr>
            <p:nvPr/>
          </p:nvSpPr>
          <p:spPr bwMode="auto">
            <a:xfrm>
              <a:off x="7443816" y="3532186"/>
              <a:ext cx="271456" cy="468318"/>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4" name="Line 53"/>
            <p:cNvSpPr>
              <a:spLocks noChangeShapeType="1"/>
            </p:cNvSpPr>
            <p:nvPr/>
          </p:nvSpPr>
          <p:spPr bwMode="auto">
            <a:xfrm flipH="1">
              <a:off x="7215206" y="4281499"/>
              <a:ext cx="393710" cy="504823"/>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5" name="Line 54"/>
            <p:cNvSpPr>
              <a:spLocks noChangeShapeType="1"/>
            </p:cNvSpPr>
            <p:nvPr/>
          </p:nvSpPr>
          <p:spPr bwMode="auto">
            <a:xfrm flipH="1">
              <a:off x="7766232" y="4364968"/>
              <a:ext cx="0" cy="43338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6" name="Freeform 55"/>
            <p:cNvSpPr>
              <a:spLocks/>
            </p:cNvSpPr>
            <p:nvPr/>
          </p:nvSpPr>
          <p:spPr bwMode="auto">
            <a:xfrm>
              <a:off x="7891491" y="4262449"/>
              <a:ext cx="395285" cy="523873"/>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7" name="右箭头 86"/>
            <p:cNvSpPr/>
            <p:nvPr/>
          </p:nvSpPr>
          <p:spPr>
            <a:xfrm>
              <a:off x="3714744" y="3429000"/>
              <a:ext cx="785818"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90" name="TextBox 89"/>
          <p:cNvSpPr txBox="1"/>
          <p:nvPr/>
        </p:nvSpPr>
        <p:spPr>
          <a:xfrm>
            <a:off x="2714612" y="5572140"/>
            <a:ext cx="4214842" cy="502702"/>
          </a:xfrm>
          <a:prstGeom prst="rect">
            <a:avLst/>
          </a:prstGeom>
          <a:noFill/>
        </p:spPr>
        <p:txBody>
          <a:bodyPr wrap="square" rtlCol="0">
            <a:spAutoFit/>
          </a:bodyPr>
          <a:lstStyle/>
          <a:p>
            <a:pPr algn="l">
              <a:lnSpc>
                <a:spcPts val="3200"/>
              </a:lnSpc>
            </a:pPr>
            <a:r>
              <a:rPr lang="zh-CN" altLang="en-US">
                <a:solidFill>
                  <a:srgbClr val="FF0000"/>
                </a:solidFill>
                <a:latin typeface="Consolas" pitchFamily="49" charset="0"/>
                <a:ea typeface="微软雅黑" pitchFamily="34" charset="-122"/>
                <a:cs typeface="Consolas" pitchFamily="49" charset="0"/>
                <a:sym typeface="Wingdings"/>
              </a:rPr>
              <a:t></a:t>
            </a:r>
            <a:r>
              <a:rPr lang="zh-CN" altLang="en-US" sz="2000">
                <a:latin typeface="Consolas" pitchFamily="49" charset="0"/>
                <a:ea typeface="微软雅黑" pitchFamily="34" charset="-122"/>
                <a:cs typeface="Consolas" pitchFamily="49" charset="0"/>
                <a:sym typeface="Wingdings"/>
              </a:rPr>
              <a:t> </a:t>
            </a:r>
            <a:r>
              <a:rPr lang="zh-CN" altLang="en-US" sz="2000">
                <a:solidFill>
                  <a:srgbClr val="CC00FF"/>
                </a:solidFill>
                <a:latin typeface="Consolas" pitchFamily="49" charset="0"/>
                <a:ea typeface="微软雅黑" pitchFamily="34" charset="-122"/>
                <a:cs typeface="Consolas" pitchFamily="49" charset="0"/>
              </a:rPr>
              <a:t>所有结点的度之和＝分支数</a:t>
            </a:r>
            <a:endParaRPr lang="zh-CN" altLang="en-US" sz="2000">
              <a:latin typeface="Consolas" pitchFamily="49" charset="0"/>
              <a:ea typeface="微软雅黑" pitchFamily="34" charset="-122"/>
              <a:cs typeface="Consolas" pitchFamily="49" charset="0"/>
            </a:endParaRPr>
          </a:p>
        </p:txBody>
      </p:sp>
      <p:sp>
        <p:nvSpPr>
          <p:cNvPr id="2" name="灯片编号占位符 1">
            <a:extLst>
              <a:ext uri="{FF2B5EF4-FFF2-40B4-BE49-F238E27FC236}">
                <a16:creationId xmlns:a16="http://schemas.microsoft.com/office/drawing/2014/main" id="{16CA9886-4E5A-4923-8EA2-66D6E41207B6}"/>
              </a:ext>
            </a:extLst>
          </p:cNvPr>
          <p:cNvSpPr>
            <a:spLocks noGrp="1"/>
          </p:cNvSpPr>
          <p:nvPr>
            <p:ph type="sldNum" sz="quarter" idx="12"/>
          </p:nvPr>
        </p:nvSpPr>
        <p:spPr/>
        <p:txBody>
          <a:bodyPr/>
          <a:lstStyle/>
          <a:p>
            <a:fld id="{FFD28AF7-D4CC-4B35-B7D7-507FA0146854}" type="slidenum">
              <a:rPr lang="en-US" altLang="zh-CN" smtClean="0"/>
              <a:pPr/>
              <a:t>16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5"/>
          <p:cNvSpPr txBox="1">
            <a:spLocks noChangeArrowheads="1"/>
          </p:cNvSpPr>
          <p:nvPr/>
        </p:nvSpPr>
        <p:spPr bwMode="auto">
          <a:xfrm>
            <a:off x="500034" y="500042"/>
            <a:ext cx="3429024" cy="430887"/>
          </a:xfrm>
          <a:prstGeom prst="rect">
            <a:avLst/>
          </a:prstGeom>
          <a:noFill/>
          <a:ln w="9525">
            <a:noFill/>
            <a:miter lim="800000"/>
            <a:headEnd/>
            <a:tailEnd/>
          </a:ln>
          <a:effectLst/>
        </p:spPr>
        <p:txBody>
          <a:bodyPr wrap="square">
            <a:spAutoFit/>
          </a:bodyPr>
          <a:lstStyle/>
          <a:p>
            <a:pPr algn="l">
              <a:spcBef>
                <a:spcPct val="50000"/>
              </a:spcBef>
            </a:pPr>
            <a:r>
              <a:rPr lang="zh-CN" altLang="en-US" sz="2200">
                <a:latin typeface="Consolas" pitchFamily="49" charset="0"/>
                <a:ea typeface="楷体" pitchFamily="49" charset="-122"/>
                <a:cs typeface="Consolas" pitchFamily="49" charset="0"/>
                <a:sym typeface="Wingdings"/>
              </a:rPr>
              <a:t> </a:t>
            </a:r>
            <a:r>
              <a:rPr lang="zh-CN" altLang="en-US" sz="2200">
                <a:solidFill>
                  <a:srgbClr val="CC00FF"/>
                </a:solidFill>
                <a:latin typeface="Consolas" pitchFamily="49" charset="0"/>
                <a:ea typeface="楷体" pitchFamily="49" charset="-122"/>
                <a:cs typeface="Consolas" pitchFamily="49" charset="0"/>
                <a:sym typeface="Wingdings"/>
              </a:rPr>
              <a:t> </a:t>
            </a:r>
            <a:r>
              <a:rPr lang="zh-CN" altLang="en-US" sz="2200">
                <a:latin typeface="Consolas" pitchFamily="49" charset="0"/>
                <a:ea typeface="楷体" pitchFamily="49" charset="-122"/>
                <a:cs typeface="Consolas" pitchFamily="49" charset="0"/>
                <a:sym typeface="Wingdings"/>
              </a:rPr>
              <a:t>根结点加上一个</a:t>
            </a:r>
            <a:r>
              <a:rPr lang="zh-CN" altLang="en-US" sz="2200">
                <a:latin typeface="Consolas" pitchFamily="49" charset="0"/>
                <a:ea typeface="楷体" pitchFamily="49" charset="-122"/>
                <a:cs typeface="Consolas" pitchFamily="49" charset="0"/>
              </a:rPr>
              <a:t>分支</a:t>
            </a:r>
            <a:endParaRPr lang="en-US" altLang="zh-CN" sz="2200" dirty="0">
              <a:solidFill>
                <a:srgbClr val="CC00FF"/>
              </a:solidFill>
              <a:latin typeface="Consolas" pitchFamily="49" charset="0"/>
              <a:ea typeface="楷体" pitchFamily="49" charset="-122"/>
              <a:cs typeface="Consolas" pitchFamily="49" charset="0"/>
            </a:endParaRPr>
          </a:p>
        </p:txBody>
      </p:sp>
      <p:grpSp>
        <p:nvGrpSpPr>
          <p:cNvPr id="89" name="组合 88"/>
          <p:cNvGrpSpPr/>
          <p:nvPr/>
        </p:nvGrpSpPr>
        <p:grpSpPr>
          <a:xfrm>
            <a:off x="214282" y="1317837"/>
            <a:ext cx="3816350" cy="2305050"/>
            <a:chOff x="214282" y="1514880"/>
            <a:chExt cx="3816350" cy="2305050"/>
          </a:xfrm>
        </p:grpSpPr>
        <p:sp>
          <p:nvSpPr>
            <p:cNvPr id="32" name="Freeform 47"/>
            <p:cNvSpPr>
              <a:spLocks/>
            </p:cNvSpPr>
            <p:nvPr/>
          </p:nvSpPr>
          <p:spPr bwMode="auto">
            <a:xfrm>
              <a:off x="453995" y="2524529"/>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3" name="Freeform 48"/>
            <p:cNvSpPr>
              <a:spLocks/>
            </p:cNvSpPr>
            <p:nvPr/>
          </p:nvSpPr>
          <p:spPr bwMode="auto">
            <a:xfrm>
              <a:off x="879429" y="2486429"/>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Oval 31"/>
            <p:cNvSpPr>
              <a:spLocks noChangeArrowheads="1"/>
            </p:cNvSpPr>
            <p:nvPr/>
          </p:nvSpPr>
          <p:spPr bwMode="auto">
            <a:xfrm>
              <a:off x="1582707" y="1514880"/>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574645" y="216416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1582707" y="216416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2590770" y="21641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214282" y="28118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933420" y="28118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1582707" y="28118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1582707" y="34595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2230407" y="28118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022570" y="28118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2446307" y="34595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027332" y="345956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3670270" y="345956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7" name="Line 44"/>
            <p:cNvSpPr>
              <a:spLocks noChangeShapeType="1"/>
            </p:cNvSpPr>
            <p:nvPr/>
          </p:nvSpPr>
          <p:spPr bwMode="auto">
            <a:xfrm flipH="1">
              <a:off x="869924" y="1745068"/>
              <a:ext cx="725482" cy="44448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45"/>
            <p:cNvSpPr>
              <a:spLocks noChangeShapeType="1"/>
            </p:cNvSpPr>
            <p:nvPr/>
          </p:nvSpPr>
          <p:spPr bwMode="auto">
            <a:xfrm>
              <a:off x="1760507" y="1875243"/>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6"/>
            <p:cNvSpPr>
              <a:spLocks noChangeShapeType="1"/>
            </p:cNvSpPr>
            <p:nvPr/>
          </p:nvSpPr>
          <p:spPr bwMode="auto">
            <a:xfrm>
              <a:off x="1952595" y="1760943"/>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1765270" y="2570568"/>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1765270" y="317223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Freeform 51"/>
            <p:cNvSpPr>
              <a:spLocks/>
            </p:cNvSpPr>
            <p:nvPr/>
          </p:nvSpPr>
          <p:spPr bwMode="auto">
            <a:xfrm>
              <a:off x="2462182" y="2510243"/>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52"/>
            <p:cNvSpPr>
              <a:spLocks/>
            </p:cNvSpPr>
            <p:nvPr/>
          </p:nvSpPr>
          <p:spPr bwMode="auto">
            <a:xfrm>
              <a:off x="2901920" y="2481668"/>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Line 53"/>
            <p:cNvSpPr>
              <a:spLocks noChangeShapeType="1"/>
            </p:cNvSpPr>
            <p:nvPr/>
          </p:nvSpPr>
          <p:spPr bwMode="auto">
            <a:xfrm flipH="1">
              <a:off x="2706657" y="3100793"/>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54"/>
            <p:cNvSpPr>
              <a:spLocks noChangeShapeType="1"/>
            </p:cNvSpPr>
            <p:nvPr/>
          </p:nvSpPr>
          <p:spPr bwMode="auto">
            <a:xfrm>
              <a:off x="3209895" y="3172230"/>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Freeform 55"/>
            <p:cNvSpPr>
              <a:spLocks/>
            </p:cNvSpPr>
            <p:nvPr/>
          </p:nvSpPr>
          <p:spPr bwMode="auto">
            <a:xfrm>
              <a:off x="3349595" y="3081743"/>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grpSp>
        <p:nvGrpSpPr>
          <p:cNvPr id="92" name="组合 91"/>
          <p:cNvGrpSpPr/>
          <p:nvPr/>
        </p:nvGrpSpPr>
        <p:grpSpPr>
          <a:xfrm>
            <a:off x="1357290" y="5072074"/>
            <a:ext cx="2428892" cy="1002391"/>
            <a:chOff x="1357290" y="5072074"/>
            <a:chExt cx="2428892" cy="1002391"/>
          </a:xfrm>
        </p:grpSpPr>
        <p:sp>
          <p:nvSpPr>
            <p:cNvPr id="57" name="TextBox 56"/>
            <p:cNvSpPr txBox="1"/>
            <p:nvPr/>
          </p:nvSpPr>
          <p:spPr>
            <a:xfrm>
              <a:off x="1357290" y="5643578"/>
              <a:ext cx="2428892" cy="430887"/>
            </a:xfrm>
            <a:prstGeom prst="rect">
              <a:avLst/>
            </a:prstGeom>
            <a:noFill/>
          </p:spPr>
          <p:txBody>
            <a:bodyPr wrap="square" rtlCol="0">
              <a:spAutoFit/>
            </a:bodyPr>
            <a:lstStyle/>
            <a:p>
              <a:r>
                <a:rPr lang="en-US" altLang="zh-CN" sz="2200" i="1" dirty="0">
                  <a:solidFill>
                    <a:srgbClr val="CC00FF"/>
                  </a:solidFill>
                  <a:latin typeface="Consolas" pitchFamily="49" charset="0"/>
                  <a:ea typeface="楷体" pitchFamily="49" charset="-122"/>
                  <a:cs typeface="Consolas" pitchFamily="49" charset="0"/>
                </a:rPr>
                <a:t>n</a:t>
              </a:r>
              <a:r>
                <a:rPr lang="en-US" altLang="zh-CN" sz="2200" dirty="0">
                  <a:solidFill>
                    <a:srgbClr val="CC00FF"/>
                  </a:solidFill>
                  <a:latin typeface="Consolas" pitchFamily="49" charset="0"/>
                  <a:ea typeface="楷体" pitchFamily="49" charset="-122"/>
                  <a:cs typeface="Consolas" pitchFamily="49" charset="0"/>
                </a:rPr>
                <a:t>=</a:t>
              </a:r>
              <a:r>
                <a:rPr lang="zh-CN" altLang="en-US" sz="2200" dirty="0">
                  <a:solidFill>
                    <a:srgbClr val="CC00FF"/>
                  </a:solidFill>
                  <a:latin typeface="Consolas" pitchFamily="49" charset="0"/>
                  <a:ea typeface="楷体" pitchFamily="49" charset="-122"/>
                  <a:cs typeface="Consolas" pitchFamily="49" charset="0"/>
                </a:rPr>
                <a:t>度之和</a:t>
              </a:r>
              <a:r>
                <a:rPr lang="en-US" altLang="zh-CN" sz="2200" dirty="0">
                  <a:solidFill>
                    <a:srgbClr val="CC00FF"/>
                  </a:solidFill>
                  <a:latin typeface="Consolas" pitchFamily="49" charset="0"/>
                  <a:ea typeface="楷体" pitchFamily="49" charset="-122"/>
                  <a:cs typeface="Consolas" pitchFamily="49" charset="0"/>
                </a:rPr>
                <a:t>+1</a:t>
              </a:r>
              <a:endParaRPr lang="zh-CN" altLang="en-US" sz="2200" dirty="0">
                <a:latin typeface="Consolas" pitchFamily="49" charset="0"/>
                <a:cs typeface="Consolas" pitchFamily="49" charset="0"/>
              </a:endParaRPr>
            </a:p>
          </p:txBody>
        </p:sp>
        <p:sp>
          <p:nvSpPr>
            <p:cNvPr id="58" name="下箭头 57"/>
            <p:cNvSpPr/>
            <p:nvPr/>
          </p:nvSpPr>
          <p:spPr>
            <a:xfrm>
              <a:off x="2357422" y="5072074"/>
              <a:ext cx="285752"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61" name="TextBox 60"/>
          <p:cNvSpPr txBox="1"/>
          <p:nvPr/>
        </p:nvSpPr>
        <p:spPr>
          <a:xfrm>
            <a:off x="1000100" y="4017775"/>
            <a:ext cx="4000528" cy="938719"/>
          </a:xfrm>
          <a:prstGeom prst="rect">
            <a:avLst/>
          </a:prstGeom>
          <a:noFill/>
        </p:spPr>
        <p:txBody>
          <a:bodyPr wrap="square" rtlCol="0">
            <a:spAutoFit/>
          </a:bodyPr>
          <a:lstStyle/>
          <a:p>
            <a:pPr algn="l">
              <a:spcBef>
                <a:spcPct val="50000"/>
              </a:spcBef>
            </a:pPr>
            <a:r>
              <a:rPr lang="zh-CN" altLang="en-US" sz="2200">
                <a:latin typeface="Consolas" pitchFamily="49" charset="0"/>
                <a:ea typeface="楷体" pitchFamily="49" charset="-122"/>
                <a:cs typeface="Consolas" pitchFamily="49" charset="0"/>
              </a:rPr>
              <a:t>这样分支数与结点数相同</a:t>
            </a:r>
            <a:endParaRPr lang="en-US" altLang="zh-CN" sz="2200">
              <a:latin typeface="Consolas" pitchFamily="49" charset="0"/>
              <a:ea typeface="楷体" pitchFamily="49" charset="-122"/>
              <a:cs typeface="Consolas" pitchFamily="49" charset="0"/>
            </a:endParaRPr>
          </a:p>
          <a:p>
            <a:pPr algn="l">
              <a:spcBef>
                <a:spcPct val="50000"/>
              </a:spcBef>
            </a:pPr>
            <a:r>
              <a:rPr lang="zh-CN" altLang="en-US" sz="2200">
                <a:solidFill>
                  <a:srgbClr val="CC00FF"/>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sym typeface="Wingdings"/>
              </a:rPr>
              <a:t>  </a:t>
            </a:r>
            <a:r>
              <a:rPr lang="zh-CN" altLang="en-US" sz="2200">
                <a:solidFill>
                  <a:srgbClr val="CC00FF"/>
                </a:solidFill>
                <a:latin typeface="Consolas" pitchFamily="49" charset="0"/>
                <a:ea typeface="楷体" pitchFamily="49" charset="-122"/>
                <a:cs typeface="Consolas" pitchFamily="49" charset="0"/>
              </a:rPr>
              <a:t>实际分支数</a:t>
            </a:r>
            <a:r>
              <a:rPr lang="en-US" altLang="zh-CN" sz="2200">
                <a:solidFill>
                  <a:srgbClr val="CC00FF"/>
                </a:solidFill>
                <a:latin typeface="Consolas" pitchFamily="49" charset="0"/>
                <a:ea typeface="楷体" pitchFamily="49" charset="-122"/>
                <a:cs typeface="Consolas" pitchFamily="49" charset="0"/>
              </a:rPr>
              <a:t> =</a:t>
            </a:r>
            <a:r>
              <a:rPr lang="en-US" altLang="zh-CN" sz="2200" i="1">
                <a:solidFill>
                  <a:srgbClr val="CC00FF"/>
                </a:solidFill>
                <a:latin typeface="Consolas" pitchFamily="49" charset="0"/>
                <a:ea typeface="楷体" pitchFamily="49" charset="-122"/>
                <a:cs typeface="Consolas" pitchFamily="49" charset="0"/>
              </a:rPr>
              <a:t>n</a:t>
            </a:r>
            <a:r>
              <a:rPr lang="en-US" altLang="zh-CN" sz="2200">
                <a:solidFill>
                  <a:srgbClr val="CC00FF"/>
                </a:solidFill>
                <a:latin typeface="Consolas" pitchFamily="49" charset="0"/>
                <a:cs typeface="Consolas" pitchFamily="49" charset="0"/>
              </a:rPr>
              <a:t>-</a:t>
            </a:r>
            <a:r>
              <a:rPr lang="en-US" altLang="zh-CN" sz="2200">
                <a:solidFill>
                  <a:srgbClr val="CC00FF"/>
                </a:solidFill>
                <a:latin typeface="Consolas" pitchFamily="49" charset="0"/>
                <a:ea typeface="楷体" pitchFamily="49" charset="-122"/>
                <a:cs typeface="Consolas" pitchFamily="49" charset="0"/>
              </a:rPr>
              <a:t>1</a:t>
            </a:r>
            <a:endParaRPr lang="zh-CN" altLang="en-US" sz="2200">
              <a:latin typeface="Consolas" pitchFamily="49" charset="0"/>
              <a:cs typeface="Consolas" pitchFamily="49" charset="0"/>
            </a:endParaRPr>
          </a:p>
        </p:txBody>
      </p:sp>
      <p:grpSp>
        <p:nvGrpSpPr>
          <p:cNvPr id="90" name="组合 89"/>
          <p:cNvGrpSpPr/>
          <p:nvPr/>
        </p:nvGrpSpPr>
        <p:grpSpPr>
          <a:xfrm>
            <a:off x="4684740" y="660189"/>
            <a:ext cx="3816350" cy="3214710"/>
            <a:chOff x="4684740" y="857232"/>
            <a:chExt cx="3816350" cy="3214710"/>
          </a:xfrm>
        </p:grpSpPr>
        <p:sp>
          <p:nvSpPr>
            <p:cNvPr id="63" name="Freeform 47"/>
            <p:cNvSpPr>
              <a:spLocks/>
            </p:cNvSpPr>
            <p:nvPr/>
          </p:nvSpPr>
          <p:spPr bwMode="auto">
            <a:xfrm>
              <a:off x="4924452" y="2483035"/>
              <a:ext cx="219051" cy="45066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4" name="Freeform 48"/>
            <p:cNvSpPr>
              <a:spLocks/>
            </p:cNvSpPr>
            <p:nvPr/>
          </p:nvSpPr>
          <p:spPr bwMode="auto">
            <a:xfrm>
              <a:off x="5286380" y="2483035"/>
              <a:ext cx="277821" cy="43638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5" name="Oval 31"/>
            <p:cNvSpPr>
              <a:spLocks noChangeArrowheads="1"/>
            </p:cNvSpPr>
            <p:nvPr/>
          </p:nvSpPr>
          <p:spPr bwMode="auto">
            <a:xfrm>
              <a:off x="6053165" y="122912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6" name="Oval 32"/>
            <p:cNvSpPr>
              <a:spLocks noChangeArrowheads="1"/>
            </p:cNvSpPr>
            <p:nvPr/>
          </p:nvSpPr>
          <p:spPr bwMode="auto">
            <a:xfrm>
              <a:off x="5045103" y="213042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67" name="Oval 33"/>
            <p:cNvSpPr>
              <a:spLocks noChangeArrowheads="1"/>
            </p:cNvSpPr>
            <p:nvPr/>
          </p:nvSpPr>
          <p:spPr bwMode="auto">
            <a:xfrm>
              <a:off x="6053165" y="213042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68" name="Oval 34"/>
            <p:cNvSpPr>
              <a:spLocks noChangeArrowheads="1"/>
            </p:cNvSpPr>
            <p:nvPr/>
          </p:nvSpPr>
          <p:spPr bwMode="auto">
            <a:xfrm>
              <a:off x="7061228" y="213042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69" name="Oval 35"/>
            <p:cNvSpPr>
              <a:spLocks noChangeArrowheads="1"/>
            </p:cNvSpPr>
            <p:nvPr/>
          </p:nvSpPr>
          <p:spPr bwMode="auto">
            <a:xfrm>
              <a:off x="4684740" y="292100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70" name="Oval 36"/>
            <p:cNvSpPr>
              <a:spLocks noChangeArrowheads="1"/>
            </p:cNvSpPr>
            <p:nvPr/>
          </p:nvSpPr>
          <p:spPr bwMode="auto">
            <a:xfrm>
              <a:off x="5403878" y="292100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71" name="Oval 37"/>
            <p:cNvSpPr>
              <a:spLocks noChangeArrowheads="1"/>
            </p:cNvSpPr>
            <p:nvPr/>
          </p:nvSpPr>
          <p:spPr bwMode="auto">
            <a:xfrm>
              <a:off x="6053165" y="292100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72" name="Oval 38"/>
            <p:cNvSpPr>
              <a:spLocks noChangeArrowheads="1"/>
            </p:cNvSpPr>
            <p:nvPr/>
          </p:nvSpPr>
          <p:spPr bwMode="auto">
            <a:xfrm>
              <a:off x="6053165" y="371158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J</a:t>
              </a:r>
            </a:p>
          </p:txBody>
        </p:sp>
        <p:sp>
          <p:nvSpPr>
            <p:cNvPr id="73" name="Oval 39"/>
            <p:cNvSpPr>
              <a:spLocks noChangeArrowheads="1"/>
            </p:cNvSpPr>
            <p:nvPr/>
          </p:nvSpPr>
          <p:spPr bwMode="auto">
            <a:xfrm>
              <a:off x="6700865" y="292100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74" name="Oval 40"/>
            <p:cNvSpPr>
              <a:spLocks noChangeArrowheads="1"/>
            </p:cNvSpPr>
            <p:nvPr/>
          </p:nvSpPr>
          <p:spPr bwMode="auto">
            <a:xfrm>
              <a:off x="7493028" y="292100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75" name="Oval 41"/>
            <p:cNvSpPr>
              <a:spLocks noChangeArrowheads="1"/>
            </p:cNvSpPr>
            <p:nvPr/>
          </p:nvSpPr>
          <p:spPr bwMode="auto">
            <a:xfrm>
              <a:off x="6916765" y="371158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76" name="Oval 42"/>
            <p:cNvSpPr>
              <a:spLocks noChangeArrowheads="1"/>
            </p:cNvSpPr>
            <p:nvPr/>
          </p:nvSpPr>
          <p:spPr bwMode="auto">
            <a:xfrm>
              <a:off x="7497790" y="3711580"/>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77" name="Oval 43"/>
            <p:cNvSpPr>
              <a:spLocks noChangeArrowheads="1"/>
            </p:cNvSpPr>
            <p:nvPr/>
          </p:nvSpPr>
          <p:spPr bwMode="auto">
            <a:xfrm>
              <a:off x="8140728" y="3711580"/>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78" name="Line 44"/>
            <p:cNvSpPr>
              <a:spLocks noChangeShapeType="1"/>
            </p:cNvSpPr>
            <p:nvPr/>
          </p:nvSpPr>
          <p:spPr bwMode="auto">
            <a:xfrm flipH="1">
              <a:off x="5340382" y="1554341"/>
              <a:ext cx="731816" cy="6014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9" name="Line 45"/>
            <p:cNvSpPr>
              <a:spLocks noChangeShapeType="1"/>
            </p:cNvSpPr>
            <p:nvPr/>
          </p:nvSpPr>
          <p:spPr bwMode="auto">
            <a:xfrm flipH="1">
              <a:off x="6257438" y="1625779"/>
              <a:ext cx="0" cy="50006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0" name="Line 46"/>
            <p:cNvSpPr>
              <a:spLocks noChangeShapeType="1"/>
            </p:cNvSpPr>
            <p:nvPr/>
          </p:nvSpPr>
          <p:spPr bwMode="auto">
            <a:xfrm>
              <a:off x="6357951" y="1554341"/>
              <a:ext cx="712802" cy="676099"/>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 name="Line 49"/>
            <p:cNvSpPr>
              <a:spLocks noChangeShapeType="1"/>
            </p:cNvSpPr>
            <p:nvPr/>
          </p:nvSpPr>
          <p:spPr bwMode="auto">
            <a:xfrm>
              <a:off x="6234403" y="2530409"/>
              <a:ext cx="0" cy="372663"/>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 name="Line 50"/>
            <p:cNvSpPr>
              <a:spLocks noChangeShapeType="1"/>
            </p:cNvSpPr>
            <p:nvPr/>
          </p:nvSpPr>
          <p:spPr bwMode="auto">
            <a:xfrm>
              <a:off x="6262201" y="3268853"/>
              <a:ext cx="0" cy="44272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3" name="Freeform 51"/>
            <p:cNvSpPr>
              <a:spLocks/>
            </p:cNvSpPr>
            <p:nvPr/>
          </p:nvSpPr>
          <p:spPr bwMode="auto">
            <a:xfrm>
              <a:off x="6932641" y="2483035"/>
              <a:ext cx="211128" cy="437969"/>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4" name="Freeform 52"/>
            <p:cNvSpPr>
              <a:spLocks/>
            </p:cNvSpPr>
            <p:nvPr/>
          </p:nvSpPr>
          <p:spPr bwMode="auto">
            <a:xfrm>
              <a:off x="7358082" y="2483035"/>
              <a:ext cx="279408" cy="437969"/>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5" name="Line 53"/>
            <p:cNvSpPr>
              <a:spLocks noChangeShapeType="1"/>
            </p:cNvSpPr>
            <p:nvPr/>
          </p:nvSpPr>
          <p:spPr bwMode="auto">
            <a:xfrm flipH="1">
              <a:off x="7177114" y="3197415"/>
              <a:ext cx="395281" cy="51416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6" name="Line 54"/>
            <p:cNvSpPr>
              <a:spLocks noChangeShapeType="1"/>
            </p:cNvSpPr>
            <p:nvPr/>
          </p:nvSpPr>
          <p:spPr bwMode="auto">
            <a:xfrm flipH="1">
              <a:off x="7692384" y="3268853"/>
              <a:ext cx="0" cy="44272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7" name="Freeform 55"/>
            <p:cNvSpPr>
              <a:spLocks/>
            </p:cNvSpPr>
            <p:nvPr/>
          </p:nvSpPr>
          <p:spPr bwMode="auto">
            <a:xfrm>
              <a:off x="7858148" y="3197415"/>
              <a:ext cx="409580" cy="52686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cxnSp>
          <p:nvCxnSpPr>
            <p:cNvPr id="88" name="直接连接符 87"/>
            <p:cNvCxnSpPr/>
            <p:nvPr/>
          </p:nvCxnSpPr>
          <p:spPr>
            <a:xfrm rot="5400000">
              <a:off x="6230576" y="962010"/>
              <a:ext cx="390930" cy="181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右箭头 90"/>
          <p:cNvSpPr/>
          <p:nvPr/>
        </p:nvSpPr>
        <p:spPr>
          <a:xfrm>
            <a:off x="3929058" y="2017511"/>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4ADCD1F4-D825-4A12-9684-7CDC7B7B2933}"/>
              </a:ext>
            </a:extLst>
          </p:cNvPr>
          <p:cNvSpPr>
            <a:spLocks noGrp="1"/>
          </p:cNvSpPr>
          <p:nvPr>
            <p:ph type="sldNum" sz="quarter" idx="12"/>
          </p:nvPr>
        </p:nvSpPr>
        <p:spPr/>
        <p:txBody>
          <a:bodyPr/>
          <a:lstStyle/>
          <a:p>
            <a:fld id="{FFD28AF7-D4CC-4B35-B7D7-507FA0146854}" type="slidenum">
              <a:rPr lang="en-US" altLang="zh-CN" smtClean="0"/>
              <a:pPr/>
              <a:t>17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0" y="2852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79555" name="Text Box 3"/>
          <p:cNvSpPr txBox="1">
            <a:spLocks noChangeArrowheads="1"/>
          </p:cNvSpPr>
          <p:nvPr/>
        </p:nvSpPr>
        <p:spPr bwMode="auto">
          <a:xfrm>
            <a:off x="323850" y="142852"/>
            <a:ext cx="8534430" cy="1852815"/>
          </a:xfrm>
          <a:prstGeom prst="rect">
            <a:avLst/>
          </a:prstGeom>
          <a:noFill/>
          <a:ln w="9525">
            <a:noFill/>
            <a:miter lim="800000"/>
            <a:headEnd/>
            <a:tailEnd/>
          </a:ln>
          <a:effectLst/>
        </p:spPr>
        <p:txBody>
          <a:bodyPr wrap="square">
            <a:spAutoFit/>
          </a:bodyPr>
          <a:lstStyle/>
          <a:p>
            <a:pPr algn="l">
              <a:lnSpc>
                <a:spcPct val="130000"/>
              </a:lnSpc>
              <a:spcBef>
                <a:spcPct val="50000"/>
              </a:spcBef>
            </a:pPr>
            <a:r>
              <a:rPr lang="en-US" altLang="zh-CN"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一棵度为</a:t>
            </a:r>
            <a:r>
              <a:rPr lang="en-US" altLang="zh-CN"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的树</a:t>
            </a:r>
            <a:r>
              <a:rPr lang="en-US" altLang="zh-CN" sz="2200" dirty="0">
                <a:latin typeface="Consolas" pitchFamily="49" charset="0"/>
                <a:ea typeface="楷体" pitchFamily="49" charset="-122"/>
                <a:cs typeface="Consolas" pitchFamily="49" charset="0"/>
              </a:rPr>
              <a:t>T</a:t>
            </a:r>
            <a:r>
              <a:rPr lang="zh-CN" altLang="en-US" sz="2200" dirty="0">
                <a:latin typeface="Consolas" pitchFamily="49" charset="0"/>
                <a:ea typeface="楷体" pitchFamily="49" charset="-122"/>
                <a:cs typeface="Consolas" pitchFamily="49" charset="0"/>
              </a:rPr>
              <a:t>中，若有</a:t>
            </a:r>
            <a:r>
              <a:rPr lang="en-US" altLang="zh-CN" sz="2200" dirty="0">
                <a:latin typeface="Consolas" pitchFamily="49" charset="0"/>
                <a:ea typeface="楷体" pitchFamily="49" charset="-122"/>
                <a:cs typeface="Consolas" pitchFamily="49" charset="0"/>
              </a:rPr>
              <a:t>20</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的结点，</a:t>
            </a:r>
            <a:r>
              <a:rPr lang="en-US" altLang="zh-CN" sz="2200" dirty="0">
                <a:latin typeface="Consolas" pitchFamily="49" charset="0"/>
                <a:ea typeface="楷体" pitchFamily="49" charset="-122"/>
                <a:cs typeface="Consolas" pitchFamily="49" charset="0"/>
              </a:rPr>
              <a:t>10</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3</a:t>
            </a:r>
            <a:r>
              <a:rPr lang="zh-CN" altLang="en-US" sz="2200" dirty="0">
                <a:latin typeface="Consolas" pitchFamily="49" charset="0"/>
                <a:ea typeface="楷体" pitchFamily="49" charset="-122"/>
                <a:cs typeface="Consolas" pitchFamily="49" charset="0"/>
              </a:rPr>
              <a:t>的结点，</a:t>
            </a:r>
            <a:r>
              <a:rPr lang="en-US" altLang="zh-CN" sz="2200" dirty="0">
                <a:latin typeface="Consolas" pitchFamily="49" charset="0"/>
                <a:ea typeface="楷体" pitchFamily="49" charset="-122"/>
                <a:cs typeface="Consolas" pitchFamily="49" charset="0"/>
              </a:rPr>
              <a:t>1</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2</a:t>
            </a:r>
            <a:r>
              <a:rPr lang="zh-CN" altLang="en-US" sz="2200" dirty="0">
                <a:latin typeface="Consolas" pitchFamily="49" charset="0"/>
                <a:ea typeface="楷体" pitchFamily="49" charset="-122"/>
                <a:cs typeface="Consolas" pitchFamily="49" charset="0"/>
              </a:rPr>
              <a:t>的结点，</a:t>
            </a:r>
            <a:r>
              <a:rPr lang="en-US" altLang="zh-CN" sz="2200" dirty="0">
                <a:latin typeface="Consolas" pitchFamily="49" charset="0"/>
                <a:ea typeface="楷体" pitchFamily="49" charset="-122"/>
                <a:cs typeface="Consolas" pitchFamily="49" charset="0"/>
              </a:rPr>
              <a:t>10</a:t>
            </a:r>
            <a:r>
              <a:rPr lang="zh-CN" altLang="en-US" sz="2200" dirty="0">
                <a:latin typeface="Consolas" pitchFamily="49" charset="0"/>
                <a:ea typeface="楷体" pitchFamily="49" charset="-122"/>
                <a:cs typeface="Consolas" pitchFamily="49" charset="0"/>
              </a:rPr>
              <a:t>个度为</a:t>
            </a:r>
            <a:r>
              <a:rPr lang="en-US" altLang="zh-CN" sz="2200" dirty="0">
                <a:latin typeface="Consolas" pitchFamily="49" charset="0"/>
                <a:ea typeface="楷体" pitchFamily="49" charset="-122"/>
                <a:cs typeface="Consolas" pitchFamily="49" charset="0"/>
              </a:rPr>
              <a:t>1</a:t>
            </a:r>
            <a:r>
              <a:rPr lang="zh-CN" altLang="en-US" sz="2200" dirty="0">
                <a:latin typeface="Consolas" pitchFamily="49" charset="0"/>
                <a:ea typeface="楷体" pitchFamily="49" charset="-122"/>
                <a:cs typeface="Consolas" pitchFamily="49" charset="0"/>
              </a:rPr>
              <a:t>的结点，则树</a:t>
            </a:r>
            <a:r>
              <a:rPr lang="en-US" altLang="zh-CN" sz="2200" dirty="0">
                <a:latin typeface="Consolas" pitchFamily="49" charset="0"/>
                <a:ea typeface="楷体" pitchFamily="49" charset="-122"/>
                <a:cs typeface="Consolas" pitchFamily="49" charset="0"/>
              </a:rPr>
              <a:t>T</a:t>
            </a:r>
            <a:r>
              <a:rPr lang="zh-CN" altLang="en-US" sz="2200" dirty="0">
                <a:latin typeface="Consolas" pitchFamily="49" charset="0"/>
                <a:ea typeface="楷体" pitchFamily="49" charset="-122"/>
                <a:cs typeface="Consolas" pitchFamily="49" charset="0"/>
              </a:rPr>
              <a:t>的叶子结点个数是</a:t>
            </a:r>
            <a:r>
              <a:rPr lang="en-US" altLang="zh-CN" sz="2200" dirty="0">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a:t>
            </a:r>
          </a:p>
          <a:p>
            <a:pPr algn="l">
              <a:lnSpc>
                <a:spcPct val="130000"/>
              </a:lnSpc>
            </a:pPr>
            <a:r>
              <a:rPr lang="zh-CN" altLang="en-US" sz="2200" dirty="0">
                <a:latin typeface="Consolas" pitchFamily="49" charset="0"/>
                <a:ea typeface="楷体" pitchFamily="49" charset="-122"/>
                <a:cs typeface="Consolas" pitchFamily="49" charset="0"/>
              </a:rPr>
              <a:t>     </a:t>
            </a:r>
            <a:r>
              <a:rPr lang="en-US" altLang="zh-CN" sz="2200" dirty="0">
                <a:latin typeface="Consolas" pitchFamily="49" charset="0"/>
                <a:ea typeface="楷体" pitchFamily="49" charset="-122"/>
                <a:cs typeface="Consolas" pitchFamily="49" charset="0"/>
              </a:rPr>
              <a:t>A.41	   </a:t>
            </a:r>
            <a:r>
              <a:rPr lang="en-US" altLang="zh-CN" sz="2200" dirty="0">
                <a:latin typeface="Consolas" pitchFamily="49" charset="0"/>
                <a:ea typeface="楷体" pitchFamily="49" charset="-122"/>
              </a:rPr>
              <a:t>B.82     </a:t>
            </a:r>
            <a:r>
              <a:rPr lang="en-US" altLang="zh-CN" sz="2200" dirty="0">
                <a:latin typeface="Consolas" pitchFamily="49" charset="0"/>
                <a:ea typeface="楷体" pitchFamily="49" charset="-122"/>
                <a:cs typeface="Consolas" pitchFamily="49" charset="0"/>
              </a:rPr>
              <a:t>C.113		D.122</a:t>
            </a:r>
          </a:p>
        </p:txBody>
      </p:sp>
      <p:sp>
        <p:nvSpPr>
          <p:cNvPr id="279558" name="Text Box 6"/>
          <p:cNvSpPr txBox="1">
            <a:spLocks noChangeArrowheads="1"/>
          </p:cNvSpPr>
          <p:nvPr/>
        </p:nvSpPr>
        <p:spPr bwMode="auto">
          <a:xfrm>
            <a:off x="857224" y="3395963"/>
            <a:ext cx="6215106" cy="430887"/>
          </a:xfrm>
          <a:prstGeom prst="rect">
            <a:avLst/>
          </a:prstGeom>
          <a:noFill/>
          <a:ln w="28575" algn="ctr">
            <a:noFill/>
            <a:miter lim="800000"/>
            <a:headEnd/>
            <a:tailEnd type="none" w="med" len="lg"/>
          </a:ln>
          <a:effectLst/>
        </p:spPr>
        <p:txBody>
          <a:bodyPr wrap="square">
            <a:spAutoFit/>
          </a:bodyPr>
          <a:lstStyle/>
          <a:p>
            <a:pPr algn="l">
              <a:spcBef>
                <a:spcPct val="50000"/>
              </a:spcBef>
            </a:pPr>
            <a:r>
              <a:rPr lang="en-US" altLang="zh-CN" sz="2200" i="1"/>
              <a:t>n </a:t>
            </a:r>
            <a:r>
              <a:rPr lang="en-US" altLang="zh-CN" sz="2200"/>
              <a:t>= </a:t>
            </a:r>
            <a:r>
              <a:rPr lang="en-US" altLang="zh-CN" sz="2200" i="1"/>
              <a:t>n</a:t>
            </a:r>
            <a:r>
              <a:rPr lang="en-US" altLang="zh-CN" sz="2200" baseline="-25000"/>
              <a:t>0</a:t>
            </a:r>
            <a:r>
              <a:rPr lang="en-US" altLang="zh-CN" sz="2200"/>
              <a:t>+</a:t>
            </a:r>
            <a:r>
              <a:rPr lang="en-US" altLang="zh-CN" sz="2200" i="1"/>
              <a:t>n</a:t>
            </a:r>
            <a:r>
              <a:rPr lang="en-US" altLang="zh-CN" sz="2200" baseline="-25000"/>
              <a:t>1</a:t>
            </a:r>
            <a:r>
              <a:rPr lang="en-US" altLang="zh-CN" sz="2200"/>
              <a:t>+</a:t>
            </a:r>
            <a:r>
              <a:rPr lang="en-US" altLang="zh-CN" sz="2200" i="1"/>
              <a:t>n</a:t>
            </a:r>
            <a:r>
              <a:rPr lang="en-US" altLang="zh-CN" sz="2200" baseline="-25000"/>
              <a:t>2</a:t>
            </a:r>
            <a:r>
              <a:rPr lang="en-US" altLang="zh-CN" sz="2200"/>
              <a:t>+</a:t>
            </a:r>
            <a:r>
              <a:rPr lang="en-US" altLang="zh-CN" sz="2200" i="1"/>
              <a:t>n</a:t>
            </a:r>
            <a:r>
              <a:rPr lang="en-US" altLang="zh-CN" sz="2200" baseline="-25000"/>
              <a:t>3</a:t>
            </a:r>
            <a:r>
              <a:rPr lang="en-US" altLang="zh-CN" sz="2200"/>
              <a:t>+</a:t>
            </a:r>
            <a:r>
              <a:rPr lang="en-US" altLang="zh-CN" sz="2200" i="1"/>
              <a:t>n</a:t>
            </a:r>
            <a:r>
              <a:rPr lang="en-US" altLang="zh-CN" sz="2200" baseline="-25000"/>
              <a:t>4  </a:t>
            </a:r>
            <a:r>
              <a:rPr lang="en-US" altLang="zh-CN" sz="2200"/>
              <a:t>=  </a:t>
            </a:r>
            <a:r>
              <a:rPr lang="en-US" altLang="zh-CN" sz="2200" i="1"/>
              <a:t>n</a:t>
            </a:r>
            <a:r>
              <a:rPr lang="en-US" altLang="zh-CN" sz="2200" baseline="-25000"/>
              <a:t>0</a:t>
            </a:r>
            <a:r>
              <a:rPr lang="en-US" altLang="zh-CN" sz="2200"/>
              <a:t>+10+1+10+20 = </a:t>
            </a:r>
            <a:r>
              <a:rPr lang="en-US" altLang="zh-CN" sz="2200" i="1"/>
              <a:t>n</a:t>
            </a:r>
            <a:r>
              <a:rPr lang="en-US" altLang="zh-CN" sz="2200" baseline="-25000"/>
              <a:t>0</a:t>
            </a:r>
            <a:r>
              <a:rPr lang="en-US" altLang="zh-CN" sz="2200"/>
              <a:t>+41</a:t>
            </a:r>
            <a:r>
              <a:rPr lang="zh-CN" altLang="en-US" sz="2200" dirty="0"/>
              <a:t>。</a:t>
            </a:r>
          </a:p>
        </p:txBody>
      </p:sp>
      <p:sp>
        <p:nvSpPr>
          <p:cNvPr id="7" name="TextBox 6"/>
          <p:cNvSpPr txBox="1"/>
          <p:nvPr/>
        </p:nvSpPr>
        <p:spPr>
          <a:xfrm>
            <a:off x="857224" y="3967467"/>
            <a:ext cx="6500858" cy="430887"/>
          </a:xfrm>
          <a:prstGeom prst="rect">
            <a:avLst/>
          </a:prstGeom>
          <a:noFill/>
        </p:spPr>
        <p:txBody>
          <a:bodyPr wrap="square" rtlCol="0">
            <a:spAutoFit/>
          </a:bodyPr>
          <a:lstStyle/>
          <a:p>
            <a:pPr algn="l">
              <a:spcBef>
                <a:spcPct val="50000"/>
              </a:spcBef>
            </a:pPr>
            <a:r>
              <a:rPr lang="en-US" altLang="zh-CN" sz="2200" i="1">
                <a:ea typeface="楷体" pitchFamily="49" charset="-122"/>
                <a:cs typeface="Times New Roman" pitchFamily="18" charset="0"/>
              </a:rPr>
              <a:t>n</a:t>
            </a:r>
            <a:r>
              <a:rPr lang="en-US" altLang="zh-CN" sz="2200">
                <a:latin typeface="+mn-ea"/>
                <a:ea typeface="+mn-ea"/>
                <a:cs typeface="Times New Roman" pitchFamily="18" charset="0"/>
              </a:rPr>
              <a:t>-</a:t>
            </a:r>
            <a:r>
              <a:rPr lang="en-US" altLang="zh-CN" sz="2200">
                <a:ea typeface="楷体" pitchFamily="49" charset="-122"/>
                <a:cs typeface="Times New Roman" pitchFamily="18" charset="0"/>
              </a:rPr>
              <a:t>1 = </a:t>
            </a:r>
            <a:r>
              <a:rPr lang="zh-CN" altLang="en-US" sz="2200">
                <a:ea typeface="楷体" pitchFamily="49" charset="-122"/>
                <a:cs typeface="Times New Roman" pitchFamily="18" charset="0"/>
              </a:rPr>
              <a:t>度之和 </a:t>
            </a:r>
            <a:r>
              <a:rPr lang="en-US" altLang="zh-CN" sz="2200">
                <a:ea typeface="楷体" pitchFamily="49" charset="-122"/>
                <a:cs typeface="Times New Roman" pitchFamily="18" charset="0"/>
              </a:rPr>
              <a:t>= </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1</a:t>
            </a:r>
            <a:r>
              <a:rPr lang="en-US" altLang="zh-CN" sz="2200">
                <a:ea typeface="楷体" pitchFamily="49" charset="-122"/>
                <a:cs typeface="Times New Roman" pitchFamily="18" charset="0"/>
              </a:rPr>
              <a:t>+2</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2</a:t>
            </a:r>
            <a:r>
              <a:rPr lang="en-US" altLang="zh-CN" sz="2200">
                <a:ea typeface="楷体" pitchFamily="49" charset="-122"/>
                <a:cs typeface="Times New Roman" pitchFamily="18" charset="0"/>
              </a:rPr>
              <a:t>+3</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3</a:t>
            </a:r>
            <a:r>
              <a:rPr lang="en-US" altLang="zh-CN" sz="2200">
                <a:ea typeface="楷体" pitchFamily="49" charset="-122"/>
                <a:cs typeface="Times New Roman" pitchFamily="18" charset="0"/>
              </a:rPr>
              <a:t>+4</a:t>
            </a:r>
            <a:r>
              <a:rPr lang="en-US" altLang="zh-CN" sz="2200" i="1">
                <a:ea typeface="楷体" pitchFamily="49" charset="-122"/>
                <a:cs typeface="Times New Roman" pitchFamily="18" charset="0"/>
              </a:rPr>
              <a:t>n</a:t>
            </a:r>
            <a:r>
              <a:rPr lang="en-US" altLang="zh-CN" sz="2200" baseline="-25000">
                <a:ea typeface="楷体" pitchFamily="49" charset="-122"/>
                <a:cs typeface="Times New Roman" pitchFamily="18" charset="0"/>
              </a:rPr>
              <a:t>4  </a:t>
            </a:r>
            <a:r>
              <a:rPr lang="en-US" altLang="zh-CN" sz="2200">
                <a:ea typeface="楷体" pitchFamily="49" charset="-122"/>
                <a:cs typeface="Times New Roman" pitchFamily="18" charset="0"/>
              </a:rPr>
              <a:t>= 122</a:t>
            </a:r>
            <a:r>
              <a:rPr lang="zh-CN" altLang="en-US" sz="2200">
                <a:ea typeface="楷体" pitchFamily="49" charset="-122"/>
                <a:cs typeface="Times New Roman" pitchFamily="18" charset="0"/>
              </a:rPr>
              <a:t>，得</a:t>
            </a:r>
            <a:r>
              <a:rPr lang="en-US" altLang="zh-CN" sz="2200" i="1">
                <a:ea typeface="楷体" pitchFamily="49" charset="-122"/>
                <a:cs typeface="Times New Roman" pitchFamily="18" charset="0"/>
              </a:rPr>
              <a:t>n </a:t>
            </a:r>
            <a:r>
              <a:rPr lang="en-US" altLang="zh-CN" sz="2200">
                <a:ea typeface="楷体" pitchFamily="49" charset="-122"/>
                <a:cs typeface="Times New Roman" pitchFamily="18" charset="0"/>
              </a:rPr>
              <a:t>= 123</a:t>
            </a:r>
            <a:r>
              <a:rPr lang="zh-CN" altLang="en-US" sz="2200" dirty="0">
                <a:ea typeface="楷体" pitchFamily="49" charset="-122"/>
                <a:cs typeface="Times New Roman" pitchFamily="18" charset="0"/>
              </a:rPr>
              <a:t>。</a:t>
            </a:r>
            <a:endParaRPr lang="en-US" altLang="zh-CN" sz="2200" dirty="0">
              <a:ea typeface="楷体" pitchFamily="49" charset="-122"/>
              <a:cs typeface="Times New Roman" pitchFamily="18" charset="0"/>
            </a:endParaRPr>
          </a:p>
        </p:txBody>
      </p:sp>
      <p:sp>
        <p:nvSpPr>
          <p:cNvPr id="8" name="TextBox 7"/>
          <p:cNvSpPr txBox="1"/>
          <p:nvPr/>
        </p:nvSpPr>
        <p:spPr>
          <a:xfrm>
            <a:off x="857224" y="4610409"/>
            <a:ext cx="3929090" cy="430887"/>
          </a:xfrm>
          <a:prstGeom prst="rect">
            <a:avLst/>
          </a:prstGeom>
          <a:noFill/>
        </p:spPr>
        <p:txBody>
          <a:bodyPr wrap="square" rtlCol="0">
            <a:spAutoFit/>
          </a:bodyPr>
          <a:lstStyle/>
          <a:p>
            <a:pPr algn="l"/>
            <a:r>
              <a:rPr lang="en-US" altLang="zh-CN" sz="2200" i="1"/>
              <a:t>n</a:t>
            </a:r>
            <a:r>
              <a:rPr lang="en-US" altLang="zh-CN" sz="2200" baseline="-25000"/>
              <a:t>0  </a:t>
            </a:r>
            <a:r>
              <a:rPr lang="en-US" altLang="zh-CN" sz="2200"/>
              <a:t>= </a:t>
            </a:r>
            <a:r>
              <a:rPr lang="en-US" altLang="zh-CN" sz="2200" i="1"/>
              <a:t>n</a:t>
            </a:r>
            <a:r>
              <a:rPr lang="en-US" altLang="zh-CN" sz="2200">
                <a:latin typeface="宋体" pitchFamily="2" charset="-122"/>
                <a:ea typeface="宋体" pitchFamily="2" charset="-122"/>
              </a:rPr>
              <a:t>-</a:t>
            </a:r>
            <a:r>
              <a:rPr lang="en-US" altLang="zh-CN" sz="2200"/>
              <a:t>41 = 123</a:t>
            </a:r>
            <a:r>
              <a:rPr lang="en-US" altLang="zh-CN" sz="2200">
                <a:latin typeface="宋体" pitchFamily="2" charset="-122"/>
                <a:ea typeface="宋体" pitchFamily="2" charset="-122"/>
              </a:rPr>
              <a:t>-</a:t>
            </a:r>
            <a:r>
              <a:rPr lang="en-US" altLang="zh-CN" sz="2200"/>
              <a:t>41 = 82</a:t>
            </a:r>
            <a:r>
              <a:rPr lang="zh-CN" altLang="en-US" sz="2200" dirty="0"/>
              <a:t>。</a:t>
            </a:r>
          </a:p>
        </p:txBody>
      </p:sp>
      <p:sp>
        <p:nvSpPr>
          <p:cNvPr id="9" name="TextBox 8"/>
          <p:cNvSpPr txBox="1"/>
          <p:nvPr/>
        </p:nvSpPr>
        <p:spPr>
          <a:xfrm>
            <a:off x="928662" y="5253351"/>
            <a:ext cx="2071702" cy="461665"/>
          </a:xfrm>
          <a:prstGeom prst="rect">
            <a:avLst/>
          </a:prstGeom>
          <a:noFill/>
        </p:spPr>
        <p:txBody>
          <a:bodyPr wrap="square" rtlCol="0">
            <a:spAutoFit/>
          </a:bodyPr>
          <a:lstStyle/>
          <a:p>
            <a:pPr algn="l"/>
            <a:r>
              <a:rPr lang="zh-CN" altLang="en-US" dirty="0">
                <a:ea typeface="楷体" pitchFamily="49" charset="-122"/>
                <a:cs typeface="Times New Roman" pitchFamily="18" charset="0"/>
              </a:rPr>
              <a:t>答案为</a:t>
            </a:r>
            <a:r>
              <a:rPr lang="en-US" altLang="zh-CN" dirty="0">
                <a:ea typeface="楷体" pitchFamily="49" charset="-122"/>
                <a:cs typeface="Times New Roman" pitchFamily="18" charset="0"/>
              </a:rPr>
              <a:t>B</a:t>
            </a:r>
            <a:r>
              <a:rPr lang="zh-CN" altLang="en-US" dirty="0">
                <a:ea typeface="楷体" pitchFamily="49" charset="-122"/>
                <a:cs typeface="Times New Roman" pitchFamily="18" charset="0"/>
              </a:rPr>
              <a:t>。</a:t>
            </a:r>
            <a:endParaRPr lang="en-US" altLang="zh-CN" dirty="0">
              <a:ea typeface="楷体" pitchFamily="49" charset="-122"/>
              <a:cs typeface="Times New Roman" pitchFamily="18" charset="0"/>
            </a:endParaRPr>
          </a:p>
        </p:txBody>
      </p:sp>
      <p:sp>
        <p:nvSpPr>
          <p:cNvPr id="10" name="TextBox 9"/>
          <p:cNvSpPr txBox="1"/>
          <p:nvPr/>
        </p:nvSpPr>
        <p:spPr>
          <a:xfrm>
            <a:off x="428596" y="2857496"/>
            <a:ext cx="8572560" cy="430887"/>
          </a:xfrm>
          <a:prstGeom prst="rect">
            <a:avLst/>
          </a:prstGeom>
          <a:noFill/>
        </p:spPr>
        <p:txBody>
          <a:bodyPr wrap="square" rtlCol="0">
            <a:spAutoFit/>
          </a:bodyPr>
          <a:lstStyle/>
          <a:p>
            <a:pPr algn="l"/>
            <a:r>
              <a:rPr lang="zh-CN" altLang="en-US" sz="2200">
                <a:solidFill>
                  <a:srgbClr val="FF0000"/>
                </a:solidFill>
                <a:ea typeface="楷体" pitchFamily="49" charset="-122"/>
                <a:cs typeface="Times New Roman" pitchFamily="18" charset="0"/>
              </a:rPr>
              <a:t>结点个数表示：</a:t>
            </a:r>
            <a:r>
              <a:rPr lang="en-US" altLang="zh-CN" sz="2200" i="1">
                <a:ea typeface="楷体" pitchFamily="49" charset="-122"/>
                <a:cs typeface="Times New Roman" pitchFamily="18" charset="0"/>
              </a:rPr>
              <a:t>n</a:t>
            </a:r>
            <a:r>
              <a:rPr lang="zh-CN" altLang="en-US" sz="2200">
                <a:ea typeface="楷体" pitchFamily="49" charset="-122"/>
                <a:cs typeface="Times New Roman" pitchFamily="18" charset="0"/>
              </a:rPr>
              <a:t>为总结点个数，</a:t>
            </a:r>
            <a:r>
              <a:rPr lang="en-US" altLang="zh-CN" sz="2200" i="1">
                <a:ea typeface="楷体" pitchFamily="49" charset="-122"/>
                <a:cs typeface="Times New Roman" pitchFamily="18" charset="0"/>
              </a:rPr>
              <a:t>n</a:t>
            </a:r>
            <a:r>
              <a:rPr lang="en-US" altLang="zh-CN" sz="2200" i="1" baseline="-25000">
                <a:ea typeface="楷体" pitchFamily="49" charset="-122"/>
                <a:cs typeface="Times New Roman" pitchFamily="18" charset="0"/>
              </a:rPr>
              <a:t>i</a:t>
            </a:r>
            <a:r>
              <a:rPr lang="zh-CN" altLang="en-US" sz="2200">
                <a:ea typeface="楷体" pitchFamily="49" charset="-122"/>
                <a:cs typeface="Times New Roman" pitchFamily="18" charset="0"/>
              </a:rPr>
              <a:t>为度为</a:t>
            </a:r>
            <a:r>
              <a:rPr lang="en-US" altLang="zh-CN" sz="2200" i="1">
                <a:ea typeface="楷体" pitchFamily="49" charset="-122"/>
                <a:cs typeface="Times New Roman" pitchFamily="18" charset="0"/>
              </a:rPr>
              <a:t>i</a:t>
            </a:r>
            <a:r>
              <a:rPr lang="zh-CN" altLang="en-US" sz="2200">
                <a:ea typeface="楷体" pitchFamily="49" charset="-122"/>
                <a:cs typeface="Times New Roman" pitchFamily="18" charset="0"/>
              </a:rPr>
              <a:t>（</a:t>
            </a:r>
            <a:r>
              <a:rPr lang="en-US" altLang="zh-CN" sz="2200">
                <a:ea typeface="楷体" pitchFamily="49" charset="-122"/>
                <a:cs typeface="Times New Roman" pitchFamily="18" charset="0"/>
              </a:rPr>
              <a:t>0</a:t>
            </a:r>
            <a:r>
              <a:rPr lang="en-US" altLang="zh-CN" sz="2200">
                <a:latin typeface="宋体"/>
                <a:ea typeface="宋体"/>
                <a:cs typeface="Times New Roman" pitchFamily="18" charset="0"/>
              </a:rPr>
              <a:t>≤</a:t>
            </a:r>
            <a:r>
              <a:rPr lang="en-US" altLang="zh-CN" sz="2200" i="1">
                <a:ea typeface="宋体"/>
                <a:cs typeface="Times New Roman" pitchFamily="18" charset="0"/>
              </a:rPr>
              <a:t>i</a:t>
            </a:r>
            <a:r>
              <a:rPr lang="en-US" altLang="zh-CN" sz="2200">
                <a:latin typeface="宋体"/>
                <a:ea typeface="宋体"/>
                <a:cs typeface="Times New Roman" pitchFamily="18" charset="0"/>
              </a:rPr>
              <a:t>≤</a:t>
            </a:r>
            <a:r>
              <a:rPr lang="en-US" altLang="zh-CN" sz="2200" i="1">
                <a:ea typeface="宋体"/>
                <a:cs typeface="Times New Roman" pitchFamily="18" charset="0"/>
              </a:rPr>
              <a:t>m</a:t>
            </a:r>
            <a:r>
              <a:rPr lang="zh-CN" altLang="en-US" sz="2200">
                <a:ea typeface="楷体" pitchFamily="49" charset="-122"/>
                <a:cs typeface="Times New Roman" pitchFamily="18" charset="0"/>
              </a:rPr>
              <a:t>）的结点个数</a:t>
            </a:r>
          </a:p>
        </p:txBody>
      </p:sp>
      <p:sp>
        <p:nvSpPr>
          <p:cNvPr id="2" name="灯片编号占位符 1">
            <a:extLst>
              <a:ext uri="{FF2B5EF4-FFF2-40B4-BE49-F238E27FC236}">
                <a16:creationId xmlns:a16="http://schemas.microsoft.com/office/drawing/2014/main" id="{4BB85266-855D-4F07-875C-752668C2852C}"/>
              </a:ext>
            </a:extLst>
          </p:cNvPr>
          <p:cNvSpPr>
            <a:spLocks noGrp="1"/>
          </p:cNvSpPr>
          <p:nvPr>
            <p:ph type="sldNum" sz="quarter" idx="12"/>
          </p:nvPr>
        </p:nvSpPr>
        <p:spPr/>
        <p:txBody>
          <a:bodyPr/>
          <a:lstStyle/>
          <a:p>
            <a:fld id="{4DA0F4B5-F1A9-42AD-821A-75B0B7EBAD78}" type="slidenum">
              <a:rPr lang="en-US" altLang="zh-CN" smtClean="0"/>
              <a:pPr/>
              <a:t>18</a:t>
            </a:fld>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85720" y="1000108"/>
            <a:ext cx="8534400" cy="430887"/>
          </a:xfrm>
          <a:prstGeom prst="rect">
            <a:avLst/>
          </a:prstGeom>
          <a:noFill/>
          <a:ln w="9525">
            <a:noFill/>
            <a:miter lim="800000"/>
            <a:headEnd/>
            <a:tailEnd/>
          </a:ln>
          <a:effectLst/>
        </p:spPr>
        <p:txBody>
          <a:bodyPr>
            <a:spAutoFit/>
          </a:bodyPr>
          <a:lstStyle/>
          <a:p>
            <a:pPr algn="just">
              <a:spcBef>
                <a:spcPct val="50000"/>
              </a:spcBef>
            </a:pPr>
            <a:r>
              <a:rPr kumimoji="1" lang="zh-CN" altLang="en-US" sz="220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2</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度为</a:t>
            </a:r>
            <a:r>
              <a:rPr kumimoji="1" lang="en-US" altLang="zh-CN" sz="2200" i="1" dirty="0">
                <a:latin typeface="Consolas" pitchFamily="49" charset="0"/>
                <a:ea typeface="楷体" pitchFamily="49" charset="-122"/>
                <a:cs typeface="Consolas" pitchFamily="49" charset="0"/>
              </a:rPr>
              <a:t>m</a:t>
            </a:r>
            <a:r>
              <a:rPr kumimoji="1" lang="zh-CN" altLang="en-US" sz="2200" dirty="0">
                <a:latin typeface="Consolas" pitchFamily="49" charset="0"/>
                <a:ea typeface="楷体" pitchFamily="49" charset="-122"/>
                <a:cs typeface="Consolas" pitchFamily="49" charset="0"/>
              </a:rPr>
              <a:t>的树中第</a:t>
            </a:r>
            <a:r>
              <a:rPr kumimoji="1" lang="en-US" altLang="zh-CN" sz="2200" i="1" dirty="0" err="1">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层上至多有</a:t>
            </a:r>
            <a:r>
              <a:rPr kumimoji="1" lang="en-US" altLang="zh-CN" sz="2200" i="1">
                <a:latin typeface="Consolas" pitchFamily="49" charset="0"/>
                <a:ea typeface="楷体" pitchFamily="49" charset="-122"/>
                <a:cs typeface="Consolas" pitchFamily="49" charset="0"/>
              </a:rPr>
              <a:t>m</a:t>
            </a:r>
            <a:r>
              <a:rPr kumimoji="1" lang="en-US" altLang="zh-CN" sz="2200" i="1" baseline="30000">
                <a:latin typeface="Consolas" pitchFamily="49" charset="0"/>
                <a:ea typeface="楷体" pitchFamily="49" charset="-122"/>
                <a:cs typeface="Consolas" pitchFamily="49" charset="0"/>
              </a:rPr>
              <a:t>i</a:t>
            </a:r>
            <a:r>
              <a:rPr kumimoji="1" lang="en-US" altLang="zh-CN" sz="2200" baseline="30000">
                <a:latin typeface="Consolas" pitchFamily="49" charset="0"/>
                <a:ea typeface="楷体" pitchFamily="49" charset="-122"/>
                <a:cs typeface="Consolas" pitchFamily="49" charset="0"/>
              </a:rPr>
              <a:t>-1</a:t>
            </a:r>
            <a:r>
              <a:rPr kumimoji="1" lang="zh-CN" altLang="en-US" sz="2200">
                <a:latin typeface="Consolas" pitchFamily="49" charset="0"/>
                <a:ea typeface="楷体" pitchFamily="49" charset="-122"/>
                <a:cs typeface="Consolas" pitchFamily="49" charset="0"/>
              </a:rPr>
              <a:t>个结点（</a:t>
            </a:r>
            <a:r>
              <a:rPr kumimoji="1" lang="en-US" altLang="zh-CN" sz="2200" i="1">
                <a:latin typeface="Consolas" pitchFamily="49" charset="0"/>
                <a:ea typeface="楷体" pitchFamily="49" charset="-122"/>
                <a:cs typeface="Consolas" pitchFamily="49" charset="0"/>
              </a:rPr>
              <a:t>i</a:t>
            </a:r>
            <a:r>
              <a:rPr kumimoji="1" lang="en-US" altLang="zh-CN" sz="2200" err="1">
                <a:latin typeface="Consolas" pitchFamily="49" charset="0"/>
                <a:ea typeface="+mn-ea"/>
                <a:cs typeface="Consolas" pitchFamily="49" charset="0"/>
              </a:rPr>
              <a:t>≥</a:t>
            </a:r>
            <a:r>
              <a:rPr kumimoji="1" lang="en-US" altLang="zh-CN" sz="2200">
                <a:latin typeface="Consolas" pitchFamily="49" charset="0"/>
                <a:ea typeface="楷体" pitchFamily="49" charset="-122"/>
                <a:cs typeface="Consolas" pitchFamily="49" charset="0"/>
              </a:rPr>
              <a:t>1</a:t>
            </a:r>
            <a:r>
              <a:rPr kumimoji="1" lang="zh-CN" altLang="en-US" sz="2200">
                <a:latin typeface="Consolas" pitchFamily="49" charset="0"/>
                <a:ea typeface="楷体" pitchFamily="49" charset="-122"/>
                <a:cs typeface="Consolas" pitchFamily="49" charset="0"/>
              </a:rPr>
              <a:t>）。</a:t>
            </a:r>
            <a:endParaRPr kumimoji="1" lang="zh-CN" altLang="en-US" sz="2200" dirty="0">
              <a:latin typeface="Consolas" pitchFamily="49" charset="0"/>
              <a:ea typeface="楷体" pitchFamily="49" charset="-122"/>
              <a:cs typeface="Consolas" pitchFamily="49" charset="0"/>
            </a:endParaRPr>
          </a:p>
        </p:txBody>
      </p:sp>
      <p:sp>
        <p:nvSpPr>
          <p:cNvPr id="4" name="Line 20"/>
          <p:cNvSpPr>
            <a:spLocks noChangeShapeType="1"/>
          </p:cNvSpPr>
          <p:nvPr/>
        </p:nvSpPr>
        <p:spPr bwMode="auto">
          <a:xfrm flipH="1">
            <a:off x="3287702" y="2065333"/>
            <a:ext cx="792163" cy="431800"/>
          </a:xfrm>
          <a:prstGeom prst="line">
            <a:avLst/>
          </a:prstGeom>
          <a:noFill/>
          <a:ln w="9525">
            <a:solidFill>
              <a:schemeClr val="tx1"/>
            </a:solidFill>
            <a:miter lim="800000"/>
            <a:headEnd/>
            <a:tailEnd/>
          </a:ln>
          <a:effectLst/>
        </p:spPr>
        <p:txBody>
          <a:bodyPr wrap="none"/>
          <a:lstStyle/>
          <a:p>
            <a:endParaRPr lang="zh-CN" altLang="en-US"/>
          </a:p>
        </p:txBody>
      </p:sp>
      <p:sp>
        <p:nvSpPr>
          <p:cNvPr id="6" name="Line 21"/>
          <p:cNvSpPr>
            <a:spLocks noChangeShapeType="1"/>
          </p:cNvSpPr>
          <p:nvPr/>
        </p:nvSpPr>
        <p:spPr bwMode="auto">
          <a:xfrm>
            <a:off x="4224327" y="2138358"/>
            <a:ext cx="0" cy="358775"/>
          </a:xfrm>
          <a:prstGeom prst="line">
            <a:avLst/>
          </a:prstGeom>
          <a:noFill/>
          <a:ln w="9525">
            <a:solidFill>
              <a:schemeClr val="tx1"/>
            </a:solidFill>
            <a:miter lim="800000"/>
            <a:headEnd/>
            <a:tailEnd/>
          </a:ln>
          <a:effectLst/>
        </p:spPr>
        <p:txBody>
          <a:bodyPr wrap="none"/>
          <a:lstStyle/>
          <a:p>
            <a:endParaRPr lang="zh-CN" altLang="en-US"/>
          </a:p>
        </p:txBody>
      </p:sp>
      <p:sp>
        <p:nvSpPr>
          <p:cNvPr id="7" name="Line 22"/>
          <p:cNvSpPr>
            <a:spLocks noChangeShapeType="1"/>
          </p:cNvSpPr>
          <p:nvPr/>
        </p:nvSpPr>
        <p:spPr bwMode="auto">
          <a:xfrm>
            <a:off x="4295764" y="2065333"/>
            <a:ext cx="936625" cy="431800"/>
          </a:xfrm>
          <a:prstGeom prst="line">
            <a:avLst/>
          </a:prstGeom>
          <a:noFill/>
          <a:ln w="9525">
            <a:solidFill>
              <a:schemeClr val="tx1"/>
            </a:solidFill>
            <a:miter lim="800000"/>
            <a:headEnd/>
            <a:tailEnd/>
          </a:ln>
          <a:effectLst/>
        </p:spPr>
        <p:txBody>
          <a:bodyPr wrap="none"/>
          <a:lstStyle/>
          <a:p>
            <a:endParaRPr lang="zh-CN" altLang="en-US"/>
          </a:p>
        </p:txBody>
      </p:sp>
      <p:sp>
        <p:nvSpPr>
          <p:cNvPr id="8" name="Oval 7"/>
          <p:cNvSpPr>
            <a:spLocks noChangeArrowheads="1"/>
          </p:cNvSpPr>
          <p:nvPr/>
        </p:nvSpPr>
        <p:spPr bwMode="auto">
          <a:xfrm>
            <a:off x="4079864" y="1922458"/>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9" name="Oval 8"/>
          <p:cNvSpPr>
            <a:spLocks noChangeArrowheads="1"/>
          </p:cNvSpPr>
          <p:nvPr/>
        </p:nvSpPr>
        <p:spPr bwMode="auto">
          <a:xfrm>
            <a:off x="3071802" y="242728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0" name="Oval 9"/>
          <p:cNvSpPr>
            <a:spLocks noChangeArrowheads="1"/>
          </p:cNvSpPr>
          <p:nvPr/>
        </p:nvSpPr>
        <p:spPr bwMode="auto">
          <a:xfrm>
            <a:off x="4081452" y="242728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1" name="Oval 10"/>
          <p:cNvSpPr>
            <a:spLocks noChangeArrowheads="1"/>
          </p:cNvSpPr>
          <p:nvPr/>
        </p:nvSpPr>
        <p:spPr bwMode="auto">
          <a:xfrm>
            <a:off x="5087927" y="242728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2" name="TextBox 11"/>
          <p:cNvSpPr txBox="1"/>
          <p:nvPr/>
        </p:nvSpPr>
        <p:spPr>
          <a:xfrm>
            <a:off x="2143108" y="3071810"/>
            <a:ext cx="4214842"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度为</a:t>
            </a:r>
            <a:r>
              <a:rPr lang="en-US" altLang="zh-CN" sz="2200">
                <a:latin typeface="Consolas" pitchFamily="49" charset="0"/>
                <a:ea typeface="楷体" pitchFamily="49" charset="-122"/>
                <a:cs typeface="Consolas" pitchFamily="49" charset="0"/>
              </a:rPr>
              <a:t>3</a:t>
            </a:r>
            <a:r>
              <a:rPr lang="zh-CN" altLang="en-US" sz="2200">
                <a:latin typeface="Consolas" pitchFamily="49" charset="0"/>
                <a:ea typeface="楷体" pitchFamily="49" charset="-122"/>
                <a:cs typeface="Consolas" pitchFamily="49" charset="0"/>
              </a:rPr>
              <a:t>的树第</a:t>
            </a:r>
            <a:r>
              <a:rPr lang="en-US" altLang="zh-CN" sz="220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层</a:t>
            </a:r>
            <a:r>
              <a:rPr kumimoji="1" lang="zh-CN" altLang="en-US" sz="2200">
                <a:latin typeface="Consolas" pitchFamily="49" charset="0"/>
                <a:ea typeface="楷体" pitchFamily="49" charset="-122"/>
                <a:cs typeface="Consolas" pitchFamily="49" charset="0"/>
              </a:rPr>
              <a:t>至多有</a:t>
            </a:r>
            <a:r>
              <a:rPr kumimoji="1" lang="en-US" altLang="zh-CN" sz="2200">
                <a:latin typeface="Consolas" pitchFamily="49" charset="0"/>
                <a:ea typeface="楷体" pitchFamily="49" charset="-122"/>
                <a:cs typeface="Consolas" pitchFamily="49" charset="0"/>
              </a:rPr>
              <a:t>3</a:t>
            </a:r>
            <a:r>
              <a:rPr kumimoji="1" lang="zh-CN" altLang="en-US" sz="2200">
                <a:latin typeface="Consolas" pitchFamily="49" charset="0"/>
                <a:ea typeface="楷体" pitchFamily="49" charset="-122"/>
                <a:cs typeface="Consolas" pitchFamily="49" charset="0"/>
              </a:rPr>
              <a:t>个结点</a:t>
            </a:r>
            <a:endParaRPr lang="zh-CN" altLang="en-US" sz="220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2F690C7B-EBF8-4813-81C5-327F88727057}"/>
              </a:ext>
            </a:extLst>
          </p:cNvPr>
          <p:cNvSpPr>
            <a:spLocks noGrp="1"/>
          </p:cNvSpPr>
          <p:nvPr>
            <p:ph type="sldNum" sz="quarter" idx="12"/>
          </p:nvPr>
        </p:nvSpPr>
        <p:spPr/>
        <p:txBody>
          <a:bodyPr/>
          <a:lstStyle/>
          <a:p>
            <a:fld id="{FFD28AF7-D4CC-4B35-B7D7-507FA0146854}"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11188" y="2777308"/>
            <a:ext cx="8318530" cy="866006"/>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dirty="0">
                <a:solidFill>
                  <a:schemeClr val="tx1"/>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树：</a:t>
            </a:r>
            <a:r>
              <a:rPr kumimoji="1" lang="en-US" altLang="zh-CN" sz="2200" dirty="0">
                <a:latin typeface="Consolas" pitchFamily="49" charset="0"/>
                <a:ea typeface="楷体" pitchFamily="49" charset="-122"/>
                <a:cs typeface="Consolas" pitchFamily="49" charset="0"/>
              </a:rPr>
              <a:t>T={</a:t>
            </a:r>
            <a:r>
              <a:rPr kumimoji="1" lang="en-US" altLang="zh-CN" sz="2200" i="1" dirty="0">
                <a:latin typeface="Consolas" pitchFamily="49" charset="0"/>
                <a:ea typeface="楷体" pitchFamily="49" charset="-122"/>
                <a:cs typeface="Consolas" pitchFamily="49" charset="0"/>
              </a:rPr>
              <a:t>D</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R</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D</a:t>
            </a:r>
            <a:r>
              <a:rPr kumimoji="1" lang="zh-CN" altLang="en-US" sz="2200" dirty="0">
                <a:latin typeface="Consolas" pitchFamily="49" charset="0"/>
                <a:ea typeface="楷体" pitchFamily="49" charset="-122"/>
                <a:cs typeface="Consolas" pitchFamily="49" charset="0"/>
              </a:rPr>
              <a:t>是包含</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个结点的有限集合（</a:t>
            </a:r>
            <a:r>
              <a:rPr kumimoji="1" lang="en-US" altLang="zh-CN" sz="2200" i="1" dirty="0" err="1">
                <a:latin typeface="Consolas" pitchFamily="49" charset="0"/>
                <a:ea typeface="楷体" pitchFamily="49" charset="-122"/>
                <a:cs typeface="Consolas" pitchFamily="49" charset="0"/>
              </a:rPr>
              <a:t>n</a:t>
            </a:r>
            <a:r>
              <a:rPr kumimoji="1" lang="en-US" altLang="zh-CN" sz="2200" dirty="0" err="1">
                <a:latin typeface="Consolas" pitchFamily="49" charset="0"/>
                <a:ea typeface="+mj-ea"/>
                <a:cs typeface="Consolas" pitchFamily="49" charset="0"/>
              </a:rPr>
              <a:t>≥</a:t>
            </a:r>
            <a:r>
              <a:rPr kumimoji="1" lang="en-US" altLang="zh-CN" sz="2200" dirty="0" err="1">
                <a:latin typeface="Consolas" pitchFamily="49" charset="0"/>
                <a:ea typeface="楷体" pitchFamily="49" charset="-122"/>
                <a:cs typeface="Consolas" pitchFamily="49" charset="0"/>
              </a:rPr>
              <a:t>0</a:t>
            </a:r>
            <a:r>
              <a:rPr kumimoji="1" lang="zh-CN" altLang="en-US" sz="2200" dirty="0">
                <a:latin typeface="Consolas" pitchFamily="49" charset="0"/>
                <a:ea typeface="楷体" pitchFamily="49" charset="-122"/>
                <a:cs typeface="Consolas" pitchFamily="49" charset="0"/>
              </a:rPr>
              <a:t>）。当</a:t>
            </a:r>
            <a:r>
              <a:rPr kumimoji="1" lang="en-US" altLang="zh-CN" sz="2200" i="1" dirty="0">
                <a:latin typeface="Consolas" pitchFamily="49" charset="0"/>
                <a:ea typeface="楷体" pitchFamily="49" charset="-122"/>
                <a:cs typeface="Consolas" pitchFamily="49" charset="0"/>
              </a:rPr>
              <a:t>n</a:t>
            </a:r>
            <a:r>
              <a:rPr kumimoji="1" lang="en-US" altLang="zh-CN" sz="2200" dirty="0">
                <a:latin typeface="Consolas" pitchFamily="49" charset="0"/>
                <a:ea typeface="楷体" pitchFamily="49" charset="-122"/>
                <a:cs typeface="Consolas" pitchFamily="49" charset="0"/>
              </a:rPr>
              <a:t>=0</a:t>
            </a:r>
            <a:r>
              <a:rPr kumimoji="1" lang="zh-CN" altLang="en-US" sz="2200" dirty="0">
                <a:latin typeface="Consolas" pitchFamily="49" charset="0"/>
                <a:ea typeface="楷体" pitchFamily="49" charset="-122"/>
                <a:cs typeface="Consolas" pitchFamily="49" charset="0"/>
              </a:rPr>
              <a:t>时为空树，否则关系</a:t>
            </a:r>
            <a:r>
              <a:rPr kumimoji="1" lang="en-US" altLang="zh-CN" sz="2200" i="1" dirty="0">
                <a:latin typeface="Consolas" pitchFamily="49" charset="0"/>
                <a:ea typeface="楷体" pitchFamily="49" charset="-122"/>
                <a:cs typeface="Consolas" pitchFamily="49" charset="0"/>
              </a:rPr>
              <a:t>R</a:t>
            </a:r>
            <a:r>
              <a:rPr kumimoji="1" lang="zh-CN" altLang="en-US" sz="2200" dirty="0">
                <a:latin typeface="Consolas" pitchFamily="49" charset="0"/>
                <a:ea typeface="楷体" pitchFamily="49" charset="-122"/>
                <a:cs typeface="Consolas" pitchFamily="49" charset="0"/>
              </a:rPr>
              <a:t>满足以下条件</a:t>
            </a:r>
            <a:r>
              <a:rPr kumimoji="1" lang="en-US" altLang="zh-CN" sz="2200" dirty="0">
                <a:latin typeface="Consolas" pitchFamily="49" charset="0"/>
                <a:ea typeface="楷体" pitchFamily="49" charset="-122"/>
                <a:cs typeface="Consolas" pitchFamily="49" charset="0"/>
              </a:rPr>
              <a:t>:</a:t>
            </a:r>
            <a:r>
              <a:rPr kumimoji="1" lang="en-US" altLang="zh-CN" sz="2200" dirty="0">
                <a:solidFill>
                  <a:srgbClr val="FF0000"/>
                </a:solidFill>
                <a:latin typeface="Consolas" pitchFamily="49" charset="0"/>
                <a:ea typeface="楷体" pitchFamily="49" charset="-122"/>
                <a:cs typeface="Consolas" pitchFamily="49" charset="0"/>
              </a:rPr>
              <a:t>       </a:t>
            </a:r>
          </a:p>
        </p:txBody>
      </p:sp>
      <p:sp>
        <p:nvSpPr>
          <p:cNvPr id="174082" name="Text Box 2"/>
          <p:cNvSpPr txBox="1">
            <a:spLocks noChangeArrowheads="1"/>
          </p:cNvSpPr>
          <p:nvPr/>
        </p:nvSpPr>
        <p:spPr bwMode="auto">
          <a:xfrm>
            <a:off x="1000100" y="3714752"/>
            <a:ext cx="7743854" cy="1938992"/>
          </a:xfrm>
          <a:prstGeom prst="rect">
            <a:avLst/>
          </a:prstGeom>
          <a:noFill/>
          <a:ln w="9525">
            <a:noFill/>
            <a:miter lim="800000"/>
            <a:headEnd/>
            <a:tailEnd/>
          </a:ln>
          <a:effectLst/>
        </p:spPr>
        <p:txBody>
          <a:bodyPr wrap="square">
            <a:spAutoFit/>
          </a:bodyPr>
          <a:lstStyle/>
          <a:p>
            <a:pPr marL="457200" indent="-457200" algn="l">
              <a:lnSpc>
                <a:spcPct val="150000"/>
              </a:lnSpc>
              <a:buFont typeface="Wingdings" pitchFamily="2" charset="2"/>
              <a:buBlip>
                <a:blip r:embed="rId3"/>
              </a:buBlip>
            </a:pPr>
            <a:r>
              <a:rPr kumimoji="1" lang="zh-CN" altLang="en-US" sz="2000" dirty="0">
                <a:solidFill>
                  <a:srgbClr val="0000FF"/>
                </a:solidFill>
                <a:latin typeface="Consolas" pitchFamily="49" charset="0"/>
                <a:ea typeface="楷体" pitchFamily="49" charset="-122"/>
                <a:cs typeface="Consolas" pitchFamily="49" charset="0"/>
              </a:rPr>
              <a:t>有且仅有一个结点</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baseline="-25000" dirty="0">
                <a:solidFill>
                  <a:srgbClr val="0000FF"/>
                </a:solidFill>
                <a:latin typeface="Consolas" pitchFamily="49" charset="0"/>
                <a:ea typeface="楷体" pitchFamily="49" charset="-122"/>
                <a:cs typeface="Consolas" pitchFamily="49" charset="0"/>
              </a:rPr>
              <a:t>0</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D</a:t>
            </a:r>
            <a:r>
              <a:rPr kumimoji="1" lang="zh-CN" altLang="en-US" sz="2000" dirty="0">
                <a:solidFill>
                  <a:srgbClr val="0000FF"/>
                </a:solidFill>
                <a:latin typeface="Consolas" pitchFamily="49" charset="0"/>
                <a:ea typeface="楷体" pitchFamily="49" charset="-122"/>
                <a:cs typeface="Consolas" pitchFamily="49" charset="0"/>
              </a:rPr>
              <a:t>，它对于关系</a:t>
            </a:r>
            <a:r>
              <a:rPr kumimoji="1" lang="en-US" altLang="zh-CN" sz="2000" i="1" dirty="0">
                <a:solidFill>
                  <a:srgbClr val="0000FF"/>
                </a:solidFill>
                <a:latin typeface="Consolas" pitchFamily="49" charset="0"/>
                <a:ea typeface="楷体" pitchFamily="49" charset="-122"/>
                <a:cs typeface="Consolas" pitchFamily="49" charset="0"/>
              </a:rPr>
              <a:t>R</a:t>
            </a:r>
            <a:r>
              <a:rPr kumimoji="1" lang="zh-CN" altLang="en-US" sz="2000" dirty="0">
                <a:solidFill>
                  <a:srgbClr val="0000FF"/>
                </a:solidFill>
                <a:latin typeface="Consolas" pitchFamily="49" charset="0"/>
                <a:ea typeface="楷体" pitchFamily="49" charset="-122"/>
                <a:cs typeface="Consolas" pitchFamily="49" charset="0"/>
              </a:rPr>
              <a:t>来说没有前驱结点，结点</a:t>
            </a:r>
            <a:r>
              <a:rPr kumimoji="1" lang="en-US" altLang="zh-CN" sz="2000" i="1" dirty="0">
                <a:solidFill>
                  <a:srgbClr val="0000FF"/>
                </a:solidFill>
                <a:latin typeface="Consolas" pitchFamily="49" charset="0"/>
                <a:ea typeface="楷体" pitchFamily="49" charset="-122"/>
                <a:cs typeface="Consolas" pitchFamily="49" charset="0"/>
              </a:rPr>
              <a:t>d</a:t>
            </a:r>
            <a:r>
              <a:rPr kumimoji="1" lang="en-US" altLang="zh-CN" sz="2000" baseline="-25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称作树的</a:t>
            </a:r>
            <a:r>
              <a:rPr kumimoji="1" lang="zh-CN" altLang="en-US" sz="2000" dirty="0">
                <a:solidFill>
                  <a:srgbClr val="FF0000"/>
                </a:solidFill>
                <a:latin typeface="Consolas" pitchFamily="49" charset="0"/>
                <a:ea typeface="楷体" pitchFamily="49" charset="-122"/>
                <a:cs typeface="Consolas" pitchFamily="49" charset="0"/>
              </a:rPr>
              <a:t>根结点</a:t>
            </a:r>
            <a:r>
              <a:rPr kumimoji="1" lang="zh-CN" altLang="en-US" sz="2000" dirty="0">
                <a:solidFill>
                  <a:srgbClr val="0000FF"/>
                </a:solidFill>
                <a:latin typeface="Consolas" pitchFamily="49" charset="0"/>
                <a:ea typeface="楷体" pitchFamily="49" charset="-122"/>
                <a:cs typeface="Consolas" pitchFamily="49" charset="0"/>
              </a:rPr>
              <a:t>。</a:t>
            </a:r>
          </a:p>
          <a:p>
            <a:pPr marL="457200" indent="-457200" algn="l">
              <a:lnSpc>
                <a:spcPct val="150000"/>
              </a:lnSpc>
              <a:buFont typeface="Wingdings" pitchFamily="2" charset="2"/>
              <a:buBlip>
                <a:blip r:embed="rId3"/>
              </a:buBlip>
            </a:pPr>
            <a:r>
              <a:rPr kumimoji="1" lang="zh-CN" altLang="en-US" sz="2000" dirty="0">
                <a:solidFill>
                  <a:srgbClr val="0000FF"/>
                </a:solidFill>
                <a:latin typeface="Consolas" pitchFamily="49" charset="0"/>
                <a:ea typeface="楷体" pitchFamily="49" charset="-122"/>
                <a:cs typeface="Consolas" pitchFamily="49" charset="0"/>
              </a:rPr>
              <a:t>除</a:t>
            </a:r>
            <a:r>
              <a:rPr kumimoji="1" lang="zh-CN" altLang="en-US" sz="2000" dirty="0">
                <a:solidFill>
                  <a:srgbClr val="FF0000"/>
                </a:solidFill>
                <a:latin typeface="Consolas" pitchFamily="49" charset="0"/>
                <a:ea typeface="楷体" pitchFamily="49" charset="-122"/>
                <a:cs typeface="Consolas" pitchFamily="49" charset="0"/>
              </a:rPr>
              <a:t>根结点</a:t>
            </a:r>
            <a:r>
              <a:rPr kumimoji="1" lang="zh-CN" altLang="en-US" sz="2000" dirty="0">
                <a:solidFill>
                  <a:srgbClr val="0000FF"/>
                </a:solidFill>
                <a:latin typeface="Consolas" pitchFamily="49" charset="0"/>
                <a:ea typeface="楷体" pitchFamily="49" charset="-122"/>
                <a:cs typeface="Consolas" pitchFamily="49" charset="0"/>
              </a:rPr>
              <a:t>外，每个结点有且</a:t>
            </a:r>
            <a:r>
              <a:rPr kumimoji="1" lang="zh-CN" altLang="en-US" sz="2000" dirty="0">
                <a:solidFill>
                  <a:srgbClr val="FF0000"/>
                </a:solidFill>
                <a:latin typeface="Consolas" pitchFamily="49" charset="0"/>
                <a:ea typeface="楷体" pitchFamily="49" charset="-122"/>
                <a:cs typeface="Consolas" pitchFamily="49" charset="0"/>
              </a:rPr>
              <a:t>仅有一个前驱结点</a:t>
            </a:r>
            <a:r>
              <a:rPr kumimoji="1" lang="zh-CN" altLang="en-US" sz="2000" dirty="0">
                <a:solidFill>
                  <a:srgbClr val="0000FF"/>
                </a:solidFill>
                <a:latin typeface="Consolas" pitchFamily="49" charset="0"/>
                <a:ea typeface="楷体" pitchFamily="49" charset="-122"/>
                <a:cs typeface="Consolas" pitchFamily="49" charset="0"/>
              </a:rPr>
              <a:t>。</a:t>
            </a:r>
          </a:p>
          <a:p>
            <a:pPr marL="457200" indent="-457200" algn="l">
              <a:lnSpc>
                <a:spcPct val="150000"/>
              </a:lnSpc>
              <a:buFont typeface="Wingdings" pitchFamily="2" charset="2"/>
              <a:buBlip>
                <a:blip r:embed="rId3"/>
              </a:buBlip>
            </a:pPr>
            <a:r>
              <a:rPr kumimoji="1" lang="en-US" altLang="zh-CN" sz="2000" i="1" dirty="0">
                <a:solidFill>
                  <a:srgbClr val="0000FF"/>
                </a:solidFill>
                <a:latin typeface="Consolas" pitchFamily="49" charset="0"/>
                <a:ea typeface="楷体" pitchFamily="49" charset="-122"/>
                <a:cs typeface="Consolas" pitchFamily="49" charset="0"/>
              </a:rPr>
              <a:t>D</a:t>
            </a:r>
            <a:r>
              <a:rPr kumimoji="1" lang="zh-CN" altLang="en-US" sz="2000" dirty="0">
                <a:solidFill>
                  <a:srgbClr val="0000FF"/>
                </a:solidFill>
                <a:latin typeface="Consolas" pitchFamily="49" charset="0"/>
                <a:ea typeface="楷体" pitchFamily="49" charset="-122"/>
                <a:cs typeface="Consolas" pitchFamily="49" charset="0"/>
              </a:rPr>
              <a:t>中每个结点可以有</a:t>
            </a:r>
            <a:r>
              <a:rPr kumimoji="1" lang="zh-CN" altLang="en-US" sz="2000" dirty="0">
                <a:solidFill>
                  <a:srgbClr val="FF0000"/>
                </a:solidFill>
                <a:latin typeface="Consolas" pitchFamily="49" charset="0"/>
                <a:ea typeface="楷体" pitchFamily="49" charset="-122"/>
                <a:cs typeface="Consolas" pitchFamily="49" charset="0"/>
              </a:rPr>
              <a:t>零个或多个后继结点</a:t>
            </a:r>
            <a:r>
              <a:rPr kumimoji="1" lang="zh-CN" altLang="en-US" sz="2000" dirty="0">
                <a:solidFill>
                  <a:srgbClr val="0000FF"/>
                </a:solidFill>
                <a:latin typeface="Consolas" pitchFamily="49" charset="0"/>
                <a:ea typeface="楷体" pitchFamily="49" charset="-122"/>
                <a:cs typeface="Consolas" pitchFamily="49" charset="0"/>
              </a:rPr>
              <a:t>。</a:t>
            </a:r>
          </a:p>
        </p:txBody>
      </p:sp>
      <p:sp>
        <p:nvSpPr>
          <p:cNvPr id="174084" name="Text Box 4" descr="画布"/>
          <p:cNvSpPr txBox="1">
            <a:spLocks noChangeArrowheads="1"/>
          </p:cNvSpPr>
          <p:nvPr/>
        </p:nvSpPr>
        <p:spPr bwMode="auto">
          <a:xfrm>
            <a:off x="285720" y="1214422"/>
            <a:ext cx="3429024" cy="589777"/>
          </a:xfrm>
          <a:prstGeom prst="rect">
            <a:avLst/>
          </a:prstGeom>
          <a:blipFill dpi="0" rotWithShape="1">
            <a:blip r:embed="rId4"/>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树的定义</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174085" name="Text Box 5"/>
          <p:cNvSpPr txBox="1">
            <a:spLocks noChangeArrowheads="1"/>
          </p:cNvSpPr>
          <p:nvPr/>
        </p:nvSpPr>
        <p:spPr bwMode="auto">
          <a:xfrm>
            <a:off x="857224" y="2143116"/>
            <a:ext cx="2449512" cy="4572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kumimoji="1" lang="zh-CN" altLang="en-US" dirty="0">
                <a:solidFill>
                  <a:srgbClr val="FF0000"/>
                </a:solidFill>
                <a:latin typeface="楷体" pitchFamily="49" charset="-122"/>
                <a:ea typeface="楷体" pitchFamily="49" charset="-122"/>
              </a:rPr>
              <a:t>形式化定义</a:t>
            </a:r>
          </a:p>
        </p:txBody>
      </p:sp>
      <p:sp>
        <p:nvSpPr>
          <p:cNvPr id="6" name="Text Box 3" descr="信纸"/>
          <p:cNvSpPr txBox="1">
            <a:spLocks noChangeArrowheads="1"/>
          </p:cNvSpPr>
          <p:nvPr/>
        </p:nvSpPr>
        <p:spPr bwMode="auto">
          <a:xfrm>
            <a:off x="2857488" y="285728"/>
            <a:ext cx="3071834" cy="579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树的概念</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2" name="灯片编号占位符 1">
            <a:extLst>
              <a:ext uri="{FF2B5EF4-FFF2-40B4-BE49-F238E27FC236}">
                <a16:creationId xmlns:a16="http://schemas.microsoft.com/office/drawing/2014/main" id="{84C46AAF-E9FD-4670-B6D1-130D7C8A4D90}"/>
              </a:ext>
            </a:extLst>
          </p:cNvPr>
          <p:cNvSpPr>
            <a:spLocks noGrp="1"/>
          </p:cNvSpPr>
          <p:nvPr>
            <p:ph type="sldNum" sz="quarter" idx="12"/>
          </p:nvPr>
        </p:nvSpPr>
        <p:spPr/>
        <p:txBody>
          <a:bodyPr/>
          <a:lstStyle/>
          <a:p>
            <a:fld id="{FFD28AF7-D4CC-4B35-B7D7-507FA0146854}" type="slidenum">
              <a:rPr lang="en-US" altLang="zh-CN" smtClean="0"/>
              <a:pPr/>
              <a:t>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0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Text Box 5"/>
          <p:cNvSpPr txBox="1">
            <a:spLocks noChangeArrowheads="1"/>
          </p:cNvSpPr>
          <p:nvPr/>
        </p:nvSpPr>
        <p:spPr bwMode="auto">
          <a:xfrm>
            <a:off x="381000" y="590545"/>
            <a:ext cx="7048520" cy="498598"/>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a:solidFill>
                  <a:srgbClr val="FF0000"/>
                </a:solidFill>
                <a:latin typeface="Consolas" pitchFamily="49" charset="0"/>
                <a:ea typeface="楷体" pitchFamily="49" charset="-122"/>
                <a:cs typeface="Consolas" pitchFamily="49" charset="0"/>
              </a:rPr>
              <a:t>   </a:t>
            </a:r>
            <a:r>
              <a:rPr kumimoji="1" lang="zh-CN" altLang="en-US" sz="220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3</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高度为</a:t>
            </a:r>
            <a:r>
              <a:rPr kumimoji="1" lang="en-US" altLang="zh-CN" sz="2200" i="1" dirty="0">
                <a:latin typeface="Consolas" pitchFamily="49" charset="0"/>
                <a:ea typeface="楷体" pitchFamily="49" charset="-122"/>
                <a:cs typeface="Consolas" pitchFamily="49" charset="0"/>
              </a:rPr>
              <a:t>h</a:t>
            </a:r>
            <a:r>
              <a:rPr kumimoji="1" lang="zh-CN" altLang="en-US" sz="2200" dirty="0">
                <a:latin typeface="Consolas" pitchFamily="49" charset="0"/>
                <a:ea typeface="楷体" pitchFamily="49" charset="-122"/>
                <a:cs typeface="Consolas" pitchFamily="49" charset="0"/>
              </a:rPr>
              <a:t>的</a:t>
            </a:r>
            <a:r>
              <a:rPr kumimoji="1" lang="en-US" altLang="zh-CN" sz="2200" i="1" dirty="0">
                <a:latin typeface="Consolas" pitchFamily="49" charset="0"/>
                <a:ea typeface="楷体" pitchFamily="49" charset="-122"/>
                <a:cs typeface="Consolas" pitchFamily="49" charset="0"/>
              </a:rPr>
              <a:t>m</a:t>
            </a:r>
            <a:r>
              <a:rPr kumimoji="1" lang="zh-CN" altLang="en-US" sz="2200" dirty="0">
                <a:latin typeface="Consolas" pitchFamily="49" charset="0"/>
                <a:ea typeface="楷体" pitchFamily="49" charset="-122"/>
                <a:cs typeface="Consolas" pitchFamily="49" charset="0"/>
              </a:rPr>
              <a:t>次树至多</a:t>
            </a:r>
            <a:r>
              <a:rPr kumimoji="1" lang="zh-CN" altLang="en-US" sz="2200">
                <a:latin typeface="Consolas" pitchFamily="49" charset="0"/>
                <a:ea typeface="楷体" pitchFamily="49" charset="-122"/>
                <a:cs typeface="Consolas" pitchFamily="49" charset="0"/>
              </a:rPr>
              <a:t>有     个结点。</a:t>
            </a:r>
            <a:endParaRPr kumimoji="1" lang="zh-CN" altLang="en-US" sz="2200" dirty="0">
              <a:latin typeface="Consolas" pitchFamily="49" charset="0"/>
              <a:ea typeface="楷体" pitchFamily="49" charset="-122"/>
              <a:cs typeface="Consolas" pitchFamily="49" charset="0"/>
            </a:endParaRPr>
          </a:p>
        </p:txBody>
      </p:sp>
      <p:graphicFrame>
        <p:nvGraphicFramePr>
          <p:cNvPr id="57350" name="Object 6"/>
          <p:cNvGraphicFramePr>
            <a:graphicFrameLocks noChangeAspect="1"/>
          </p:cNvGraphicFramePr>
          <p:nvPr/>
        </p:nvGraphicFramePr>
        <p:xfrm>
          <a:off x="4857752" y="500042"/>
          <a:ext cx="679450" cy="628650"/>
        </p:xfrm>
        <a:graphic>
          <a:graphicData uri="http://schemas.openxmlformats.org/presentationml/2006/ole">
            <mc:AlternateContent xmlns:mc="http://schemas.openxmlformats.org/markup-compatibility/2006">
              <mc:Choice xmlns:v="urn:schemas-microsoft-com:vml" Requires="v">
                <p:oleObj name="Equation" r:id="rId2" imgW="457200" imgH="419040" progId="Equation.3">
                  <p:embed/>
                </p:oleObj>
              </mc:Choice>
              <mc:Fallback>
                <p:oleObj name="Equation" r:id="rId2" imgW="457200" imgH="41904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2" y="500042"/>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928662" y="1500174"/>
            <a:ext cx="3571900" cy="430887"/>
          </a:xfrm>
          <a:prstGeom prst="rect">
            <a:avLst/>
          </a:prstGeom>
          <a:noFill/>
        </p:spPr>
        <p:txBody>
          <a:bodyPr wrap="square" rtlCol="0">
            <a:spAutoFit/>
          </a:bodyPr>
          <a:lstStyle/>
          <a:p>
            <a:pPr algn="l"/>
            <a:r>
              <a:rPr kumimoji="1" lang="en-US" altLang="zh-CN" sz="2200" i="1">
                <a:latin typeface="Consolas" pitchFamily="49" charset="0"/>
                <a:ea typeface="楷体" pitchFamily="49" charset="-122"/>
                <a:cs typeface="Consolas" pitchFamily="49" charset="0"/>
              </a:rPr>
              <a:t>m</a:t>
            </a:r>
            <a:r>
              <a:rPr kumimoji="1" lang="zh-CN" altLang="en-US" sz="2200">
                <a:latin typeface="Consolas" pitchFamily="49" charset="0"/>
                <a:ea typeface="楷体" pitchFamily="49" charset="-122"/>
                <a:cs typeface="Consolas" pitchFamily="49" charset="0"/>
              </a:rPr>
              <a:t>次树每层最多结点数：</a:t>
            </a:r>
            <a:endParaRPr lang="zh-CN" altLang="en-US" sz="2200">
              <a:latin typeface="Consolas" pitchFamily="49" charset="0"/>
              <a:cs typeface="Consolas" pitchFamily="49" charset="0"/>
            </a:endParaRPr>
          </a:p>
        </p:txBody>
      </p:sp>
      <p:sp>
        <p:nvSpPr>
          <p:cNvPr id="7" name="TextBox 6"/>
          <p:cNvSpPr txBox="1"/>
          <p:nvPr/>
        </p:nvSpPr>
        <p:spPr>
          <a:xfrm>
            <a:off x="1071538" y="2285992"/>
            <a:ext cx="2571768" cy="2144177"/>
          </a:xfrm>
          <a:prstGeom prst="rect">
            <a:avLst/>
          </a:prstGeom>
          <a:noFill/>
        </p:spPr>
        <p:txBody>
          <a:bodyPr wrap="square" rtlCol="0">
            <a:spAutoFit/>
          </a:bodyPr>
          <a:lstStyle/>
          <a:p>
            <a:pPr marL="457200" indent="-457200" algn="l">
              <a:lnSpc>
                <a:spcPts val="3200"/>
              </a:lnSpc>
              <a:buBlip>
                <a:blip r:embed="rId4"/>
              </a:buBlip>
            </a:pPr>
            <a:r>
              <a:rPr lang="zh-CN" altLang="en-US" sz="2200">
                <a:latin typeface="Consolas" pitchFamily="49" charset="0"/>
                <a:ea typeface="楷体" pitchFamily="49" charset="-122"/>
                <a:cs typeface="Consolas" pitchFamily="49" charset="0"/>
              </a:rPr>
              <a:t>第</a:t>
            </a:r>
            <a:r>
              <a:rPr lang="en-US" altLang="zh-CN"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层：</a:t>
            </a:r>
            <a:r>
              <a:rPr lang="en-US" altLang="zh-CN" sz="2200">
                <a:latin typeface="Consolas" pitchFamily="49" charset="0"/>
                <a:ea typeface="楷体" pitchFamily="49" charset="-122"/>
                <a:cs typeface="Consolas" pitchFamily="49" charset="0"/>
              </a:rPr>
              <a:t>1</a:t>
            </a:r>
          </a:p>
          <a:p>
            <a:pPr marL="457200" indent="-457200" algn="l">
              <a:lnSpc>
                <a:spcPts val="3200"/>
              </a:lnSpc>
              <a:buBlip>
                <a:blip r:embed="rId4"/>
              </a:buBlip>
            </a:pPr>
            <a:r>
              <a:rPr lang="zh-CN" altLang="en-US" sz="2200">
                <a:latin typeface="Consolas" pitchFamily="49" charset="0"/>
                <a:ea typeface="楷体" pitchFamily="49" charset="-122"/>
                <a:cs typeface="Consolas" pitchFamily="49" charset="0"/>
              </a:rPr>
              <a:t>第</a:t>
            </a:r>
            <a:r>
              <a:rPr lang="en-US" altLang="zh-CN" sz="220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层：</a:t>
            </a:r>
            <a:r>
              <a:rPr lang="en-US" altLang="zh-CN" sz="2200" i="1">
                <a:latin typeface="Consolas" pitchFamily="49" charset="0"/>
                <a:ea typeface="楷体" pitchFamily="49" charset="-122"/>
                <a:cs typeface="Consolas" pitchFamily="49" charset="0"/>
              </a:rPr>
              <a:t>m</a:t>
            </a:r>
            <a:r>
              <a:rPr lang="en-US" altLang="zh-CN" sz="2200" baseline="30000">
                <a:latin typeface="Consolas" pitchFamily="49" charset="0"/>
                <a:ea typeface="楷体" pitchFamily="49" charset="-122"/>
                <a:cs typeface="Consolas" pitchFamily="49" charset="0"/>
              </a:rPr>
              <a:t>1</a:t>
            </a:r>
          </a:p>
          <a:p>
            <a:pPr marL="457200" indent="-457200" algn="l">
              <a:lnSpc>
                <a:spcPts val="3200"/>
              </a:lnSpc>
              <a:buBlip>
                <a:blip r:embed="rId4"/>
              </a:buBlip>
            </a:pPr>
            <a:r>
              <a:rPr lang="zh-CN" altLang="en-US" sz="2200">
                <a:latin typeface="Consolas" pitchFamily="49" charset="0"/>
                <a:ea typeface="楷体" pitchFamily="49" charset="-122"/>
                <a:cs typeface="Consolas" pitchFamily="49" charset="0"/>
              </a:rPr>
              <a:t>第</a:t>
            </a:r>
            <a:r>
              <a:rPr lang="en-US" altLang="zh-CN" sz="2200">
                <a:latin typeface="Consolas" pitchFamily="49" charset="0"/>
                <a:ea typeface="楷体" pitchFamily="49" charset="-122"/>
                <a:cs typeface="Consolas" pitchFamily="49" charset="0"/>
              </a:rPr>
              <a:t>3</a:t>
            </a:r>
            <a:r>
              <a:rPr lang="zh-CN" altLang="en-US" sz="2200">
                <a:latin typeface="Consolas" pitchFamily="49" charset="0"/>
                <a:ea typeface="楷体" pitchFamily="49" charset="-122"/>
                <a:cs typeface="Consolas" pitchFamily="49" charset="0"/>
              </a:rPr>
              <a:t>层：</a:t>
            </a:r>
            <a:r>
              <a:rPr lang="en-US" altLang="zh-CN" sz="2200" i="1">
                <a:latin typeface="Consolas" pitchFamily="49" charset="0"/>
                <a:ea typeface="楷体" pitchFamily="49" charset="-122"/>
                <a:cs typeface="Consolas" pitchFamily="49" charset="0"/>
              </a:rPr>
              <a:t>m</a:t>
            </a:r>
            <a:r>
              <a:rPr lang="en-US" altLang="zh-CN" sz="2200" baseline="30000">
                <a:latin typeface="Consolas" pitchFamily="49" charset="0"/>
                <a:ea typeface="楷体" pitchFamily="49" charset="-122"/>
                <a:cs typeface="Consolas" pitchFamily="49" charset="0"/>
              </a:rPr>
              <a:t>2</a:t>
            </a:r>
            <a:endParaRPr lang="en-US" altLang="zh-CN" sz="2200">
              <a:latin typeface="Consolas" pitchFamily="49" charset="0"/>
              <a:ea typeface="楷体" pitchFamily="49" charset="-122"/>
              <a:cs typeface="Consolas" pitchFamily="49" charset="0"/>
            </a:endParaRPr>
          </a:p>
          <a:p>
            <a:pPr marL="457200" indent="-457200" algn="l">
              <a:lnSpc>
                <a:spcPts val="3200"/>
              </a:lnSpc>
              <a:buBlip>
                <a:blip r:embed="rId4"/>
              </a:buBlip>
            </a:pPr>
            <a:r>
              <a:rPr lang="en-US" altLang="zh-CN" sz="2200">
                <a:latin typeface="Consolas" pitchFamily="49" charset="0"/>
                <a:ea typeface="楷体" pitchFamily="49" charset="-122"/>
                <a:cs typeface="Consolas" pitchFamily="49" charset="0"/>
                <a:sym typeface="Symbol"/>
              </a:rPr>
              <a:t></a:t>
            </a:r>
            <a:endParaRPr lang="en-US" altLang="zh-CN" sz="2200">
              <a:latin typeface="Consolas" pitchFamily="49" charset="0"/>
              <a:ea typeface="楷体" pitchFamily="49" charset="-122"/>
              <a:cs typeface="Consolas" pitchFamily="49" charset="0"/>
            </a:endParaRPr>
          </a:p>
          <a:p>
            <a:pPr marL="457200" indent="-457200" algn="l">
              <a:lnSpc>
                <a:spcPts val="3200"/>
              </a:lnSpc>
              <a:buBlip>
                <a:blip r:embed="rId4"/>
              </a:buBlip>
            </a:pPr>
            <a:r>
              <a:rPr lang="zh-CN" altLang="en-US" sz="2200">
                <a:latin typeface="Consolas" pitchFamily="49" charset="0"/>
                <a:ea typeface="楷体" pitchFamily="49" charset="-122"/>
                <a:cs typeface="Consolas" pitchFamily="49" charset="0"/>
              </a:rPr>
              <a:t>第</a:t>
            </a:r>
            <a:r>
              <a:rPr lang="en-US" altLang="zh-CN" sz="2200" i="1">
                <a:latin typeface="Consolas" pitchFamily="49" charset="0"/>
                <a:ea typeface="楷体" pitchFamily="49" charset="-122"/>
                <a:cs typeface="Consolas" pitchFamily="49" charset="0"/>
              </a:rPr>
              <a:t>h</a:t>
            </a:r>
            <a:r>
              <a:rPr lang="zh-CN" altLang="en-US" sz="2200">
                <a:latin typeface="Consolas" pitchFamily="49" charset="0"/>
                <a:ea typeface="楷体" pitchFamily="49" charset="-122"/>
                <a:cs typeface="Consolas" pitchFamily="49" charset="0"/>
              </a:rPr>
              <a:t>层：</a:t>
            </a:r>
            <a:r>
              <a:rPr lang="en-US" altLang="zh-CN" sz="2200">
                <a:latin typeface="Consolas" pitchFamily="49" charset="0"/>
                <a:ea typeface="楷体" pitchFamily="49" charset="-122"/>
                <a:cs typeface="Consolas" pitchFamily="49" charset="0"/>
              </a:rPr>
              <a:t> </a:t>
            </a:r>
            <a:r>
              <a:rPr lang="en-US" altLang="zh-CN" sz="2200" i="1">
                <a:latin typeface="Consolas" pitchFamily="49" charset="0"/>
                <a:ea typeface="楷体" pitchFamily="49" charset="-122"/>
                <a:cs typeface="Consolas" pitchFamily="49" charset="0"/>
              </a:rPr>
              <a:t>m</a:t>
            </a:r>
            <a:r>
              <a:rPr lang="en-US" altLang="zh-CN" sz="2200" i="1" baseline="30000">
                <a:latin typeface="Consolas" pitchFamily="49" charset="0"/>
                <a:ea typeface="楷体" pitchFamily="49" charset="-122"/>
                <a:cs typeface="Consolas" pitchFamily="49" charset="0"/>
              </a:rPr>
              <a:t>h</a:t>
            </a:r>
            <a:r>
              <a:rPr lang="en-US" altLang="zh-CN" sz="2200" baseline="30000">
                <a:latin typeface="Consolas" pitchFamily="49" charset="0"/>
                <a:ea typeface="楷体" pitchFamily="49" charset="-122"/>
                <a:cs typeface="Consolas" pitchFamily="49" charset="0"/>
              </a:rPr>
              <a:t>-1</a:t>
            </a:r>
            <a:endParaRPr lang="zh-CN" altLang="en-US" sz="2200">
              <a:latin typeface="Consolas" pitchFamily="49" charset="0"/>
              <a:ea typeface="楷体" pitchFamily="49" charset="-122"/>
              <a:cs typeface="Consolas" pitchFamily="49" charset="0"/>
            </a:endParaRPr>
          </a:p>
        </p:txBody>
      </p:sp>
      <p:sp>
        <p:nvSpPr>
          <p:cNvPr id="8" name="右大括号 7"/>
          <p:cNvSpPr/>
          <p:nvPr/>
        </p:nvSpPr>
        <p:spPr>
          <a:xfrm>
            <a:off x="3643306" y="2428868"/>
            <a:ext cx="142876" cy="1785950"/>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7351" name="Object 7"/>
          <p:cNvGraphicFramePr>
            <a:graphicFrameLocks noChangeAspect="1"/>
          </p:cNvGraphicFramePr>
          <p:nvPr/>
        </p:nvGraphicFramePr>
        <p:xfrm>
          <a:off x="4000496" y="3000372"/>
          <a:ext cx="679450" cy="628650"/>
        </p:xfrm>
        <a:graphic>
          <a:graphicData uri="http://schemas.openxmlformats.org/presentationml/2006/ole">
            <mc:AlternateContent xmlns:mc="http://schemas.openxmlformats.org/markup-compatibility/2006">
              <mc:Choice xmlns:v="urn:schemas-microsoft-com:vml" Requires="v">
                <p:oleObj name="Equation" r:id="rId5" imgW="457200" imgH="419040" progId="Equation.3">
                  <p:embed/>
                </p:oleObj>
              </mc:Choice>
              <mc:Fallback>
                <p:oleObj name="Equation" r:id="rId5" imgW="457200" imgH="4190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6" y="3000372"/>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a:extLst>
              <a:ext uri="{FF2B5EF4-FFF2-40B4-BE49-F238E27FC236}">
                <a16:creationId xmlns:a16="http://schemas.microsoft.com/office/drawing/2014/main" id="{A855D5B6-3FDD-4666-B57E-C1E8E2EB6D0A}"/>
              </a:ext>
            </a:extLst>
          </p:cNvPr>
          <p:cNvSpPr>
            <a:spLocks noGrp="1"/>
          </p:cNvSpPr>
          <p:nvPr>
            <p:ph type="sldNum" sz="quarter" idx="12"/>
          </p:nvPr>
        </p:nvSpPr>
        <p:spPr/>
        <p:txBody>
          <a:bodyPr/>
          <a:lstStyle/>
          <a:p>
            <a:fld id="{FFD28AF7-D4CC-4B35-B7D7-507FA0146854}"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60387" y="928670"/>
            <a:ext cx="8583613" cy="498598"/>
          </a:xfrm>
          <a:prstGeom prst="rect">
            <a:avLst/>
          </a:prstGeom>
          <a:noFill/>
          <a:ln w="9525">
            <a:noFill/>
            <a:miter lim="800000"/>
            <a:headEnd/>
            <a:tailEnd/>
          </a:ln>
          <a:effectLst/>
        </p:spPr>
        <p:txBody>
          <a:bodyPr>
            <a:spAutoFit/>
          </a:bodyPr>
          <a:lstStyle/>
          <a:p>
            <a:pPr algn="just">
              <a:lnSpc>
                <a:spcPct val="120000"/>
              </a:lnSpc>
              <a:spcBef>
                <a:spcPct val="50000"/>
              </a:spcBef>
            </a:pPr>
            <a:r>
              <a:rPr kumimoji="1" lang="zh-CN" altLang="en-US" sz="2200" dirty="0">
                <a:solidFill>
                  <a:srgbClr val="FF0000"/>
                </a:solidFill>
                <a:latin typeface="Consolas" pitchFamily="49" charset="0"/>
                <a:ea typeface="黑体" pitchFamily="49" charset="-122"/>
                <a:cs typeface="Consolas" pitchFamily="49" charset="0"/>
              </a:rPr>
              <a:t>性质</a:t>
            </a:r>
            <a:r>
              <a:rPr kumimoji="1" lang="en-US" altLang="zh-CN" sz="2200" dirty="0">
                <a:solidFill>
                  <a:srgbClr val="FF0000"/>
                </a:solidFill>
                <a:latin typeface="Consolas" pitchFamily="49" charset="0"/>
                <a:ea typeface="黑体" pitchFamily="49" charset="-122"/>
                <a:cs typeface="Consolas" pitchFamily="49" charset="0"/>
              </a:rPr>
              <a:t>4 </a:t>
            </a: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latin typeface="Consolas" pitchFamily="49" charset="0"/>
                <a:ea typeface="楷体" pitchFamily="49" charset="-122"/>
                <a:cs typeface="Consolas" pitchFamily="49" charset="0"/>
              </a:rPr>
              <a:t>具有</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个结点的</a:t>
            </a:r>
            <a:r>
              <a:rPr kumimoji="1" lang="en-US" altLang="zh-CN" sz="2200" i="1" dirty="0">
                <a:latin typeface="Consolas" pitchFamily="49" charset="0"/>
                <a:ea typeface="楷体" pitchFamily="49" charset="-122"/>
                <a:cs typeface="Consolas" pitchFamily="49" charset="0"/>
              </a:rPr>
              <a:t>m</a:t>
            </a:r>
            <a:r>
              <a:rPr kumimoji="1" lang="zh-CN" altLang="en-US" sz="2200" dirty="0">
                <a:latin typeface="Consolas" pitchFamily="49" charset="0"/>
                <a:ea typeface="楷体" pitchFamily="49" charset="-122"/>
                <a:cs typeface="Consolas" pitchFamily="49" charset="0"/>
              </a:rPr>
              <a:t>次树的</a:t>
            </a:r>
            <a:r>
              <a:rPr kumimoji="1" lang="zh-CN" altLang="en-US" sz="2200" dirty="0">
                <a:solidFill>
                  <a:srgbClr val="CC00FF"/>
                </a:solidFill>
                <a:latin typeface="Consolas" pitchFamily="49" charset="0"/>
                <a:ea typeface="楷体" pitchFamily="49" charset="-122"/>
                <a:cs typeface="Consolas" pitchFamily="49" charset="0"/>
              </a:rPr>
              <a:t>最小高度</a:t>
            </a:r>
            <a:r>
              <a:rPr kumimoji="1" lang="zh-CN" altLang="en-US" sz="2200" dirty="0">
                <a:latin typeface="Consolas" pitchFamily="49" charset="0"/>
                <a:ea typeface="楷体" pitchFamily="49" charset="-122"/>
                <a:cs typeface="Consolas" pitchFamily="49" charset="0"/>
              </a:rPr>
              <a:t>为</a:t>
            </a:r>
            <a:r>
              <a:rPr kumimoji="1" lang="zh-CN" altLang="en-US" sz="2200" dirty="0">
                <a:latin typeface="Consolas" pitchFamily="49" charset="0"/>
                <a:ea typeface="楷体" pitchFamily="49" charset="-122"/>
                <a:cs typeface="Consolas" pitchFamily="49" charset="0"/>
                <a:sym typeface="Symbol" pitchFamily="18" charset="2"/>
              </a:rPr>
              <a:t></a:t>
            </a:r>
            <a:r>
              <a:rPr kumimoji="1" lang="en-US" altLang="zh-CN" sz="2200" dirty="0" err="1">
                <a:latin typeface="Consolas" pitchFamily="49" charset="0"/>
                <a:ea typeface="楷体" pitchFamily="49" charset="-122"/>
                <a:cs typeface="Consolas" pitchFamily="49" charset="0"/>
              </a:rPr>
              <a:t>log</a:t>
            </a:r>
            <a:r>
              <a:rPr kumimoji="1" lang="en-US" altLang="zh-CN" sz="2200" i="1" baseline="-30000" dirty="0" err="1">
                <a:latin typeface="Consolas" pitchFamily="49" charset="0"/>
                <a:ea typeface="楷体" pitchFamily="49" charset="-122"/>
                <a:cs typeface="Consolas" pitchFamily="49" charset="0"/>
              </a:rPr>
              <a:t>m</a:t>
            </a:r>
            <a:r>
              <a:rPr kumimoji="1" lang="en-US" altLang="zh-CN"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n</a:t>
            </a:r>
            <a:r>
              <a:rPr kumimoji="1" lang="en-US" altLang="zh-CN"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m</a:t>
            </a:r>
            <a:r>
              <a:rPr kumimoji="1" lang="en-US" altLang="zh-CN" sz="2200" dirty="0">
                <a:latin typeface="Consolas" pitchFamily="49" charset="0"/>
                <a:ea typeface="+mn-ea"/>
                <a:cs typeface="Consolas" pitchFamily="49" charset="0"/>
              </a:rPr>
              <a:t>-</a:t>
            </a:r>
            <a:r>
              <a:rPr kumimoji="1" lang="en-US" altLang="zh-CN" sz="2200" dirty="0">
                <a:latin typeface="Consolas" pitchFamily="49" charset="0"/>
                <a:ea typeface="楷体" pitchFamily="49" charset="-122"/>
                <a:cs typeface="Consolas" pitchFamily="49" charset="0"/>
              </a:rPr>
              <a:t>1)+1)</a:t>
            </a:r>
            <a:r>
              <a:rPr kumimoji="1" lang="en-US" altLang="zh-CN" sz="2200" dirty="0">
                <a:latin typeface="Consolas" pitchFamily="49" charset="0"/>
                <a:ea typeface="楷体" pitchFamily="49" charset="-122"/>
                <a:cs typeface="Consolas" pitchFamily="49" charset="0"/>
                <a:sym typeface="Symbol" pitchFamily="18" charset="2"/>
              </a:rPr>
              <a:t></a:t>
            </a:r>
            <a:r>
              <a:rPr kumimoji="1" lang="zh-CN" altLang="en-US" sz="2200" dirty="0">
                <a:latin typeface="Consolas" pitchFamily="49" charset="0"/>
                <a:ea typeface="楷体" pitchFamily="49" charset="-122"/>
                <a:cs typeface="Consolas" pitchFamily="49" charset="0"/>
              </a:rPr>
              <a:t>。</a:t>
            </a:r>
          </a:p>
        </p:txBody>
      </p:sp>
      <p:sp>
        <p:nvSpPr>
          <p:cNvPr id="57348" name="Rectangle 4"/>
          <p:cNvSpPr>
            <a:spLocks noChangeArrowheads="1"/>
          </p:cNvSpPr>
          <p:nvPr/>
        </p:nvSpPr>
        <p:spPr bwMode="auto">
          <a:xfrm>
            <a:off x="4357688" y="3257550"/>
            <a:ext cx="9144000" cy="0"/>
          </a:xfrm>
          <a:prstGeom prst="rect">
            <a:avLst/>
          </a:prstGeom>
          <a:noFill/>
          <a:ln w="9525">
            <a:noFill/>
            <a:miter lim="800000"/>
            <a:headEnd/>
            <a:tailEnd/>
          </a:ln>
          <a:effectLst/>
        </p:spPr>
        <p:txBody>
          <a:bodyPr>
            <a:spAutoFit/>
          </a:bodyPr>
          <a:lstStyle/>
          <a:p>
            <a:endParaRPr lang="zh-CN" altLang="en-US"/>
          </a:p>
        </p:txBody>
      </p:sp>
      <p:sp>
        <p:nvSpPr>
          <p:cNvPr id="7" name="Text Box 32"/>
          <p:cNvSpPr txBox="1">
            <a:spLocks noChangeArrowheads="1"/>
          </p:cNvSpPr>
          <p:nvPr/>
        </p:nvSpPr>
        <p:spPr bwMode="auto">
          <a:xfrm>
            <a:off x="1428728" y="1857364"/>
            <a:ext cx="1928826" cy="430887"/>
          </a:xfrm>
          <a:prstGeom prst="rect">
            <a:avLst/>
          </a:prstGeom>
          <a:noFill/>
          <a:ln w="9525">
            <a:noFill/>
            <a:miter lim="800000"/>
            <a:headEnd/>
            <a:tailEnd/>
          </a:ln>
          <a:effectLst/>
        </p:spPr>
        <p:txBody>
          <a:bodyPr wrap="square">
            <a:spAutoFit/>
          </a:bodyPr>
          <a:lstStyle/>
          <a:p>
            <a:pPr algn="l">
              <a:spcBef>
                <a:spcPct val="50000"/>
              </a:spcBef>
            </a:pPr>
            <a:r>
              <a:rPr lang="en-US" altLang="zh-CN" sz="2200" i="1">
                <a:latin typeface="Consolas" pitchFamily="49" charset="0"/>
                <a:ea typeface="楷体" pitchFamily="49" charset="-122"/>
                <a:cs typeface="Consolas" pitchFamily="49" charset="0"/>
              </a:rPr>
              <a:t>n</a:t>
            </a:r>
            <a:r>
              <a:rPr lang="en-US" altLang="zh-CN" sz="2200">
                <a:latin typeface="Consolas" pitchFamily="49" charset="0"/>
                <a:ea typeface="楷体" pitchFamily="49" charset="-122"/>
                <a:cs typeface="Consolas" pitchFamily="49" charset="0"/>
              </a:rPr>
              <a:t>=10</a:t>
            </a:r>
            <a:r>
              <a:rPr lang="zh-CN" altLang="en-US" sz="2200">
                <a:latin typeface="Consolas" pitchFamily="49" charset="0"/>
                <a:ea typeface="楷体" pitchFamily="49" charset="-122"/>
                <a:cs typeface="Consolas" pitchFamily="49" charset="0"/>
              </a:rPr>
              <a:t>，</a:t>
            </a:r>
            <a:r>
              <a:rPr lang="en-US" altLang="zh-CN" sz="2200" i="1">
                <a:latin typeface="Consolas" pitchFamily="49" charset="0"/>
                <a:ea typeface="楷体" pitchFamily="49" charset="-122"/>
                <a:cs typeface="Consolas" pitchFamily="49" charset="0"/>
              </a:rPr>
              <a:t>m</a:t>
            </a:r>
            <a:r>
              <a:rPr lang="en-US" altLang="zh-CN" sz="2200">
                <a:latin typeface="Consolas" pitchFamily="49" charset="0"/>
                <a:ea typeface="楷体" pitchFamily="49" charset="-122"/>
                <a:cs typeface="Consolas" pitchFamily="49" charset="0"/>
              </a:rPr>
              <a:t>=3</a:t>
            </a:r>
            <a:endParaRPr lang="zh-CN" altLang="en-US" sz="2200" dirty="0">
              <a:latin typeface="Consolas" pitchFamily="49" charset="0"/>
              <a:ea typeface="楷体" pitchFamily="49" charset="-122"/>
              <a:cs typeface="Consolas" pitchFamily="49" charset="0"/>
            </a:endParaRPr>
          </a:p>
        </p:txBody>
      </p:sp>
      <p:sp>
        <p:nvSpPr>
          <p:cNvPr id="10" name="Line 20"/>
          <p:cNvSpPr>
            <a:spLocks noChangeShapeType="1"/>
          </p:cNvSpPr>
          <p:nvPr/>
        </p:nvSpPr>
        <p:spPr bwMode="auto">
          <a:xfrm flipH="1">
            <a:off x="1577952" y="2571747"/>
            <a:ext cx="792164" cy="431800"/>
          </a:xfrm>
          <a:prstGeom prst="line">
            <a:avLst/>
          </a:prstGeom>
          <a:noFill/>
          <a:ln w="9525">
            <a:solidFill>
              <a:schemeClr val="tx1"/>
            </a:solidFill>
            <a:miter lim="800000"/>
            <a:headEnd/>
            <a:tailEnd/>
          </a:ln>
          <a:effectLst/>
        </p:spPr>
        <p:txBody>
          <a:bodyPr wrap="none"/>
          <a:lstStyle/>
          <a:p>
            <a:endParaRPr lang="zh-CN" altLang="en-US"/>
          </a:p>
        </p:txBody>
      </p:sp>
      <p:sp>
        <p:nvSpPr>
          <p:cNvPr id="11" name="Line 21"/>
          <p:cNvSpPr>
            <a:spLocks noChangeShapeType="1"/>
          </p:cNvSpPr>
          <p:nvPr/>
        </p:nvSpPr>
        <p:spPr bwMode="auto">
          <a:xfrm>
            <a:off x="2514579" y="2644772"/>
            <a:ext cx="0" cy="358775"/>
          </a:xfrm>
          <a:prstGeom prst="line">
            <a:avLst/>
          </a:prstGeom>
          <a:noFill/>
          <a:ln w="9525">
            <a:solidFill>
              <a:schemeClr val="tx1"/>
            </a:solidFill>
            <a:miter lim="800000"/>
            <a:headEnd/>
            <a:tailEnd/>
          </a:ln>
          <a:effectLst/>
        </p:spPr>
        <p:txBody>
          <a:bodyPr wrap="none"/>
          <a:lstStyle/>
          <a:p>
            <a:endParaRPr lang="zh-CN" altLang="en-US"/>
          </a:p>
        </p:txBody>
      </p:sp>
      <p:sp>
        <p:nvSpPr>
          <p:cNvPr id="12" name="Line 22"/>
          <p:cNvSpPr>
            <a:spLocks noChangeShapeType="1"/>
          </p:cNvSpPr>
          <p:nvPr/>
        </p:nvSpPr>
        <p:spPr bwMode="auto">
          <a:xfrm>
            <a:off x="2586017" y="2571747"/>
            <a:ext cx="936627" cy="431800"/>
          </a:xfrm>
          <a:prstGeom prst="line">
            <a:avLst/>
          </a:prstGeom>
          <a:noFill/>
          <a:ln w="9525">
            <a:solidFill>
              <a:schemeClr val="tx1"/>
            </a:solidFill>
            <a:miter lim="800000"/>
            <a:headEnd/>
            <a:tailEnd/>
          </a:ln>
          <a:effectLst/>
        </p:spPr>
        <p:txBody>
          <a:bodyPr wrap="none"/>
          <a:lstStyle/>
          <a:p>
            <a:endParaRPr lang="zh-CN" altLang="en-US"/>
          </a:p>
        </p:txBody>
      </p:sp>
      <p:sp>
        <p:nvSpPr>
          <p:cNvPr id="13" name="Line 23"/>
          <p:cNvSpPr>
            <a:spLocks noChangeShapeType="1"/>
          </p:cNvSpPr>
          <p:nvPr/>
        </p:nvSpPr>
        <p:spPr bwMode="auto">
          <a:xfrm flipH="1">
            <a:off x="1074713" y="3076572"/>
            <a:ext cx="431801" cy="503238"/>
          </a:xfrm>
          <a:prstGeom prst="line">
            <a:avLst/>
          </a:prstGeom>
          <a:noFill/>
          <a:ln w="9525">
            <a:solidFill>
              <a:schemeClr val="tx1"/>
            </a:solidFill>
            <a:miter lim="800000"/>
            <a:headEnd/>
            <a:tailEnd/>
          </a:ln>
          <a:effectLst/>
        </p:spPr>
        <p:txBody>
          <a:bodyPr wrap="none"/>
          <a:lstStyle/>
          <a:p>
            <a:endParaRPr lang="zh-CN" altLang="en-US"/>
          </a:p>
        </p:txBody>
      </p:sp>
      <p:sp>
        <p:nvSpPr>
          <p:cNvPr id="14" name="Line 24"/>
          <p:cNvSpPr>
            <a:spLocks noChangeShapeType="1"/>
          </p:cNvSpPr>
          <p:nvPr/>
        </p:nvSpPr>
        <p:spPr bwMode="auto">
          <a:xfrm flipH="1">
            <a:off x="1435077" y="3148010"/>
            <a:ext cx="71438" cy="504825"/>
          </a:xfrm>
          <a:prstGeom prst="line">
            <a:avLst/>
          </a:prstGeom>
          <a:noFill/>
          <a:ln w="9525">
            <a:solidFill>
              <a:schemeClr val="tx1"/>
            </a:solidFill>
            <a:miter lim="800000"/>
            <a:headEnd/>
            <a:tailEnd/>
          </a:ln>
          <a:effectLst/>
        </p:spPr>
        <p:txBody>
          <a:bodyPr wrap="none"/>
          <a:lstStyle/>
          <a:p>
            <a:endParaRPr lang="zh-CN" altLang="en-US"/>
          </a:p>
        </p:txBody>
      </p:sp>
      <p:sp>
        <p:nvSpPr>
          <p:cNvPr id="15" name="Line 25"/>
          <p:cNvSpPr>
            <a:spLocks noChangeShapeType="1"/>
          </p:cNvSpPr>
          <p:nvPr/>
        </p:nvSpPr>
        <p:spPr bwMode="auto">
          <a:xfrm>
            <a:off x="1577952" y="3076572"/>
            <a:ext cx="215901" cy="503238"/>
          </a:xfrm>
          <a:prstGeom prst="line">
            <a:avLst/>
          </a:prstGeom>
          <a:noFill/>
          <a:ln w="9525">
            <a:solidFill>
              <a:schemeClr val="tx1"/>
            </a:solidFill>
            <a:miter lim="800000"/>
            <a:headEnd/>
            <a:tailEnd/>
          </a:ln>
          <a:effectLst/>
        </p:spPr>
        <p:txBody>
          <a:bodyPr wrap="none"/>
          <a:lstStyle/>
          <a:p>
            <a:endParaRPr lang="zh-CN" altLang="en-US"/>
          </a:p>
        </p:txBody>
      </p:sp>
      <p:sp>
        <p:nvSpPr>
          <p:cNvPr id="16" name="Line 26"/>
          <p:cNvSpPr>
            <a:spLocks noChangeShapeType="1"/>
          </p:cNvSpPr>
          <p:nvPr/>
        </p:nvSpPr>
        <p:spPr bwMode="auto">
          <a:xfrm flipH="1">
            <a:off x="2154216" y="3076572"/>
            <a:ext cx="360363" cy="503238"/>
          </a:xfrm>
          <a:prstGeom prst="line">
            <a:avLst/>
          </a:prstGeom>
          <a:noFill/>
          <a:ln w="9525">
            <a:solidFill>
              <a:schemeClr val="tx1"/>
            </a:solidFill>
            <a:miter lim="800000"/>
            <a:headEnd/>
            <a:tailEnd/>
          </a:ln>
          <a:effectLst/>
        </p:spPr>
        <p:txBody>
          <a:bodyPr wrap="none"/>
          <a:lstStyle/>
          <a:p>
            <a:endParaRPr lang="zh-CN" altLang="en-US"/>
          </a:p>
        </p:txBody>
      </p:sp>
      <p:sp>
        <p:nvSpPr>
          <p:cNvPr id="17" name="Line 27"/>
          <p:cNvSpPr>
            <a:spLocks noChangeShapeType="1"/>
          </p:cNvSpPr>
          <p:nvPr/>
        </p:nvSpPr>
        <p:spPr bwMode="auto">
          <a:xfrm>
            <a:off x="2514579" y="3148010"/>
            <a:ext cx="0" cy="360363"/>
          </a:xfrm>
          <a:prstGeom prst="line">
            <a:avLst/>
          </a:prstGeom>
          <a:noFill/>
          <a:ln w="9525">
            <a:solidFill>
              <a:schemeClr val="tx1"/>
            </a:solidFill>
            <a:miter lim="800000"/>
            <a:headEnd/>
            <a:tailEnd/>
          </a:ln>
          <a:effectLst/>
        </p:spPr>
        <p:txBody>
          <a:bodyPr wrap="none"/>
          <a:lstStyle/>
          <a:p>
            <a:endParaRPr lang="zh-CN" altLang="en-US"/>
          </a:p>
        </p:txBody>
      </p:sp>
      <p:sp>
        <p:nvSpPr>
          <p:cNvPr id="18" name="Line 28"/>
          <p:cNvSpPr>
            <a:spLocks noChangeShapeType="1"/>
          </p:cNvSpPr>
          <p:nvPr/>
        </p:nvSpPr>
        <p:spPr bwMode="auto">
          <a:xfrm>
            <a:off x="2586017" y="3076572"/>
            <a:ext cx="288926" cy="503238"/>
          </a:xfrm>
          <a:prstGeom prst="line">
            <a:avLst/>
          </a:prstGeom>
          <a:noFill/>
          <a:ln w="9525">
            <a:solidFill>
              <a:schemeClr val="tx1"/>
            </a:solidFill>
            <a:miter lim="800000"/>
            <a:headEnd/>
            <a:tailEnd/>
          </a:ln>
          <a:effectLst/>
        </p:spPr>
        <p:txBody>
          <a:bodyPr wrap="none"/>
          <a:lstStyle/>
          <a:p>
            <a:endParaRPr lang="zh-CN" altLang="en-US"/>
          </a:p>
        </p:txBody>
      </p:sp>
      <p:sp>
        <p:nvSpPr>
          <p:cNvPr id="22" name="Oval 7"/>
          <p:cNvSpPr>
            <a:spLocks noChangeArrowheads="1"/>
          </p:cNvSpPr>
          <p:nvPr/>
        </p:nvSpPr>
        <p:spPr bwMode="auto">
          <a:xfrm>
            <a:off x="2370116" y="24288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3" name="Oval 8"/>
          <p:cNvSpPr>
            <a:spLocks noChangeArrowheads="1"/>
          </p:cNvSpPr>
          <p:nvPr/>
        </p:nvSpPr>
        <p:spPr bwMode="auto">
          <a:xfrm>
            <a:off x="1362052" y="2933697"/>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4" name="Oval 9"/>
          <p:cNvSpPr>
            <a:spLocks noChangeArrowheads="1"/>
          </p:cNvSpPr>
          <p:nvPr/>
        </p:nvSpPr>
        <p:spPr bwMode="auto">
          <a:xfrm>
            <a:off x="2371704" y="2933697"/>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5" name="Oval 10"/>
          <p:cNvSpPr>
            <a:spLocks noChangeArrowheads="1"/>
          </p:cNvSpPr>
          <p:nvPr/>
        </p:nvSpPr>
        <p:spPr bwMode="auto">
          <a:xfrm>
            <a:off x="3378181" y="2933697"/>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6" name="Oval 11"/>
          <p:cNvSpPr>
            <a:spLocks noChangeArrowheads="1"/>
          </p:cNvSpPr>
          <p:nvPr/>
        </p:nvSpPr>
        <p:spPr bwMode="auto">
          <a:xfrm>
            <a:off x="928663"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7" name="Oval 12"/>
          <p:cNvSpPr>
            <a:spLocks noChangeArrowheads="1"/>
          </p:cNvSpPr>
          <p:nvPr/>
        </p:nvSpPr>
        <p:spPr bwMode="auto">
          <a:xfrm>
            <a:off x="1290614"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8" name="Oval 13"/>
          <p:cNvSpPr>
            <a:spLocks noChangeArrowheads="1"/>
          </p:cNvSpPr>
          <p:nvPr/>
        </p:nvSpPr>
        <p:spPr bwMode="auto">
          <a:xfrm>
            <a:off x="1650977"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9" name="Oval 14"/>
          <p:cNvSpPr>
            <a:spLocks noChangeArrowheads="1"/>
          </p:cNvSpPr>
          <p:nvPr/>
        </p:nvSpPr>
        <p:spPr bwMode="auto">
          <a:xfrm>
            <a:off x="2009753"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0" name="Oval 15"/>
          <p:cNvSpPr>
            <a:spLocks noChangeArrowheads="1"/>
          </p:cNvSpPr>
          <p:nvPr/>
        </p:nvSpPr>
        <p:spPr bwMode="auto">
          <a:xfrm>
            <a:off x="2371704"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1" name="Oval 16"/>
          <p:cNvSpPr>
            <a:spLocks noChangeArrowheads="1"/>
          </p:cNvSpPr>
          <p:nvPr/>
        </p:nvSpPr>
        <p:spPr bwMode="auto">
          <a:xfrm>
            <a:off x="2732067" y="3508372"/>
            <a:ext cx="288926"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45" name="TextBox 44"/>
          <p:cNvSpPr txBox="1"/>
          <p:nvPr/>
        </p:nvSpPr>
        <p:spPr>
          <a:xfrm>
            <a:off x="3929058" y="2500306"/>
            <a:ext cx="4786346" cy="1323439"/>
          </a:xfrm>
          <a:prstGeom prst="rect">
            <a:avLst/>
          </a:prstGeom>
          <a:noFill/>
        </p:spPr>
        <p:txBody>
          <a:bodyPr wrap="square" rtlCol="0">
            <a:spAutoFit/>
          </a:bodyPr>
          <a:lstStyle/>
          <a:p>
            <a:pPr algn="l">
              <a:lnSpc>
                <a:spcPts val="3200"/>
              </a:lnSpc>
            </a:pPr>
            <a:r>
              <a:rPr kumimoji="1" lang="zh-CN" altLang="en-US" sz="2200">
                <a:solidFill>
                  <a:srgbClr val="CC00FF"/>
                </a:solidFill>
                <a:latin typeface="Consolas" pitchFamily="49" charset="0"/>
                <a:ea typeface="楷体" pitchFamily="49" charset="-122"/>
                <a:cs typeface="Consolas" pitchFamily="49" charset="0"/>
              </a:rPr>
              <a:t>最小高度 </a:t>
            </a:r>
            <a:r>
              <a:rPr kumimoji="1" lang="en-US" altLang="zh-CN"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sym typeface="Symbol" pitchFamily="18" charset="2"/>
              </a:rPr>
              <a:t> </a:t>
            </a:r>
            <a:r>
              <a:rPr kumimoji="1" lang="en-US" altLang="zh-CN" sz="2200">
                <a:latin typeface="Consolas" pitchFamily="49" charset="0"/>
                <a:ea typeface="楷体" pitchFamily="49" charset="-122"/>
                <a:cs typeface="Consolas" pitchFamily="49" charset="0"/>
              </a:rPr>
              <a:t>log</a:t>
            </a:r>
            <a:r>
              <a:rPr kumimoji="1" lang="en-US" altLang="zh-CN" sz="2200" baseline="-30000">
                <a:latin typeface="Consolas" pitchFamily="49" charset="0"/>
                <a:ea typeface="楷体" pitchFamily="49" charset="-122"/>
                <a:cs typeface="Consolas" pitchFamily="49" charset="0"/>
              </a:rPr>
              <a:t>3</a:t>
            </a:r>
            <a:r>
              <a:rPr kumimoji="1" lang="en-US" altLang="zh-CN" sz="2200">
                <a:latin typeface="Consolas" pitchFamily="49" charset="0"/>
                <a:ea typeface="楷体" pitchFamily="49" charset="-122"/>
                <a:cs typeface="Consolas" pitchFamily="49" charset="0"/>
              </a:rPr>
              <a:t>(10 ×(3</a:t>
            </a:r>
            <a:r>
              <a:rPr kumimoji="1" lang="en-US" altLang="zh-CN" sz="2200">
                <a:latin typeface="Consolas" pitchFamily="49" charset="0"/>
                <a:cs typeface="Consolas" pitchFamily="49" charset="0"/>
              </a:rPr>
              <a:t>-</a:t>
            </a:r>
            <a:r>
              <a:rPr kumimoji="1" lang="en-US" altLang="zh-CN" sz="2200">
                <a:latin typeface="Consolas" pitchFamily="49" charset="0"/>
                <a:ea typeface="楷体" pitchFamily="49" charset="-122"/>
                <a:cs typeface="Consolas" pitchFamily="49" charset="0"/>
              </a:rPr>
              <a:t>1)+1)</a:t>
            </a:r>
            <a:r>
              <a:rPr kumimoji="1" lang="en-US" altLang="zh-CN" sz="2200">
                <a:latin typeface="Consolas" pitchFamily="49" charset="0"/>
                <a:ea typeface="楷体" pitchFamily="49" charset="-122"/>
                <a:cs typeface="Consolas" pitchFamily="49" charset="0"/>
                <a:sym typeface="Symbol" pitchFamily="18" charset="2"/>
              </a:rPr>
              <a:t></a:t>
            </a:r>
          </a:p>
          <a:p>
            <a:pPr algn="l">
              <a:lnSpc>
                <a:spcPts val="3200"/>
              </a:lnSpc>
            </a:pPr>
            <a:r>
              <a:rPr kumimoji="1" lang="en-US" altLang="zh-CN" sz="2200">
                <a:latin typeface="Consolas" pitchFamily="49" charset="0"/>
                <a:ea typeface="楷体" pitchFamily="49" charset="-122"/>
                <a:cs typeface="Consolas" pitchFamily="49" charset="0"/>
                <a:sym typeface="Symbol" pitchFamily="18" charset="2"/>
              </a:rPr>
              <a:t>         =</a:t>
            </a:r>
            <a:r>
              <a:rPr kumimoji="1" lang="zh-CN" altLang="en-US" sz="2200">
                <a:latin typeface="Consolas" pitchFamily="49" charset="0"/>
                <a:ea typeface="楷体" pitchFamily="49" charset="-122"/>
                <a:cs typeface="Consolas" pitchFamily="49" charset="0"/>
                <a:sym typeface="Symbol" pitchFamily="18" charset="2"/>
              </a:rPr>
              <a:t> </a:t>
            </a:r>
            <a:r>
              <a:rPr kumimoji="1" lang="en-US" altLang="zh-CN" sz="2200">
                <a:latin typeface="Consolas" pitchFamily="49" charset="0"/>
                <a:ea typeface="楷体" pitchFamily="49" charset="-122"/>
                <a:cs typeface="Consolas" pitchFamily="49" charset="0"/>
              </a:rPr>
              <a:t>log</a:t>
            </a:r>
            <a:r>
              <a:rPr kumimoji="1" lang="en-US" altLang="zh-CN" sz="2200" baseline="-30000">
                <a:latin typeface="Consolas" pitchFamily="49" charset="0"/>
                <a:ea typeface="楷体" pitchFamily="49" charset="-122"/>
                <a:cs typeface="Consolas" pitchFamily="49" charset="0"/>
              </a:rPr>
              <a:t>3</a:t>
            </a:r>
            <a:r>
              <a:rPr kumimoji="1" lang="en-US" altLang="zh-CN" sz="2200">
                <a:latin typeface="Consolas" pitchFamily="49" charset="0"/>
                <a:ea typeface="楷体" pitchFamily="49" charset="-122"/>
                <a:cs typeface="Consolas" pitchFamily="49" charset="0"/>
              </a:rPr>
              <a:t>21</a:t>
            </a:r>
            <a:r>
              <a:rPr kumimoji="1" lang="en-US" altLang="zh-CN" sz="2200">
                <a:latin typeface="Consolas" pitchFamily="49" charset="0"/>
                <a:ea typeface="楷体" pitchFamily="49" charset="-122"/>
                <a:cs typeface="Consolas" pitchFamily="49" charset="0"/>
                <a:sym typeface="Symbol" pitchFamily="18" charset="2"/>
              </a:rPr>
              <a:t> </a:t>
            </a:r>
          </a:p>
          <a:p>
            <a:pPr algn="l">
              <a:lnSpc>
                <a:spcPts val="3200"/>
              </a:lnSpc>
            </a:pPr>
            <a:r>
              <a:rPr kumimoji="1" lang="en-US" altLang="zh-CN" sz="2200">
                <a:latin typeface="Consolas" pitchFamily="49" charset="0"/>
                <a:ea typeface="楷体" pitchFamily="49" charset="-122"/>
                <a:cs typeface="Consolas" pitchFamily="49" charset="0"/>
                <a:sym typeface="Symbol" pitchFamily="18" charset="2"/>
              </a:rPr>
              <a:t>         =3</a:t>
            </a:r>
            <a:endParaRPr lang="zh-CN" altLang="en-US" sz="2200">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0693032C-EDA3-4F92-98E5-9E0C97A23F85}"/>
              </a:ext>
            </a:extLst>
          </p:cNvPr>
          <p:cNvSpPr>
            <a:spLocks noGrp="1"/>
          </p:cNvSpPr>
          <p:nvPr>
            <p:ph type="sldNum" sz="quarter" idx="12"/>
          </p:nvPr>
        </p:nvSpPr>
        <p:spPr/>
        <p:txBody>
          <a:bodyPr/>
          <a:lstStyle/>
          <a:p>
            <a:fld id="{FFD28AF7-D4CC-4B35-B7D7-507FA0146854}"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14348" y="1428736"/>
            <a:ext cx="6534166" cy="464743"/>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dirty="0">
                <a:solidFill>
                  <a:srgbClr val="FF0000"/>
                </a:solidFill>
                <a:latin typeface="Consolas" pitchFamily="49" charset="0"/>
                <a:ea typeface="楷体" pitchFamily="49" charset="-122"/>
                <a:cs typeface="Consolas" pitchFamily="49" charset="0"/>
              </a:rPr>
              <a:t>　 解：</a:t>
            </a:r>
            <a:r>
              <a:rPr kumimoji="1" lang="zh-CN" altLang="en-US" sz="2200" dirty="0">
                <a:latin typeface="Consolas" pitchFamily="49" charset="0"/>
                <a:ea typeface="楷体" pitchFamily="49" charset="-122"/>
                <a:cs typeface="Consolas" pitchFamily="49" charset="0"/>
              </a:rPr>
              <a:t>设含</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个结点的</a:t>
            </a:r>
            <a:r>
              <a:rPr kumimoji="1" lang="en-US" altLang="zh-CN" sz="2200" dirty="0">
                <a:latin typeface="Consolas" pitchFamily="49" charset="0"/>
                <a:ea typeface="楷体" pitchFamily="49" charset="-122"/>
                <a:cs typeface="Consolas" pitchFamily="49" charset="0"/>
              </a:rPr>
              <a:t>3</a:t>
            </a:r>
            <a:r>
              <a:rPr kumimoji="1" lang="zh-CN" altLang="en-US" sz="2200" dirty="0">
                <a:latin typeface="Consolas" pitchFamily="49" charset="0"/>
                <a:ea typeface="楷体" pitchFamily="49" charset="-122"/>
                <a:cs typeface="Consolas" pitchFamily="49" charset="0"/>
              </a:rPr>
              <a:t>次树的</a:t>
            </a:r>
            <a:r>
              <a:rPr kumimoji="1" lang="zh-CN" altLang="en-US" sz="2200" dirty="0">
                <a:solidFill>
                  <a:srgbClr val="CC00FF"/>
                </a:solidFill>
                <a:latin typeface="Consolas" pitchFamily="49" charset="0"/>
                <a:ea typeface="楷体" pitchFamily="49" charset="-122"/>
                <a:cs typeface="Consolas" pitchFamily="49" charset="0"/>
              </a:rPr>
              <a:t>最小高度</a:t>
            </a:r>
            <a:r>
              <a:rPr kumimoji="1" lang="zh-CN" altLang="en-US" sz="2200" dirty="0">
                <a:latin typeface="Consolas" pitchFamily="49" charset="0"/>
                <a:ea typeface="楷体" pitchFamily="49" charset="-122"/>
                <a:cs typeface="Consolas" pitchFamily="49" charset="0"/>
              </a:rPr>
              <a:t>为</a:t>
            </a:r>
            <a:r>
              <a:rPr kumimoji="1" lang="en-US" altLang="zh-CN" sz="2200" i="1" dirty="0">
                <a:latin typeface="Consolas" pitchFamily="49" charset="0"/>
                <a:ea typeface="楷体" pitchFamily="49" charset="-122"/>
                <a:cs typeface="Consolas" pitchFamily="49" charset="0"/>
              </a:rPr>
              <a:t>h</a:t>
            </a:r>
            <a:r>
              <a:rPr kumimoji="1" lang="zh-CN" altLang="en-US" sz="2200" dirty="0">
                <a:latin typeface="Consolas" pitchFamily="49" charset="0"/>
                <a:ea typeface="楷体" pitchFamily="49" charset="-122"/>
                <a:cs typeface="Consolas" pitchFamily="49" charset="0"/>
              </a:rPr>
              <a:t>：</a:t>
            </a:r>
            <a:endParaRPr kumimoji="1" lang="en-US" altLang="zh-CN" sz="2200" baseline="30000" dirty="0">
              <a:latin typeface="Consolas" pitchFamily="49" charset="0"/>
              <a:ea typeface="楷体" pitchFamily="49" charset="-122"/>
              <a:cs typeface="Consolas" pitchFamily="49" charset="0"/>
              <a:sym typeface="Symbol" pitchFamily="18" charset="2"/>
            </a:endParaRPr>
          </a:p>
        </p:txBody>
      </p:sp>
      <p:sp>
        <p:nvSpPr>
          <p:cNvPr id="173071" name="Text Box 15"/>
          <p:cNvSpPr txBox="1">
            <a:spLocks noChangeArrowheads="1"/>
          </p:cNvSpPr>
          <p:nvPr/>
        </p:nvSpPr>
        <p:spPr bwMode="auto">
          <a:xfrm>
            <a:off x="539750" y="188913"/>
            <a:ext cx="8032778" cy="904863"/>
          </a:xfrm>
          <a:prstGeom prst="rect">
            <a:avLst/>
          </a:prstGeom>
          <a:noFill/>
          <a:ln w="9525" algn="ctr">
            <a:noFill/>
            <a:miter lim="800000"/>
            <a:headEnd/>
            <a:tailEnd type="none" w="med" len="lg"/>
          </a:ln>
          <a:effectLst/>
        </p:spPr>
        <p:txBody>
          <a:bodyPr wrap="square">
            <a:spAutoFit/>
          </a:bodyPr>
          <a:lstStyle/>
          <a:p>
            <a:pPr algn="just">
              <a:lnSpc>
                <a:spcPts val="3200"/>
              </a:lnSpc>
              <a:spcBef>
                <a:spcPct val="50000"/>
              </a:spcBef>
            </a:pPr>
            <a:r>
              <a:rPr kumimoji="1" lang="en-US" altLang="zh-CN" sz="2200" dirty="0">
                <a:solidFill>
                  <a:srgbClr val="FF0000"/>
                </a:solidFill>
                <a:latin typeface="Consolas" pitchFamily="49" charset="0"/>
                <a:ea typeface="楷体" pitchFamily="49" charset="-122"/>
                <a:cs typeface="Consolas" pitchFamily="49" charset="0"/>
              </a:rPr>
              <a:t>     【</a:t>
            </a:r>
            <a:r>
              <a:rPr kumimoji="1" lang="zh-CN" altLang="en-US" sz="2200" dirty="0">
                <a:solidFill>
                  <a:srgbClr val="FF0000"/>
                </a:solidFill>
                <a:latin typeface="Consolas" pitchFamily="49" charset="0"/>
                <a:ea typeface="楷体" pitchFamily="49" charset="-122"/>
                <a:cs typeface="Consolas" pitchFamily="49" charset="0"/>
              </a:rPr>
              <a:t>例</a:t>
            </a:r>
            <a:r>
              <a:rPr kumimoji="1" lang="en-US" altLang="zh-CN" sz="2200" dirty="0">
                <a:solidFill>
                  <a:srgbClr val="FF0000"/>
                </a:solidFill>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含</a:t>
            </a:r>
            <a:r>
              <a:rPr kumimoji="1" lang="en-US" altLang="zh-CN" sz="2200" i="1" dirty="0">
                <a:latin typeface="Consolas" pitchFamily="49" charset="0"/>
                <a:ea typeface="楷体" pitchFamily="49" charset="-122"/>
                <a:cs typeface="Consolas" pitchFamily="49" charset="0"/>
              </a:rPr>
              <a:t>n</a:t>
            </a:r>
            <a:r>
              <a:rPr kumimoji="1" lang="zh-CN" altLang="en-US" sz="2200" dirty="0">
                <a:latin typeface="Consolas" pitchFamily="49" charset="0"/>
                <a:ea typeface="楷体" pitchFamily="49" charset="-122"/>
                <a:cs typeface="Consolas" pitchFamily="49" charset="0"/>
              </a:rPr>
              <a:t>个结点的</a:t>
            </a:r>
            <a:r>
              <a:rPr kumimoji="1" lang="en-US" altLang="zh-CN" sz="2200" dirty="0">
                <a:latin typeface="Consolas" pitchFamily="49" charset="0"/>
                <a:ea typeface="楷体" pitchFamily="49" charset="-122"/>
                <a:cs typeface="Consolas" pitchFamily="49" charset="0"/>
              </a:rPr>
              <a:t>3</a:t>
            </a:r>
            <a:r>
              <a:rPr kumimoji="1" lang="zh-CN" altLang="en-US" sz="2200" dirty="0">
                <a:latin typeface="Consolas" pitchFamily="49" charset="0"/>
                <a:ea typeface="楷体" pitchFamily="49" charset="-122"/>
                <a:cs typeface="Consolas" pitchFamily="49" charset="0"/>
              </a:rPr>
              <a:t>次树的最小高度是多少？最大高度是多少？ </a:t>
            </a:r>
            <a:r>
              <a:rPr kumimoji="1" lang="zh-CN" altLang="en-US" sz="2200" dirty="0">
                <a:solidFill>
                  <a:srgbClr val="CC00FF"/>
                </a:solidFill>
                <a:latin typeface="Consolas" pitchFamily="49" charset="0"/>
                <a:ea typeface="楷体" pitchFamily="49" charset="-122"/>
                <a:cs typeface="Consolas" pitchFamily="49" charset="0"/>
                <a:sym typeface="Wingdings"/>
              </a:rPr>
              <a:t></a:t>
            </a:r>
            <a:r>
              <a:rPr kumimoji="1" lang="zh-CN" altLang="en-US" sz="2200" dirty="0">
                <a:latin typeface="Consolas" pitchFamily="49" charset="0"/>
                <a:ea typeface="楷体" pitchFamily="49" charset="-122"/>
                <a:cs typeface="Consolas" pitchFamily="49" charset="0"/>
                <a:sym typeface="Wingdings"/>
              </a:rPr>
              <a:t>  </a:t>
            </a:r>
            <a:r>
              <a:rPr kumimoji="1" lang="zh-CN" altLang="en-US" sz="2200" dirty="0">
                <a:latin typeface="Consolas" pitchFamily="49" charset="0"/>
                <a:ea typeface="楷体" pitchFamily="49" charset="-122"/>
                <a:cs typeface="Consolas" pitchFamily="49" charset="0"/>
              </a:rPr>
              <a:t>看成是性质</a:t>
            </a:r>
            <a:r>
              <a:rPr kumimoji="1" lang="en-US" altLang="zh-CN" sz="2200" dirty="0">
                <a:latin typeface="Consolas" pitchFamily="49" charset="0"/>
                <a:ea typeface="楷体" pitchFamily="49" charset="-122"/>
                <a:cs typeface="Consolas" pitchFamily="49" charset="0"/>
              </a:rPr>
              <a:t>4</a:t>
            </a:r>
            <a:r>
              <a:rPr kumimoji="1" lang="zh-CN" altLang="en-US" sz="2200" dirty="0">
                <a:latin typeface="Consolas" pitchFamily="49" charset="0"/>
                <a:ea typeface="楷体" pitchFamily="49" charset="-122"/>
                <a:cs typeface="Consolas" pitchFamily="49" charset="0"/>
              </a:rPr>
              <a:t>的证明过程</a:t>
            </a:r>
            <a:endParaRPr lang="zh-CN" altLang="en-US" sz="2200" dirty="0">
              <a:latin typeface="Consolas" pitchFamily="49" charset="0"/>
              <a:ea typeface="楷体" pitchFamily="49" charset="-122"/>
              <a:cs typeface="Consolas" pitchFamily="49" charset="0"/>
            </a:endParaRPr>
          </a:p>
        </p:txBody>
      </p:sp>
      <p:grpSp>
        <p:nvGrpSpPr>
          <p:cNvPr id="55" name="组合 54"/>
          <p:cNvGrpSpPr/>
          <p:nvPr/>
        </p:nvGrpSpPr>
        <p:grpSpPr>
          <a:xfrm>
            <a:off x="928662" y="2428868"/>
            <a:ext cx="7416800" cy="1922518"/>
            <a:chOff x="869976" y="1763716"/>
            <a:chExt cx="7416800" cy="1922518"/>
          </a:xfrm>
        </p:grpSpPr>
        <p:sp>
          <p:nvSpPr>
            <p:cNvPr id="18" name="Text Box 32"/>
            <p:cNvSpPr txBox="1">
              <a:spLocks noChangeArrowheads="1"/>
            </p:cNvSpPr>
            <p:nvPr/>
          </p:nvSpPr>
          <p:spPr bwMode="auto">
            <a:xfrm>
              <a:off x="943001" y="3286124"/>
              <a:ext cx="3382963" cy="400110"/>
            </a:xfrm>
            <a:prstGeom prst="rect">
              <a:avLst/>
            </a:prstGeom>
            <a:noFill/>
            <a:ln w="9525">
              <a:noFill/>
              <a:miter lim="800000"/>
              <a:headEnd/>
              <a:tailEnd/>
            </a:ln>
            <a:effectLst/>
          </p:spPr>
          <p:txBody>
            <a:bodyPr>
              <a:spAutoFit/>
            </a:bodyPr>
            <a:lstStyle/>
            <a:p>
              <a:pPr algn="l">
                <a:spcBef>
                  <a:spcPct val="50000"/>
                </a:spcBef>
              </a:pPr>
              <a:r>
                <a:rPr lang="en-US" altLang="zh-CN" sz="2000" i="1">
                  <a:latin typeface="Consolas" pitchFamily="49" charset="0"/>
                  <a:ea typeface="楷体" pitchFamily="49" charset="-122"/>
                  <a:cs typeface="Consolas" pitchFamily="49" charset="0"/>
                </a:rPr>
                <a:t>m</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h</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：最多结点情况</a:t>
              </a:r>
              <a:endParaRPr lang="zh-CN" altLang="en-US" sz="2000" dirty="0">
                <a:latin typeface="Consolas" pitchFamily="49" charset="0"/>
                <a:ea typeface="楷体" pitchFamily="49" charset="-122"/>
                <a:cs typeface="Consolas" pitchFamily="49" charset="0"/>
              </a:endParaRPr>
            </a:p>
          </p:txBody>
        </p:sp>
        <p:grpSp>
          <p:nvGrpSpPr>
            <p:cNvPr id="19" name="Group 59"/>
            <p:cNvGrpSpPr>
              <a:grpSpLocks/>
            </p:cNvGrpSpPr>
            <p:nvPr/>
          </p:nvGrpSpPr>
          <p:grpSpPr bwMode="auto">
            <a:xfrm>
              <a:off x="869976" y="1763716"/>
              <a:ext cx="6699250" cy="1366837"/>
              <a:chOff x="476" y="2704"/>
              <a:chExt cx="4220" cy="861"/>
            </a:xfrm>
          </p:grpSpPr>
          <p:sp>
            <p:nvSpPr>
              <p:cNvPr id="20" name="Line 20"/>
              <p:cNvSpPr>
                <a:spLocks noChangeShapeType="1"/>
              </p:cNvSpPr>
              <p:nvPr/>
            </p:nvSpPr>
            <p:spPr bwMode="auto">
              <a:xfrm flipH="1">
                <a:off x="885" y="2794"/>
                <a:ext cx="499"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1" name="Line 21"/>
              <p:cNvSpPr>
                <a:spLocks noChangeShapeType="1"/>
              </p:cNvSpPr>
              <p:nvPr/>
            </p:nvSpPr>
            <p:spPr bwMode="auto">
              <a:xfrm>
                <a:off x="1475" y="2840"/>
                <a:ext cx="0" cy="22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2" name="Line 22"/>
              <p:cNvSpPr>
                <a:spLocks noChangeShapeType="1"/>
              </p:cNvSpPr>
              <p:nvPr/>
            </p:nvSpPr>
            <p:spPr bwMode="auto">
              <a:xfrm>
                <a:off x="1520" y="2794"/>
                <a:ext cx="590"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Line 23"/>
              <p:cNvSpPr>
                <a:spLocks noChangeShapeType="1"/>
              </p:cNvSpPr>
              <p:nvPr/>
            </p:nvSpPr>
            <p:spPr bwMode="auto">
              <a:xfrm flipH="1">
                <a:off x="568" y="3112"/>
                <a:ext cx="272"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4" name="Line 24"/>
              <p:cNvSpPr>
                <a:spLocks noChangeShapeType="1"/>
              </p:cNvSpPr>
              <p:nvPr/>
            </p:nvSpPr>
            <p:spPr bwMode="auto">
              <a:xfrm flipH="1">
                <a:off x="795" y="3157"/>
                <a:ext cx="45" cy="31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5" name="Line 25"/>
              <p:cNvSpPr>
                <a:spLocks noChangeShapeType="1"/>
              </p:cNvSpPr>
              <p:nvPr/>
            </p:nvSpPr>
            <p:spPr bwMode="auto">
              <a:xfrm>
                <a:off x="885" y="3112"/>
                <a:ext cx="136"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6" name="Line 26"/>
              <p:cNvSpPr>
                <a:spLocks noChangeShapeType="1"/>
              </p:cNvSpPr>
              <p:nvPr/>
            </p:nvSpPr>
            <p:spPr bwMode="auto">
              <a:xfrm flipH="1">
                <a:off x="1248" y="3112"/>
                <a:ext cx="227"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7" name="Line 27"/>
              <p:cNvSpPr>
                <a:spLocks noChangeShapeType="1"/>
              </p:cNvSpPr>
              <p:nvPr/>
            </p:nvSpPr>
            <p:spPr bwMode="auto">
              <a:xfrm>
                <a:off x="1475" y="3157"/>
                <a:ext cx="0" cy="22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8" name="Line 28"/>
              <p:cNvSpPr>
                <a:spLocks noChangeShapeType="1"/>
              </p:cNvSpPr>
              <p:nvPr/>
            </p:nvSpPr>
            <p:spPr bwMode="auto">
              <a:xfrm>
                <a:off x="1520" y="3112"/>
                <a:ext cx="182"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9" name="Line 29"/>
              <p:cNvSpPr>
                <a:spLocks noChangeShapeType="1"/>
              </p:cNvSpPr>
              <p:nvPr/>
            </p:nvSpPr>
            <p:spPr bwMode="auto">
              <a:xfrm flipH="1">
                <a:off x="1929" y="3112"/>
                <a:ext cx="136"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0" name="Line 30"/>
              <p:cNvSpPr>
                <a:spLocks noChangeShapeType="1"/>
              </p:cNvSpPr>
              <p:nvPr/>
            </p:nvSpPr>
            <p:spPr bwMode="auto">
              <a:xfrm>
                <a:off x="2110" y="3157"/>
                <a:ext cx="45"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1" name="Line 31"/>
              <p:cNvSpPr>
                <a:spLocks noChangeShapeType="1"/>
              </p:cNvSpPr>
              <p:nvPr/>
            </p:nvSpPr>
            <p:spPr bwMode="auto">
              <a:xfrm>
                <a:off x="2155" y="3112"/>
                <a:ext cx="227"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2" name="Oval 7"/>
              <p:cNvSpPr>
                <a:spLocks noChangeArrowheads="1"/>
              </p:cNvSpPr>
              <p:nvPr/>
            </p:nvSpPr>
            <p:spPr bwMode="auto">
              <a:xfrm>
                <a:off x="1384" y="270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3" name="Oval 8"/>
              <p:cNvSpPr>
                <a:spLocks noChangeArrowheads="1"/>
              </p:cNvSpPr>
              <p:nvPr/>
            </p:nvSpPr>
            <p:spPr bwMode="auto">
              <a:xfrm>
                <a:off x="749" y="3022"/>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4" name="Oval 9"/>
              <p:cNvSpPr>
                <a:spLocks noChangeArrowheads="1"/>
              </p:cNvSpPr>
              <p:nvPr/>
            </p:nvSpPr>
            <p:spPr bwMode="auto">
              <a:xfrm>
                <a:off x="1385" y="3022"/>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Oval 10"/>
              <p:cNvSpPr>
                <a:spLocks noChangeArrowheads="1"/>
              </p:cNvSpPr>
              <p:nvPr/>
            </p:nvSpPr>
            <p:spPr bwMode="auto">
              <a:xfrm>
                <a:off x="2019" y="3022"/>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6" name="Oval 11"/>
              <p:cNvSpPr>
                <a:spLocks noChangeArrowheads="1"/>
              </p:cNvSpPr>
              <p:nvPr/>
            </p:nvSpPr>
            <p:spPr bwMode="auto">
              <a:xfrm>
                <a:off x="476"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7" name="Oval 12"/>
              <p:cNvSpPr>
                <a:spLocks noChangeArrowheads="1"/>
              </p:cNvSpPr>
              <p:nvPr/>
            </p:nvSpPr>
            <p:spPr bwMode="auto">
              <a:xfrm>
                <a:off x="704"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 name="Oval 13"/>
              <p:cNvSpPr>
                <a:spLocks noChangeArrowheads="1"/>
              </p:cNvSpPr>
              <p:nvPr/>
            </p:nvSpPr>
            <p:spPr bwMode="auto">
              <a:xfrm>
                <a:off x="931"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Oval 14"/>
              <p:cNvSpPr>
                <a:spLocks noChangeArrowheads="1"/>
              </p:cNvSpPr>
              <p:nvPr/>
            </p:nvSpPr>
            <p:spPr bwMode="auto">
              <a:xfrm>
                <a:off x="1157"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Oval 15"/>
              <p:cNvSpPr>
                <a:spLocks noChangeArrowheads="1"/>
              </p:cNvSpPr>
              <p:nvPr/>
            </p:nvSpPr>
            <p:spPr bwMode="auto">
              <a:xfrm>
                <a:off x="1385"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Oval 16"/>
              <p:cNvSpPr>
                <a:spLocks noChangeArrowheads="1"/>
              </p:cNvSpPr>
              <p:nvPr/>
            </p:nvSpPr>
            <p:spPr bwMode="auto">
              <a:xfrm>
                <a:off x="1612"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2" name="Oval 17"/>
              <p:cNvSpPr>
                <a:spLocks noChangeArrowheads="1"/>
              </p:cNvSpPr>
              <p:nvPr/>
            </p:nvSpPr>
            <p:spPr bwMode="auto">
              <a:xfrm>
                <a:off x="1838"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3" name="Oval 18"/>
              <p:cNvSpPr>
                <a:spLocks noChangeArrowheads="1"/>
              </p:cNvSpPr>
              <p:nvPr/>
            </p:nvSpPr>
            <p:spPr bwMode="auto">
              <a:xfrm>
                <a:off x="2066"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4" name="Oval 19"/>
              <p:cNvSpPr>
                <a:spLocks noChangeArrowheads="1"/>
              </p:cNvSpPr>
              <p:nvPr/>
            </p:nvSpPr>
            <p:spPr bwMode="auto">
              <a:xfrm>
                <a:off x="2293" y="3384"/>
                <a:ext cx="182" cy="18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5" name="Line 33"/>
              <p:cNvSpPr>
                <a:spLocks noChangeShapeType="1"/>
              </p:cNvSpPr>
              <p:nvPr/>
            </p:nvSpPr>
            <p:spPr bwMode="auto">
              <a:xfrm flipH="1">
                <a:off x="3380" y="2794"/>
                <a:ext cx="499"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6" name="Line 34"/>
              <p:cNvSpPr>
                <a:spLocks noChangeShapeType="1"/>
              </p:cNvSpPr>
              <p:nvPr/>
            </p:nvSpPr>
            <p:spPr bwMode="auto">
              <a:xfrm>
                <a:off x="3970" y="2840"/>
                <a:ext cx="0" cy="226"/>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7" name="Line 35"/>
              <p:cNvSpPr>
                <a:spLocks noChangeShapeType="1"/>
              </p:cNvSpPr>
              <p:nvPr/>
            </p:nvSpPr>
            <p:spPr bwMode="auto">
              <a:xfrm>
                <a:off x="4015" y="2794"/>
                <a:ext cx="590" cy="27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36"/>
              <p:cNvSpPr>
                <a:spLocks noChangeShapeType="1"/>
              </p:cNvSpPr>
              <p:nvPr/>
            </p:nvSpPr>
            <p:spPr bwMode="auto">
              <a:xfrm flipH="1">
                <a:off x="3063" y="3112"/>
                <a:ext cx="272" cy="31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Oval 45"/>
              <p:cNvSpPr>
                <a:spLocks noChangeArrowheads="1"/>
              </p:cNvSpPr>
              <p:nvPr/>
            </p:nvSpPr>
            <p:spPr bwMode="auto">
              <a:xfrm>
                <a:off x="3879" y="2704"/>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0" name="Oval 46"/>
              <p:cNvSpPr>
                <a:spLocks noChangeArrowheads="1"/>
              </p:cNvSpPr>
              <p:nvPr/>
            </p:nvSpPr>
            <p:spPr bwMode="auto">
              <a:xfrm>
                <a:off x="3244" y="3022"/>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1" name="Oval 47"/>
              <p:cNvSpPr>
                <a:spLocks noChangeArrowheads="1"/>
              </p:cNvSpPr>
              <p:nvPr/>
            </p:nvSpPr>
            <p:spPr bwMode="auto">
              <a:xfrm>
                <a:off x="3880" y="3022"/>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2" name="Oval 48"/>
              <p:cNvSpPr>
                <a:spLocks noChangeArrowheads="1"/>
              </p:cNvSpPr>
              <p:nvPr/>
            </p:nvSpPr>
            <p:spPr bwMode="auto">
              <a:xfrm>
                <a:off x="4514" y="3022"/>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3" name="Oval 49"/>
              <p:cNvSpPr>
                <a:spLocks noChangeArrowheads="1"/>
              </p:cNvSpPr>
              <p:nvPr/>
            </p:nvSpPr>
            <p:spPr bwMode="auto">
              <a:xfrm>
                <a:off x="2971" y="3384"/>
                <a:ext cx="182" cy="18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grpSp>
        <p:sp>
          <p:nvSpPr>
            <p:cNvPr id="54" name="Text Box 58"/>
            <p:cNvSpPr txBox="1">
              <a:spLocks noChangeArrowheads="1"/>
            </p:cNvSpPr>
            <p:nvPr/>
          </p:nvSpPr>
          <p:spPr bwMode="auto">
            <a:xfrm>
              <a:off x="4903814" y="3286124"/>
              <a:ext cx="3382962" cy="400110"/>
            </a:xfrm>
            <a:prstGeom prst="rect">
              <a:avLst/>
            </a:prstGeom>
            <a:noFill/>
            <a:ln w="9525">
              <a:noFill/>
              <a:miter lim="800000"/>
              <a:headEnd/>
              <a:tailEnd/>
            </a:ln>
            <a:effectLst/>
          </p:spPr>
          <p:txBody>
            <a:bodyPr>
              <a:spAutoFit/>
            </a:bodyPr>
            <a:lstStyle/>
            <a:p>
              <a:pPr algn="l">
                <a:spcBef>
                  <a:spcPct val="50000"/>
                </a:spcBef>
              </a:pPr>
              <a:r>
                <a:rPr lang="en-US" altLang="zh-CN" sz="2000" i="1">
                  <a:latin typeface="Consolas" pitchFamily="49" charset="0"/>
                  <a:ea typeface="楷体" pitchFamily="49" charset="-122"/>
                  <a:cs typeface="Consolas" pitchFamily="49" charset="0"/>
                </a:rPr>
                <a:t>m</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a:t>
              </a:r>
              <a:r>
                <a:rPr lang="en-US" altLang="zh-CN" sz="2000" i="1">
                  <a:latin typeface="Consolas" pitchFamily="49" charset="0"/>
                  <a:ea typeface="楷体" pitchFamily="49" charset="-122"/>
                  <a:cs typeface="Consolas" pitchFamily="49" charset="0"/>
                </a:rPr>
                <a:t>h</a:t>
              </a:r>
              <a:r>
                <a:rPr lang="en-US" altLang="zh-CN" sz="2000">
                  <a:latin typeface="Consolas" pitchFamily="49" charset="0"/>
                  <a:ea typeface="楷体" pitchFamily="49" charset="-122"/>
                  <a:cs typeface="Consolas" pitchFamily="49" charset="0"/>
                </a:rPr>
                <a:t>=3</a:t>
              </a:r>
              <a:r>
                <a:rPr lang="zh-CN" altLang="en-US" sz="2000">
                  <a:latin typeface="Consolas" pitchFamily="49" charset="0"/>
                  <a:ea typeface="楷体" pitchFamily="49" charset="-122"/>
                  <a:cs typeface="Consolas" pitchFamily="49" charset="0"/>
                </a:rPr>
                <a:t>：最少结点情况</a:t>
              </a:r>
              <a:endParaRPr lang="zh-CN" altLang="en-US" sz="2000" dirty="0">
                <a:latin typeface="Consolas" pitchFamily="49" charset="0"/>
                <a:ea typeface="楷体" pitchFamily="49" charset="-122"/>
                <a:cs typeface="Consolas" pitchFamily="49" charset="0"/>
              </a:endParaRPr>
            </a:p>
          </p:txBody>
        </p:sp>
      </p:grpSp>
      <p:sp>
        <p:nvSpPr>
          <p:cNvPr id="2" name="灯片编号占位符 1">
            <a:extLst>
              <a:ext uri="{FF2B5EF4-FFF2-40B4-BE49-F238E27FC236}">
                <a16:creationId xmlns:a16="http://schemas.microsoft.com/office/drawing/2014/main" id="{09B0D008-4297-4DED-81C9-93C6C5841523}"/>
              </a:ext>
            </a:extLst>
          </p:cNvPr>
          <p:cNvSpPr>
            <a:spLocks noGrp="1"/>
          </p:cNvSpPr>
          <p:nvPr>
            <p:ph type="sldNum" sz="quarter" idx="12"/>
          </p:nvPr>
        </p:nvSpPr>
        <p:spPr/>
        <p:txBody>
          <a:bodyPr/>
          <a:lstStyle/>
          <a:p>
            <a:fld id="{FFD28AF7-D4CC-4B35-B7D7-507FA0146854}" type="slidenum">
              <a:rPr lang="en-US" altLang="zh-CN" smtClean="0"/>
              <a:pPr/>
              <a:t>22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85786" y="3929066"/>
            <a:ext cx="7786742" cy="2419124"/>
          </a:xfrm>
          <a:prstGeom prst="rect">
            <a:avLst/>
          </a:prstGeom>
          <a:noFill/>
        </p:spPr>
        <p:txBody>
          <a:bodyPr wrap="square" rtlCol="0">
            <a:spAutoFit/>
          </a:bodyPr>
          <a:lstStyle/>
          <a:p>
            <a:pPr algn="just">
              <a:lnSpc>
                <a:spcPct val="110000"/>
              </a:lnSpc>
              <a:spcBef>
                <a:spcPct val="50000"/>
              </a:spcBef>
            </a:pPr>
            <a:r>
              <a:rPr kumimoji="1" lang="zh-CN" altLang="en-US" dirty="0">
                <a:latin typeface="Consolas" pitchFamily="49" charset="0"/>
                <a:ea typeface="楷体" pitchFamily="49" charset="-122"/>
                <a:cs typeface="Consolas" pitchFamily="49" charset="0"/>
              </a:rPr>
              <a:t>则有：</a:t>
            </a:r>
          </a:p>
          <a:p>
            <a:pPr algn="just">
              <a:lnSpc>
                <a:spcPct val="80000"/>
              </a:lnSpc>
              <a:spcBef>
                <a:spcPct val="50000"/>
              </a:spcBef>
            </a:pPr>
            <a:r>
              <a:rPr kumimoji="1" lang="zh-CN" altLang="en-US">
                <a:latin typeface="Consolas" pitchFamily="49" charset="0"/>
                <a:ea typeface="楷体" pitchFamily="49" charset="-122"/>
                <a:cs typeface="Consolas" pitchFamily="49" charset="0"/>
              </a:rPr>
              <a:t>      </a:t>
            </a:r>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ea typeface="+mj-ea"/>
                <a:cs typeface="Consolas" pitchFamily="49" charset="0"/>
              </a:rPr>
              <a:t>…</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-2    </a:t>
            </a:r>
            <a:r>
              <a:rPr kumimoji="1" lang="en-US" altLang="zh-CN">
                <a:solidFill>
                  <a:srgbClr val="C00000"/>
                </a:solidFill>
                <a:latin typeface="Consolas" pitchFamily="49" charset="0"/>
                <a:ea typeface="楷体" pitchFamily="49" charset="-122"/>
                <a:cs typeface="Consolas" pitchFamily="49" charset="0"/>
              </a:rPr>
              <a:t>&lt;</a:t>
            </a:r>
            <a:r>
              <a:rPr kumimoji="1" lang="zh-CN" altLang="en-US">
                <a:solidFill>
                  <a:srgbClr val="C00000"/>
                </a:solidFill>
                <a:latin typeface="Consolas" pitchFamily="49" charset="0"/>
                <a:ea typeface="楷体" pitchFamily="49" charset="-122"/>
                <a:cs typeface="Consolas" pitchFamily="49" charset="0"/>
              </a:rPr>
              <a:t> </a:t>
            </a:r>
            <a:r>
              <a:rPr kumimoji="1" lang="en-US" altLang="zh-CN" i="1">
                <a:latin typeface="Consolas" pitchFamily="49" charset="0"/>
                <a:ea typeface="楷体" pitchFamily="49" charset="-122"/>
                <a:cs typeface="Consolas" pitchFamily="49" charset="0"/>
              </a:rPr>
              <a:t>n </a:t>
            </a:r>
            <a:r>
              <a:rPr kumimoji="1" lang="en-US" altLang="zh-CN">
                <a:latin typeface="Consolas" pitchFamily="49" charset="0"/>
                <a:ea typeface="+mn-ea"/>
                <a:cs typeface="Consolas" pitchFamily="49" charset="0"/>
              </a:rPr>
              <a:t>≤ </a:t>
            </a:r>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ea typeface="+mn-ea"/>
                <a:cs typeface="Consolas" pitchFamily="49" charset="0"/>
              </a:rPr>
              <a:t>…</a:t>
            </a:r>
            <a:r>
              <a:rPr kumimoji="1" lang="en-US" altLang="zh-CN">
                <a:latin typeface="Consolas" pitchFamily="49" charset="0"/>
                <a:ea typeface="楷体" pitchFamily="49" charset="-122"/>
                <a:cs typeface="Consolas" pitchFamily="49" charset="0"/>
              </a:rPr>
              <a:t>+</a:t>
            </a:r>
            <a:r>
              <a:rPr kumimoji="1" lang="en-US" altLang="zh-CN" dirty="0" err="1">
                <a:latin typeface="Consolas" pitchFamily="49" charset="0"/>
                <a:ea typeface="楷体" pitchFamily="49" charset="-122"/>
                <a:cs typeface="Consolas" pitchFamily="49" charset="0"/>
              </a:rPr>
              <a:t>3</a:t>
            </a:r>
            <a:r>
              <a:rPr kumimoji="1" lang="en-US" altLang="zh-CN" i="1" baseline="30000" dirty="0" err="1">
                <a:latin typeface="Consolas" pitchFamily="49" charset="0"/>
                <a:ea typeface="楷体" pitchFamily="49" charset="-122"/>
                <a:cs typeface="Consolas" pitchFamily="49" charset="0"/>
              </a:rPr>
              <a:t>h</a:t>
            </a:r>
            <a:r>
              <a:rPr kumimoji="1" lang="en-US" altLang="zh-CN" baseline="30000" dirty="0">
                <a:latin typeface="Consolas" pitchFamily="49" charset="0"/>
                <a:ea typeface="楷体" pitchFamily="49" charset="-122"/>
                <a:cs typeface="Consolas" pitchFamily="49" charset="0"/>
              </a:rPr>
              <a:t>-1</a:t>
            </a:r>
            <a:endParaRPr kumimoji="1" lang="en-US" altLang="zh-CN" dirty="0">
              <a:latin typeface="Consolas" pitchFamily="49" charset="0"/>
              <a:ea typeface="楷体" pitchFamily="49" charset="-122"/>
              <a:cs typeface="Consolas" pitchFamily="49" charset="0"/>
            </a:endParaRPr>
          </a:p>
          <a:p>
            <a:pPr algn="just">
              <a:lnSpc>
                <a:spcPct val="80000"/>
              </a:lnSpc>
              <a:spcBef>
                <a:spcPct val="50000"/>
              </a:spcBef>
            </a:pPr>
            <a:r>
              <a:rPr kumimoji="1" lang="en-US" altLang="zh-CN" dirty="0">
                <a:latin typeface="Consolas" pitchFamily="49" charset="0"/>
                <a:ea typeface="楷体" pitchFamily="49" charset="-122"/>
                <a:cs typeface="Consolas" pitchFamily="49" charset="0"/>
              </a:rPr>
              <a:t>       (</a:t>
            </a:r>
            <a:r>
              <a:rPr kumimoji="1" lang="en-US" altLang="zh-CN" dirty="0" err="1">
                <a:latin typeface="Consolas" pitchFamily="49" charset="0"/>
                <a:ea typeface="楷体" pitchFamily="49" charset="-122"/>
                <a:cs typeface="Consolas" pitchFamily="49" charset="0"/>
              </a:rPr>
              <a:t>3</a:t>
            </a:r>
            <a:r>
              <a:rPr kumimoji="1" lang="en-US" altLang="zh-CN" i="1" baseline="30000" dirty="0" err="1">
                <a:latin typeface="Consolas" pitchFamily="49" charset="0"/>
                <a:ea typeface="楷体" pitchFamily="49" charset="-122"/>
                <a:cs typeface="Consolas" pitchFamily="49" charset="0"/>
              </a:rPr>
              <a:t>h</a:t>
            </a:r>
            <a:r>
              <a:rPr kumimoji="1" lang="en-US" altLang="zh-CN" baseline="30000" dirty="0">
                <a:latin typeface="Consolas" pitchFamily="49" charset="0"/>
                <a:ea typeface="楷体" pitchFamily="49" charset="-122"/>
                <a:cs typeface="Consolas" pitchFamily="49" charset="0"/>
              </a:rPr>
              <a:t>-1</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2 &lt; </a:t>
            </a:r>
            <a:r>
              <a:rPr kumimoji="1" lang="en-US" altLang="zh-CN" i="1">
                <a:latin typeface="Consolas" pitchFamily="49" charset="0"/>
                <a:ea typeface="楷体" pitchFamily="49" charset="-122"/>
                <a:cs typeface="Consolas" pitchFamily="49" charset="0"/>
              </a:rPr>
              <a:t>n </a:t>
            </a:r>
            <a:r>
              <a:rPr kumimoji="1" lang="en-US" altLang="zh-CN">
                <a:latin typeface="Consolas" pitchFamily="49" charset="0"/>
                <a:ea typeface="+mj-ea"/>
                <a:cs typeface="Consolas" pitchFamily="49" charset="0"/>
              </a:rPr>
              <a:t>≤</a:t>
            </a:r>
            <a:r>
              <a:rPr kumimoji="1" lang="en-US" altLang="zh-CN">
                <a:latin typeface="Consolas" pitchFamily="49" charset="0"/>
                <a:ea typeface="楷体" pitchFamily="49" charset="-122"/>
                <a:cs typeface="Consolas" pitchFamily="49" charset="0"/>
              </a:rPr>
              <a:t> </a:t>
            </a:r>
            <a:r>
              <a:rPr kumimoji="1" lang="en-US" altLang="zh-CN" dirty="0">
                <a:latin typeface="Consolas" pitchFamily="49" charset="0"/>
                <a:ea typeface="楷体" pitchFamily="49" charset="-122"/>
                <a:cs typeface="Consolas" pitchFamily="49" charset="0"/>
              </a:rPr>
              <a:t>(</a:t>
            </a:r>
            <a:r>
              <a:rPr kumimoji="1" lang="en-US" altLang="zh-CN" dirty="0" err="1">
                <a:latin typeface="Consolas" pitchFamily="49" charset="0"/>
                <a:ea typeface="楷体" pitchFamily="49" charset="-122"/>
                <a:cs typeface="Consolas" pitchFamily="49" charset="0"/>
              </a:rPr>
              <a:t>3</a:t>
            </a:r>
            <a:r>
              <a:rPr kumimoji="1" lang="en-US" altLang="zh-CN" i="1" baseline="30000" dirty="0" err="1">
                <a:latin typeface="Consolas" pitchFamily="49" charset="0"/>
                <a:ea typeface="楷体" pitchFamily="49" charset="-122"/>
                <a:cs typeface="Consolas" pitchFamily="49" charset="0"/>
              </a:rPr>
              <a:t>h</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1)/2</a:t>
            </a:r>
          </a:p>
          <a:p>
            <a:pPr algn="just">
              <a:lnSpc>
                <a:spcPct val="80000"/>
              </a:lnSpc>
              <a:spcBef>
                <a:spcPct val="50000"/>
              </a:spcBef>
            </a:pPr>
            <a:r>
              <a:rPr kumimoji="1" lang="en-US" altLang="zh-CN">
                <a:latin typeface="Consolas" pitchFamily="49" charset="0"/>
                <a:ea typeface="楷体" pitchFamily="49" charset="-122"/>
                <a:cs typeface="Consolas" pitchFamily="49" charset="0"/>
              </a:rPr>
              <a:t>       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-1 </a:t>
            </a:r>
            <a:r>
              <a:rPr kumimoji="1" lang="en-US" altLang="zh-CN">
                <a:latin typeface="Consolas" pitchFamily="49" charset="0"/>
                <a:ea typeface="楷体" pitchFamily="49" charset="-122"/>
                <a:cs typeface="Consolas" pitchFamily="49" charset="0"/>
              </a:rPr>
              <a:t>&lt; 2</a:t>
            </a:r>
            <a:r>
              <a:rPr kumimoji="1" lang="en-US" altLang="zh-CN" i="1">
                <a:latin typeface="Consolas" pitchFamily="49" charset="0"/>
                <a:ea typeface="楷体" pitchFamily="49" charset="-122"/>
                <a:cs typeface="Consolas" pitchFamily="49" charset="0"/>
              </a:rPr>
              <a:t>n</a:t>
            </a:r>
            <a:r>
              <a:rPr kumimoji="1" lang="en-US" altLang="zh-CN">
                <a:latin typeface="Consolas" pitchFamily="49" charset="0"/>
                <a:ea typeface="楷体" pitchFamily="49" charset="-122"/>
                <a:cs typeface="Consolas" pitchFamily="49" charset="0"/>
              </a:rPr>
              <a:t>+1 </a:t>
            </a:r>
            <a:r>
              <a:rPr kumimoji="1" lang="en-US" altLang="zh-CN">
                <a:latin typeface="Consolas" pitchFamily="49" charset="0"/>
                <a:ea typeface="+mn-ea"/>
                <a:cs typeface="Consolas" pitchFamily="49" charset="0"/>
              </a:rPr>
              <a:t>≤ </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endParaRPr kumimoji="1" lang="en-US" altLang="zh-CN" i="1" baseline="30000" dirty="0">
              <a:latin typeface="Consolas" pitchFamily="49" charset="0"/>
              <a:ea typeface="楷体" pitchFamily="49" charset="-122"/>
              <a:cs typeface="Consolas" pitchFamily="49" charset="0"/>
            </a:endParaRPr>
          </a:p>
          <a:p>
            <a:pPr algn="just">
              <a:lnSpc>
                <a:spcPct val="80000"/>
              </a:lnSpc>
              <a:spcBef>
                <a:spcPct val="50000"/>
              </a:spcBef>
            </a:pPr>
            <a:r>
              <a:rPr kumimoji="1" lang="en-US" altLang="zh-CN" dirty="0">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即：</a:t>
            </a:r>
            <a:r>
              <a:rPr kumimoji="1" lang="en-US" altLang="zh-CN" i="1" dirty="0">
                <a:solidFill>
                  <a:srgbClr val="CC00FF"/>
                </a:solidFill>
                <a:latin typeface="Consolas" pitchFamily="49" charset="0"/>
                <a:ea typeface="楷体" pitchFamily="49" charset="-122"/>
                <a:cs typeface="Consolas" pitchFamily="49" charset="0"/>
              </a:rPr>
              <a:t>h</a:t>
            </a:r>
            <a:r>
              <a:rPr kumimoji="1" lang="en-US" altLang="zh-CN" dirty="0">
                <a:solidFill>
                  <a:srgbClr val="CC00FF"/>
                </a:solidFill>
                <a:latin typeface="Consolas" pitchFamily="49" charset="0"/>
                <a:ea typeface="楷体" pitchFamily="49" charset="-122"/>
                <a:cs typeface="Consolas" pitchFamily="49" charset="0"/>
              </a:rPr>
              <a:t>= </a:t>
            </a:r>
            <a:r>
              <a:rPr kumimoji="1" lang="en-US" altLang="zh-CN" baseline="30000" dirty="0">
                <a:solidFill>
                  <a:srgbClr val="CC00FF"/>
                </a:solidFill>
                <a:latin typeface="Consolas" pitchFamily="49" charset="0"/>
                <a:ea typeface="楷体" pitchFamily="49" charset="-122"/>
                <a:cs typeface="Consolas" pitchFamily="49" charset="0"/>
                <a:sym typeface="Symbol" pitchFamily="18" charset="2"/>
              </a:rPr>
              <a:t></a:t>
            </a:r>
            <a:r>
              <a:rPr kumimoji="1" lang="en-US" altLang="zh-CN" dirty="0">
                <a:solidFill>
                  <a:srgbClr val="CC00FF"/>
                </a:solidFill>
                <a:latin typeface="Consolas" pitchFamily="49" charset="0"/>
                <a:ea typeface="楷体" pitchFamily="49" charset="-122"/>
                <a:cs typeface="Consolas" pitchFamily="49" charset="0"/>
              </a:rPr>
              <a:t> </a:t>
            </a:r>
            <a:r>
              <a:rPr kumimoji="1" lang="en-US" altLang="zh-CN" dirty="0" err="1">
                <a:solidFill>
                  <a:srgbClr val="CC00FF"/>
                </a:solidFill>
                <a:latin typeface="Consolas" pitchFamily="49" charset="0"/>
                <a:ea typeface="楷体" pitchFamily="49" charset="-122"/>
                <a:cs typeface="Consolas" pitchFamily="49" charset="0"/>
              </a:rPr>
              <a:t>log</a:t>
            </a:r>
            <a:r>
              <a:rPr kumimoji="1" lang="en-US" altLang="zh-CN" baseline="-30000" dirty="0" err="1">
                <a:solidFill>
                  <a:srgbClr val="CC00FF"/>
                </a:solidFill>
                <a:latin typeface="Consolas" pitchFamily="49" charset="0"/>
                <a:ea typeface="楷体" pitchFamily="49" charset="-122"/>
                <a:cs typeface="Consolas" pitchFamily="49" charset="0"/>
              </a:rPr>
              <a:t>3</a:t>
            </a:r>
            <a:r>
              <a:rPr kumimoji="1" lang="en-US" altLang="zh-CN" dirty="0">
                <a:solidFill>
                  <a:srgbClr val="CC00FF"/>
                </a:solidFill>
                <a:latin typeface="Consolas" pitchFamily="49" charset="0"/>
                <a:ea typeface="楷体" pitchFamily="49" charset="-122"/>
                <a:cs typeface="Consolas" pitchFamily="49" charset="0"/>
              </a:rPr>
              <a:t>(</a:t>
            </a:r>
            <a:r>
              <a:rPr kumimoji="1" lang="en-US" altLang="zh-CN" dirty="0" err="1">
                <a:solidFill>
                  <a:srgbClr val="CC00FF"/>
                </a:solidFill>
                <a:latin typeface="Consolas" pitchFamily="49" charset="0"/>
                <a:ea typeface="楷体" pitchFamily="49" charset="-122"/>
                <a:cs typeface="Consolas" pitchFamily="49" charset="0"/>
              </a:rPr>
              <a:t>2</a:t>
            </a:r>
            <a:r>
              <a:rPr kumimoji="1" lang="en-US" altLang="zh-CN" i="1" dirty="0" err="1">
                <a:solidFill>
                  <a:srgbClr val="CC00FF"/>
                </a:solidFill>
                <a:latin typeface="Consolas" pitchFamily="49" charset="0"/>
                <a:ea typeface="楷体" pitchFamily="49" charset="-122"/>
                <a:cs typeface="Consolas" pitchFamily="49" charset="0"/>
              </a:rPr>
              <a:t>n</a:t>
            </a:r>
            <a:r>
              <a:rPr kumimoji="1" lang="en-US" altLang="zh-CN" dirty="0" err="1">
                <a:solidFill>
                  <a:srgbClr val="CC00FF"/>
                </a:solidFill>
                <a:latin typeface="Consolas" pitchFamily="49" charset="0"/>
                <a:ea typeface="楷体" pitchFamily="49" charset="-122"/>
                <a:cs typeface="Consolas" pitchFamily="49" charset="0"/>
              </a:rPr>
              <a:t>+1</a:t>
            </a:r>
            <a:r>
              <a:rPr kumimoji="1" lang="en-US" altLang="zh-CN" dirty="0">
                <a:solidFill>
                  <a:srgbClr val="CC00FF"/>
                </a:solidFill>
                <a:latin typeface="Consolas" pitchFamily="49" charset="0"/>
                <a:ea typeface="楷体" pitchFamily="49" charset="-122"/>
                <a:cs typeface="Consolas" pitchFamily="49" charset="0"/>
              </a:rPr>
              <a:t>)</a:t>
            </a:r>
            <a:r>
              <a:rPr kumimoji="1" lang="en-US" altLang="zh-CN" baseline="30000" dirty="0">
                <a:solidFill>
                  <a:srgbClr val="CC00FF"/>
                </a:solidFill>
                <a:latin typeface="Consolas" pitchFamily="49" charset="0"/>
                <a:ea typeface="楷体" pitchFamily="49" charset="-122"/>
                <a:cs typeface="Consolas" pitchFamily="49" charset="0"/>
                <a:sym typeface="Symbol" pitchFamily="18" charset="2"/>
              </a:rPr>
              <a:t></a:t>
            </a:r>
            <a:r>
              <a:rPr kumimoji="1" lang="zh-CN" altLang="en-US" dirty="0">
                <a:latin typeface="Consolas" pitchFamily="49" charset="0"/>
                <a:ea typeface="楷体" pitchFamily="49" charset="-122"/>
                <a:cs typeface="Consolas" pitchFamily="49" charset="0"/>
                <a:sym typeface="Symbol" pitchFamily="18" charset="2"/>
              </a:rPr>
              <a:t>。</a:t>
            </a:r>
            <a:endParaRPr lang="zh-CN" altLang="en-US" dirty="0">
              <a:latin typeface="Consolas" pitchFamily="49" charset="0"/>
              <a:cs typeface="Consolas" pitchFamily="49" charset="0"/>
            </a:endParaRPr>
          </a:p>
        </p:txBody>
      </p:sp>
      <p:grpSp>
        <p:nvGrpSpPr>
          <p:cNvPr id="65" name="组合 64"/>
          <p:cNvGrpSpPr/>
          <p:nvPr/>
        </p:nvGrpSpPr>
        <p:grpSpPr>
          <a:xfrm>
            <a:off x="4929190" y="500042"/>
            <a:ext cx="3956054" cy="2961995"/>
            <a:chOff x="428596" y="785794"/>
            <a:chExt cx="3956054" cy="2961995"/>
          </a:xfrm>
        </p:grpSpPr>
        <p:sp>
          <p:nvSpPr>
            <p:cNvPr id="18" name="Text Box 32"/>
            <p:cNvSpPr txBox="1">
              <a:spLocks noChangeArrowheads="1"/>
            </p:cNvSpPr>
            <p:nvPr/>
          </p:nvSpPr>
          <p:spPr bwMode="auto">
            <a:xfrm>
              <a:off x="1001687" y="2895897"/>
              <a:ext cx="3382963"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最多结点情况，结点个数：</a:t>
              </a:r>
              <a:endParaRPr lang="zh-CN" altLang="en-US" sz="2000" dirty="0">
                <a:latin typeface="Consolas" pitchFamily="49" charset="0"/>
                <a:ea typeface="楷体" pitchFamily="49" charset="-122"/>
                <a:cs typeface="Consolas" pitchFamily="49" charset="0"/>
              </a:endParaRPr>
            </a:p>
          </p:txBody>
        </p:sp>
        <p:sp>
          <p:nvSpPr>
            <p:cNvPr id="20" name="Line 20"/>
            <p:cNvSpPr>
              <a:spLocks noChangeShapeType="1"/>
            </p:cNvSpPr>
            <p:nvPr/>
          </p:nvSpPr>
          <p:spPr bwMode="auto">
            <a:xfrm flipH="1">
              <a:off x="1736748" y="990592"/>
              <a:ext cx="792163"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1" name="Line 21"/>
            <p:cNvSpPr>
              <a:spLocks noChangeShapeType="1"/>
            </p:cNvSpPr>
            <p:nvPr/>
          </p:nvSpPr>
          <p:spPr bwMode="auto">
            <a:xfrm>
              <a:off x="2673373" y="1063617"/>
              <a:ext cx="0"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2" name="Line 22"/>
            <p:cNvSpPr>
              <a:spLocks noChangeShapeType="1"/>
            </p:cNvSpPr>
            <p:nvPr/>
          </p:nvSpPr>
          <p:spPr bwMode="auto">
            <a:xfrm>
              <a:off x="2744810" y="990592"/>
              <a:ext cx="936625"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Line 23"/>
            <p:cNvSpPr>
              <a:spLocks noChangeShapeType="1"/>
            </p:cNvSpPr>
            <p:nvPr/>
          </p:nvSpPr>
          <p:spPr bwMode="auto">
            <a:xfrm flipH="1">
              <a:off x="1233510" y="1495417"/>
              <a:ext cx="4318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4" name="Line 24"/>
            <p:cNvSpPr>
              <a:spLocks noChangeShapeType="1"/>
            </p:cNvSpPr>
            <p:nvPr/>
          </p:nvSpPr>
          <p:spPr bwMode="auto">
            <a:xfrm flipH="1">
              <a:off x="1593873" y="1566854"/>
              <a:ext cx="71438" cy="50482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5" name="Line 25"/>
            <p:cNvSpPr>
              <a:spLocks noChangeShapeType="1"/>
            </p:cNvSpPr>
            <p:nvPr/>
          </p:nvSpPr>
          <p:spPr bwMode="auto">
            <a:xfrm>
              <a:off x="1736748" y="1495417"/>
              <a:ext cx="2159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6" name="Line 26"/>
            <p:cNvSpPr>
              <a:spLocks noChangeShapeType="1"/>
            </p:cNvSpPr>
            <p:nvPr/>
          </p:nvSpPr>
          <p:spPr bwMode="auto">
            <a:xfrm flipH="1">
              <a:off x="2313010" y="1495417"/>
              <a:ext cx="360363"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7" name="Line 27"/>
            <p:cNvSpPr>
              <a:spLocks noChangeShapeType="1"/>
            </p:cNvSpPr>
            <p:nvPr/>
          </p:nvSpPr>
          <p:spPr bwMode="auto">
            <a:xfrm>
              <a:off x="2673373" y="1566854"/>
              <a:ext cx="0" cy="360362"/>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8" name="Line 28"/>
            <p:cNvSpPr>
              <a:spLocks noChangeShapeType="1"/>
            </p:cNvSpPr>
            <p:nvPr/>
          </p:nvSpPr>
          <p:spPr bwMode="auto">
            <a:xfrm>
              <a:off x="2744810" y="1495417"/>
              <a:ext cx="288925"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29" name="Line 29"/>
            <p:cNvSpPr>
              <a:spLocks noChangeShapeType="1"/>
            </p:cNvSpPr>
            <p:nvPr/>
          </p:nvSpPr>
          <p:spPr bwMode="auto">
            <a:xfrm flipH="1">
              <a:off x="3394098" y="1495417"/>
              <a:ext cx="2159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0" name="Line 30"/>
            <p:cNvSpPr>
              <a:spLocks noChangeShapeType="1"/>
            </p:cNvSpPr>
            <p:nvPr/>
          </p:nvSpPr>
          <p:spPr bwMode="auto">
            <a:xfrm>
              <a:off x="3681435" y="1566854"/>
              <a:ext cx="71438"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1" name="Line 31"/>
            <p:cNvSpPr>
              <a:spLocks noChangeShapeType="1"/>
            </p:cNvSpPr>
            <p:nvPr/>
          </p:nvSpPr>
          <p:spPr bwMode="auto">
            <a:xfrm>
              <a:off x="3752873" y="1495417"/>
              <a:ext cx="360363"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32" name="Oval 7"/>
            <p:cNvSpPr>
              <a:spLocks noChangeArrowheads="1"/>
            </p:cNvSpPr>
            <p:nvPr/>
          </p:nvSpPr>
          <p:spPr bwMode="auto">
            <a:xfrm>
              <a:off x="2528910" y="8477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3" name="Oval 8"/>
            <p:cNvSpPr>
              <a:spLocks noChangeArrowheads="1"/>
            </p:cNvSpPr>
            <p:nvPr/>
          </p:nvSpPr>
          <p:spPr bwMode="auto">
            <a:xfrm>
              <a:off x="1520848" y="135254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4" name="Oval 9"/>
            <p:cNvSpPr>
              <a:spLocks noChangeArrowheads="1"/>
            </p:cNvSpPr>
            <p:nvPr/>
          </p:nvSpPr>
          <p:spPr bwMode="auto">
            <a:xfrm>
              <a:off x="2530498" y="135254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5" name="Oval 10"/>
            <p:cNvSpPr>
              <a:spLocks noChangeArrowheads="1"/>
            </p:cNvSpPr>
            <p:nvPr/>
          </p:nvSpPr>
          <p:spPr bwMode="auto">
            <a:xfrm>
              <a:off x="3536973" y="135254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6" name="Oval 11"/>
            <p:cNvSpPr>
              <a:spLocks noChangeArrowheads="1"/>
            </p:cNvSpPr>
            <p:nvPr/>
          </p:nvSpPr>
          <p:spPr bwMode="auto">
            <a:xfrm>
              <a:off x="1087460"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7" name="Oval 12"/>
            <p:cNvSpPr>
              <a:spLocks noChangeArrowheads="1"/>
            </p:cNvSpPr>
            <p:nvPr/>
          </p:nvSpPr>
          <p:spPr bwMode="auto">
            <a:xfrm>
              <a:off x="1449410"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 name="Oval 13"/>
            <p:cNvSpPr>
              <a:spLocks noChangeArrowheads="1"/>
            </p:cNvSpPr>
            <p:nvPr/>
          </p:nvSpPr>
          <p:spPr bwMode="auto">
            <a:xfrm>
              <a:off x="1809773"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9" name="Oval 14"/>
            <p:cNvSpPr>
              <a:spLocks noChangeArrowheads="1"/>
            </p:cNvSpPr>
            <p:nvPr/>
          </p:nvSpPr>
          <p:spPr bwMode="auto">
            <a:xfrm>
              <a:off x="2168548"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0" name="Oval 15"/>
            <p:cNvSpPr>
              <a:spLocks noChangeArrowheads="1"/>
            </p:cNvSpPr>
            <p:nvPr/>
          </p:nvSpPr>
          <p:spPr bwMode="auto">
            <a:xfrm>
              <a:off x="2530498"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1" name="Oval 16"/>
            <p:cNvSpPr>
              <a:spLocks noChangeArrowheads="1"/>
            </p:cNvSpPr>
            <p:nvPr/>
          </p:nvSpPr>
          <p:spPr bwMode="auto">
            <a:xfrm>
              <a:off x="2890860"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2" name="Oval 17"/>
            <p:cNvSpPr>
              <a:spLocks noChangeArrowheads="1"/>
            </p:cNvSpPr>
            <p:nvPr/>
          </p:nvSpPr>
          <p:spPr bwMode="auto">
            <a:xfrm>
              <a:off x="3249635"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3" name="Oval 18"/>
            <p:cNvSpPr>
              <a:spLocks noChangeArrowheads="1"/>
            </p:cNvSpPr>
            <p:nvPr/>
          </p:nvSpPr>
          <p:spPr bwMode="auto">
            <a:xfrm>
              <a:off x="3611585"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44" name="Oval 19"/>
            <p:cNvSpPr>
              <a:spLocks noChangeArrowheads="1"/>
            </p:cNvSpPr>
            <p:nvPr/>
          </p:nvSpPr>
          <p:spPr bwMode="auto">
            <a:xfrm>
              <a:off x="3971948" y="1927217"/>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5" name="左大括号 54"/>
            <p:cNvSpPr/>
            <p:nvPr/>
          </p:nvSpPr>
          <p:spPr>
            <a:xfrm>
              <a:off x="857224" y="785794"/>
              <a:ext cx="142876" cy="1357322"/>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6" name="TextBox 55"/>
            <p:cNvSpPr txBox="1"/>
            <p:nvPr/>
          </p:nvSpPr>
          <p:spPr>
            <a:xfrm>
              <a:off x="1142976" y="3286124"/>
              <a:ext cx="3071834" cy="461665"/>
            </a:xfrm>
            <a:prstGeom prst="rect">
              <a:avLst/>
            </a:prstGeom>
            <a:noFill/>
          </p:spPr>
          <p:txBody>
            <a:bodyPr wrap="square" rtlCol="0">
              <a:spAutoFit/>
            </a:bodyPr>
            <a:lstStyle/>
            <a:p>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cs typeface="Consolas" pitchFamily="49" charset="0"/>
                </a:rPr>
                <a:t>…</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-1</a:t>
              </a:r>
              <a:endParaRPr lang="zh-CN" altLang="en-US">
                <a:latin typeface="Consolas" pitchFamily="49" charset="0"/>
                <a:cs typeface="Consolas" pitchFamily="49" charset="0"/>
              </a:endParaRPr>
            </a:p>
          </p:txBody>
        </p:sp>
        <p:sp>
          <p:nvSpPr>
            <p:cNvPr id="57" name="TextBox 56"/>
            <p:cNvSpPr txBox="1"/>
            <p:nvPr/>
          </p:nvSpPr>
          <p:spPr>
            <a:xfrm>
              <a:off x="428596" y="1285860"/>
              <a:ext cx="428628" cy="400110"/>
            </a:xfrm>
            <a:prstGeom prst="rect">
              <a:avLst/>
            </a:prstGeom>
            <a:noFill/>
          </p:spPr>
          <p:txBody>
            <a:bodyPr wrap="square" rtlCol="0">
              <a:spAutoFit/>
            </a:bodyPr>
            <a:lstStyle/>
            <a:p>
              <a:r>
                <a:rPr lang="en-US" altLang="zh-CN" sz="2000" i="1">
                  <a:latin typeface="Consolas" pitchFamily="49" charset="0"/>
                  <a:cs typeface="Consolas" pitchFamily="49" charset="0"/>
                </a:rPr>
                <a:t>h</a:t>
              </a:r>
              <a:endParaRPr lang="zh-CN" altLang="en-US" sz="2000" i="1">
                <a:latin typeface="Consolas" pitchFamily="49" charset="0"/>
                <a:cs typeface="Consolas" pitchFamily="49" charset="0"/>
              </a:endParaRPr>
            </a:p>
          </p:txBody>
        </p:sp>
        <p:sp>
          <p:nvSpPr>
            <p:cNvPr id="59" name="下箭头 58"/>
            <p:cNvSpPr/>
            <p:nvPr/>
          </p:nvSpPr>
          <p:spPr>
            <a:xfrm>
              <a:off x="2428860" y="2428868"/>
              <a:ext cx="214314"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64" name="组合 63"/>
          <p:cNvGrpSpPr/>
          <p:nvPr/>
        </p:nvGrpSpPr>
        <p:grpSpPr>
          <a:xfrm>
            <a:off x="1260476" y="467005"/>
            <a:ext cx="3954466" cy="2995032"/>
            <a:chOff x="4429124" y="785794"/>
            <a:chExt cx="3954466" cy="2995032"/>
          </a:xfrm>
        </p:grpSpPr>
        <p:sp>
          <p:nvSpPr>
            <p:cNvPr id="45" name="Line 33"/>
            <p:cNvSpPr>
              <a:spLocks noChangeShapeType="1"/>
            </p:cNvSpPr>
            <p:nvPr/>
          </p:nvSpPr>
          <p:spPr bwMode="auto">
            <a:xfrm flipH="1">
              <a:off x="5735688" y="990592"/>
              <a:ext cx="792163"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6" name="Line 34"/>
            <p:cNvSpPr>
              <a:spLocks noChangeShapeType="1"/>
            </p:cNvSpPr>
            <p:nvPr/>
          </p:nvSpPr>
          <p:spPr bwMode="auto">
            <a:xfrm>
              <a:off x="6672313" y="1063617"/>
              <a:ext cx="0"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7" name="Line 35"/>
            <p:cNvSpPr>
              <a:spLocks noChangeShapeType="1"/>
            </p:cNvSpPr>
            <p:nvPr/>
          </p:nvSpPr>
          <p:spPr bwMode="auto">
            <a:xfrm>
              <a:off x="6743751" y="990592"/>
              <a:ext cx="936625" cy="4318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8" name="Line 36"/>
            <p:cNvSpPr>
              <a:spLocks noChangeShapeType="1"/>
            </p:cNvSpPr>
            <p:nvPr/>
          </p:nvSpPr>
          <p:spPr bwMode="auto">
            <a:xfrm flipH="1">
              <a:off x="5232451" y="1495417"/>
              <a:ext cx="4318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Oval 45"/>
            <p:cNvSpPr>
              <a:spLocks noChangeArrowheads="1"/>
            </p:cNvSpPr>
            <p:nvPr/>
          </p:nvSpPr>
          <p:spPr bwMode="auto">
            <a:xfrm>
              <a:off x="6527851" y="847717"/>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0" name="Oval 46"/>
            <p:cNvSpPr>
              <a:spLocks noChangeArrowheads="1"/>
            </p:cNvSpPr>
            <p:nvPr/>
          </p:nvSpPr>
          <p:spPr bwMode="auto">
            <a:xfrm>
              <a:off x="5519788" y="1352542"/>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1" name="Oval 47"/>
            <p:cNvSpPr>
              <a:spLocks noChangeArrowheads="1"/>
            </p:cNvSpPr>
            <p:nvPr/>
          </p:nvSpPr>
          <p:spPr bwMode="auto">
            <a:xfrm>
              <a:off x="6529438" y="1352542"/>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2" name="Oval 48"/>
            <p:cNvSpPr>
              <a:spLocks noChangeArrowheads="1"/>
            </p:cNvSpPr>
            <p:nvPr/>
          </p:nvSpPr>
          <p:spPr bwMode="auto">
            <a:xfrm>
              <a:off x="7535913" y="1352542"/>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3" name="Oval 49"/>
            <p:cNvSpPr>
              <a:spLocks noChangeArrowheads="1"/>
            </p:cNvSpPr>
            <p:nvPr/>
          </p:nvSpPr>
          <p:spPr bwMode="auto">
            <a:xfrm>
              <a:off x="5086401" y="1927217"/>
              <a:ext cx="288925" cy="2873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4" name="Text Box 58"/>
            <p:cNvSpPr txBox="1">
              <a:spLocks noChangeArrowheads="1"/>
            </p:cNvSpPr>
            <p:nvPr/>
          </p:nvSpPr>
          <p:spPr bwMode="auto">
            <a:xfrm>
              <a:off x="5000628" y="2928934"/>
              <a:ext cx="3382962"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最少结点情况，结点个数：</a:t>
              </a:r>
              <a:endParaRPr lang="zh-CN" altLang="en-US" sz="2000" dirty="0">
                <a:latin typeface="Consolas" pitchFamily="49" charset="0"/>
                <a:ea typeface="楷体" pitchFamily="49" charset="-122"/>
                <a:cs typeface="Consolas" pitchFamily="49" charset="0"/>
              </a:endParaRPr>
            </a:p>
          </p:txBody>
        </p:sp>
        <p:sp>
          <p:nvSpPr>
            <p:cNvPr id="60" name="下箭头 59"/>
            <p:cNvSpPr/>
            <p:nvPr/>
          </p:nvSpPr>
          <p:spPr>
            <a:xfrm>
              <a:off x="6715140" y="2428868"/>
              <a:ext cx="214314"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1" name="左大括号 60"/>
            <p:cNvSpPr/>
            <p:nvPr/>
          </p:nvSpPr>
          <p:spPr>
            <a:xfrm>
              <a:off x="4857752" y="785794"/>
              <a:ext cx="142876" cy="1357322"/>
            </a:xfrm>
            <a:prstGeom prst="leftBrace">
              <a:avLst/>
            </a:prstGeom>
            <a:ln w="28575">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2" name="TextBox 61"/>
            <p:cNvSpPr txBox="1"/>
            <p:nvPr/>
          </p:nvSpPr>
          <p:spPr>
            <a:xfrm>
              <a:off x="4429124" y="1285860"/>
              <a:ext cx="428628" cy="400110"/>
            </a:xfrm>
            <a:prstGeom prst="rect">
              <a:avLst/>
            </a:prstGeom>
            <a:noFill/>
          </p:spPr>
          <p:txBody>
            <a:bodyPr wrap="square" rtlCol="0">
              <a:spAutoFit/>
            </a:bodyPr>
            <a:lstStyle/>
            <a:p>
              <a:r>
                <a:rPr lang="en-US" altLang="zh-CN" sz="2000" i="1">
                  <a:latin typeface="Consolas" pitchFamily="49" charset="0"/>
                  <a:cs typeface="Consolas" pitchFamily="49" charset="0"/>
                </a:rPr>
                <a:t>h</a:t>
              </a:r>
              <a:endParaRPr lang="zh-CN" altLang="en-US" sz="2000" i="1">
                <a:latin typeface="Consolas" pitchFamily="49" charset="0"/>
                <a:cs typeface="Consolas" pitchFamily="49" charset="0"/>
              </a:endParaRPr>
            </a:p>
          </p:txBody>
        </p:sp>
        <p:sp>
          <p:nvSpPr>
            <p:cNvPr id="63" name="TextBox 62"/>
            <p:cNvSpPr txBox="1"/>
            <p:nvPr/>
          </p:nvSpPr>
          <p:spPr>
            <a:xfrm>
              <a:off x="5143504" y="3319161"/>
              <a:ext cx="3071834" cy="461665"/>
            </a:xfrm>
            <a:prstGeom prst="rect">
              <a:avLst/>
            </a:prstGeom>
            <a:noFill/>
          </p:spPr>
          <p:txBody>
            <a:bodyPr wrap="square" rtlCol="0">
              <a:spAutoFit/>
            </a:bodyPr>
            <a:lstStyle/>
            <a:p>
              <a:r>
                <a:rPr kumimoji="1" lang="en-US" altLang="zh-CN">
                  <a:latin typeface="Consolas" pitchFamily="49" charset="0"/>
                  <a:ea typeface="楷体" pitchFamily="49" charset="-122"/>
                  <a:cs typeface="Consolas" pitchFamily="49" charset="0"/>
                </a:rPr>
                <a:t>1+3</a:t>
              </a:r>
              <a:r>
                <a:rPr kumimoji="1" lang="en-US" altLang="zh-CN" baseline="30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+3</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a:t>
              </a:r>
              <a:r>
                <a:rPr kumimoji="1" lang="en-US" altLang="zh-CN">
                  <a:latin typeface="Consolas" pitchFamily="49" charset="0"/>
                  <a:cs typeface="Consolas" pitchFamily="49" charset="0"/>
                </a:rPr>
                <a:t>…</a:t>
              </a:r>
              <a:r>
                <a:rPr kumimoji="1" lang="en-US" altLang="zh-CN">
                  <a:latin typeface="Consolas" pitchFamily="49" charset="0"/>
                  <a:ea typeface="楷体" pitchFamily="49" charset="-122"/>
                  <a:cs typeface="Consolas" pitchFamily="49" charset="0"/>
                </a:rPr>
                <a:t>+3</a:t>
              </a:r>
              <a:r>
                <a:rPr kumimoji="1" lang="en-US" altLang="zh-CN" i="1" baseline="30000">
                  <a:latin typeface="Consolas" pitchFamily="49" charset="0"/>
                  <a:ea typeface="楷体" pitchFamily="49" charset="-122"/>
                  <a:cs typeface="Consolas" pitchFamily="49" charset="0"/>
                </a:rPr>
                <a:t>h</a:t>
              </a:r>
              <a:r>
                <a:rPr kumimoji="1" lang="en-US" altLang="zh-CN" baseline="30000">
                  <a:latin typeface="Consolas" pitchFamily="49" charset="0"/>
                  <a:ea typeface="楷体" pitchFamily="49" charset="-122"/>
                  <a:cs typeface="Consolas" pitchFamily="49" charset="0"/>
                </a:rPr>
                <a:t>-2</a:t>
              </a:r>
              <a:r>
                <a:rPr kumimoji="1" lang="en-US" altLang="zh-CN">
                  <a:latin typeface="Consolas" pitchFamily="49" charset="0"/>
                  <a:ea typeface="楷体" pitchFamily="49" charset="-122"/>
                  <a:cs typeface="Consolas" pitchFamily="49" charset="0"/>
                </a:rPr>
                <a:t>+1</a:t>
              </a:r>
              <a:endParaRPr lang="zh-CN" altLang="en-US">
                <a:latin typeface="Consolas" pitchFamily="49" charset="0"/>
                <a:cs typeface="Consolas" pitchFamily="49" charset="0"/>
              </a:endParaRPr>
            </a:p>
          </p:txBody>
        </p:sp>
      </p:grpSp>
      <p:cxnSp>
        <p:nvCxnSpPr>
          <p:cNvPr id="67" name="直接箭头连接符 66"/>
          <p:cNvCxnSpPr>
            <a:endCxn id="63" idx="2"/>
          </p:cNvCxnSpPr>
          <p:nvPr/>
        </p:nvCxnSpPr>
        <p:spPr>
          <a:xfrm rot="5400000" flipH="1" flipV="1">
            <a:off x="2807740" y="3726100"/>
            <a:ext cx="967095" cy="43897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6000760" y="3429000"/>
            <a:ext cx="1285884" cy="10001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189992" y="4500570"/>
            <a:ext cx="500066" cy="357190"/>
          </a:xfrm>
          <a:prstGeom prst="ellipse">
            <a:avLst/>
          </a:prstGeom>
          <a:solidFill>
            <a:schemeClr val="accent1">
              <a:alpha val="0"/>
            </a:schemeClr>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446103" y="857232"/>
            <a:ext cx="553998" cy="857256"/>
          </a:xfrm>
          <a:prstGeom prst="rect">
            <a:avLst/>
          </a:prstGeom>
          <a:noFill/>
        </p:spPr>
        <p:txBody>
          <a:bodyPr vert="eaVert" wrap="square" rtlCol="0">
            <a:spAutoFit/>
          </a:bodyPr>
          <a:lstStyle/>
          <a:p>
            <a:r>
              <a:rPr lang="zh-CN" altLang="en-US">
                <a:solidFill>
                  <a:srgbClr val="FF0000"/>
                </a:solidFill>
                <a:latin typeface="黑体" pitchFamily="49" charset="-122"/>
                <a:ea typeface="黑体" pitchFamily="49" charset="-122"/>
              </a:rPr>
              <a:t>推广</a:t>
            </a:r>
          </a:p>
        </p:txBody>
      </p:sp>
      <p:sp>
        <p:nvSpPr>
          <p:cNvPr id="2" name="灯片编号占位符 1">
            <a:extLst>
              <a:ext uri="{FF2B5EF4-FFF2-40B4-BE49-F238E27FC236}">
                <a16:creationId xmlns:a16="http://schemas.microsoft.com/office/drawing/2014/main" id="{744C695F-6953-4F7A-8E02-4D5E4DDAFFBC}"/>
              </a:ext>
            </a:extLst>
          </p:cNvPr>
          <p:cNvSpPr>
            <a:spLocks noGrp="1"/>
          </p:cNvSpPr>
          <p:nvPr>
            <p:ph type="sldNum" sz="quarter" idx="12"/>
          </p:nvPr>
        </p:nvSpPr>
        <p:spPr/>
        <p:txBody>
          <a:bodyPr/>
          <a:lstStyle/>
          <a:p>
            <a:fld id="{FFD28AF7-D4CC-4B35-B7D7-507FA0146854}" type="slidenum">
              <a:rPr lang="en-US" altLang="zh-CN" smtClean="0"/>
              <a:pPr/>
              <a:t>23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par>
                          <p:cTn id="23" fill="hold">
                            <p:stCondLst>
                              <p:cond delay="0"/>
                            </p:stCondLst>
                            <p:childTnLst>
                              <p:par>
                                <p:cTn id="24" presetID="26" presetClass="emph" presetSubtype="0" fill="hold" grpId="1" nodeType="afterEffect">
                                  <p:stCondLst>
                                    <p:cond delay="0"/>
                                  </p:stCondLst>
                                  <p:childTnLst>
                                    <p:animEffect transition="out" filter="fade">
                                      <p:cBhvr>
                                        <p:cTn id="25" dur="500" tmFilter="0, 0; .2, .5; .8, .5; 1, 0"/>
                                        <p:tgtEl>
                                          <p:spTgt spid="58"/>
                                        </p:tgtEl>
                                      </p:cBhvr>
                                    </p:animEffect>
                                    <p:animScale>
                                      <p:cBhvr>
                                        <p:cTn id="26" dur="250" autoRev="1" fill="hold"/>
                                        <p:tgtEl>
                                          <p:spTgt spid="58"/>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2" nodeType="clickEffect">
                                  <p:stCondLst>
                                    <p:cond delay="0"/>
                                  </p:stCondLst>
                                  <p:childTnLst>
                                    <p:animEffect transition="out" filter="wipe(down)">
                                      <p:cBhvr>
                                        <p:cTn id="30" dur="500"/>
                                        <p:tgtEl>
                                          <p:spTgt spid="58"/>
                                        </p:tgtEl>
                                      </p:cBhvr>
                                    </p:animEffect>
                                    <p:set>
                                      <p:cBhvr>
                                        <p:cTn id="31" dur="1" fill="hold">
                                          <p:stCondLst>
                                            <p:cond delay="499"/>
                                          </p:stCondLst>
                                        </p:cTn>
                                        <p:tgtEl>
                                          <p:spTgt spid="5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8"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14348" y="571480"/>
            <a:ext cx="2462199" cy="464743"/>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dirty="0">
                <a:solidFill>
                  <a:srgbClr val="CC00FF"/>
                </a:solidFill>
                <a:latin typeface="Consolas" pitchFamily="49" charset="0"/>
                <a:ea typeface="楷体" pitchFamily="49" charset="-122"/>
                <a:cs typeface="Consolas" pitchFamily="49" charset="0"/>
                <a:sym typeface="Symbol" pitchFamily="18" charset="2"/>
              </a:rPr>
              <a:t>最大高度？</a:t>
            </a:r>
          </a:p>
        </p:txBody>
      </p:sp>
      <p:grpSp>
        <p:nvGrpSpPr>
          <p:cNvPr id="20" name="组合 19"/>
          <p:cNvGrpSpPr/>
          <p:nvPr/>
        </p:nvGrpSpPr>
        <p:grpSpPr>
          <a:xfrm>
            <a:off x="2928926" y="1339850"/>
            <a:ext cx="1079500" cy="2373314"/>
            <a:chOff x="2928926" y="1339850"/>
            <a:chExt cx="1079500" cy="2373314"/>
          </a:xfrm>
        </p:grpSpPr>
        <p:sp>
          <p:nvSpPr>
            <p:cNvPr id="18" name="Line 7"/>
            <p:cNvSpPr>
              <a:spLocks noChangeShapeType="1"/>
            </p:cNvSpPr>
            <p:nvPr/>
          </p:nvSpPr>
          <p:spPr bwMode="auto">
            <a:xfrm>
              <a:off x="3428992" y="2022467"/>
              <a:ext cx="0" cy="288925"/>
            </a:xfrm>
            <a:prstGeom prst="line">
              <a:avLst/>
            </a:prstGeom>
            <a:noFill/>
            <a:ln w="9525">
              <a:solidFill>
                <a:schemeClr val="tx1"/>
              </a:solidFill>
              <a:miter lim="800000"/>
              <a:headEnd/>
              <a:tailEnd/>
            </a:ln>
            <a:effectLst/>
          </p:spPr>
          <p:txBody>
            <a:bodyPr wrap="none"/>
            <a:lstStyle/>
            <a:p>
              <a:endParaRPr lang="zh-CN" altLang="en-US"/>
            </a:p>
          </p:txBody>
        </p:sp>
        <p:sp>
          <p:nvSpPr>
            <p:cNvPr id="19" name="Line 7"/>
            <p:cNvSpPr>
              <a:spLocks noChangeShapeType="1"/>
            </p:cNvSpPr>
            <p:nvPr/>
          </p:nvSpPr>
          <p:spPr bwMode="auto">
            <a:xfrm>
              <a:off x="3428992" y="2711447"/>
              <a:ext cx="0" cy="288925"/>
            </a:xfrm>
            <a:prstGeom prst="line">
              <a:avLst/>
            </a:prstGeom>
            <a:noFill/>
            <a:ln w="9525">
              <a:solidFill>
                <a:schemeClr val="tx1"/>
              </a:solidFill>
              <a:miter lim="800000"/>
              <a:headEnd/>
              <a:tailEnd/>
            </a:ln>
            <a:effectLst/>
          </p:spPr>
          <p:txBody>
            <a:bodyPr wrap="none"/>
            <a:lstStyle/>
            <a:p>
              <a:endParaRPr lang="zh-CN" altLang="en-US"/>
            </a:p>
          </p:txBody>
        </p:sp>
        <p:sp>
          <p:nvSpPr>
            <p:cNvPr id="173068" name="Text Box 12"/>
            <p:cNvSpPr txBox="1">
              <a:spLocks noChangeArrowheads="1"/>
            </p:cNvSpPr>
            <p:nvPr/>
          </p:nvSpPr>
          <p:spPr bwMode="auto">
            <a:xfrm>
              <a:off x="3214678" y="2155819"/>
              <a:ext cx="576263" cy="487363"/>
            </a:xfrm>
            <a:prstGeom prst="rect">
              <a:avLst/>
            </a:prstGeom>
            <a:noFill/>
            <a:ln w="9525">
              <a:noFill/>
              <a:miter lim="800000"/>
              <a:headEnd/>
              <a:tailEnd/>
            </a:ln>
            <a:effectLst/>
          </p:spPr>
          <p:txBody>
            <a:bodyPr lIns="0" tIns="0" rIns="0" bIns="0">
              <a:spAutoFit/>
            </a:bodyPr>
            <a:lstStyle/>
            <a:p>
              <a:pPr algn="l">
                <a:spcBef>
                  <a:spcPct val="50000"/>
                </a:spcBef>
              </a:pPr>
              <a:r>
                <a:rPr lang="en-US" altLang="zh-CN" sz="3200" b="0" dirty="0">
                  <a:solidFill>
                    <a:schemeClr val="tx1"/>
                  </a:solidFill>
                  <a:latin typeface="Arial"/>
                  <a:ea typeface="宋体" pitchFamily="2" charset="-122"/>
                </a:rPr>
                <a:t>…</a:t>
              </a:r>
              <a:endParaRPr lang="en-US" altLang="zh-CN" sz="3200" b="0" dirty="0">
                <a:solidFill>
                  <a:schemeClr val="tx1"/>
                </a:solidFill>
                <a:latin typeface="Verdana" pitchFamily="34" charset="0"/>
                <a:ea typeface="宋体" pitchFamily="2" charset="-122"/>
              </a:endParaRPr>
            </a:p>
          </p:txBody>
        </p:sp>
        <p:sp>
          <p:nvSpPr>
            <p:cNvPr id="173065" name="Freeform 9"/>
            <p:cNvSpPr>
              <a:spLocks/>
            </p:cNvSpPr>
            <p:nvPr/>
          </p:nvSpPr>
          <p:spPr bwMode="auto">
            <a:xfrm>
              <a:off x="3503601" y="3067051"/>
              <a:ext cx="336550" cy="439738"/>
            </a:xfrm>
            <a:custGeom>
              <a:avLst/>
              <a:gdLst/>
              <a:ahLst/>
              <a:cxnLst>
                <a:cxn ang="0">
                  <a:pos x="0" y="0"/>
                </a:cxn>
                <a:cxn ang="0">
                  <a:pos x="212" y="277"/>
                </a:cxn>
              </a:cxnLst>
              <a:rect l="0" t="0" r="r" b="b"/>
              <a:pathLst>
                <a:path w="212" h="277">
                  <a:moveTo>
                    <a:pt x="0" y="0"/>
                  </a:moveTo>
                  <a:lnTo>
                    <a:pt x="212" y="27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73064" name="Freeform 8"/>
            <p:cNvSpPr>
              <a:spLocks/>
            </p:cNvSpPr>
            <p:nvPr/>
          </p:nvSpPr>
          <p:spPr bwMode="auto">
            <a:xfrm>
              <a:off x="3068626" y="3033714"/>
              <a:ext cx="319088" cy="428625"/>
            </a:xfrm>
            <a:custGeom>
              <a:avLst/>
              <a:gdLst/>
              <a:ahLst/>
              <a:cxnLst>
                <a:cxn ang="0">
                  <a:pos x="201" y="0"/>
                </a:cxn>
                <a:cxn ang="0">
                  <a:pos x="0" y="270"/>
                </a:cxn>
              </a:cxnLst>
              <a:rect l="0" t="0" r="r" b="b"/>
              <a:pathLst>
                <a:path w="201" h="270">
                  <a:moveTo>
                    <a:pt x="201" y="0"/>
                  </a:moveTo>
                  <a:lnTo>
                    <a:pt x="0" y="27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73067" name="Line 11"/>
            <p:cNvSpPr>
              <a:spLocks noChangeShapeType="1"/>
            </p:cNvSpPr>
            <p:nvPr/>
          </p:nvSpPr>
          <p:spPr bwMode="auto">
            <a:xfrm>
              <a:off x="3432164" y="3138489"/>
              <a:ext cx="0" cy="360363"/>
            </a:xfrm>
            <a:prstGeom prst="line">
              <a:avLst/>
            </a:prstGeom>
            <a:noFill/>
            <a:ln w="9525">
              <a:solidFill>
                <a:schemeClr val="tx1"/>
              </a:solidFill>
              <a:miter lim="800000"/>
              <a:headEnd/>
              <a:tailEnd/>
            </a:ln>
            <a:effectLst/>
          </p:spPr>
          <p:txBody>
            <a:bodyPr wrap="none"/>
            <a:lstStyle/>
            <a:p>
              <a:endParaRPr lang="zh-CN" altLang="en-US"/>
            </a:p>
          </p:txBody>
        </p:sp>
        <p:sp>
          <p:nvSpPr>
            <p:cNvPr id="173063" name="Line 7"/>
            <p:cNvSpPr>
              <a:spLocks noChangeShapeType="1"/>
            </p:cNvSpPr>
            <p:nvPr/>
          </p:nvSpPr>
          <p:spPr bwMode="auto">
            <a:xfrm>
              <a:off x="3432164" y="1555750"/>
              <a:ext cx="0" cy="288925"/>
            </a:xfrm>
            <a:prstGeom prst="line">
              <a:avLst/>
            </a:prstGeom>
            <a:noFill/>
            <a:ln w="9525">
              <a:solidFill>
                <a:schemeClr val="tx1"/>
              </a:solidFill>
              <a:miter lim="800000"/>
              <a:headEnd/>
              <a:tailEnd/>
            </a:ln>
            <a:effectLst/>
          </p:spPr>
          <p:txBody>
            <a:bodyPr wrap="none"/>
            <a:lstStyle/>
            <a:p>
              <a:endParaRPr lang="zh-CN" altLang="en-US"/>
            </a:p>
          </p:txBody>
        </p:sp>
        <p:sp>
          <p:nvSpPr>
            <p:cNvPr id="173058" name="Oval 2"/>
            <p:cNvSpPr>
              <a:spLocks noChangeArrowheads="1"/>
            </p:cNvSpPr>
            <p:nvPr/>
          </p:nvSpPr>
          <p:spPr bwMode="auto">
            <a:xfrm>
              <a:off x="3287701" y="1339850"/>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59" name="Oval 3"/>
            <p:cNvSpPr>
              <a:spLocks noChangeArrowheads="1"/>
            </p:cNvSpPr>
            <p:nvPr/>
          </p:nvSpPr>
          <p:spPr bwMode="auto">
            <a:xfrm>
              <a:off x="3287701" y="1771650"/>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0" name="Oval 4"/>
            <p:cNvSpPr>
              <a:spLocks noChangeArrowheads="1"/>
            </p:cNvSpPr>
            <p:nvPr/>
          </p:nvSpPr>
          <p:spPr bwMode="auto">
            <a:xfrm>
              <a:off x="3287701" y="2922589"/>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1" name="Oval 5"/>
            <p:cNvSpPr>
              <a:spLocks noChangeArrowheads="1"/>
            </p:cNvSpPr>
            <p:nvPr/>
          </p:nvSpPr>
          <p:spPr bwMode="auto">
            <a:xfrm>
              <a:off x="2928926" y="3425826"/>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2" name="Oval 6"/>
            <p:cNvSpPr>
              <a:spLocks noChangeArrowheads="1"/>
            </p:cNvSpPr>
            <p:nvPr/>
          </p:nvSpPr>
          <p:spPr bwMode="auto">
            <a:xfrm>
              <a:off x="3719501" y="3425826"/>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173066" name="Oval 10"/>
            <p:cNvSpPr>
              <a:spLocks noChangeArrowheads="1"/>
            </p:cNvSpPr>
            <p:nvPr/>
          </p:nvSpPr>
          <p:spPr bwMode="auto">
            <a:xfrm>
              <a:off x="3287701" y="3425826"/>
              <a:ext cx="288925" cy="2873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grpSp>
      <p:sp>
        <p:nvSpPr>
          <p:cNvPr id="17" name="Text Box 2"/>
          <p:cNvSpPr txBox="1">
            <a:spLocks noChangeArrowheads="1"/>
          </p:cNvSpPr>
          <p:nvPr/>
        </p:nvSpPr>
        <p:spPr bwMode="auto">
          <a:xfrm>
            <a:off x="857224" y="4143380"/>
            <a:ext cx="7072362" cy="837152"/>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a:latin typeface="Consolas" pitchFamily="49" charset="0"/>
                <a:ea typeface="楷体" pitchFamily="49" charset="-122"/>
                <a:cs typeface="Consolas" pitchFamily="49" charset="0"/>
                <a:sym typeface="Symbol" pitchFamily="18" charset="2"/>
              </a:rPr>
              <a:t>    最大高度为</a:t>
            </a:r>
            <a:r>
              <a:rPr kumimoji="1" lang="en-US" altLang="zh-CN" sz="2200" i="1">
                <a:solidFill>
                  <a:srgbClr val="FF0000"/>
                </a:solidFill>
                <a:latin typeface="Consolas" pitchFamily="49" charset="0"/>
                <a:ea typeface="楷体" pitchFamily="49" charset="-122"/>
                <a:cs typeface="Consolas" pitchFamily="49" charset="0"/>
                <a:sym typeface="Symbol" pitchFamily="18" charset="2"/>
              </a:rPr>
              <a:t>n</a:t>
            </a:r>
            <a:r>
              <a:rPr kumimoji="1" lang="en-US" altLang="zh-CN" sz="2200">
                <a:solidFill>
                  <a:srgbClr val="FF0000"/>
                </a:solidFill>
                <a:latin typeface="Consolas" pitchFamily="49" charset="0"/>
                <a:ea typeface="+mn-ea"/>
                <a:cs typeface="Consolas" pitchFamily="49" charset="0"/>
                <a:sym typeface="Symbol" pitchFamily="18" charset="2"/>
              </a:rPr>
              <a:t>-</a:t>
            </a:r>
            <a:r>
              <a:rPr kumimoji="1" lang="en-US" altLang="zh-CN" sz="2200">
                <a:solidFill>
                  <a:srgbClr val="FF0000"/>
                </a:solidFill>
                <a:latin typeface="Consolas" pitchFamily="49" charset="0"/>
                <a:ea typeface="楷体" pitchFamily="49" charset="-122"/>
                <a:cs typeface="Consolas" pitchFamily="49" charset="0"/>
                <a:sym typeface="Symbol" pitchFamily="18" charset="2"/>
              </a:rPr>
              <a:t>2</a:t>
            </a:r>
            <a:r>
              <a:rPr kumimoji="1" lang="zh-CN" altLang="en-US" sz="2200">
                <a:latin typeface="Consolas" pitchFamily="49" charset="0"/>
                <a:ea typeface="楷体" pitchFamily="49" charset="-122"/>
                <a:cs typeface="Consolas" pitchFamily="49" charset="0"/>
                <a:sym typeface="Symbol" pitchFamily="18" charset="2"/>
              </a:rPr>
              <a:t>（某一层有</a:t>
            </a:r>
            <a:r>
              <a:rPr kumimoji="1" lang="en-US" altLang="zh-CN" sz="2200">
                <a:latin typeface="Consolas" pitchFamily="49" charset="0"/>
                <a:ea typeface="楷体" pitchFamily="49" charset="-122"/>
                <a:cs typeface="Consolas" pitchFamily="49" charset="0"/>
                <a:sym typeface="Symbol" pitchFamily="18" charset="2"/>
              </a:rPr>
              <a:t>3</a:t>
            </a:r>
            <a:r>
              <a:rPr kumimoji="1" lang="zh-CN" altLang="en-US" sz="2200">
                <a:latin typeface="Consolas" pitchFamily="49" charset="0"/>
                <a:ea typeface="楷体" pitchFamily="49" charset="-122"/>
                <a:cs typeface="Consolas" pitchFamily="49" charset="0"/>
                <a:sym typeface="Symbol" pitchFamily="18" charset="2"/>
              </a:rPr>
              <a:t>个结点，其他每层只有一个结点）。</a:t>
            </a:r>
            <a:endParaRPr kumimoji="1" lang="zh-CN" altLang="en-US" sz="2200" dirty="0">
              <a:latin typeface="Consolas" pitchFamily="49" charset="0"/>
              <a:ea typeface="楷体" pitchFamily="49" charset="-122"/>
              <a:cs typeface="Consolas" pitchFamily="49" charset="0"/>
              <a:sym typeface="Symbol" pitchFamily="18" charset="2"/>
            </a:endParaRPr>
          </a:p>
        </p:txBody>
      </p:sp>
      <p:sp>
        <p:nvSpPr>
          <p:cNvPr id="21" name="右大括号 20"/>
          <p:cNvSpPr/>
          <p:nvPr/>
        </p:nvSpPr>
        <p:spPr>
          <a:xfrm>
            <a:off x="4500562" y="1357298"/>
            <a:ext cx="214314" cy="228601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4786314" y="2289110"/>
            <a:ext cx="714380" cy="400110"/>
          </a:xfrm>
          <a:prstGeom prst="rect">
            <a:avLst/>
          </a:prstGeom>
          <a:noFill/>
        </p:spPr>
        <p:txBody>
          <a:bodyPr wrap="square" rtlCol="0">
            <a:spAutoFit/>
          </a:bodyPr>
          <a:lstStyle/>
          <a:p>
            <a:pPr algn="l"/>
            <a:r>
              <a:rPr kumimoji="1" lang="en-US" altLang="zh-CN" sz="2000" i="1" dirty="0">
                <a:latin typeface="Consolas" pitchFamily="49" charset="0"/>
                <a:ea typeface="楷体" pitchFamily="49" charset="-122"/>
                <a:cs typeface="Consolas" pitchFamily="49" charset="0"/>
                <a:sym typeface="Symbol" pitchFamily="18" charset="2"/>
              </a:rPr>
              <a:t>n</a:t>
            </a:r>
            <a:r>
              <a:rPr kumimoji="1" lang="en-US" altLang="zh-CN" sz="2000" dirty="0">
                <a:latin typeface="Consolas" pitchFamily="49" charset="0"/>
                <a:cs typeface="Consolas" pitchFamily="49" charset="0"/>
                <a:sym typeface="Symbol" pitchFamily="18" charset="2"/>
              </a:rPr>
              <a:t>-</a:t>
            </a:r>
            <a:r>
              <a:rPr kumimoji="1" lang="en-US" altLang="zh-CN" sz="2000" dirty="0">
                <a:latin typeface="Consolas" pitchFamily="49" charset="0"/>
                <a:ea typeface="楷体" pitchFamily="49" charset="-122"/>
                <a:cs typeface="Consolas" pitchFamily="49" charset="0"/>
                <a:sym typeface="Symbol" pitchFamily="18" charset="2"/>
              </a:rPr>
              <a:t>2</a:t>
            </a:r>
            <a:endParaRPr lang="zh-CN" altLang="en-US" sz="2000" dirty="0">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138A8D86-7775-4C32-B0CE-A58EB5D9A12C}"/>
              </a:ext>
            </a:extLst>
          </p:cNvPr>
          <p:cNvSpPr>
            <a:spLocks noGrp="1"/>
          </p:cNvSpPr>
          <p:nvPr>
            <p:ph type="sldNum" sz="quarter" idx="12"/>
          </p:nvPr>
        </p:nvSpPr>
        <p:spPr/>
        <p:txBody>
          <a:bodyPr/>
          <a:lstStyle/>
          <a:p>
            <a:fld id="{FFD28AF7-D4CC-4B35-B7D7-507FA0146854}"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descr="粉色面巾纸"/>
          <p:cNvSpPr txBox="1">
            <a:spLocks noChangeArrowheads="1"/>
          </p:cNvSpPr>
          <p:nvPr/>
        </p:nvSpPr>
        <p:spPr bwMode="auto">
          <a:xfrm>
            <a:off x="539750" y="549275"/>
            <a:ext cx="4246564"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树的基本运算</a:t>
            </a:r>
          </a:p>
        </p:txBody>
      </p:sp>
      <p:sp>
        <p:nvSpPr>
          <p:cNvPr id="61443" name="Text Box 3"/>
          <p:cNvSpPr txBox="1">
            <a:spLocks noChangeArrowheads="1"/>
          </p:cNvSpPr>
          <p:nvPr/>
        </p:nvSpPr>
        <p:spPr bwMode="auto">
          <a:xfrm>
            <a:off x="539750" y="1412875"/>
            <a:ext cx="4532316" cy="498598"/>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a:solidFill>
                  <a:srgbClr val="FF0000"/>
                </a:solidFill>
                <a:ea typeface="楷体" pitchFamily="49" charset="-122"/>
                <a:cs typeface="Times New Roman" pitchFamily="18" charset="0"/>
              </a:rPr>
              <a:t> </a:t>
            </a:r>
            <a:r>
              <a:rPr kumimoji="1" lang="zh-CN" altLang="en-US" sz="2200" dirty="0">
                <a:ea typeface="楷体" pitchFamily="49" charset="-122"/>
                <a:cs typeface="Times New Roman" pitchFamily="18" charset="0"/>
              </a:rPr>
              <a:t>树的运算主要分为三大</a:t>
            </a:r>
            <a:r>
              <a:rPr kumimoji="1" lang="zh-CN" altLang="en-US" sz="2200">
                <a:ea typeface="楷体" pitchFamily="49" charset="-122"/>
                <a:cs typeface="Times New Roman" pitchFamily="18" charset="0"/>
              </a:rPr>
              <a:t>类：  </a:t>
            </a:r>
            <a:endParaRPr kumimoji="1" lang="zh-CN" altLang="en-US" sz="2200" dirty="0">
              <a:ea typeface="楷体" pitchFamily="49" charset="-122"/>
              <a:cs typeface="Times New Roman" pitchFamily="18" charset="0"/>
            </a:endParaRPr>
          </a:p>
        </p:txBody>
      </p:sp>
      <p:sp>
        <p:nvSpPr>
          <p:cNvPr id="5" name="TextBox 4"/>
          <p:cNvSpPr txBox="1"/>
          <p:nvPr/>
        </p:nvSpPr>
        <p:spPr>
          <a:xfrm>
            <a:off x="785786" y="2071678"/>
            <a:ext cx="7500990" cy="184614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lgn="l">
              <a:lnSpc>
                <a:spcPct val="120000"/>
              </a:lnSpc>
              <a:spcBef>
                <a:spcPct val="50000"/>
              </a:spcBef>
              <a:buBlip>
                <a:blip r:embed="rId3"/>
              </a:buBlip>
            </a:pPr>
            <a:r>
              <a:rPr kumimoji="1" lang="zh-CN" altLang="en-US" sz="2000">
                <a:solidFill>
                  <a:srgbClr val="CC00FF"/>
                </a:solidFill>
                <a:latin typeface="Consolas" pitchFamily="49" charset="0"/>
                <a:ea typeface="微软雅黑" pitchFamily="34" charset="-122"/>
                <a:cs typeface="Consolas" pitchFamily="49" charset="0"/>
              </a:rPr>
              <a:t>查找</a:t>
            </a:r>
            <a:r>
              <a:rPr kumimoji="1" lang="zh-CN" altLang="en-US" sz="2000">
                <a:latin typeface="Consolas" pitchFamily="49" charset="0"/>
                <a:ea typeface="微软雅黑" pitchFamily="34" charset="-122"/>
                <a:cs typeface="Consolas" pitchFamily="49" charset="0"/>
              </a:rPr>
              <a:t>满足某种特定关系的结点，如查找当前结点的双亲结点等；</a:t>
            </a:r>
          </a:p>
          <a:p>
            <a:pPr marL="457200" indent="-457200" algn="l">
              <a:lnSpc>
                <a:spcPct val="120000"/>
              </a:lnSpc>
              <a:spcBef>
                <a:spcPct val="50000"/>
              </a:spcBef>
              <a:buBlip>
                <a:blip r:embed="rId3"/>
              </a:buBlip>
            </a:pPr>
            <a:r>
              <a:rPr kumimoji="1" lang="zh-CN" altLang="en-US" sz="2000">
                <a:solidFill>
                  <a:srgbClr val="CC00FF"/>
                </a:solidFill>
                <a:latin typeface="Consolas" pitchFamily="49" charset="0"/>
                <a:ea typeface="微软雅黑" pitchFamily="34" charset="-122"/>
                <a:cs typeface="Consolas" pitchFamily="49" charset="0"/>
              </a:rPr>
              <a:t>插入或删除</a:t>
            </a:r>
            <a:r>
              <a:rPr kumimoji="1" lang="zh-CN" altLang="en-US" sz="2000">
                <a:latin typeface="Consolas" pitchFamily="49" charset="0"/>
                <a:ea typeface="微软雅黑" pitchFamily="34" charset="-122"/>
                <a:cs typeface="Consolas" pitchFamily="49" charset="0"/>
              </a:rPr>
              <a:t>某个结点，如在树的当前结点上插入一个新结点或删除当前结点的第</a:t>
            </a:r>
            <a:r>
              <a:rPr kumimoji="1" lang="en-US" altLang="zh-CN" sz="2000" i="1">
                <a:latin typeface="Consolas" pitchFamily="49" charset="0"/>
                <a:ea typeface="微软雅黑" pitchFamily="34" charset="-122"/>
                <a:cs typeface="Consolas" pitchFamily="49" charset="0"/>
              </a:rPr>
              <a:t>i</a:t>
            </a:r>
            <a:r>
              <a:rPr kumimoji="1" lang="zh-CN" altLang="en-US" sz="2000">
                <a:latin typeface="Consolas" pitchFamily="49" charset="0"/>
                <a:ea typeface="微软雅黑" pitchFamily="34" charset="-122"/>
                <a:cs typeface="Consolas" pitchFamily="49" charset="0"/>
              </a:rPr>
              <a:t>个孩子结点等；</a:t>
            </a:r>
          </a:p>
          <a:p>
            <a:pPr marL="457200" indent="-457200" algn="l">
              <a:lnSpc>
                <a:spcPct val="120000"/>
              </a:lnSpc>
              <a:spcBef>
                <a:spcPct val="50000"/>
              </a:spcBef>
              <a:buBlip>
                <a:blip r:embed="rId3"/>
              </a:buBlip>
            </a:pPr>
            <a:r>
              <a:rPr kumimoji="1" lang="zh-CN" altLang="en-US" sz="2000">
                <a:solidFill>
                  <a:srgbClr val="CC00FF"/>
                </a:solidFill>
                <a:latin typeface="Consolas" pitchFamily="49" charset="0"/>
                <a:ea typeface="微软雅黑" pitchFamily="34" charset="-122"/>
                <a:cs typeface="Consolas" pitchFamily="49" charset="0"/>
              </a:rPr>
              <a:t>遍历</a:t>
            </a:r>
            <a:r>
              <a:rPr kumimoji="1" lang="zh-CN" altLang="en-US" sz="2000">
                <a:latin typeface="Consolas" pitchFamily="49" charset="0"/>
                <a:ea typeface="微软雅黑" pitchFamily="34" charset="-122"/>
                <a:cs typeface="Consolas" pitchFamily="49" charset="0"/>
              </a:rPr>
              <a:t>树中每个结点。</a:t>
            </a:r>
            <a:endParaRPr lang="zh-CN" altLang="en-US" sz="2000">
              <a:latin typeface="Consolas" pitchFamily="49" charset="0"/>
              <a:ea typeface="微软雅黑" pitchFamily="34" charset="-122"/>
              <a:cs typeface="Consolas" pitchFamily="49" charset="0"/>
            </a:endParaRPr>
          </a:p>
        </p:txBody>
      </p:sp>
      <p:sp>
        <p:nvSpPr>
          <p:cNvPr id="2" name="灯片编号占位符 1">
            <a:extLst>
              <a:ext uri="{FF2B5EF4-FFF2-40B4-BE49-F238E27FC236}">
                <a16:creationId xmlns:a16="http://schemas.microsoft.com/office/drawing/2014/main" id="{FF9F233B-0ECC-4644-A7E0-B1AD8E8EAF40}"/>
              </a:ext>
            </a:extLst>
          </p:cNvPr>
          <p:cNvSpPr>
            <a:spLocks noGrp="1"/>
          </p:cNvSpPr>
          <p:nvPr>
            <p:ph type="sldNum" sz="quarter" idx="12"/>
          </p:nvPr>
        </p:nvSpPr>
        <p:spPr/>
        <p:txBody>
          <a:bodyPr/>
          <a:lstStyle/>
          <a:p>
            <a:fld id="{FFD28AF7-D4CC-4B35-B7D7-507FA0146854}"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500034" y="928670"/>
            <a:ext cx="8382000" cy="769441"/>
          </a:xfrm>
          <a:prstGeom prst="rect">
            <a:avLst/>
          </a:prstGeom>
          <a:noFill/>
          <a:ln w="9525">
            <a:noFill/>
            <a:miter lim="800000"/>
            <a:headEnd/>
            <a:tailEnd/>
          </a:ln>
          <a:effectLst/>
        </p:spPr>
        <p:txBody>
          <a:bodyPr>
            <a:spAutoFit/>
          </a:bodyPr>
          <a:lstStyle/>
          <a:p>
            <a:pPr algn="just">
              <a:spcBef>
                <a:spcPct val="50000"/>
              </a:spcBef>
            </a:pPr>
            <a:r>
              <a:rPr kumimoji="1" lang="en-US" altLang="zh-CN" sz="2200" dirty="0">
                <a:solidFill>
                  <a:srgbClr val="FF0000"/>
                </a:solidFill>
                <a:ea typeface="楷体" pitchFamily="49" charset="-122"/>
                <a:cs typeface="Times New Roman" pitchFamily="18" charset="0"/>
              </a:rPr>
              <a:t>       </a:t>
            </a:r>
            <a:r>
              <a:rPr kumimoji="1" lang="zh-CN" altLang="en-US" sz="2200" dirty="0">
                <a:ea typeface="楷体" pitchFamily="49" charset="-122"/>
                <a:cs typeface="Times New Roman" pitchFamily="18" charset="0"/>
              </a:rPr>
              <a:t>树的遍历运算是指按某种方式访问树中的</a:t>
            </a:r>
            <a:r>
              <a:rPr kumimoji="1" lang="zh-CN" altLang="en-US" sz="2200" dirty="0">
                <a:solidFill>
                  <a:srgbClr val="CC00FF"/>
                </a:solidFill>
                <a:ea typeface="楷体" pitchFamily="49" charset="-122"/>
                <a:cs typeface="Times New Roman" pitchFamily="18" charset="0"/>
              </a:rPr>
              <a:t>每</a:t>
            </a:r>
            <a:r>
              <a:rPr kumimoji="1" lang="zh-CN" altLang="en-US" sz="2200">
                <a:solidFill>
                  <a:srgbClr val="CC00FF"/>
                </a:solidFill>
                <a:ea typeface="楷体" pitchFamily="49" charset="-122"/>
                <a:cs typeface="Times New Roman" pitchFamily="18" charset="0"/>
              </a:rPr>
              <a:t>一个结点且</a:t>
            </a:r>
            <a:r>
              <a:rPr kumimoji="1" lang="zh-CN" altLang="en-US" sz="2200" dirty="0">
                <a:solidFill>
                  <a:srgbClr val="CC00FF"/>
                </a:solidFill>
                <a:ea typeface="楷体" pitchFamily="49" charset="-122"/>
                <a:cs typeface="Times New Roman" pitchFamily="18" charset="0"/>
              </a:rPr>
              <a:t>每</a:t>
            </a:r>
            <a:r>
              <a:rPr kumimoji="1" lang="zh-CN" altLang="en-US" sz="2200">
                <a:solidFill>
                  <a:srgbClr val="CC00FF"/>
                </a:solidFill>
                <a:ea typeface="楷体" pitchFamily="49" charset="-122"/>
                <a:cs typeface="Times New Roman" pitchFamily="18" charset="0"/>
              </a:rPr>
              <a:t>一个结点只</a:t>
            </a:r>
            <a:r>
              <a:rPr kumimoji="1" lang="zh-CN" altLang="en-US" sz="2200" dirty="0">
                <a:solidFill>
                  <a:srgbClr val="CC00FF"/>
                </a:solidFill>
                <a:ea typeface="楷体" pitchFamily="49" charset="-122"/>
                <a:cs typeface="Times New Roman" pitchFamily="18" charset="0"/>
              </a:rPr>
              <a:t>被访问一次</a:t>
            </a:r>
            <a:r>
              <a:rPr kumimoji="1" lang="zh-CN" altLang="en-US" sz="2200" dirty="0">
                <a:ea typeface="楷体" pitchFamily="49" charset="-122"/>
                <a:cs typeface="Times New Roman" pitchFamily="18" charset="0"/>
              </a:rPr>
              <a:t>。       </a:t>
            </a:r>
          </a:p>
        </p:txBody>
      </p:sp>
      <p:sp>
        <p:nvSpPr>
          <p:cNvPr id="191491" name="Text Box 3"/>
          <p:cNvSpPr txBox="1">
            <a:spLocks noChangeArrowheads="1"/>
          </p:cNvSpPr>
          <p:nvPr/>
        </p:nvSpPr>
        <p:spPr bwMode="auto">
          <a:xfrm>
            <a:off x="571472" y="357166"/>
            <a:ext cx="2376487"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r>
              <a:rPr kumimoji="1" lang="zh-CN" altLang="en-US" dirty="0">
                <a:solidFill>
                  <a:srgbClr val="FF0000"/>
                </a:solidFill>
                <a:latin typeface="Times New Roman" pitchFamily="18" charset="0"/>
                <a:ea typeface="楷体" pitchFamily="49" charset="-122"/>
                <a:cs typeface="Times New Roman" pitchFamily="18" charset="0"/>
              </a:rPr>
              <a:t>树的遍历</a:t>
            </a:r>
          </a:p>
        </p:txBody>
      </p:sp>
      <p:sp>
        <p:nvSpPr>
          <p:cNvPr id="6" name="TextBox 5"/>
          <p:cNvSpPr txBox="1"/>
          <p:nvPr/>
        </p:nvSpPr>
        <p:spPr>
          <a:xfrm>
            <a:off x="1071538" y="1857364"/>
            <a:ext cx="2928958"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主要的遍历方法：</a:t>
            </a:r>
            <a:endParaRPr lang="zh-CN" altLang="en-US" sz="2200" dirty="0">
              <a:ea typeface="楷体" pitchFamily="49" charset="-122"/>
              <a:cs typeface="Times New Roman" pitchFamily="18" charset="0"/>
            </a:endParaRPr>
          </a:p>
        </p:txBody>
      </p:sp>
      <p:grpSp>
        <p:nvGrpSpPr>
          <p:cNvPr id="16" name="组合 15"/>
          <p:cNvGrpSpPr/>
          <p:nvPr/>
        </p:nvGrpSpPr>
        <p:grpSpPr>
          <a:xfrm>
            <a:off x="1028704" y="2428200"/>
            <a:ext cx="7686700" cy="929362"/>
            <a:chOff x="1028704" y="2428200"/>
            <a:chExt cx="7686700" cy="929362"/>
          </a:xfrm>
        </p:grpSpPr>
        <p:sp>
          <p:nvSpPr>
            <p:cNvPr id="8" name="Text Box 3"/>
            <p:cNvSpPr txBox="1">
              <a:spLocks noChangeArrowheads="1"/>
            </p:cNvSpPr>
            <p:nvPr/>
          </p:nvSpPr>
          <p:spPr bwMode="auto">
            <a:xfrm>
              <a:off x="1028704" y="2428200"/>
              <a:ext cx="1811338" cy="400110"/>
            </a:xfrm>
            <a:prstGeom prst="rect">
              <a:avLst/>
            </a:prstGeom>
            <a:noFill/>
            <a:ln w="12700" cap="sq">
              <a:noFill/>
              <a:miter lim="800000"/>
              <a:headEnd type="none" w="sm" len="sm"/>
              <a:tailEnd type="none" w="sm" len="sm"/>
            </a:ln>
            <a:effectLst/>
          </p:spPr>
          <p:txBody>
            <a:bodyPr>
              <a:spAutoFit/>
            </a:bodyPr>
            <a:lstStyle/>
            <a:p>
              <a:pPr marL="457200" indent="-457200" algn="l">
                <a:buBlip>
                  <a:blip r:embed="rId3"/>
                </a:buBlip>
              </a:pPr>
              <a:r>
                <a:rPr kumimoji="1" lang="zh-CN" altLang="en-US" sz="2000" dirty="0">
                  <a:latin typeface="微软雅黑" pitchFamily="34" charset="-122"/>
                  <a:ea typeface="微软雅黑" pitchFamily="34" charset="-122"/>
                  <a:cs typeface="Times New Roman" pitchFamily="18" charset="0"/>
                </a:rPr>
                <a:t>先根遍历</a:t>
              </a:r>
              <a:r>
                <a:rPr kumimoji="1" lang="en-US" altLang="zh-CN" sz="2000" dirty="0">
                  <a:latin typeface="微软雅黑" pitchFamily="34" charset="-122"/>
                  <a:ea typeface="微软雅黑" pitchFamily="34" charset="-122"/>
                  <a:cs typeface="Times New Roman" pitchFamily="18" charset="0"/>
                </a:rPr>
                <a:t>:</a:t>
              </a:r>
              <a:endParaRPr kumimoji="1" lang="en-US" altLang="zh-CN" sz="2000" b="0" dirty="0">
                <a:latin typeface="微软雅黑" pitchFamily="34" charset="-122"/>
                <a:ea typeface="微软雅黑" pitchFamily="34" charset="-122"/>
                <a:cs typeface="Times New Roman" pitchFamily="18" charset="0"/>
              </a:endParaRPr>
            </a:p>
          </p:txBody>
        </p:sp>
        <p:sp>
          <p:nvSpPr>
            <p:cNvPr id="9" name="Rectangle 5"/>
            <p:cNvSpPr>
              <a:spLocks noChangeArrowheads="1"/>
            </p:cNvSpPr>
            <p:nvPr/>
          </p:nvSpPr>
          <p:spPr bwMode="auto">
            <a:xfrm>
              <a:off x="1327154" y="2926675"/>
              <a:ext cx="7388250" cy="430887"/>
            </a:xfrm>
            <a:prstGeom prst="rect">
              <a:avLst/>
            </a:prstGeom>
            <a:noFill/>
            <a:ln w="12700" cap="sq">
              <a:noFill/>
              <a:miter lim="800000"/>
              <a:headEnd type="none" w="sm" len="sm"/>
              <a:tailEnd type="none" w="sm" len="sm"/>
            </a:ln>
            <a:effectLst/>
          </p:spPr>
          <p:txBody>
            <a:bodyPr wrap="square">
              <a:spAutoFit/>
            </a:bodyPr>
            <a:lstStyle/>
            <a:p>
              <a:pPr algn="l">
                <a:lnSpc>
                  <a:spcPct val="110000"/>
                </a:lnSpc>
              </a:pPr>
              <a:r>
                <a:rPr kumimoji="1" lang="en-US" altLang="zh-CN" sz="2000" dirty="0">
                  <a:solidFill>
                    <a:srgbClr val="003300"/>
                  </a:solidFill>
                  <a:latin typeface="微软雅黑" pitchFamily="34" charset="-122"/>
                  <a:ea typeface="微软雅黑" pitchFamily="34" charset="-122"/>
                  <a:cs typeface="Times New Roman" pitchFamily="18" charset="0"/>
                </a:rPr>
                <a:t>    </a:t>
              </a:r>
              <a:r>
                <a:rPr kumimoji="1" lang="zh-CN" altLang="en-US" sz="2000" dirty="0">
                  <a:solidFill>
                    <a:srgbClr val="003300"/>
                  </a:solidFill>
                  <a:latin typeface="微软雅黑" pitchFamily="34" charset="-122"/>
                  <a:ea typeface="微软雅黑" pitchFamily="34" charset="-122"/>
                  <a:cs typeface="Times New Roman" pitchFamily="18" charset="0"/>
                </a:rPr>
                <a:t>若树</a:t>
              </a:r>
              <a:r>
                <a:rPr kumimoji="1" lang="zh-CN" altLang="en-US" sz="2000">
                  <a:solidFill>
                    <a:srgbClr val="003300"/>
                  </a:solidFill>
                  <a:latin typeface="微软雅黑" pitchFamily="34" charset="-122"/>
                  <a:ea typeface="微软雅黑" pitchFamily="34" charset="-122"/>
                  <a:cs typeface="Times New Roman" pitchFamily="18" charset="0"/>
                </a:rPr>
                <a:t>不空，则</a:t>
              </a:r>
              <a:r>
                <a:rPr kumimoji="1" lang="zh-CN" altLang="en-US" sz="2000" dirty="0">
                  <a:solidFill>
                    <a:srgbClr val="003300"/>
                  </a:solidFill>
                  <a:latin typeface="微软雅黑" pitchFamily="34" charset="-122"/>
                  <a:ea typeface="微软雅黑" pitchFamily="34" charset="-122"/>
                  <a:cs typeface="Times New Roman" pitchFamily="18" charset="0"/>
                </a:rPr>
                <a:t>先</a:t>
              </a:r>
              <a:r>
                <a:rPr kumimoji="1" lang="zh-CN" altLang="en-US" sz="2000">
                  <a:solidFill>
                    <a:srgbClr val="003300"/>
                  </a:solidFill>
                  <a:latin typeface="微软雅黑" pitchFamily="34" charset="-122"/>
                  <a:ea typeface="微软雅黑" pitchFamily="34" charset="-122"/>
                  <a:cs typeface="Times New Roman" pitchFamily="18" charset="0"/>
                </a:rPr>
                <a:t>访问根结点，然后</a:t>
              </a:r>
              <a:r>
                <a:rPr kumimoji="1" lang="zh-CN" altLang="en-US" sz="2000" dirty="0">
                  <a:solidFill>
                    <a:srgbClr val="003300"/>
                  </a:solidFill>
                  <a:latin typeface="微软雅黑" pitchFamily="34" charset="-122"/>
                  <a:ea typeface="微软雅黑" pitchFamily="34" charset="-122"/>
                  <a:cs typeface="Times New Roman" pitchFamily="18" charset="0"/>
                </a:rPr>
                <a:t>依次先根遍历各棵子树。</a:t>
              </a:r>
            </a:p>
          </p:txBody>
        </p:sp>
      </p:grpSp>
      <p:grpSp>
        <p:nvGrpSpPr>
          <p:cNvPr id="17" name="组合 16"/>
          <p:cNvGrpSpPr/>
          <p:nvPr/>
        </p:nvGrpSpPr>
        <p:grpSpPr>
          <a:xfrm>
            <a:off x="1071538" y="3429000"/>
            <a:ext cx="7329510" cy="815062"/>
            <a:chOff x="1071538" y="3429000"/>
            <a:chExt cx="7329510" cy="815062"/>
          </a:xfrm>
        </p:grpSpPr>
        <p:sp>
          <p:nvSpPr>
            <p:cNvPr id="11" name="Text Box 4"/>
            <p:cNvSpPr txBox="1">
              <a:spLocks noChangeArrowheads="1"/>
            </p:cNvSpPr>
            <p:nvPr/>
          </p:nvSpPr>
          <p:spPr bwMode="auto">
            <a:xfrm>
              <a:off x="1071538" y="3429000"/>
              <a:ext cx="1882775" cy="400110"/>
            </a:xfrm>
            <a:prstGeom prst="rect">
              <a:avLst/>
            </a:prstGeom>
            <a:noFill/>
            <a:ln w="12700" cap="sq">
              <a:noFill/>
              <a:miter lim="800000"/>
              <a:headEnd type="none" w="sm" len="sm"/>
              <a:tailEnd type="none" w="sm" len="sm"/>
            </a:ln>
            <a:effectLst/>
          </p:spPr>
          <p:txBody>
            <a:bodyPr>
              <a:spAutoFit/>
            </a:bodyPr>
            <a:lstStyle/>
            <a:p>
              <a:pPr marL="457200" indent="-457200" algn="l">
                <a:buBlip>
                  <a:blip r:embed="rId3"/>
                </a:buBlip>
              </a:pPr>
              <a:r>
                <a:rPr kumimoji="1" lang="zh-CN" altLang="en-US" sz="2000" dirty="0">
                  <a:latin typeface="微软雅黑" pitchFamily="34" charset="-122"/>
                  <a:ea typeface="微软雅黑" pitchFamily="34" charset="-122"/>
                  <a:cs typeface="Times New Roman" pitchFamily="18" charset="0"/>
                </a:rPr>
                <a:t>后根遍历</a:t>
              </a:r>
              <a:r>
                <a:rPr kumimoji="1" lang="en-US" altLang="zh-CN" sz="2000" dirty="0">
                  <a:latin typeface="微软雅黑" pitchFamily="34" charset="-122"/>
                  <a:ea typeface="微软雅黑" pitchFamily="34" charset="-122"/>
                  <a:cs typeface="Times New Roman" pitchFamily="18" charset="0"/>
                </a:rPr>
                <a:t>:</a:t>
              </a:r>
            </a:p>
          </p:txBody>
        </p:sp>
        <p:sp>
          <p:nvSpPr>
            <p:cNvPr id="12" name="Rectangle 6"/>
            <p:cNvSpPr>
              <a:spLocks noChangeArrowheads="1"/>
            </p:cNvSpPr>
            <p:nvPr/>
          </p:nvSpPr>
          <p:spPr bwMode="auto">
            <a:xfrm>
              <a:off x="1298551" y="3813175"/>
              <a:ext cx="7102497" cy="430887"/>
            </a:xfrm>
            <a:prstGeom prst="rect">
              <a:avLst/>
            </a:prstGeom>
            <a:noFill/>
            <a:ln w="12700" cap="sq">
              <a:noFill/>
              <a:miter lim="800000"/>
              <a:headEnd type="none" w="sm" len="sm"/>
              <a:tailEnd type="none" w="sm" len="sm"/>
            </a:ln>
            <a:effectLst/>
          </p:spPr>
          <p:txBody>
            <a:bodyPr wrap="square">
              <a:spAutoFit/>
            </a:bodyPr>
            <a:lstStyle/>
            <a:p>
              <a:pPr algn="l">
                <a:lnSpc>
                  <a:spcPct val="110000"/>
                </a:lnSpc>
              </a:pPr>
              <a:r>
                <a:rPr kumimoji="1" lang="en-US" altLang="zh-CN" sz="2000" dirty="0">
                  <a:solidFill>
                    <a:srgbClr val="003300"/>
                  </a:solidFill>
                  <a:latin typeface="微软雅黑" pitchFamily="34" charset="-122"/>
                  <a:ea typeface="微软雅黑" pitchFamily="34" charset="-122"/>
                  <a:cs typeface="Times New Roman" pitchFamily="18" charset="0"/>
                </a:rPr>
                <a:t>    </a:t>
              </a:r>
              <a:r>
                <a:rPr kumimoji="1" lang="zh-CN" altLang="en-US" sz="2000" dirty="0">
                  <a:solidFill>
                    <a:srgbClr val="003300"/>
                  </a:solidFill>
                  <a:latin typeface="微软雅黑" pitchFamily="34" charset="-122"/>
                  <a:ea typeface="微软雅黑" pitchFamily="34" charset="-122"/>
                  <a:cs typeface="Times New Roman" pitchFamily="18" charset="0"/>
                </a:rPr>
                <a:t>若树</a:t>
              </a:r>
              <a:r>
                <a:rPr kumimoji="1" lang="zh-CN" altLang="en-US" sz="2000">
                  <a:solidFill>
                    <a:srgbClr val="003300"/>
                  </a:solidFill>
                  <a:latin typeface="微软雅黑" pitchFamily="34" charset="-122"/>
                  <a:ea typeface="微软雅黑" pitchFamily="34" charset="-122"/>
                  <a:cs typeface="Times New Roman" pitchFamily="18" charset="0"/>
                </a:rPr>
                <a:t>不空，则</a:t>
              </a:r>
              <a:r>
                <a:rPr kumimoji="1" lang="zh-CN" altLang="en-US" sz="2000" dirty="0">
                  <a:solidFill>
                    <a:srgbClr val="003300"/>
                  </a:solidFill>
                  <a:latin typeface="微软雅黑" pitchFamily="34" charset="-122"/>
                  <a:ea typeface="微软雅黑" pitchFamily="34" charset="-122"/>
                  <a:cs typeface="Times New Roman" pitchFamily="18" charset="0"/>
                </a:rPr>
                <a:t>先依次后根遍历各</a:t>
              </a:r>
              <a:r>
                <a:rPr kumimoji="1" lang="zh-CN" altLang="en-US" sz="2000">
                  <a:solidFill>
                    <a:srgbClr val="003300"/>
                  </a:solidFill>
                  <a:latin typeface="微软雅黑" pitchFamily="34" charset="-122"/>
                  <a:ea typeface="微软雅黑" pitchFamily="34" charset="-122"/>
                  <a:cs typeface="Times New Roman" pitchFamily="18" charset="0"/>
                </a:rPr>
                <a:t>棵子树，然后访问根结点。</a:t>
              </a:r>
              <a:endParaRPr kumimoji="1" lang="zh-CN" altLang="en-US" sz="2000" dirty="0">
                <a:solidFill>
                  <a:srgbClr val="003300"/>
                </a:solidFill>
                <a:latin typeface="微软雅黑" pitchFamily="34" charset="-122"/>
                <a:ea typeface="微软雅黑" pitchFamily="34" charset="-122"/>
                <a:cs typeface="Times New Roman" pitchFamily="18" charset="0"/>
              </a:endParaRPr>
            </a:p>
          </p:txBody>
        </p:sp>
      </p:grpSp>
      <p:grpSp>
        <p:nvGrpSpPr>
          <p:cNvPr id="18" name="组合 17"/>
          <p:cNvGrpSpPr/>
          <p:nvPr/>
        </p:nvGrpSpPr>
        <p:grpSpPr>
          <a:xfrm>
            <a:off x="1071538" y="4429132"/>
            <a:ext cx="6615130" cy="970637"/>
            <a:chOff x="1071538" y="4429132"/>
            <a:chExt cx="6615130" cy="970637"/>
          </a:xfrm>
        </p:grpSpPr>
        <p:sp>
          <p:nvSpPr>
            <p:cNvPr id="14" name="Text Box 2"/>
            <p:cNvSpPr txBox="1">
              <a:spLocks noChangeArrowheads="1"/>
            </p:cNvSpPr>
            <p:nvPr/>
          </p:nvSpPr>
          <p:spPr bwMode="auto">
            <a:xfrm>
              <a:off x="1071538" y="4429132"/>
              <a:ext cx="1882775" cy="400110"/>
            </a:xfrm>
            <a:prstGeom prst="rect">
              <a:avLst/>
            </a:prstGeom>
            <a:noFill/>
            <a:ln w="12700" cap="sq">
              <a:noFill/>
              <a:miter lim="800000"/>
              <a:headEnd type="none" w="sm" len="sm"/>
              <a:tailEnd type="none" w="sm" len="sm"/>
            </a:ln>
            <a:effectLst/>
          </p:spPr>
          <p:txBody>
            <a:bodyPr>
              <a:spAutoFit/>
            </a:bodyPr>
            <a:lstStyle/>
            <a:p>
              <a:pPr marL="457200" indent="-457200" algn="l">
                <a:buBlip>
                  <a:blip r:embed="rId3"/>
                </a:buBlip>
              </a:pPr>
              <a:r>
                <a:rPr kumimoji="1" lang="zh-CN" altLang="en-US" sz="2000" dirty="0">
                  <a:latin typeface="微软雅黑" pitchFamily="34" charset="-122"/>
                  <a:ea typeface="微软雅黑" pitchFamily="34" charset="-122"/>
                  <a:cs typeface="Times New Roman" pitchFamily="18" charset="0"/>
                </a:rPr>
                <a:t>层次遍历</a:t>
              </a:r>
              <a:r>
                <a:rPr kumimoji="1" lang="en-US" altLang="zh-CN" sz="2000" dirty="0">
                  <a:latin typeface="微软雅黑" pitchFamily="34" charset="-122"/>
                  <a:ea typeface="微软雅黑" pitchFamily="34" charset="-122"/>
                  <a:cs typeface="Times New Roman" pitchFamily="18" charset="0"/>
                </a:rPr>
                <a:t>:</a:t>
              </a:r>
            </a:p>
          </p:txBody>
        </p:sp>
        <p:sp>
          <p:nvSpPr>
            <p:cNvPr id="15" name="Rectangle 7"/>
            <p:cNvSpPr>
              <a:spLocks noChangeArrowheads="1"/>
            </p:cNvSpPr>
            <p:nvPr/>
          </p:nvSpPr>
          <p:spPr bwMode="auto">
            <a:xfrm>
              <a:off x="1154088" y="4968882"/>
              <a:ext cx="6532580" cy="430887"/>
            </a:xfrm>
            <a:prstGeom prst="rect">
              <a:avLst/>
            </a:prstGeom>
            <a:noFill/>
            <a:ln w="12700" cap="sq">
              <a:noFill/>
              <a:miter lim="800000"/>
              <a:headEnd type="none" w="sm" len="sm"/>
              <a:tailEnd type="none" w="sm" len="sm"/>
            </a:ln>
            <a:effectLst/>
          </p:spPr>
          <p:txBody>
            <a:bodyPr wrap="square">
              <a:spAutoFit/>
            </a:bodyPr>
            <a:lstStyle/>
            <a:p>
              <a:pPr algn="l">
                <a:lnSpc>
                  <a:spcPct val="110000"/>
                </a:lnSpc>
              </a:pPr>
              <a:r>
                <a:rPr kumimoji="1" lang="en-US" altLang="zh-CN" sz="2000" dirty="0">
                  <a:solidFill>
                    <a:srgbClr val="003300"/>
                  </a:solidFill>
                  <a:latin typeface="微软雅黑" pitchFamily="34" charset="-122"/>
                  <a:ea typeface="微软雅黑" pitchFamily="34" charset="-122"/>
                  <a:cs typeface="Times New Roman" pitchFamily="18" charset="0"/>
                </a:rPr>
                <a:t>      </a:t>
              </a:r>
              <a:r>
                <a:rPr kumimoji="1" lang="zh-CN" altLang="en-US" sz="2000" dirty="0">
                  <a:solidFill>
                    <a:srgbClr val="003300"/>
                  </a:solidFill>
                  <a:latin typeface="微软雅黑" pitchFamily="34" charset="-122"/>
                  <a:ea typeface="微软雅黑" pitchFamily="34" charset="-122"/>
                  <a:cs typeface="Times New Roman" pitchFamily="18" charset="0"/>
                </a:rPr>
                <a:t>若树</a:t>
              </a:r>
              <a:r>
                <a:rPr kumimoji="1" lang="zh-CN" altLang="en-US" sz="2000">
                  <a:solidFill>
                    <a:srgbClr val="003300"/>
                  </a:solidFill>
                  <a:latin typeface="微软雅黑" pitchFamily="34" charset="-122"/>
                  <a:ea typeface="微软雅黑" pitchFamily="34" charset="-122"/>
                  <a:cs typeface="Times New Roman" pitchFamily="18" charset="0"/>
                </a:rPr>
                <a:t>不空，则</a:t>
              </a:r>
              <a:r>
                <a:rPr kumimoji="1" lang="zh-CN" altLang="en-US" sz="2000" dirty="0">
                  <a:solidFill>
                    <a:srgbClr val="003300"/>
                  </a:solidFill>
                  <a:latin typeface="微软雅黑" pitchFamily="34" charset="-122"/>
                  <a:ea typeface="微软雅黑" pitchFamily="34" charset="-122"/>
                  <a:cs typeface="Times New Roman" pitchFamily="18" charset="0"/>
                </a:rPr>
                <a:t>自上而下、自左至右访问树</a:t>
              </a:r>
              <a:r>
                <a:rPr kumimoji="1" lang="zh-CN" altLang="en-US" sz="2000">
                  <a:solidFill>
                    <a:srgbClr val="003300"/>
                  </a:solidFill>
                  <a:latin typeface="微软雅黑" pitchFamily="34" charset="-122"/>
                  <a:ea typeface="微软雅黑" pitchFamily="34" charset="-122"/>
                  <a:cs typeface="Times New Roman" pitchFamily="18" charset="0"/>
                </a:rPr>
                <a:t>中每个结点。</a:t>
              </a:r>
              <a:endParaRPr kumimoji="1" lang="zh-CN" altLang="en-US" sz="2000" dirty="0">
                <a:solidFill>
                  <a:srgbClr val="003300"/>
                </a:solidFill>
                <a:latin typeface="微软雅黑" pitchFamily="34" charset="-122"/>
                <a:ea typeface="微软雅黑" pitchFamily="34" charset="-122"/>
                <a:cs typeface="Times New Roman" pitchFamily="18" charset="0"/>
              </a:endParaRPr>
            </a:p>
          </p:txBody>
        </p:sp>
      </p:grpSp>
      <p:sp>
        <p:nvSpPr>
          <p:cNvPr id="19" name="Text Box 5"/>
          <p:cNvSpPr txBox="1">
            <a:spLocks noChangeArrowheads="1"/>
          </p:cNvSpPr>
          <p:nvPr/>
        </p:nvSpPr>
        <p:spPr bwMode="auto">
          <a:xfrm>
            <a:off x="1071538" y="5643578"/>
            <a:ext cx="6049962" cy="430887"/>
          </a:xfrm>
          <a:prstGeom prst="rect">
            <a:avLst/>
          </a:prstGeom>
          <a:noFill/>
          <a:ln w="9525">
            <a:noFill/>
            <a:miter lim="800000"/>
            <a:headEnd/>
            <a:tailEnd/>
          </a:ln>
          <a:effectLst/>
        </p:spPr>
        <p:txBody>
          <a:bodyPr>
            <a:spAutoFit/>
          </a:bodyPr>
          <a:lstStyle/>
          <a:p>
            <a:pPr algn="l">
              <a:spcBef>
                <a:spcPct val="50000"/>
              </a:spcBef>
            </a:pPr>
            <a:r>
              <a:rPr kumimoji="1" lang="zh-CN" altLang="en-US" sz="2200" dirty="0">
                <a:solidFill>
                  <a:srgbClr val="FF0000"/>
                </a:solidFill>
                <a:latin typeface="微软雅黑" pitchFamily="34" charset="-122"/>
                <a:ea typeface="微软雅黑" pitchFamily="34" charset="-122"/>
                <a:cs typeface="Times New Roman" pitchFamily="18" charset="0"/>
              </a:rPr>
              <a:t>注意：</a:t>
            </a:r>
            <a:r>
              <a:rPr kumimoji="1" lang="zh-CN" altLang="en-US" sz="2200" dirty="0">
                <a:solidFill>
                  <a:srgbClr val="0000CC"/>
                </a:solidFill>
                <a:latin typeface="微软雅黑" pitchFamily="34" charset="-122"/>
                <a:ea typeface="微软雅黑" pitchFamily="34" charset="-122"/>
                <a:cs typeface="Times New Roman" pitchFamily="18" charset="0"/>
              </a:rPr>
              <a:t>先根和后根遍历算法都是递归的。</a:t>
            </a:r>
          </a:p>
        </p:txBody>
      </p:sp>
      <p:sp>
        <p:nvSpPr>
          <p:cNvPr id="2" name="灯片编号占位符 1">
            <a:extLst>
              <a:ext uri="{FF2B5EF4-FFF2-40B4-BE49-F238E27FC236}">
                <a16:creationId xmlns:a16="http://schemas.microsoft.com/office/drawing/2014/main" id="{E0DFBB5C-B794-4488-80CC-E61D0091817B}"/>
              </a:ext>
            </a:extLst>
          </p:cNvPr>
          <p:cNvSpPr>
            <a:spLocks noGrp="1"/>
          </p:cNvSpPr>
          <p:nvPr>
            <p:ph type="sldNum" sz="quarter" idx="12"/>
          </p:nvPr>
        </p:nvSpPr>
        <p:spPr/>
        <p:txBody>
          <a:bodyPr/>
          <a:lstStyle/>
          <a:p>
            <a:fld id="{FFD28AF7-D4CC-4B35-B7D7-507FA0146854}" type="slidenum">
              <a:rPr lang="en-US" altLang="zh-CN" smtClean="0"/>
              <a:pPr/>
              <a:t>26</a:t>
            </a:fld>
            <a:endParaRPr lang="en-US" altLang="zh-CN" dirty="0"/>
          </a:p>
        </p:txBody>
      </p:sp>
    </p:spTree>
    <p:custDataLst>
      <p:tags r:id="rId1"/>
    </p:custDataLst>
    <p:extLst>
      <p:ext uri="{BB962C8B-B14F-4D97-AF65-F5344CB8AC3E}">
        <p14:creationId xmlns:p14="http://schemas.microsoft.com/office/powerpoint/2010/main" val="3152591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61" name="Freeform 25"/>
          <p:cNvSpPr>
            <a:spLocks noChangeAspect="1"/>
          </p:cNvSpPr>
          <p:nvPr/>
        </p:nvSpPr>
        <p:spPr bwMode="auto">
          <a:xfrm>
            <a:off x="4271945" y="3194050"/>
            <a:ext cx="352425" cy="414338"/>
          </a:xfrm>
          <a:custGeom>
            <a:avLst/>
            <a:gdLst/>
            <a:ahLst/>
            <a:cxnLst>
              <a:cxn ang="0">
                <a:pos x="0" y="0"/>
              </a:cxn>
              <a:cxn ang="0">
                <a:pos x="278" y="326"/>
              </a:cxn>
            </a:cxnLst>
            <a:rect l="0" t="0" r="r" b="b"/>
            <a:pathLst>
              <a:path w="278" h="326">
                <a:moveTo>
                  <a:pt x="0" y="0"/>
                </a:moveTo>
                <a:lnTo>
                  <a:pt x="278" y="326"/>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9" name="Freeform 23"/>
          <p:cNvSpPr>
            <a:spLocks noChangeAspect="1"/>
          </p:cNvSpPr>
          <p:nvPr/>
        </p:nvSpPr>
        <p:spPr bwMode="auto">
          <a:xfrm>
            <a:off x="4122720" y="3292475"/>
            <a:ext cx="3175" cy="312738"/>
          </a:xfrm>
          <a:custGeom>
            <a:avLst/>
            <a:gdLst/>
            <a:ahLst/>
            <a:cxnLst>
              <a:cxn ang="0">
                <a:pos x="0" y="0"/>
              </a:cxn>
              <a:cxn ang="0">
                <a:pos x="2" y="252"/>
              </a:cxn>
            </a:cxnLst>
            <a:rect l="0" t="0" r="r" b="b"/>
            <a:pathLst>
              <a:path w="2" h="252">
                <a:moveTo>
                  <a:pt x="0" y="0"/>
                </a:moveTo>
                <a:lnTo>
                  <a:pt x="2" y="252"/>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60" name="Freeform 24"/>
          <p:cNvSpPr>
            <a:spLocks noChangeAspect="1"/>
          </p:cNvSpPr>
          <p:nvPr/>
        </p:nvSpPr>
        <p:spPr bwMode="auto">
          <a:xfrm>
            <a:off x="3670283" y="3211513"/>
            <a:ext cx="295275" cy="381000"/>
          </a:xfrm>
          <a:custGeom>
            <a:avLst/>
            <a:gdLst/>
            <a:ahLst/>
            <a:cxnLst>
              <a:cxn ang="0">
                <a:pos x="186" y="0"/>
              </a:cxn>
              <a:cxn ang="0">
                <a:pos x="0" y="240"/>
              </a:cxn>
            </a:cxnLst>
            <a:rect l="0" t="0" r="r" b="b"/>
            <a:pathLst>
              <a:path w="186" h="240">
                <a:moveTo>
                  <a:pt x="186" y="0"/>
                </a:moveTo>
                <a:lnTo>
                  <a:pt x="0" y="240"/>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8" name="Freeform 22"/>
          <p:cNvSpPr>
            <a:spLocks noChangeAspect="1"/>
          </p:cNvSpPr>
          <p:nvPr/>
        </p:nvSpPr>
        <p:spPr bwMode="auto">
          <a:xfrm>
            <a:off x="4122720" y="2649538"/>
            <a:ext cx="4763" cy="287337"/>
          </a:xfrm>
          <a:custGeom>
            <a:avLst/>
            <a:gdLst/>
            <a:ahLst/>
            <a:cxnLst>
              <a:cxn ang="0">
                <a:pos x="0" y="0"/>
              </a:cxn>
              <a:cxn ang="0">
                <a:pos x="3" y="239"/>
              </a:cxn>
            </a:cxnLst>
            <a:rect l="0" t="0" r="r" b="b"/>
            <a:pathLst>
              <a:path w="3" h="239">
                <a:moveTo>
                  <a:pt x="0" y="0"/>
                </a:moveTo>
                <a:lnTo>
                  <a:pt x="3" y="239"/>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7" name="Freeform 21"/>
          <p:cNvSpPr>
            <a:spLocks/>
          </p:cNvSpPr>
          <p:nvPr/>
        </p:nvSpPr>
        <p:spPr bwMode="auto">
          <a:xfrm>
            <a:off x="4114783" y="1971675"/>
            <a:ext cx="1587" cy="323850"/>
          </a:xfrm>
          <a:custGeom>
            <a:avLst/>
            <a:gdLst/>
            <a:ahLst/>
            <a:cxnLst>
              <a:cxn ang="0">
                <a:pos x="8" y="0"/>
              </a:cxn>
              <a:cxn ang="0">
                <a:pos x="0" y="256"/>
              </a:cxn>
            </a:cxnLst>
            <a:rect l="0" t="0" r="r" b="b"/>
            <a:pathLst>
              <a:path w="8" h="256">
                <a:moveTo>
                  <a:pt x="8" y="0"/>
                </a:moveTo>
                <a:lnTo>
                  <a:pt x="0" y="256"/>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6" name="Freeform 20"/>
          <p:cNvSpPr>
            <a:spLocks noChangeAspect="1"/>
          </p:cNvSpPr>
          <p:nvPr/>
        </p:nvSpPr>
        <p:spPr bwMode="auto">
          <a:xfrm>
            <a:off x="2713020" y="1917700"/>
            <a:ext cx="176213" cy="379413"/>
          </a:xfrm>
          <a:custGeom>
            <a:avLst/>
            <a:gdLst/>
            <a:ahLst/>
            <a:cxnLst>
              <a:cxn ang="0">
                <a:pos x="0" y="0"/>
              </a:cxn>
              <a:cxn ang="0">
                <a:pos x="139" y="298"/>
              </a:cxn>
            </a:cxnLst>
            <a:rect l="0" t="0" r="r" b="b"/>
            <a:pathLst>
              <a:path w="139" h="298">
                <a:moveTo>
                  <a:pt x="0" y="0"/>
                </a:moveTo>
                <a:lnTo>
                  <a:pt x="139" y="298"/>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5" name="Freeform 19"/>
          <p:cNvSpPr>
            <a:spLocks noChangeAspect="1"/>
          </p:cNvSpPr>
          <p:nvPr/>
        </p:nvSpPr>
        <p:spPr bwMode="auto">
          <a:xfrm>
            <a:off x="2289158" y="1898650"/>
            <a:ext cx="177800" cy="388938"/>
          </a:xfrm>
          <a:custGeom>
            <a:avLst/>
            <a:gdLst/>
            <a:ahLst/>
            <a:cxnLst>
              <a:cxn ang="0">
                <a:pos x="112" y="0"/>
              </a:cxn>
              <a:cxn ang="0">
                <a:pos x="0" y="245"/>
              </a:cxn>
            </a:cxnLst>
            <a:rect l="0" t="0" r="r" b="b"/>
            <a:pathLst>
              <a:path w="112" h="245">
                <a:moveTo>
                  <a:pt x="112" y="0"/>
                </a:moveTo>
                <a:lnTo>
                  <a:pt x="0" y="245"/>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4" name="Freeform 18"/>
          <p:cNvSpPr>
            <a:spLocks noChangeAspect="1"/>
          </p:cNvSpPr>
          <p:nvPr/>
        </p:nvSpPr>
        <p:spPr bwMode="auto">
          <a:xfrm>
            <a:off x="3500420" y="1147763"/>
            <a:ext cx="498475" cy="498475"/>
          </a:xfrm>
          <a:custGeom>
            <a:avLst/>
            <a:gdLst/>
            <a:ahLst/>
            <a:cxnLst>
              <a:cxn ang="0">
                <a:pos x="0" y="0"/>
              </a:cxn>
              <a:cxn ang="0">
                <a:pos x="314" y="314"/>
              </a:cxn>
            </a:cxnLst>
            <a:rect l="0" t="0" r="r" b="b"/>
            <a:pathLst>
              <a:path w="314" h="314">
                <a:moveTo>
                  <a:pt x="0" y="0"/>
                </a:moveTo>
                <a:lnTo>
                  <a:pt x="314" y="314"/>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2" name="Freeform 16"/>
          <p:cNvSpPr>
            <a:spLocks noChangeAspect="1"/>
          </p:cNvSpPr>
          <p:nvPr/>
        </p:nvSpPr>
        <p:spPr bwMode="auto">
          <a:xfrm>
            <a:off x="3317858" y="1249363"/>
            <a:ext cx="3175" cy="360362"/>
          </a:xfrm>
          <a:custGeom>
            <a:avLst/>
            <a:gdLst/>
            <a:ahLst/>
            <a:cxnLst>
              <a:cxn ang="0">
                <a:pos x="0" y="0"/>
              </a:cxn>
              <a:cxn ang="0">
                <a:pos x="2" y="284"/>
              </a:cxn>
            </a:cxnLst>
            <a:rect l="0" t="0" r="r" b="b"/>
            <a:pathLst>
              <a:path w="2" h="284">
                <a:moveTo>
                  <a:pt x="0" y="0"/>
                </a:moveTo>
                <a:lnTo>
                  <a:pt x="2" y="284"/>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53" name="Freeform 17"/>
          <p:cNvSpPr>
            <a:spLocks noChangeAspect="1"/>
          </p:cNvSpPr>
          <p:nvPr/>
        </p:nvSpPr>
        <p:spPr bwMode="auto">
          <a:xfrm>
            <a:off x="2668570" y="1143000"/>
            <a:ext cx="484188" cy="484188"/>
          </a:xfrm>
          <a:custGeom>
            <a:avLst/>
            <a:gdLst/>
            <a:ahLst/>
            <a:cxnLst>
              <a:cxn ang="0">
                <a:pos x="382" y="0"/>
              </a:cxn>
              <a:cxn ang="0">
                <a:pos x="0" y="382"/>
              </a:cxn>
            </a:cxnLst>
            <a:rect l="0" t="0" r="r" b="b"/>
            <a:pathLst>
              <a:path w="382" h="382">
                <a:moveTo>
                  <a:pt x="382" y="0"/>
                </a:moveTo>
                <a:lnTo>
                  <a:pt x="0" y="382"/>
                </a:lnTo>
              </a:path>
            </a:pathLst>
          </a:custGeom>
          <a:ln w="19050">
            <a:headEnd type="none" w="sm" len="sm"/>
            <a:tailEnd type="none" w="sm" len="sm"/>
          </a:ln>
        </p:spPr>
        <p:style>
          <a:lnRef idx="1">
            <a:schemeClr val="accent2"/>
          </a:lnRef>
          <a:fillRef idx="0">
            <a:schemeClr val="accent2"/>
          </a:fillRef>
          <a:effectRef idx="0">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193541" name="Oval 5"/>
          <p:cNvSpPr>
            <a:spLocks noChangeAspect="1" noChangeArrowheads="1"/>
          </p:cNvSpPr>
          <p:nvPr/>
        </p:nvSpPr>
        <p:spPr bwMode="auto">
          <a:xfrm>
            <a:off x="3136873" y="9080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A</a:t>
            </a:r>
          </a:p>
        </p:txBody>
      </p:sp>
      <p:sp>
        <p:nvSpPr>
          <p:cNvPr id="193542" name="Oval 6"/>
          <p:cNvSpPr>
            <a:spLocks noChangeAspect="1" noChangeArrowheads="1"/>
          </p:cNvSpPr>
          <p:nvPr/>
        </p:nvSpPr>
        <p:spPr bwMode="auto">
          <a:xfrm>
            <a:off x="2422508" y="1608138"/>
            <a:ext cx="346075"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B</a:t>
            </a:r>
          </a:p>
        </p:txBody>
      </p:sp>
      <p:sp>
        <p:nvSpPr>
          <p:cNvPr id="193543" name="Oval 7"/>
          <p:cNvSpPr>
            <a:spLocks noChangeAspect="1" noChangeArrowheads="1"/>
          </p:cNvSpPr>
          <p:nvPr/>
        </p:nvSpPr>
        <p:spPr bwMode="auto">
          <a:xfrm>
            <a:off x="3144820" y="1608138"/>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C</a:t>
            </a:r>
          </a:p>
        </p:txBody>
      </p:sp>
      <p:sp>
        <p:nvSpPr>
          <p:cNvPr id="193544" name="Oval 8"/>
          <p:cNvSpPr>
            <a:spLocks noChangeAspect="1" noChangeArrowheads="1"/>
          </p:cNvSpPr>
          <p:nvPr/>
        </p:nvSpPr>
        <p:spPr bwMode="auto">
          <a:xfrm>
            <a:off x="3936983" y="1608138"/>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D</a:t>
            </a:r>
          </a:p>
        </p:txBody>
      </p:sp>
      <p:sp>
        <p:nvSpPr>
          <p:cNvPr id="193545" name="Oval 9"/>
          <p:cNvSpPr>
            <a:spLocks noChangeAspect="1" noChangeArrowheads="1"/>
          </p:cNvSpPr>
          <p:nvPr/>
        </p:nvSpPr>
        <p:spPr bwMode="auto">
          <a:xfrm>
            <a:off x="2071670" y="22987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E</a:t>
            </a:r>
          </a:p>
        </p:txBody>
      </p:sp>
      <p:sp>
        <p:nvSpPr>
          <p:cNvPr id="193546" name="Oval 10"/>
          <p:cNvSpPr>
            <a:spLocks noChangeAspect="1" noChangeArrowheads="1"/>
          </p:cNvSpPr>
          <p:nvPr/>
        </p:nvSpPr>
        <p:spPr bwMode="auto">
          <a:xfrm>
            <a:off x="2741595" y="22987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F</a:t>
            </a:r>
          </a:p>
        </p:txBody>
      </p:sp>
      <p:sp>
        <p:nvSpPr>
          <p:cNvPr id="193547" name="Oval 11"/>
          <p:cNvSpPr>
            <a:spLocks noChangeAspect="1" noChangeArrowheads="1"/>
          </p:cNvSpPr>
          <p:nvPr/>
        </p:nvSpPr>
        <p:spPr bwMode="auto">
          <a:xfrm>
            <a:off x="3949683" y="22987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G</a:t>
            </a:r>
          </a:p>
        </p:txBody>
      </p:sp>
      <p:sp>
        <p:nvSpPr>
          <p:cNvPr id="193548" name="Oval 12"/>
          <p:cNvSpPr>
            <a:spLocks noChangeAspect="1" noChangeArrowheads="1"/>
          </p:cNvSpPr>
          <p:nvPr/>
        </p:nvSpPr>
        <p:spPr bwMode="auto">
          <a:xfrm>
            <a:off x="3943333" y="2944813"/>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H</a:t>
            </a:r>
          </a:p>
        </p:txBody>
      </p:sp>
      <p:sp>
        <p:nvSpPr>
          <p:cNvPr id="193549" name="Oval 13"/>
          <p:cNvSpPr>
            <a:spLocks noChangeAspect="1" noChangeArrowheads="1"/>
          </p:cNvSpPr>
          <p:nvPr/>
        </p:nvSpPr>
        <p:spPr bwMode="auto">
          <a:xfrm>
            <a:off x="3954445" y="3603625"/>
            <a:ext cx="344488"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J</a:t>
            </a:r>
          </a:p>
        </p:txBody>
      </p:sp>
      <p:sp>
        <p:nvSpPr>
          <p:cNvPr id="193550" name="Oval 14"/>
          <p:cNvSpPr>
            <a:spLocks noChangeAspect="1" noChangeArrowheads="1"/>
          </p:cNvSpPr>
          <p:nvPr/>
        </p:nvSpPr>
        <p:spPr bwMode="auto">
          <a:xfrm>
            <a:off x="3433745" y="36036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I</a:t>
            </a:r>
          </a:p>
        </p:txBody>
      </p:sp>
      <p:sp>
        <p:nvSpPr>
          <p:cNvPr id="193551" name="Oval 15"/>
          <p:cNvSpPr>
            <a:spLocks noChangeAspect="1" noChangeArrowheads="1"/>
          </p:cNvSpPr>
          <p:nvPr/>
        </p:nvSpPr>
        <p:spPr bwMode="auto">
          <a:xfrm>
            <a:off x="4506895" y="36036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K</a:t>
            </a:r>
          </a:p>
        </p:txBody>
      </p:sp>
      <p:sp>
        <p:nvSpPr>
          <p:cNvPr id="193562" name="Text Box 26"/>
          <p:cNvSpPr txBox="1">
            <a:spLocks noChangeArrowheads="1"/>
          </p:cNvSpPr>
          <p:nvPr/>
        </p:nvSpPr>
        <p:spPr bwMode="auto">
          <a:xfrm>
            <a:off x="992188" y="4338638"/>
            <a:ext cx="4851400" cy="430887"/>
          </a:xfrm>
          <a:prstGeom prst="rect">
            <a:avLst/>
          </a:prstGeom>
          <a:noFill/>
          <a:ln w="12700" cap="sq">
            <a:noFill/>
            <a:miter lim="800000"/>
            <a:headEnd type="none" w="sm" len="sm"/>
            <a:tailEnd type="none" w="sm" len="sm"/>
          </a:ln>
          <a:effectLst/>
        </p:spPr>
        <p:txBody>
          <a:bodyPr>
            <a:spAutoFit/>
          </a:bodyPr>
          <a:lstStyle/>
          <a:p>
            <a:pPr algn="l"/>
            <a:r>
              <a:rPr kumimoji="1" lang="zh-CN" altLang="en-US" sz="2200">
                <a:latin typeface="Consolas" pitchFamily="49" charset="0"/>
                <a:ea typeface="楷体" pitchFamily="49" charset="-122"/>
                <a:cs typeface="Consolas" pitchFamily="49" charset="0"/>
              </a:rPr>
              <a:t>先根遍历的结点访问次序：</a:t>
            </a:r>
          </a:p>
        </p:txBody>
      </p:sp>
      <p:grpSp>
        <p:nvGrpSpPr>
          <p:cNvPr id="193619" name="Group 83"/>
          <p:cNvGrpSpPr>
            <a:grpSpLocks/>
          </p:cNvGrpSpPr>
          <p:nvPr/>
        </p:nvGrpSpPr>
        <p:grpSpPr bwMode="auto">
          <a:xfrm>
            <a:off x="2119305" y="911225"/>
            <a:ext cx="1347787" cy="4681538"/>
            <a:chOff x="975" y="121"/>
            <a:chExt cx="849" cy="2949"/>
          </a:xfrm>
        </p:grpSpPr>
        <p:sp>
          <p:nvSpPr>
            <p:cNvPr id="193573" name="Text Box 37"/>
            <p:cNvSpPr txBox="1">
              <a:spLocks noChangeArrowheads="1"/>
            </p:cNvSpPr>
            <p:nvPr/>
          </p:nvSpPr>
          <p:spPr bwMode="auto">
            <a:xfrm>
              <a:off x="9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A</a:t>
              </a:r>
            </a:p>
          </p:txBody>
        </p:sp>
        <p:sp>
          <p:nvSpPr>
            <p:cNvPr id="193590" name="Oval 54"/>
            <p:cNvSpPr>
              <a:spLocks noChangeAspect="1" noChangeArrowheads="1"/>
            </p:cNvSpPr>
            <p:nvPr/>
          </p:nvSpPr>
          <p:spPr bwMode="auto">
            <a:xfrm>
              <a:off x="1606" y="121"/>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A</a:t>
              </a:r>
            </a:p>
          </p:txBody>
        </p:sp>
      </p:grpSp>
      <p:grpSp>
        <p:nvGrpSpPr>
          <p:cNvPr id="193620" name="Group 84"/>
          <p:cNvGrpSpPr>
            <a:grpSpLocks/>
          </p:cNvGrpSpPr>
          <p:nvPr/>
        </p:nvGrpSpPr>
        <p:grpSpPr bwMode="auto">
          <a:xfrm>
            <a:off x="2424115" y="1611313"/>
            <a:ext cx="550863" cy="3981449"/>
            <a:chOff x="1151" y="562"/>
            <a:chExt cx="347" cy="2508"/>
          </a:xfrm>
        </p:grpSpPr>
        <p:sp>
          <p:nvSpPr>
            <p:cNvPr id="193574" name="Text Box 38"/>
            <p:cNvSpPr txBox="1">
              <a:spLocks noChangeArrowheads="1"/>
            </p:cNvSpPr>
            <p:nvPr/>
          </p:nvSpPr>
          <p:spPr bwMode="auto">
            <a:xfrm>
              <a:off x="12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B</a:t>
              </a:r>
            </a:p>
          </p:txBody>
        </p:sp>
        <p:sp>
          <p:nvSpPr>
            <p:cNvPr id="193591" name="Oval 55"/>
            <p:cNvSpPr>
              <a:spLocks noChangeAspect="1" noChangeArrowheads="1"/>
            </p:cNvSpPr>
            <p:nvPr/>
          </p:nvSpPr>
          <p:spPr bwMode="auto">
            <a:xfrm>
              <a:off x="1151" y="562"/>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B</a:t>
              </a:r>
            </a:p>
          </p:txBody>
        </p:sp>
      </p:grpSp>
      <p:grpSp>
        <p:nvGrpSpPr>
          <p:cNvPr id="193623" name="Group 87"/>
          <p:cNvGrpSpPr>
            <a:grpSpLocks/>
          </p:cNvGrpSpPr>
          <p:nvPr/>
        </p:nvGrpSpPr>
        <p:grpSpPr bwMode="auto">
          <a:xfrm>
            <a:off x="3146426" y="1611313"/>
            <a:ext cx="1125538" cy="3981449"/>
            <a:chOff x="1606" y="562"/>
            <a:chExt cx="709" cy="2508"/>
          </a:xfrm>
        </p:grpSpPr>
        <p:sp>
          <p:nvSpPr>
            <p:cNvPr id="193577" name="Text Box 41"/>
            <p:cNvSpPr txBox="1">
              <a:spLocks noChangeArrowheads="1"/>
            </p:cNvSpPr>
            <p:nvPr/>
          </p:nvSpPr>
          <p:spPr bwMode="auto">
            <a:xfrm>
              <a:off x="209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C</a:t>
              </a:r>
            </a:p>
          </p:txBody>
        </p:sp>
        <p:sp>
          <p:nvSpPr>
            <p:cNvPr id="193592" name="Oval 56"/>
            <p:cNvSpPr>
              <a:spLocks noChangeAspect="1" noChangeArrowheads="1"/>
            </p:cNvSpPr>
            <p:nvPr/>
          </p:nvSpPr>
          <p:spPr bwMode="auto">
            <a:xfrm>
              <a:off x="1606" y="562"/>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C</a:t>
              </a:r>
            </a:p>
          </p:txBody>
        </p:sp>
      </p:grpSp>
      <p:grpSp>
        <p:nvGrpSpPr>
          <p:cNvPr id="193624" name="Group 88"/>
          <p:cNvGrpSpPr>
            <a:grpSpLocks/>
          </p:cNvGrpSpPr>
          <p:nvPr/>
        </p:nvGrpSpPr>
        <p:grpSpPr bwMode="auto">
          <a:xfrm>
            <a:off x="3938588" y="1611313"/>
            <a:ext cx="719137" cy="3981449"/>
            <a:chOff x="2105" y="562"/>
            <a:chExt cx="453" cy="2508"/>
          </a:xfrm>
        </p:grpSpPr>
        <p:sp>
          <p:nvSpPr>
            <p:cNvPr id="193578" name="Text Box 42"/>
            <p:cNvSpPr txBox="1">
              <a:spLocks noChangeArrowheads="1"/>
            </p:cNvSpPr>
            <p:nvPr/>
          </p:nvSpPr>
          <p:spPr bwMode="auto">
            <a:xfrm>
              <a:off x="23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D</a:t>
              </a:r>
            </a:p>
          </p:txBody>
        </p:sp>
        <p:sp>
          <p:nvSpPr>
            <p:cNvPr id="193593" name="Oval 57"/>
            <p:cNvSpPr>
              <a:spLocks noChangeAspect="1" noChangeArrowheads="1"/>
            </p:cNvSpPr>
            <p:nvPr/>
          </p:nvSpPr>
          <p:spPr bwMode="auto">
            <a:xfrm>
              <a:off x="2105" y="562"/>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D</a:t>
              </a:r>
            </a:p>
          </p:txBody>
        </p:sp>
      </p:grpSp>
      <p:grpSp>
        <p:nvGrpSpPr>
          <p:cNvPr id="193621" name="Group 85"/>
          <p:cNvGrpSpPr>
            <a:grpSpLocks/>
          </p:cNvGrpSpPr>
          <p:nvPr/>
        </p:nvGrpSpPr>
        <p:grpSpPr bwMode="auto">
          <a:xfrm>
            <a:off x="2073274" y="2301875"/>
            <a:ext cx="1333500" cy="3290888"/>
            <a:chOff x="930" y="997"/>
            <a:chExt cx="840" cy="2073"/>
          </a:xfrm>
        </p:grpSpPr>
        <p:sp>
          <p:nvSpPr>
            <p:cNvPr id="193575" name="Text Box 39"/>
            <p:cNvSpPr txBox="1">
              <a:spLocks noChangeArrowheads="1"/>
            </p:cNvSpPr>
            <p:nvPr/>
          </p:nvSpPr>
          <p:spPr bwMode="auto">
            <a:xfrm>
              <a:off x="154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E</a:t>
              </a:r>
            </a:p>
          </p:txBody>
        </p:sp>
        <p:sp>
          <p:nvSpPr>
            <p:cNvPr id="193594" name="Oval 58"/>
            <p:cNvSpPr>
              <a:spLocks noChangeAspect="1" noChangeArrowheads="1"/>
            </p:cNvSpPr>
            <p:nvPr/>
          </p:nvSpPr>
          <p:spPr bwMode="auto">
            <a:xfrm>
              <a:off x="930" y="997"/>
              <a:ext cx="218" cy="218"/>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E</a:t>
              </a:r>
            </a:p>
          </p:txBody>
        </p:sp>
      </p:grpSp>
      <p:grpSp>
        <p:nvGrpSpPr>
          <p:cNvPr id="193622" name="Group 86"/>
          <p:cNvGrpSpPr>
            <a:grpSpLocks/>
          </p:cNvGrpSpPr>
          <p:nvPr/>
        </p:nvGrpSpPr>
        <p:grpSpPr bwMode="auto">
          <a:xfrm>
            <a:off x="2743201" y="2301875"/>
            <a:ext cx="1096963" cy="3290888"/>
            <a:chOff x="1352" y="997"/>
            <a:chExt cx="691" cy="2073"/>
          </a:xfrm>
        </p:grpSpPr>
        <p:sp>
          <p:nvSpPr>
            <p:cNvPr id="193576" name="Text Box 40"/>
            <p:cNvSpPr txBox="1">
              <a:spLocks noChangeArrowheads="1"/>
            </p:cNvSpPr>
            <p:nvPr/>
          </p:nvSpPr>
          <p:spPr bwMode="auto">
            <a:xfrm>
              <a:off x="182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F</a:t>
              </a:r>
            </a:p>
          </p:txBody>
        </p:sp>
        <p:sp>
          <p:nvSpPr>
            <p:cNvPr id="193595" name="Oval 59"/>
            <p:cNvSpPr>
              <a:spLocks noChangeAspect="1" noChangeArrowheads="1"/>
            </p:cNvSpPr>
            <p:nvPr/>
          </p:nvSpPr>
          <p:spPr bwMode="auto">
            <a:xfrm>
              <a:off x="1352" y="997"/>
              <a:ext cx="218" cy="218"/>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F</a:t>
              </a:r>
            </a:p>
          </p:txBody>
        </p:sp>
      </p:grpSp>
      <p:grpSp>
        <p:nvGrpSpPr>
          <p:cNvPr id="193625" name="Group 89"/>
          <p:cNvGrpSpPr>
            <a:grpSpLocks/>
          </p:cNvGrpSpPr>
          <p:nvPr/>
        </p:nvGrpSpPr>
        <p:grpSpPr bwMode="auto">
          <a:xfrm>
            <a:off x="3951288" y="2301875"/>
            <a:ext cx="1182687" cy="3290888"/>
            <a:chOff x="2113" y="997"/>
            <a:chExt cx="745" cy="2073"/>
          </a:xfrm>
        </p:grpSpPr>
        <p:sp>
          <p:nvSpPr>
            <p:cNvPr id="193579" name="Text Box 43"/>
            <p:cNvSpPr txBox="1">
              <a:spLocks noChangeArrowheads="1"/>
            </p:cNvSpPr>
            <p:nvPr/>
          </p:nvSpPr>
          <p:spPr bwMode="auto">
            <a:xfrm>
              <a:off x="26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G</a:t>
              </a:r>
            </a:p>
          </p:txBody>
        </p:sp>
        <p:sp>
          <p:nvSpPr>
            <p:cNvPr id="193596" name="Oval 60"/>
            <p:cNvSpPr>
              <a:spLocks noChangeAspect="1" noChangeArrowheads="1"/>
            </p:cNvSpPr>
            <p:nvPr/>
          </p:nvSpPr>
          <p:spPr bwMode="auto">
            <a:xfrm>
              <a:off x="2113" y="997"/>
              <a:ext cx="218" cy="218"/>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G</a:t>
              </a:r>
            </a:p>
          </p:txBody>
        </p:sp>
      </p:grpSp>
      <p:grpSp>
        <p:nvGrpSpPr>
          <p:cNvPr id="193626" name="Group 90"/>
          <p:cNvGrpSpPr>
            <a:grpSpLocks/>
          </p:cNvGrpSpPr>
          <p:nvPr/>
        </p:nvGrpSpPr>
        <p:grpSpPr bwMode="auto">
          <a:xfrm>
            <a:off x="3944938" y="2947988"/>
            <a:ext cx="1620837" cy="2644774"/>
            <a:chOff x="2109" y="1404"/>
            <a:chExt cx="1021" cy="1666"/>
          </a:xfrm>
        </p:grpSpPr>
        <p:sp>
          <p:nvSpPr>
            <p:cNvPr id="193580" name="Text Box 44"/>
            <p:cNvSpPr txBox="1">
              <a:spLocks noChangeArrowheads="1"/>
            </p:cNvSpPr>
            <p:nvPr/>
          </p:nvSpPr>
          <p:spPr bwMode="auto">
            <a:xfrm>
              <a:off x="290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H</a:t>
              </a:r>
            </a:p>
          </p:txBody>
        </p:sp>
        <p:sp>
          <p:nvSpPr>
            <p:cNvPr id="193597" name="Oval 61"/>
            <p:cNvSpPr>
              <a:spLocks noChangeAspect="1" noChangeArrowheads="1"/>
            </p:cNvSpPr>
            <p:nvPr/>
          </p:nvSpPr>
          <p:spPr bwMode="auto">
            <a:xfrm>
              <a:off x="2109" y="1404"/>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H</a:t>
              </a:r>
            </a:p>
          </p:txBody>
        </p:sp>
      </p:grpSp>
      <p:grpSp>
        <p:nvGrpSpPr>
          <p:cNvPr id="193628" name="Group 92"/>
          <p:cNvGrpSpPr>
            <a:grpSpLocks/>
          </p:cNvGrpSpPr>
          <p:nvPr/>
        </p:nvGrpSpPr>
        <p:grpSpPr bwMode="auto">
          <a:xfrm>
            <a:off x="3956051" y="3606801"/>
            <a:ext cx="2474913" cy="1985963"/>
            <a:chOff x="2116" y="1819"/>
            <a:chExt cx="1559" cy="1251"/>
          </a:xfrm>
        </p:grpSpPr>
        <p:sp>
          <p:nvSpPr>
            <p:cNvPr id="193582" name="Text Box 46"/>
            <p:cNvSpPr txBox="1">
              <a:spLocks noChangeArrowheads="1"/>
            </p:cNvSpPr>
            <p:nvPr/>
          </p:nvSpPr>
          <p:spPr bwMode="auto">
            <a:xfrm>
              <a:off x="345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J</a:t>
              </a:r>
            </a:p>
          </p:txBody>
        </p:sp>
        <p:sp>
          <p:nvSpPr>
            <p:cNvPr id="193598" name="Oval 62"/>
            <p:cNvSpPr>
              <a:spLocks noChangeAspect="1" noChangeArrowheads="1"/>
            </p:cNvSpPr>
            <p:nvPr/>
          </p:nvSpPr>
          <p:spPr bwMode="auto">
            <a:xfrm>
              <a:off x="2116" y="1819"/>
              <a:ext cx="217"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J</a:t>
              </a:r>
            </a:p>
          </p:txBody>
        </p:sp>
      </p:grpSp>
      <p:grpSp>
        <p:nvGrpSpPr>
          <p:cNvPr id="193627" name="Group 91"/>
          <p:cNvGrpSpPr>
            <a:grpSpLocks/>
          </p:cNvGrpSpPr>
          <p:nvPr/>
        </p:nvGrpSpPr>
        <p:grpSpPr bwMode="auto">
          <a:xfrm>
            <a:off x="3435350" y="3606801"/>
            <a:ext cx="2563813" cy="1985963"/>
            <a:chOff x="1788" y="1819"/>
            <a:chExt cx="1615" cy="1251"/>
          </a:xfrm>
        </p:grpSpPr>
        <p:sp>
          <p:nvSpPr>
            <p:cNvPr id="193581" name="Text Box 45"/>
            <p:cNvSpPr txBox="1">
              <a:spLocks noChangeArrowheads="1"/>
            </p:cNvSpPr>
            <p:nvPr/>
          </p:nvSpPr>
          <p:spPr bwMode="auto">
            <a:xfrm>
              <a:off x="318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I</a:t>
              </a:r>
            </a:p>
          </p:txBody>
        </p:sp>
        <p:sp>
          <p:nvSpPr>
            <p:cNvPr id="193599" name="Oval 63"/>
            <p:cNvSpPr>
              <a:spLocks noChangeAspect="1" noChangeArrowheads="1"/>
            </p:cNvSpPr>
            <p:nvPr/>
          </p:nvSpPr>
          <p:spPr bwMode="auto">
            <a:xfrm>
              <a:off x="1788" y="1819"/>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I</a:t>
              </a:r>
            </a:p>
          </p:txBody>
        </p:sp>
      </p:grpSp>
      <p:grpSp>
        <p:nvGrpSpPr>
          <p:cNvPr id="193629" name="Group 93"/>
          <p:cNvGrpSpPr>
            <a:grpSpLocks/>
          </p:cNvGrpSpPr>
          <p:nvPr/>
        </p:nvGrpSpPr>
        <p:grpSpPr bwMode="auto">
          <a:xfrm>
            <a:off x="4508499" y="3606801"/>
            <a:ext cx="2406650" cy="1985963"/>
            <a:chOff x="2464" y="1819"/>
            <a:chExt cx="1516" cy="1251"/>
          </a:xfrm>
        </p:grpSpPr>
        <p:sp>
          <p:nvSpPr>
            <p:cNvPr id="193583" name="Text Box 47"/>
            <p:cNvSpPr txBox="1">
              <a:spLocks noChangeArrowheads="1"/>
            </p:cNvSpPr>
            <p:nvPr/>
          </p:nvSpPr>
          <p:spPr bwMode="auto">
            <a:xfrm>
              <a:off x="375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dirty="0">
                  <a:solidFill>
                    <a:srgbClr val="FF0000"/>
                  </a:solidFill>
                  <a:latin typeface="Consolas" pitchFamily="49" charset="0"/>
                  <a:cs typeface="Consolas" pitchFamily="49" charset="0"/>
                </a:rPr>
                <a:t>K</a:t>
              </a:r>
            </a:p>
          </p:txBody>
        </p:sp>
        <p:sp>
          <p:nvSpPr>
            <p:cNvPr id="193600" name="Oval 64"/>
            <p:cNvSpPr>
              <a:spLocks noChangeAspect="1" noChangeArrowheads="1"/>
            </p:cNvSpPr>
            <p:nvPr/>
          </p:nvSpPr>
          <p:spPr bwMode="auto">
            <a:xfrm>
              <a:off x="2464" y="1819"/>
              <a:ext cx="218" cy="217"/>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K</a:t>
              </a:r>
            </a:p>
          </p:txBody>
        </p:sp>
      </p:grpSp>
      <p:sp>
        <p:nvSpPr>
          <p:cNvPr id="193630" name="Text Box 94"/>
          <p:cNvSpPr txBox="1">
            <a:spLocks noChangeArrowheads="1"/>
          </p:cNvSpPr>
          <p:nvPr/>
        </p:nvSpPr>
        <p:spPr bwMode="auto">
          <a:xfrm>
            <a:off x="3297238" y="5876925"/>
            <a:ext cx="2016125"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CC00FF"/>
                </a:solidFill>
                <a:latin typeface="Consolas" pitchFamily="49" charset="0"/>
                <a:ea typeface="黑体" pitchFamily="49" charset="-122"/>
                <a:cs typeface="Consolas" pitchFamily="49" charset="0"/>
              </a:rPr>
              <a:t>遍历完毕</a:t>
            </a:r>
          </a:p>
        </p:txBody>
      </p:sp>
      <p:sp>
        <p:nvSpPr>
          <p:cNvPr id="193631" name="Text Box 95"/>
          <p:cNvSpPr txBox="1">
            <a:spLocks noChangeArrowheads="1"/>
          </p:cNvSpPr>
          <p:nvPr/>
        </p:nvSpPr>
        <p:spPr bwMode="auto">
          <a:xfrm>
            <a:off x="395289" y="188913"/>
            <a:ext cx="4248150" cy="457200"/>
          </a:xfrm>
          <a:prstGeom prst="rect">
            <a:avLst/>
          </a:prstGeom>
          <a:solidFill>
            <a:srgbClr val="CC00FF"/>
          </a:solidFill>
          <a:ln w="28575" algn="ctr">
            <a:noFill/>
            <a:miter lim="800000"/>
            <a:headEnd/>
            <a:tailEnd type="none" w="med" len="lg"/>
          </a:ln>
          <a:effectLst/>
        </p:spPr>
        <p:txBody>
          <a:bodyPr wrap="square">
            <a:spAutoFit/>
          </a:bodyPr>
          <a:lstStyle/>
          <a:p>
            <a:pPr>
              <a:spcBef>
                <a:spcPct val="50000"/>
              </a:spcBef>
            </a:pPr>
            <a:r>
              <a:rPr lang="zh-CN" altLang="en-US" dirty="0">
                <a:solidFill>
                  <a:schemeClr val="bg1"/>
                </a:solidFill>
                <a:ea typeface="楷体" pitchFamily="49" charset="-122"/>
                <a:cs typeface="Times New Roman" pitchFamily="18" charset="0"/>
              </a:rPr>
              <a:t>树的先根遍历示例的演示</a:t>
            </a:r>
          </a:p>
        </p:txBody>
      </p:sp>
      <p:sp>
        <p:nvSpPr>
          <p:cNvPr id="2" name="灯片编号占位符 1">
            <a:extLst>
              <a:ext uri="{FF2B5EF4-FFF2-40B4-BE49-F238E27FC236}">
                <a16:creationId xmlns:a16="http://schemas.microsoft.com/office/drawing/2014/main" id="{DBA8D7BF-8C44-4E47-935E-9082A90AB578}"/>
              </a:ext>
            </a:extLst>
          </p:cNvPr>
          <p:cNvSpPr>
            <a:spLocks noGrp="1"/>
          </p:cNvSpPr>
          <p:nvPr>
            <p:ph type="sldNum" sz="quarter" idx="12"/>
          </p:nvPr>
        </p:nvSpPr>
        <p:spPr/>
        <p:txBody>
          <a:bodyPr/>
          <a:lstStyle/>
          <a:p>
            <a:fld id="{FFD28AF7-D4CC-4B35-B7D7-507FA0146854}" type="slidenum">
              <a:rPr lang="en-US" altLang="zh-CN" smtClean="0"/>
              <a:pPr/>
              <a:t>27</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3619"/>
                                        </p:tgtEl>
                                        <p:attrNameLst>
                                          <p:attrName>style.visibility</p:attrName>
                                        </p:attrNameLst>
                                      </p:cBhvr>
                                      <p:to>
                                        <p:strVal val="visible"/>
                                      </p:to>
                                    </p:set>
                                    <p:animEffect transition="in" filter="wipe(down)">
                                      <p:cBhvr>
                                        <p:cTn id="7" dur="500"/>
                                        <p:tgtEl>
                                          <p:spTgt spid="193619"/>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Clr clrSpc="rgb" dir="cw">
                                      <p:cBhvr override="childStyle">
                                        <p:cTn id="11" dur="100" fill="hold"/>
                                        <p:tgtEl>
                                          <p:spTgt spid="193619"/>
                                        </p:tgtEl>
                                        <p:attrNameLst>
                                          <p:attrName>style.color</p:attrName>
                                        </p:attrNameLst>
                                      </p:cBhvr>
                                      <p:to>
                                        <a:schemeClr val="accent2"/>
                                      </p:to>
                                    </p:animClr>
                                    <p:animClr clrSpc="rgb" dir="cw">
                                      <p:cBhvr>
                                        <p:cTn id="12" dur="100" fill="hold"/>
                                        <p:tgtEl>
                                          <p:spTgt spid="193619"/>
                                        </p:tgtEl>
                                        <p:attrNameLst>
                                          <p:attrName>fillcolor</p:attrName>
                                        </p:attrNameLst>
                                      </p:cBhvr>
                                      <p:to>
                                        <a:schemeClr val="accent2"/>
                                      </p:to>
                                    </p:animClr>
                                    <p:set>
                                      <p:cBhvr>
                                        <p:cTn id="13" dur="100" fill="hold"/>
                                        <p:tgtEl>
                                          <p:spTgt spid="193619"/>
                                        </p:tgtEl>
                                        <p:attrNameLst>
                                          <p:attrName>fill.type</p:attrName>
                                        </p:attrNameLst>
                                      </p:cBhvr>
                                      <p:to>
                                        <p:strVal val="solid"/>
                                      </p:to>
                                    </p:set>
                                    <p:set>
                                      <p:cBhvr>
                                        <p:cTn id="14" dur="100" fill="hold"/>
                                        <p:tgtEl>
                                          <p:spTgt spid="193619"/>
                                        </p:tgtEl>
                                        <p:attrNameLst>
                                          <p:attrName>fill.on</p:attrName>
                                        </p:attrNameLst>
                                      </p:cBhvr>
                                      <p:to>
                                        <p:strVal val="true"/>
                                      </p:to>
                                    </p:set>
                                    <p:animRot by="120000">
                                      <p:cBhvr>
                                        <p:cTn id="15" dur="100" fill="hold">
                                          <p:stCondLst>
                                            <p:cond delay="0"/>
                                          </p:stCondLst>
                                        </p:cTn>
                                        <p:tgtEl>
                                          <p:spTgt spid="193619"/>
                                        </p:tgtEl>
                                        <p:attrNameLst>
                                          <p:attrName>r</p:attrName>
                                        </p:attrNameLst>
                                      </p:cBhvr>
                                    </p:animRot>
                                    <p:animRot by="-240000">
                                      <p:cBhvr>
                                        <p:cTn id="16" dur="200" fill="hold">
                                          <p:stCondLst>
                                            <p:cond delay="200"/>
                                          </p:stCondLst>
                                        </p:cTn>
                                        <p:tgtEl>
                                          <p:spTgt spid="193619"/>
                                        </p:tgtEl>
                                        <p:attrNameLst>
                                          <p:attrName>r</p:attrName>
                                        </p:attrNameLst>
                                      </p:cBhvr>
                                    </p:animRot>
                                    <p:animRot by="240000">
                                      <p:cBhvr>
                                        <p:cTn id="17" dur="200" fill="hold">
                                          <p:stCondLst>
                                            <p:cond delay="400"/>
                                          </p:stCondLst>
                                        </p:cTn>
                                        <p:tgtEl>
                                          <p:spTgt spid="193619"/>
                                        </p:tgtEl>
                                        <p:attrNameLst>
                                          <p:attrName>r</p:attrName>
                                        </p:attrNameLst>
                                      </p:cBhvr>
                                    </p:animRot>
                                    <p:animRot by="-240000">
                                      <p:cBhvr>
                                        <p:cTn id="18" dur="200" fill="hold">
                                          <p:stCondLst>
                                            <p:cond delay="600"/>
                                          </p:stCondLst>
                                        </p:cTn>
                                        <p:tgtEl>
                                          <p:spTgt spid="193619"/>
                                        </p:tgtEl>
                                        <p:attrNameLst>
                                          <p:attrName>r</p:attrName>
                                        </p:attrNameLst>
                                      </p:cBhvr>
                                    </p:animRot>
                                    <p:animRot by="120000">
                                      <p:cBhvr>
                                        <p:cTn id="19" dur="200" fill="hold">
                                          <p:stCondLst>
                                            <p:cond delay="800"/>
                                          </p:stCondLst>
                                        </p:cTn>
                                        <p:tgtEl>
                                          <p:spTgt spid="193619"/>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93620"/>
                                        </p:tgtEl>
                                        <p:attrNameLst>
                                          <p:attrName>style.visibility</p:attrName>
                                        </p:attrNameLst>
                                      </p:cBhvr>
                                      <p:to>
                                        <p:strVal val="visible"/>
                                      </p:to>
                                    </p:set>
                                    <p:animEffect transition="in" filter="wipe(down)">
                                      <p:cBhvr>
                                        <p:cTn id="24" dur="500"/>
                                        <p:tgtEl>
                                          <p:spTgt spid="1936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93621"/>
                                        </p:tgtEl>
                                        <p:attrNameLst>
                                          <p:attrName>style.visibility</p:attrName>
                                        </p:attrNameLst>
                                      </p:cBhvr>
                                      <p:to>
                                        <p:strVal val="visible"/>
                                      </p:to>
                                    </p:set>
                                    <p:animEffect transition="in" filter="wipe(down)">
                                      <p:cBhvr>
                                        <p:cTn id="29" dur="500"/>
                                        <p:tgtEl>
                                          <p:spTgt spid="1936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93622"/>
                                        </p:tgtEl>
                                        <p:attrNameLst>
                                          <p:attrName>style.visibility</p:attrName>
                                        </p:attrNameLst>
                                      </p:cBhvr>
                                      <p:to>
                                        <p:strVal val="visible"/>
                                      </p:to>
                                    </p:set>
                                    <p:animEffect transition="in" filter="wipe(down)">
                                      <p:cBhvr>
                                        <p:cTn id="34" dur="500"/>
                                        <p:tgtEl>
                                          <p:spTgt spid="1936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3623"/>
                                        </p:tgtEl>
                                        <p:attrNameLst>
                                          <p:attrName>style.visibility</p:attrName>
                                        </p:attrNameLst>
                                      </p:cBhvr>
                                      <p:to>
                                        <p:strVal val="visible"/>
                                      </p:to>
                                    </p:set>
                                    <p:animEffect transition="in" filter="wipe(down)">
                                      <p:cBhvr>
                                        <p:cTn id="39" dur="500"/>
                                        <p:tgtEl>
                                          <p:spTgt spid="1936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93624"/>
                                        </p:tgtEl>
                                        <p:attrNameLst>
                                          <p:attrName>style.visibility</p:attrName>
                                        </p:attrNameLst>
                                      </p:cBhvr>
                                      <p:to>
                                        <p:strVal val="visible"/>
                                      </p:to>
                                    </p:set>
                                    <p:animEffect transition="in" filter="wipe(down)">
                                      <p:cBhvr>
                                        <p:cTn id="44" dur="500"/>
                                        <p:tgtEl>
                                          <p:spTgt spid="1936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3625"/>
                                        </p:tgtEl>
                                        <p:attrNameLst>
                                          <p:attrName>style.visibility</p:attrName>
                                        </p:attrNameLst>
                                      </p:cBhvr>
                                      <p:to>
                                        <p:strVal val="visible"/>
                                      </p:to>
                                    </p:set>
                                    <p:animEffect transition="in" filter="wipe(down)">
                                      <p:cBhvr>
                                        <p:cTn id="49" dur="500"/>
                                        <p:tgtEl>
                                          <p:spTgt spid="1936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93626"/>
                                        </p:tgtEl>
                                        <p:attrNameLst>
                                          <p:attrName>style.visibility</p:attrName>
                                        </p:attrNameLst>
                                      </p:cBhvr>
                                      <p:to>
                                        <p:strVal val="visible"/>
                                      </p:to>
                                    </p:set>
                                    <p:animEffect transition="in" filter="wipe(down)">
                                      <p:cBhvr>
                                        <p:cTn id="54" dur="500"/>
                                        <p:tgtEl>
                                          <p:spTgt spid="1936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93627"/>
                                        </p:tgtEl>
                                        <p:attrNameLst>
                                          <p:attrName>style.visibility</p:attrName>
                                        </p:attrNameLst>
                                      </p:cBhvr>
                                      <p:to>
                                        <p:strVal val="visible"/>
                                      </p:to>
                                    </p:set>
                                    <p:animEffect transition="in" filter="wipe(down)">
                                      <p:cBhvr>
                                        <p:cTn id="59" dur="500"/>
                                        <p:tgtEl>
                                          <p:spTgt spid="1936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93628"/>
                                        </p:tgtEl>
                                        <p:attrNameLst>
                                          <p:attrName>style.visibility</p:attrName>
                                        </p:attrNameLst>
                                      </p:cBhvr>
                                      <p:to>
                                        <p:strVal val="visible"/>
                                      </p:to>
                                    </p:set>
                                    <p:animEffect transition="in" filter="wipe(down)">
                                      <p:cBhvr>
                                        <p:cTn id="64" dur="500"/>
                                        <p:tgtEl>
                                          <p:spTgt spid="19362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93629"/>
                                        </p:tgtEl>
                                        <p:attrNameLst>
                                          <p:attrName>style.visibility</p:attrName>
                                        </p:attrNameLst>
                                      </p:cBhvr>
                                      <p:to>
                                        <p:strVal val="visible"/>
                                      </p:to>
                                    </p:set>
                                    <p:animEffect transition="in" filter="wipe(down)">
                                      <p:cBhvr>
                                        <p:cTn id="69" dur="500"/>
                                        <p:tgtEl>
                                          <p:spTgt spid="1936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3630"/>
                                        </p:tgtEl>
                                        <p:attrNameLst>
                                          <p:attrName>style.visibility</p:attrName>
                                        </p:attrNameLst>
                                      </p:cBhvr>
                                      <p:to>
                                        <p:strVal val="visible"/>
                                      </p:to>
                                    </p:set>
                                    <p:animEffect transition="in" filter="wipe(left)">
                                      <p:cBhvr>
                                        <p:cTn id="74" dur="500"/>
                                        <p:tgtEl>
                                          <p:spTgt spid="193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73" name="Freeform 21"/>
          <p:cNvSpPr>
            <a:spLocks/>
          </p:cNvSpPr>
          <p:nvPr/>
        </p:nvSpPr>
        <p:spPr bwMode="auto">
          <a:xfrm>
            <a:off x="3979844" y="2032000"/>
            <a:ext cx="1588" cy="323850"/>
          </a:xfrm>
          <a:custGeom>
            <a:avLst/>
            <a:gdLst/>
            <a:ahLst/>
            <a:cxnLst>
              <a:cxn ang="0">
                <a:pos x="8" y="0"/>
              </a:cxn>
              <a:cxn ang="0">
                <a:pos x="0" y="256"/>
              </a:cxn>
            </a:cxnLst>
            <a:rect l="0" t="0" r="r" b="b"/>
            <a:pathLst>
              <a:path w="8" h="256">
                <a:moveTo>
                  <a:pt x="8" y="0"/>
                </a:moveTo>
                <a:lnTo>
                  <a:pt x="0" y="256"/>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74" name="Freeform 22"/>
          <p:cNvSpPr>
            <a:spLocks noChangeAspect="1"/>
          </p:cNvSpPr>
          <p:nvPr/>
        </p:nvSpPr>
        <p:spPr bwMode="auto">
          <a:xfrm>
            <a:off x="3987782" y="2709863"/>
            <a:ext cx="4762" cy="287337"/>
          </a:xfrm>
          <a:custGeom>
            <a:avLst/>
            <a:gdLst/>
            <a:ahLst/>
            <a:cxnLst>
              <a:cxn ang="0">
                <a:pos x="0" y="0"/>
              </a:cxn>
              <a:cxn ang="0">
                <a:pos x="3" y="239"/>
              </a:cxn>
            </a:cxnLst>
            <a:rect l="0" t="0" r="r" b="b"/>
            <a:pathLst>
              <a:path w="3" h="239">
                <a:moveTo>
                  <a:pt x="0" y="0"/>
                </a:moveTo>
                <a:lnTo>
                  <a:pt x="3" y="239"/>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7" name="Freeform 5"/>
          <p:cNvSpPr>
            <a:spLocks noChangeAspect="1"/>
          </p:cNvSpPr>
          <p:nvPr/>
        </p:nvSpPr>
        <p:spPr bwMode="auto">
          <a:xfrm>
            <a:off x="3987782" y="3352800"/>
            <a:ext cx="3175" cy="312738"/>
          </a:xfrm>
          <a:custGeom>
            <a:avLst/>
            <a:gdLst/>
            <a:ahLst/>
            <a:cxnLst>
              <a:cxn ang="0">
                <a:pos x="0" y="0"/>
              </a:cxn>
              <a:cxn ang="0">
                <a:pos x="2" y="252"/>
              </a:cxn>
            </a:cxnLst>
            <a:rect l="0" t="0" r="r" b="b"/>
            <a:pathLst>
              <a:path w="2" h="252">
                <a:moveTo>
                  <a:pt x="0" y="0"/>
                </a:moveTo>
                <a:lnTo>
                  <a:pt x="2" y="252"/>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8" name="Freeform 6"/>
          <p:cNvSpPr>
            <a:spLocks noChangeAspect="1"/>
          </p:cNvSpPr>
          <p:nvPr/>
        </p:nvSpPr>
        <p:spPr bwMode="auto">
          <a:xfrm>
            <a:off x="4137007" y="3254375"/>
            <a:ext cx="352425" cy="414338"/>
          </a:xfrm>
          <a:custGeom>
            <a:avLst/>
            <a:gdLst/>
            <a:ahLst/>
            <a:cxnLst>
              <a:cxn ang="0">
                <a:pos x="0" y="0"/>
              </a:cxn>
              <a:cxn ang="0">
                <a:pos x="278" y="326"/>
              </a:cxn>
            </a:cxnLst>
            <a:rect l="0" t="0" r="r" b="b"/>
            <a:pathLst>
              <a:path w="278" h="326">
                <a:moveTo>
                  <a:pt x="0" y="0"/>
                </a:moveTo>
                <a:lnTo>
                  <a:pt x="278" y="326"/>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4" name="Freeform 2"/>
          <p:cNvSpPr>
            <a:spLocks noChangeAspect="1"/>
          </p:cNvSpPr>
          <p:nvPr/>
        </p:nvSpPr>
        <p:spPr bwMode="auto">
          <a:xfrm>
            <a:off x="3535344" y="3271838"/>
            <a:ext cx="295275" cy="381000"/>
          </a:xfrm>
          <a:custGeom>
            <a:avLst/>
            <a:gdLst/>
            <a:ahLst/>
            <a:cxnLst>
              <a:cxn ang="0">
                <a:pos x="186" y="0"/>
              </a:cxn>
              <a:cxn ang="0">
                <a:pos x="0" y="240"/>
              </a:cxn>
            </a:cxnLst>
            <a:rect l="0" t="0" r="r" b="b"/>
            <a:pathLst>
              <a:path w="186" h="240">
                <a:moveTo>
                  <a:pt x="186" y="0"/>
                </a:moveTo>
                <a:lnTo>
                  <a:pt x="0" y="240"/>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5" name="Freeform 3"/>
          <p:cNvSpPr>
            <a:spLocks noChangeAspect="1"/>
          </p:cNvSpPr>
          <p:nvPr/>
        </p:nvSpPr>
        <p:spPr bwMode="auto">
          <a:xfrm>
            <a:off x="2578082" y="1978025"/>
            <a:ext cx="176212" cy="379413"/>
          </a:xfrm>
          <a:custGeom>
            <a:avLst/>
            <a:gdLst/>
            <a:ahLst/>
            <a:cxnLst>
              <a:cxn ang="0">
                <a:pos x="0" y="0"/>
              </a:cxn>
              <a:cxn ang="0">
                <a:pos x="139" y="298"/>
              </a:cxn>
            </a:cxnLst>
            <a:rect l="0" t="0" r="r" b="b"/>
            <a:pathLst>
              <a:path w="139" h="298">
                <a:moveTo>
                  <a:pt x="0" y="0"/>
                </a:moveTo>
                <a:lnTo>
                  <a:pt x="139" y="298"/>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6" name="Freeform 4"/>
          <p:cNvSpPr>
            <a:spLocks noChangeAspect="1"/>
          </p:cNvSpPr>
          <p:nvPr/>
        </p:nvSpPr>
        <p:spPr bwMode="auto">
          <a:xfrm>
            <a:off x="2154219" y="1958975"/>
            <a:ext cx="177800" cy="388938"/>
          </a:xfrm>
          <a:custGeom>
            <a:avLst/>
            <a:gdLst/>
            <a:ahLst/>
            <a:cxnLst>
              <a:cxn ang="0">
                <a:pos x="112" y="0"/>
              </a:cxn>
              <a:cxn ang="0">
                <a:pos x="0" y="245"/>
              </a:cxn>
            </a:cxnLst>
            <a:rect l="0" t="0" r="r" b="b"/>
            <a:pathLst>
              <a:path w="112" h="245">
                <a:moveTo>
                  <a:pt x="112" y="0"/>
                </a:moveTo>
                <a:lnTo>
                  <a:pt x="0" y="245"/>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72" name="Freeform 20"/>
          <p:cNvSpPr>
            <a:spLocks noChangeAspect="1"/>
          </p:cNvSpPr>
          <p:nvPr/>
        </p:nvSpPr>
        <p:spPr bwMode="auto">
          <a:xfrm>
            <a:off x="3365482" y="1208088"/>
            <a:ext cx="498475" cy="498475"/>
          </a:xfrm>
          <a:custGeom>
            <a:avLst/>
            <a:gdLst/>
            <a:ahLst/>
            <a:cxnLst>
              <a:cxn ang="0">
                <a:pos x="0" y="0"/>
              </a:cxn>
              <a:cxn ang="0">
                <a:pos x="314" y="314"/>
              </a:cxn>
            </a:cxnLst>
            <a:rect l="0" t="0" r="r" b="b"/>
            <a:pathLst>
              <a:path w="314" h="314">
                <a:moveTo>
                  <a:pt x="0" y="0"/>
                </a:moveTo>
                <a:lnTo>
                  <a:pt x="314" y="314"/>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59" name="Freeform 7"/>
          <p:cNvSpPr>
            <a:spLocks noChangeAspect="1"/>
          </p:cNvSpPr>
          <p:nvPr/>
        </p:nvSpPr>
        <p:spPr bwMode="auto">
          <a:xfrm>
            <a:off x="3182919" y="1309688"/>
            <a:ext cx="3175" cy="360362"/>
          </a:xfrm>
          <a:custGeom>
            <a:avLst/>
            <a:gdLst/>
            <a:ahLst/>
            <a:cxnLst>
              <a:cxn ang="0">
                <a:pos x="0" y="0"/>
              </a:cxn>
              <a:cxn ang="0">
                <a:pos x="2" y="284"/>
              </a:cxn>
            </a:cxnLst>
            <a:rect l="0" t="0" r="r" b="b"/>
            <a:pathLst>
              <a:path w="2" h="284">
                <a:moveTo>
                  <a:pt x="0" y="0"/>
                </a:moveTo>
                <a:lnTo>
                  <a:pt x="2" y="284"/>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71" name="Freeform 19"/>
          <p:cNvSpPr>
            <a:spLocks noChangeAspect="1"/>
          </p:cNvSpPr>
          <p:nvPr/>
        </p:nvSpPr>
        <p:spPr bwMode="auto">
          <a:xfrm>
            <a:off x="2533632" y="1203325"/>
            <a:ext cx="484187" cy="484188"/>
          </a:xfrm>
          <a:custGeom>
            <a:avLst/>
            <a:gdLst/>
            <a:ahLst/>
            <a:cxnLst>
              <a:cxn ang="0">
                <a:pos x="382" y="0"/>
              </a:cxn>
              <a:cxn ang="0">
                <a:pos x="0" y="382"/>
              </a:cxn>
            </a:cxnLst>
            <a:rect l="0" t="0" r="r" b="b"/>
            <a:pathLst>
              <a:path w="382" h="382">
                <a:moveTo>
                  <a:pt x="382" y="0"/>
                </a:moveTo>
                <a:lnTo>
                  <a:pt x="0" y="382"/>
                </a:lnTo>
              </a:path>
            </a:pathLst>
          </a:custGeom>
          <a:noFill/>
          <a:ln w="38100" cap="sq">
            <a:solidFill>
              <a:srgbClr val="3333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381960" name="Oval 8"/>
          <p:cNvSpPr>
            <a:spLocks noChangeAspect="1" noChangeArrowheads="1"/>
          </p:cNvSpPr>
          <p:nvPr/>
        </p:nvSpPr>
        <p:spPr bwMode="auto">
          <a:xfrm>
            <a:off x="3009882" y="96837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A</a:t>
            </a:r>
          </a:p>
        </p:txBody>
      </p:sp>
      <p:sp>
        <p:nvSpPr>
          <p:cNvPr id="381961" name="Oval 9"/>
          <p:cNvSpPr>
            <a:spLocks noChangeAspect="1" noChangeArrowheads="1"/>
          </p:cNvSpPr>
          <p:nvPr/>
        </p:nvSpPr>
        <p:spPr bwMode="auto">
          <a:xfrm>
            <a:off x="2287569" y="1668463"/>
            <a:ext cx="346075"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B</a:t>
            </a:r>
          </a:p>
        </p:txBody>
      </p:sp>
      <p:sp>
        <p:nvSpPr>
          <p:cNvPr id="381962" name="Oval 10"/>
          <p:cNvSpPr>
            <a:spLocks noChangeAspect="1" noChangeArrowheads="1"/>
          </p:cNvSpPr>
          <p:nvPr/>
        </p:nvSpPr>
        <p:spPr bwMode="auto">
          <a:xfrm>
            <a:off x="3009882" y="1668463"/>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C</a:t>
            </a:r>
          </a:p>
        </p:txBody>
      </p:sp>
      <p:sp>
        <p:nvSpPr>
          <p:cNvPr id="381963" name="Oval 11"/>
          <p:cNvSpPr>
            <a:spLocks noChangeAspect="1" noChangeArrowheads="1"/>
          </p:cNvSpPr>
          <p:nvPr/>
        </p:nvSpPr>
        <p:spPr bwMode="auto">
          <a:xfrm>
            <a:off x="3802044" y="1668463"/>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D</a:t>
            </a:r>
          </a:p>
        </p:txBody>
      </p:sp>
      <p:sp>
        <p:nvSpPr>
          <p:cNvPr id="381964" name="Oval 12"/>
          <p:cNvSpPr>
            <a:spLocks noChangeAspect="1" noChangeArrowheads="1"/>
          </p:cNvSpPr>
          <p:nvPr/>
        </p:nvSpPr>
        <p:spPr bwMode="auto">
          <a:xfrm>
            <a:off x="1936732" y="2359025"/>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E</a:t>
            </a:r>
          </a:p>
        </p:txBody>
      </p:sp>
      <p:sp>
        <p:nvSpPr>
          <p:cNvPr id="381965" name="Oval 13"/>
          <p:cNvSpPr>
            <a:spLocks noChangeAspect="1" noChangeArrowheads="1"/>
          </p:cNvSpPr>
          <p:nvPr/>
        </p:nvSpPr>
        <p:spPr bwMode="auto">
          <a:xfrm>
            <a:off x="2606657" y="2359025"/>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F</a:t>
            </a:r>
          </a:p>
        </p:txBody>
      </p:sp>
      <p:sp>
        <p:nvSpPr>
          <p:cNvPr id="381966" name="Oval 14"/>
          <p:cNvSpPr>
            <a:spLocks noChangeAspect="1" noChangeArrowheads="1"/>
          </p:cNvSpPr>
          <p:nvPr/>
        </p:nvSpPr>
        <p:spPr bwMode="auto">
          <a:xfrm>
            <a:off x="3814744" y="2359025"/>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G</a:t>
            </a:r>
          </a:p>
        </p:txBody>
      </p:sp>
      <p:sp>
        <p:nvSpPr>
          <p:cNvPr id="381967" name="Oval 15"/>
          <p:cNvSpPr>
            <a:spLocks noChangeAspect="1" noChangeArrowheads="1"/>
          </p:cNvSpPr>
          <p:nvPr/>
        </p:nvSpPr>
        <p:spPr bwMode="auto">
          <a:xfrm>
            <a:off x="3808394" y="3005138"/>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H</a:t>
            </a:r>
          </a:p>
        </p:txBody>
      </p:sp>
      <p:sp>
        <p:nvSpPr>
          <p:cNvPr id="381968" name="Oval 16"/>
          <p:cNvSpPr>
            <a:spLocks noChangeAspect="1" noChangeArrowheads="1"/>
          </p:cNvSpPr>
          <p:nvPr/>
        </p:nvSpPr>
        <p:spPr bwMode="auto">
          <a:xfrm>
            <a:off x="3819507" y="3663950"/>
            <a:ext cx="344487"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J</a:t>
            </a:r>
          </a:p>
        </p:txBody>
      </p:sp>
      <p:sp>
        <p:nvSpPr>
          <p:cNvPr id="381969" name="Oval 17"/>
          <p:cNvSpPr>
            <a:spLocks noChangeAspect="1" noChangeArrowheads="1"/>
          </p:cNvSpPr>
          <p:nvPr/>
        </p:nvSpPr>
        <p:spPr bwMode="auto">
          <a:xfrm>
            <a:off x="3298807" y="36639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I</a:t>
            </a:r>
          </a:p>
        </p:txBody>
      </p:sp>
      <p:sp>
        <p:nvSpPr>
          <p:cNvPr id="381970" name="Oval 18"/>
          <p:cNvSpPr>
            <a:spLocks noChangeAspect="1" noChangeArrowheads="1"/>
          </p:cNvSpPr>
          <p:nvPr/>
        </p:nvSpPr>
        <p:spPr bwMode="auto">
          <a:xfrm>
            <a:off x="4371957" y="36639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K</a:t>
            </a:r>
          </a:p>
        </p:txBody>
      </p:sp>
      <p:sp>
        <p:nvSpPr>
          <p:cNvPr id="381975" name="Text Box 23"/>
          <p:cNvSpPr txBox="1">
            <a:spLocks noChangeArrowheads="1"/>
          </p:cNvSpPr>
          <p:nvPr/>
        </p:nvSpPr>
        <p:spPr bwMode="auto">
          <a:xfrm>
            <a:off x="847725" y="4386263"/>
            <a:ext cx="4081465" cy="430887"/>
          </a:xfrm>
          <a:prstGeom prst="rect">
            <a:avLst/>
          </a:prstGeom>
          <a:noFill/>
          <a:ln w="12700" cap="sq">
            <a:noFill/>
            <a:miter lim="800000"/>
            <a:headEnd type="none" w="sm" len="sm"/>
            <a:tailEnd type="none" w="sm" len="sm"/>
          </a:ln>
          <a:effectLst/>
        </p:spPr>
        <p:txBody>
          <a:bodyPr wrap="square">
            <a:spAutoFit/>
          </a:bodyPr>
          <a:lstStyle/>
          <a:p>
            <a:pPr algn="l"/>
            <a:r>
              <a:rPr kumimoji="1" lang="zh-CN" altLang="en-US" sz="2200" dirty="0">
                <a:latin typeface="Consolas" pitchFamily="49" charset="0"/>
                <a:ea typeface="楷体" pitchFamily="49" charset="-122"/>
                <a:cs typeface="Consolas" pitchFamily="49" charset="0"/>
              </a:rPr>
              <a:t>后根</a:t>
            </a:r>
            <a:r>
              <a:rPr kumimoji="1" lang="zh-CN" altLang="en-US" sz="2200">
                <a:latin typeface="Consolas" pitchFamily="49" charset="0"/>
                <a:ea typeface="楷体" pitchFamily="49" charset="-122"/>
                <a:cs typeface="Consolas" pitchFamily="49" charset="0"/>
              </a:rPr>
              <a:t>遍历的结点访问</a:t>
            </a:r>
            <a:r>
              <a:rPr kumimoji="1" lang="zh-CN" altLang="en-US" sz="2200" dirty="0">
                <a:latin typeface="Consolas" pitchFamily="49" charset="0"/>
                <a:ea typeface="楷体" pitchFamily="49" charset="-122"/>
                <a:cs typeface="Consolas" pitchFamily="49" charset="0"/>
              </a:rPr>
              <a:t>次序：</a:t>
            </a:r>
          </a:p>
        </p:txBody>
      </p:sp>
      <p:grpSp>
        <p:nvGrpSpPr>
          <p:cNvPr id="382002" name="Group 50"/>
          <p:cNvGrpSpPr>
            <a:grpSpLocks/>
          </p:cNvGrpSpPr>
          <p:nvPr/>
        </p:nvGrpSpPr>
        <p:grpSpPr bwMode="auto">
          <a:xfrm>
            <a:off x="2279651" y="1658938"/>
            <a:ext cx="982663" cy="3981449"/>
            <a:chOff x="1151" y="562"/>
            <a:chExt cx="619" cy="2508"/>
          </a:xfrm>
        </p:grpSpPr>
        <p:sp>
          <p:nvSpPr>
            <p:cNvPr id="381980" name="Oval 28"/>
            <p:cNvSpPr>
              <a:spLocks noChangeAspect="1" noChangeArrowheads="1"/>
            </p:cNvSpPr>
            <p:nvPr/>
          </p:nvSpPr>
          <p:spPr bwMode="auto">
            <a:xfrm>
              <a:off x="1151" y="562"/>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B</a:t>
              </a:r>
            </a:p>
          </p:txBody>
        </p:sp>
        <p:sp>
          <p:nvSpPr>
            <p:cNvPr id="381985" name="Text Box 33"/>
            <p:cNvSpPr txBox="1">
              <a:spLocks noChangeArrowheads="1"/>
            </p:cNvSpPr>
            <p:nvPr/>
          </p:nvSpPr>
          <p:spPr bwMode="auto">
            <a:xfrm>
              <a:off x="154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B</a:t>
              </a:r>
            </a:p>
          </p:txBody>
        </p:sp>
      </p:grpSp>
      <p:grpSp>
        <p:nvGrpSpPr>
          <p:cNvPr id="382000" name="Group 48"/>
          <p:cNvGrpSpPr>
            <a:grpSpLocks/>
          </p:cNvGrpSpPr>
          <p:nvPr/>
        </p:nvGrpSpPr>
        <p:grpSpPr bwMode="auto">
          <a:xfrm>
            <a:off x="1928815" y="2349500"/>
            <a:ext cx="425450" cy="3290888"/>
            <a:chOff x="930" y="997"/>
            <a:chExt cx="268" cy="2073"/>
          </a:xfrm>
        </p:grpSpPr>
        <p:sp>
          <p:nvSpPr>
            <p:cNvPr id="381977" name="Text Box 25"/>
            <p:cNvSpPr txBox="1">
              <a:spLocks noChangeArrowheads="1"/>
            </p:cNvSpPr>
            <p:nvPr/>
          </p:nvSpPr>
          <p:spPr bwMode="auto">
            <a:xfrm>
              <a:off x="9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E</a:t>
              </a:r>
            </a:p>
          </p:txBody>
        </p:sp>
        <p:sp>
          <p:nvSpPr>
            <p:cNvPr id="381986" name="Oval 34"/>
            <p:cNvSpPr>
              <a:spLocks noChangeAspect="1" noChangeArrowheads="1"/>
            </p:cNvSpPr>
            <p:nvPr/>
          </p:nvSpPr>
          <p:spPr bwMode="auto">
            <a:xfrm>
              <a:off x="930"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E</a:t>
              </a:r>
            </a:p>
          </p:txBody>
        </p:sp>
      </p:grpSp>
      <p:grpSp>
        <p:nvGrpSpPr>
          <p:cNvPr id="382003" name="Group 51"/>
          <p:cNvGrpSpPr>
            <a:grpSpLocks/>
          </p:cNvGrpSpPr>
          <p:nvPr/>
        </p:nvGrpSpPr>
        <p:grpSpPr bwMode="auto">
          <a:xfrm>
            <a:off x="3001965" y="1658938"/>
            <a:ext cx="693738" cy="3981449"/>
            <a:chOff x="1606" y="562"/>
            <a:chExt cx="437" cy="2508"/>
          </a:xfrm>
        </p:grpSpPr>
        <p:sp>
          <p:nvSpPr>
            <p:cNvPr id="381982" name="Oval 30"/>
            <p:cNvSpPr>
              <a:spLocks noChangeAspect="1" noChangeArrowheads="1"/>
            </p:cNvSpPr>
            <p:nvPr/>
          </p:nvSpPr>
          <p:spPr bwMode="auto">
            <a:xfrm>
              <a:off x="1606"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C</a:t>
              </a:r>
            </a:p>
          </p:txBody>
        </p:sp>
        <p:sp>
          <p:nvSpPr>
            <p:cNvPr id="381987" name="Text Box 35"/>
            <p:cNvSpPr txBox="1">
              <a:spLocks noChangeArrowheads="1"/>
            </p:cNvSpPr>
            <p:nvPr/>
          </p:nvSpPr>
          <p:spPr bwMode="auto">
            <a:xfrm>
              <a:off x="182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C</a:t>
              </a:r>
            </a:p>
          </p:txBody>
        </p:sp>
      </p:grpSp>
      <p:grpSp>
        <p:nvGrpSpPr>
          <p:cNvPr id="382001" name="Group 49"/>
          <p:cNvGrpSpPr>
            <a:grpSpLocks/>
          </p:cNvGrpSpPr>
          <p:nvPr/>
        </p:nvGrpSpPr>
        <p:grpSpPr bwMode="auto">
          <a:xfrm>
            <a:off x="2476500" y="2349500"/>
            <a:ext cx="468313" cy="3290888"/>
            <a:chOff x="1275" y="997"/>
            <a:chExt cx="295" cy="2073"/>
          </a:xfrm>
        </p:grpSpPr>
        <p:sp>
          <p:nvSpPr>
            <p:cNvPr id="381979" name="Text Box 27"/>
            <p:cNvSpPr txBox="1">
              <a:spLocks noChangeArrowheads="1"/>
            </p:cNvSpPr>
            <p:nvPr/>
          </p:nvSpPr>
          <p:spPr bwMode="auto">
            <a:xfrm>
              <a:off x="12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F</a:t>
              </a:r>
            </a:p>
          </p:txBody>
        </p:sp>
        <p:sp>
          <p:nvSpPr>
            <p:cNvPr id="381988" name="Oval 36"/>
            <p:cNvSpPr>
              <a:spLocks noChangeAspect="1" noChangeArrowheads="1"/>
            </p:cNvSpPr>
            <p:nvPr/>
          </p:nvSpPr>
          <p:spPr bwMode="auto">
            <a:xfrm>
              <a:off x="1352"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F</a:t>
              </a:r>
            </a:p>
          </p:txBody>
        </p:sp>
      </p:grpSp>
      <p:grpSp>
        <p:nvGrpSpPr>
          <p:cNvPr id="382007" name="Group 55"/>
          <p:cNvGrpSpPr>
            <a:grpSpLocks/>
          </p:cNvGrpSpPr>
          <p:nvPr/>
        </p:nvGrpSpPr>
        <p:grpSpPr bwMode="auto">
          <a:xfrm>
            <a:off x="3800475" y="2995613"/>
            <a:ext cx="1620838" cy="2644774"/>
            <a:chOff x="2109" y="1404"/>
            <a:chExt cx="1021" cy="1666"/>
          </a:xfrm>
        </p:grpSpPr>
        <p:sp>
          <p:nvSpPr>
            <p:cNvPr id="381991" name="Text Box 39"/>
            <p:cNvSpPr txBox="1">
              <a:spLocks noChangeArrowheads="1"/>
            </p:cNvSpPr>
            <p:nvPr/>
          </p:nvSpPr>
          <p:spPr bwMode="auto">
            <a:xfrm>
              <a:off x="290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H</a:t>
              </a:r>
            </a:p>
          </p:txBody>
        </p:sp>
        <p:sp>
          <p:nvSpPr>
            <p:cNvPr id="381992" name="Oval 40"/>
            <p:cNvSpPr>
              <a:spLocks noChangeAspect="1" noChangeArrowheads="1"/>
            </p:cNvSpPr>
            <p:nvPr/>
          </p:nvSpPr>
          <p:spPr bwMode="auto">
            <a:xfrm>
              <a:off x="2109" y="1404"/>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H</a:t>
              </a:r>
            </a:p>
          </p:txBody>
        </p:sp>
      </p:grpSp>
      <p:grpSp>
        <p:nvGrpSpPr>
          <p:cNvPr id="382009" name="Group 57"/>
          <p:cNvGrpSpPr>
            <a:grpSpLocks/>
          </p:cNvGrpSpPr>
          <p:nvPr/>
        </p:nvGrpSpPr>
        <p:grpSpPr bwMode="auto">
          <a:xfrm>
            <a:off x="3794125" y="1658938"/>
            <a:ext cx="2492375" cy="3981449"/>
            <a:chOff x="2105" y="562"/>
            <a:chExt cx="1570" cy="2508"/>
          </a:xfrm>
        </p:grpSpPr>
        <p:sp>
          <p:nvSpPr>
            <p:cNvPr id="381984" name="Oval 32"/>
            <p:cNvSpPr>
              <a:spLocks noChangeAspect="1" noChangeArrowheads="1"/>
            </p:cNvSpPr>
            <p:nvPr/>
          </p:nvSpPr>
          <p:spPr bwMode="auto">
            <a:xfrm>
              <a:off x="2105"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D</a:t>
              </a:r>
            </a:p>
          </p:txBody>
        </p:sp>
        <p:sp>
          <p:nvSpPr>
            <p:cNvPr id="381993" name="Text Box 41"/>
            <p:cNvSpPr txBox="1">
              <a:spLocks noChangeArrowheads="1"/>
            </p:cNvSpPr>
            <p:nvPr/>
          </p:nvSpPr>
          <p:spPr bwMode="auto">
            <a:xfrm>
              <a:off x="345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D</a:t>
              </a:r>
            </a:p>
          </p:txBody>
        </p:sp>
      </p:grpSp>
      <p:grpSp>
        <p:nvGrpSpPr>
          <p:cNvPr id="382005" name="Group 53"/>
          <p:cNvGrpSpPr>
            <a:grpSpLocks/>
          </p:cNvGrpSpPr>
          <p:nvPr/>
        </p:nvGrpSpPr>
        <p:grpSpPr bwMode="auto">
          <a:xfrm>
            <a:off x="3811586" y="3654426"/>
            <a:ext cx="701674" cy="1985963"/>
            <a:chOff x="2116" y="1819"/>
            <a:chExt cx="442" cy="1251"/>
          </a:xfrm>
        </p:grpSpPr>
        <p:sp>
          <p:nvSpPr>
            <p:cNvPr id="381983" name="Text Box 31"/>
            <p:cNvSpPr txBox="1">
              <a:spLocks noChangeArrowheads="1"/>
            </p:cNvSpPr>
            <p:nvPr/>
          </p:nvSpPr>
          <p:spPr bwMode="auto">
            <a:xfrm>
              <a:off x="23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J</a:t>
              </a:r>
            </a:p>
          </p:txBody>
        </p:sp>
        <p:sp>
          <p:nvSpPr>
            <p:cNvPr id="381994" name="Oval 42"/>
            <p:cNvSpPr>
              <a:spLocks noChangeAspect="1" noChangeArrowheads="1"/>
            </p:cNvSpPr>
            <p:nvPr/>
          </p:nvSpPr>
          <p:spPr bwMode="auto">
            <a:xfrm>
              <a:off x="2116" y="1819"/>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J</a:t>
              </a:r>
            </a:p>
          </p:txBody>
        </p:sp>
      </p:grpSp>
      <p:grpSp>
        <p:nvGrpSpPr>
          <p:cNvPr id="382008" name="Group 56"/>
          <p:cNvGrpSpPr>
            <a:grpSpLocks/>
          </p:cNvGrpSpPr>
          <p:nvPr/>
        </p:nvGrpSpPr>
        <p:grpSpPr bwMode="auto">
          <a:xfrm>
            <a:off x="3806825" y="2349500"/>
            <a:ext cx="2047875" cy="3290888"/>
            <a:chOff x="2113" y="997"/>
            <a:chExt cx="1290" cy="2073"/>
          </a:xfrm>
        </p:grpSpPr>
        <p:sp>
          <p:nvSpPr>
            <p:cNvPr id="381990" name="Oval 38"/>
            <p:cNvSpPr>
              <a:spLocks noChangeAspect="1" noChangeArrowheads="1"/>
            </p:cNvSpPr>
            <p:nvPr/>
          </p:nvSpPr>
          <p:spPr bwMode="auto">
            <a:xfrm>
              <a:off x="2113"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G</a:t>
              </a:r>
            </a:p>
          </p:txBody>
        </p:sp>
        <p:sp>
          <p:nvSpPr>
            <p:cNvPr id="381995" name="Text Box 43"/>
            <p:cNvSpPr txBox="1">
              <a:spLocks noChangeArrowheads="1"/>
            </p:cNvSpPr>
            <p:nvPr/>
          </p:nvSpPr>
          <p:spPr bwMode="auto">
            <a:xfrm>
              <a:off x="318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G</a:t>
              </a:r>
            </a:p>
          </p:txBody>
        </p:sp>
      </p:grpSp>
      <p:grpSp>
        <p:nvGrpSpPr>
          <p:cNvPr id="382004" name="Group 52"/>
          <p:cNvGrpSpPr>
            <a:grpSpLocks/>
          </p:cNvGrpSpPr>
          <p:nvPr/>
        </p:nvGrpSpPr>
        <p:grpSpPr bwMode="auto">
          <a:xfrm>
            <a:off x="3290888" y="3654426"/>
            <a:ext cx="836612" cy="1985963"/>
            <a:chOff x="1788" y="1819"/>
            <a:chExt cx="527" cy="1251"/>
          </a:xfrm>
        </p:grpSpPr>
        <p:sp>
          <p:nvSpPr>
            <p:cNvPr id="381981" name="Text Box 29"/>
            <p:cNvSpPr txBox="1">
              <a:spLocks noChangeArrowheads="1"/>
            </p:cNvSpPr>
            <p:nvPr/>
          </p:nvSpPr>
          <p:spPr bwMode="auto">
            <a:xfrm>
              <a:off x="209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I</a:t>
              </a:r>
            </a:p>
          </p:txBody>
        </p:sp>
        <p:sp>
          <p:nvSpPr>
            <p:cNvPr id="381996" name="Oval 44"/>
            <p:cNvSpPr>
              <a:spLocks noChangeAspect="1" noChangeArrowheads="1"/>
            </p:cNvSpPr>
            <p:nvPr/>
          </p:nvSpPr>
          <p:spPr bwMode="auto">
            <a:xfrm>
              <a:off x="1788"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I</a:t>
              </a:r>
            </a:p>
          </p:txBody>
        </p:sp>
      </p:grpSp>
      <p:grpSp>
        <p:nvGrpSpPr>
          <p:cNvPr id="382010" name="Group 58"/>
          <p:cNvGrpSpPr>
            <a:grpSpLocks/>
          </p:cNvGrpSpPr>
          <p:nvPr/>
        </p:nvGrpSpPr>
        <p:grpSpPr bwMode="auto">
          <a:xfrm>
            <a:off x="3001963" y="958850"/>
            <a:ext cx="3768725" cy="4681538"/>
            <a:chOff x="1606" y="121"/>
            <a:chExt cx="2374" cy="2949"/>
          </a:xfrm>
        </p:grpSpPr>
        <p:sp>
          <p:nvSpPr>
            <p:cNvPr id="381978" name="Oval 26"/>
            <p:cNvSpPr>
              <a:spLocks noChangeAspect="1" noChangeArrowheads="1"/>
            </p:cNvSpPr>
            <p:nvPr/>
          </p:nvSpPr>
          <p:spPr bwMode="auto">
            <a:xfrm>
              <a:off x="1606" y="121"/>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A</a:t>
              </a:r>
            </a:p>
          </p:txBody>
        </p:sp>
        <p:sp>
          <p:nvSpPr>
            <p:cNvPr id="381997" name="Text Box 45"/>
            <p:cNvSpPr txBox="1">
              <a:spLocks noChangeArrowheads="1"/>
            </p:cNvSpPr>
            <p:nvPr/>
          </p:nvSpPr>
          <p:spPr bwMode="auto">
            <a:xfrm>
              <a:off x="375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A</a:t>
              </a:r>
            </a:p>
          </p:txBody>
        </p:sp>
      </p:grpSp>
      <p:grpSp>
        <p:nvGrpSpPr>
          <p:cNvPr id="382006" name="Group 54"/>
          <p:cNvGrpSpPr>
            <a:grpSpLocks/>
          </p:cNvGrpSpPr>
          <p:nvPr/>
        </p:nvGrpSpPr>
        <p:grpSpPr bwMode="auto">
          <a:xfrm>
            <a:off x="4364041" y="3654426"/>
            <a:ext cx="625475" cy="1985963"/>
            <a:chOff x="2464" y="1819"/>
            <a:chExt cx="394" cy="1251"/>
          </a:xfrm>
        </p:grpSpPr>
        <p:sp>
          <p:nvSpPr>
            <p:cNvPr id="381989" name="Text Box 37"/>
            <p:cNvSpPr txBox="1">
              <a:spLocks noChangeArrowheads="1"/>
            </p:cNvSpPr>
            <p:nvPr/>
          </p:nvSpPr>
          <p:spPr bwMode="auto">
            <a:xfrm>
              <a:off x="26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K</a:t>
              </a:r>
            </a:p>
          </p:txBody>
        </p:sp>
        <p:sp>
          <p:nvSpPr>
            <p:cNvPr id="381998" name="Oval 46"/>
            <p:cNvSpPr>
              <a:spLocks noChangeAspect="1" noChangeArrowheads="1"/>
            </p:cNvSpPr>
            <p:nvPr/>
          </p:nvSpPr>
          <p:spPr bwMode="auto">
            <a:xfrm>
              <a:off x="2464"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0000CC"/>
                  </a:solidFill>
                  <a:latin typeface="Consolas" pitchFamily="49" charset="0"/>
                  <a:ea typeface="宋体" pitchFamily="2" charset="-122"/>
                  <a:cs typeface="Consolas" pitchFamily="49" charset="0"/>
                </a:rPr>
                <a:t>K</a:t>
              </a:r>
            </a:p>
          </p:txBody>
        </p:sp>
      </p:grpSp>
      <p:sp>
        <p:nvSpPr>
          <p:cNvPr id="382011" name="Text Box 59"/>
          <p:cNvSpPr txBox="1">
            <a:spLocks noChangeArrowheads="1"/>
          </p:cNvSpPr>
          <p:nvPr/>
        </p:nvSpPr>
        <p:spPr bwMode="auto">
          <a:xfrm>
            <a:off x="395289" y="188913"/>
            <a:ext cx="4248150" cy="457200"/>
          </a:xfrm>
          <a:prstGeom prst="rect">
            <a:avLst/>
          </a:prstGeom>
          <a:solidFill>
            <a:srgbClr val="CC00FF"/>
          </a:solidFill>
          <a:ln w="28575" algn="ctr">
            <a:noFill/>
            <a:miter lim="800000"/>
            <a:headEnd/>
            <a:tailEnd type="none" w="med" len="lg"/>
          </a:ln>
          <a:effectLst/>
        </p:spPr>
        <p:txBody>
          <a:bodyPr wrap="square">
            <a:spAutoFit/>
          </a:bodyPr>
          <a:lstStyle/>
          <a:p>
            <a:pPr>
              <a:spcBef>
                <a:spcPct val="50000"/>
              </a:spcBef>
            </a:pPr>
            <a:r>
              <a:rPr lang="zh-CN" altLang="en-US" dirty="0">
                <a:solidFill>
                  <a:schemeClr val="bg1"/>
                </a:solidFill>
                <a:latin typeface="楷体" pitchFamily="49" charset="-122"/>
                <a:ea typeface="楷体" pitchFamily="49" charset="-122"/>
              </a:rPr>
              <a:t>树的后根遍历示例的演示</a:t>
            </a:r>
          </a:p>
        </p:txBody>
      </p:sp>
      <p:sp>
        <p:nvSpPr>
          <p:cNvPr id="59" name="Text Box 94"/>
          <p:cNvSpPr txBox="1">
            <a:spLocks noChangeArrowheads="1"/>
          </p:cNvSpPr>
          <p:nvPr/>
        </p:nvSpPr>
        <p:spPr bwMode="auto">
          <a:xfrm>
            <a:off x="3297238" y="5876925"/>
            <a:ext cx="2016125"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CC00FF"/>
                </a:solidFill>
                <a:latin typeface="Consolas" pitchFamily="49" charset="0"/>
                <a:ea typeface="黑体" pitchFamily="49" charset="-122"/>
                <a:cs typeface="Consolas" pitchFamily="49" charset="0"/>
              </a:rPr>
              <a:t>遍历完毕</a:t>
            </a:r>
          </a:p>
        </p:txBody>
      </p:sp>
      <p:sp>
        <p:nvSpPr>
          <p:cNvPr id="2" name="灯片编号占位符 1">
            <a:extLst>
              <a:ext uri="{FF2B5EF4-FFF2-40B4-BE49-F238E27FC236}">
                <a16:creationId xmlns:a16="http://schemas.microsoft.com/office/drawing/2014/main" id="{45BC38C8-CE27-4FBE-B1C1-23FDD504A75E}"/>
              </a:ext>
            </a:extLst>
          </p:cNvPr>
          <p:cNvSpPr>
            <a:spLocks noGrp="1"/>
          </p:cNvSpPr>
          <p:nvPr>
            <p:ph type="sldNum" sz="quarter" idx="12"/>
          </p:nvPr>
        </p:nvSpPr>
        <p:spPr/>
        <p:txBody>
          <a:bodyPr/>
          <a:lstStyle/>
          <a:p>
            <a:fld id="{FFD28AF7-D4CC-4B35-B7D7-507FA0146854}" type="slidenum">
              <a:rPr lang="en-US" altLang="zh-CN" smtClean="0"/>
              <a:pPr/>
              <a:t>28</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2000"/>
                                        </p:tgtEl>
                                        <p:attrNameLst>
                                          <p:attrName>style.visibility</p:attrName>
                                        </p:attrNameLst>
                                      </p:cBhvr>
                                      <p:to>
                                        <p:strVal val="visible"/>
                                      </p:to>
                                    </p:set>
                                    <p:animEffect transition="in" filter="wipe(down)">
                                      <p:cBhvr>
                                        <p:cTn id="7" dur="500"/>
                                        <p:tgtEl>
                                          <p:spTgt spid="3820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2001"/>
                                        </p:tgtEl>
                                        <p:attrNameLst>
                                          <p:attrName>style.visibility</p:attrName>
                                        </p:attrNameLst>
                                      </p:cBhvr>
                                      <p:to>
                                        <p:strVal val="visible"/>
                                      </p:to>
                                    </p:set>
                                    <p:animEffect transition="in" filter="wipe(down)">
                                      <p:cBhvr>
                                        <p:cTn id="12" dur="500"/>
                                        <p:tgtEl>
                                          <p:spTgt spid="3820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2002"/>
                                        </p:tgtEl>
                                        <p:attrNameLst>
                                          <p:attrName>style.visibility</p:attrName>
                                        </p:attrNameLst>
                                      </p:cBhvr>
                                      <p:to>
                                        <p:strVal val="visible"/>
                                      </p:to>
                                    </p:set>
                                    <p:animEffect transition="in" filter="wipe(down)">
                                      <p:cBhvr>
                                        <p:cTn id="17" dur="500"/>
                                        <p:tgtEl>
                                          <p:spTgt spid="3820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2003"/>
                                        </p:tgtEl>
                                        <p:attrNameLst>
                                          <p:attrName>style.visibility</p:attrName>
                                        </p:attrNameLst>
                                      </p:cBhvr>
                                      <p:to>
                                        <p:strVal val="visible"/>
                                      </p:to>
                                    </p:set>
                                    <p:animEffect transition="in" filter="wipe(down)">
                                      <p:cBhvr>
                                        <p:cTn id="22" dur="500"/>
                                        <p:tgtEl>
                                          <p:spTgt spid="3820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2004"/>
                                        </p:tgtEl>
                                        <p:attrNameLst>
                                          <p:attrName>style.visibility</p:attrName>
                                        </p:attrNameLst>
                                      </p:cBhvr>
                                      <p:to>
                                        <p:strVal val="visible"/>
                                      </p:to>
                                    </p:set>
                                    <p:animEffect transition="in" filter="wipe(down)">
                                      <p:cBhvr>
                                        <p:cTn id="27" dur="500"/>
                                        <p:tgtEl>
                                          <p:spTgt spid="3820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82005"/>
                                        </p:tgtEl>
                                        <p:attrNameLst>
                                          <p:attrName>style.visibility</p:attrName>
                                        </p:attrNameLst>
                                      </p:cBhvr>
                                      <p:to>
                                        <p:strVal val="visible"/>
                                      </p:to>
                                    </p:set>
                                    <p:animEffect transition="in" filter="wipe(down)">
                                      <p:cBhvr>
                                        <p:cTn id="32" dur="500"/>
                                        <p:tgtEl>
                                          <p:spTgt spid="3820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82006"/>
                                        </p:tgtEl>
                                        <p:attrNameLst>
                                          <p:attrName>style.visibility</p:attrName>
                                        </p:attrNameLst>
                                      </p:cBhvr>
                                      <p:to>
                                        <p:strVal val="visible"/>
                                      </p:to>
                                    </p:set>
                                    <p:animEffect transition="in" filter="wipe(down)">
                                      <p:cBhvr>
                                        <p:cTn id="37" dur="500"/>
                                        <p:tgtEl>
                                          <p:spTgt spid="3820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82007"/>
                                        </p:tgtEl>
                                        <p:attrNameLst>
                                          <p:attrName>style.visibility</p:attrName>
                                        </p:attrNameLst>
                                      </p:cBhvr>
                                      <p:to>
                                        <p:strVal val="visible"/>
                                      </p:to>
                                    </p:set>
                                    <p:animEffect transition="in" filter="wipe(down)">
                                      <p:cBhvr>
                                        <p:cTn id="42" dur="500"/>
                                        <p:tgtEl>
                                          <p:spTgt spid="3820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2008"/>
                                        </p:tgtEl>
                                        <p:attrNameLst>
                                          <p:attrName>style.visibility</p:attrName>
                                        </p:attrNameLst>
                                      </p:cBhvr>
                                      <p:to>
                                        <p:strVal val="visible"/>
                                      </p:to>
                                    </p:set>
                                    <p:animEffect transition="in" filter="wipe(down)">
                                      <p:cBhvr>
                                        <p:cTn id="47" dur="500"/>
                                        <p:tgtEl>
                                          <p:spTgt spid="3820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82009"/>
                                        </p:tgtEl>
                                        <p:attrNameLst>
                                          <p:attrName>style.visibility</p:attrName>
                                        </p:attrNameLst>
                                      </p:cBhvr>
                                      <p:to>
                                        <p:strVal val="visible"/>
                                      </p:to>
                                    </p:set>
                                    <p:animEffect transition="in" filter="wipe(down)">
                                      <p:cBhvr>
                                        <p:cTn id="52" dur="500"/>
                                        <p:tgtEl>
                                          <p:spTgt spid="3820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82010"/>
                                        </p:tgtEl>
                                        <p:attrNameLst>
                                          <p:attrName>style.visibility</p:attrName>
                                        </p:attrNameLst>
                                      </p:cBhvr>
                                      <p:to>
                                        <p:strVal val="visible"/>
                                      </p:to>
                                    </p:set>
                                    <p:animEffect transition="in" filter="wipe(down)">
                                      <p:cBhvr>
                                        <p:cTn id="57" dur="500"/>
                                        <p:tgtEl>
                                          <p:spTgt spid="382010"/>
                                        </p:tgtEl>
                                      </p:cBhvr>
                                    </p:animEffect>
                                  </p:childTnLst>
                                </p:cTn>
                              </p:par>
                            </p:childTnLst>
                          </p:cTn>
                        </p:par>
                      </p:childTnLst>
                    </p:cTn>
                  </p:par>
                  <p:par>
                    <p:cTn id="58" fill="hold">
                      <p:stCondLst>
                        <p:cond delay="indefinite"/>
                      </p:stCondLst>
                      <p:childTnLst>
                        <p:par>
                          <p:cTn id="59" fill="hold">
                            <p:stCondLst>
                              <p:cond delay="0"/>
                            </p:stCondLst>
                            <p:childTnLst>
                              <p:par>
                                <p:cTn id="60" presetID="32" presetClass="emph" presetSubtype="0" fill="hold" nodeType="clickEffect">
                                  <p:stCondLst>
                                    <p:cond delay="0"/>
                                  </p:stCondLst>
                                  <p:childTnLst>
                                    <p:animClr clrSpc="rgb" dir="cw">
                                      <p:cBhvr override="childStyle">
                                        <p:cTn id="61" dur="100" fill="hold"/>
                                        <p:tgtEl>
                                          <p:spTgt spid="382010"/>
                                        </p:tgtEl>
                                        <p:attrNameLst>
                                          <p:attrName>style.color</p:attrName>
                                        </p:attrNameLst>
                                      </p:cBhvr>
                                      <p:to>
                                        <a:schemeClr val="accent2"/>
                                      </p:to>
                                    </p:animClr>
                                    <p:animClr clrSpc="rgb" dir="cw">
                                      <p:cBhvr>
                                        <p:cTn id="62" dur="100" fill="hold"/>
                                        <p:tgtEl>
                                          <p:spTgt spid="382010"/>
                                        </p:tgtEl>
                                        <p:attrNameLst>
                                          <p:attrName>fillcolor</p:attrName>
                                        </p:attrNameLst>
                                      </p:cBhvr>
                                      <p:to>
                                        <a:schemeClr val="accent2"/>
                                      </p:to>
                                    </p:animClr>
                                    <p:set>
                                      <p:cBhvr>
                                        <p:cTn id="63" dur="100" fill="hold"/>
                                        <p:tgtEl>
                                          <p:spTgt spid="382010"/>
                                        </p:tgtEl>
                                        <p:attrNameLst>
                                          <p:attrName>fill.type</p:attrName>
                                        </p:attrNameLst>
                                      </p:cBhvr>
                                      <p:to>
                                        <p:strVal val="solid"/>
                                      </p:to>
                                    </p:set>
                                    <p:set>
                                      <p:cBhvr>
                                        <p:cTn id="64" dur="100" fill="hold"/>
                                        <p:tgtEl>
                                          <p:spTgt spid="382010"/>
                                        </p:tgtEl>
                                        <p:attrNameLst>
                                          <p:attrName>fill.on</p:attrName>
                                        </p:attrNameLst>
                                      </p:cBhvr>
                                      <p:to>
                                        <p:strVal val="true"/>
                                      </p:to>
                                    </p:set>
                                    <p:animRot by="120000">
                                      <p:cBhvr>
                                        <p:cTn id="65" dur="100" fill="hold">
                                          <p:stCondLst>
                                            <p:cond delay="0"/>
                                          </p:stCondLst>
                                        </p:cTn>
                                        <p:tgtEl>
                                          <p:spTgt spid="382010"/>
                                        </p:tgtEl>
                                        <p:attrNameLst>
                                          <p:attrName>r</p:attrName>
                                        </p:attrNameLst>
                                      </p:cBhvr>
                                    </p:animRot>
                                    <p:animRot by="-240000">
                                      <p:cBhvr>
                                        <p:cTn id="66" dur="200" fill="hold">
                                          <p:stCondLst>
                                            <p:cond delay="200"/>
                                          </p:stCondLst>
                                        </p:cTn>
                                        <p:tgtEl>
                                          <p:spTgt spid="382010"/>
                                        </p:tgtEl>
                                        <p:attrNameLst>
                                          <p:attrName>r</p:attrName>
                                        </p:attrNameLst>
                                      </p:cBhvr>
                                    </p:animRot>
                                    <p:animRot by="240000">
                                      <p:cBhvr>
                                        <p:cTn id="67" dur="200" fill="hold">
                                          <p:stCondLst>
                                            <p:cond delay="400"/>
                                          </p:stCondLst>
                                        </p:cTn>
                                        <p:tgtEl>
                                          <p:spTgt spid="382010"/>
                                        </p:tgtEl>
                                        <p:attrNameLst>
                                          <p:attrName>r</p:attrName>
                                        </p:attrNameLst>
                                      </p:cBhvr>
                                    </p:animRot>
                                    <p:animRot by="-240000">
                                      <p:cBhvr>
                                        <p:cTn id="68" dur="200" fill="hold">
                                          <p:stCondLst>
                                            <p:cond delay="600"/>
                                          </p:stCondLst>
                                        </p:cTn>
                                        <p:tgtEl>
                                          <p:spTgt spid="382010"/>
                                        </p:tgtEl>
                                        <p:attrNameLst>
                                          <p:attrName>r</p:attrName>
                                        </p:attrNameLst>
                                      </p:cBhvr>
                                    </p:animRot>
                                    <p:animRot by="120000">
                                      <p:cBhvr>
                                        <p:cTn id="69" dur="200" fill="hold">
                                          <p:stCondLst>
                                            <p:cond delay="800"/>
                                          </p:stCondLst>
                                        </p:cTn>
                                        <p:tgtEl>
                                          <p:spTgt spid="382010"/>
                                        </p:tgtEl>
                                        <p:attrNameLst>
                                          <p:attrName>r</p:attrName>
                                        </p:attrNameLst>
                                      </p:cBhvr>
                                    </p:animRo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left)">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Freeform 2"/>
          <p:cNvSpPr>
            <a:spLocks noChangeAspect="1"/>
          </p:cNvSpPr>
          <p:nvPr/>
        </p:nvSpPr>
        <p:spPr bwMode="auto">
          <a:xfrm>
            <a:off x="3384531" y="3186113"/>
            <a:ext cx="295275" cy="381000"/>
          </a:xfrm>
          <a:custGeom>
            <a:avLst/>
            <a:gdLst/>
            <a:ahLst/>
            <a:cxnLst>
              <a:cxn ang="0">
                <a:pos x="186" y="0"/>
              </a:cxn>
              <a:cxn ang="0">
                <a:pos x="0" y="240"/>
              </a:cxn>
            </a:cxnLst>
            <a:rect l="0" t="0" r="r" b="b"/>
            <a:pathLst>
              <a:path w="186" h="240">
                <a:moveTo>
                  <a:pt x="186" y="0"/>
                </a:moveTo>
                <a:lnTo>
                  <a:pt x="0" y="240"/>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8" name="Freeform 22"/>
          <p:cNvSpPr>
            <a:spLocks noChangeAspect="1"/>
          </p:cNvSpPr>
          <p:nvPr/>
        </p:nvSpPr>
        <p:spPr bwMode="auto">
          <a:xfrm>
            <a:off x="3836968" y="2624138"/>
            <a:ext cx="4763" cy="287337"/>
          </a:xfrm>
          <a:custGeom>
            <a:avLst/>
            <a:gdLst/>
            <a:ahLst/>
            <a:cxnLst>
              <a:cxn ang="0">
                <a:pos x="0" y="0"/>
              </a:cxn>
              <a:cxn ang="0">
                <a:pos x="3" y="239"/>
              </a:cxn>
            </a:cxnLst>
            <a:rect l="0" t="0" r="r" b="b"/>
            <a:pathLst>
              <a:path w="3" h="239">
                <a:moveTo>
                  <a:pt x="0" y="0"/>
                </a:moveTo>
                <a:lnTo>
                  <a:pt x="3" y="239"/>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7" name="Freeform 21"/>
          <p:cNvSpPr>
            <a:spLocks/>
          </p:cNvSpPr>
          <p:nvPr/>
        </p:nvSpPr>
        <p:spPr bwMode="auto">
          <a:xfrm>
            <a:off x="3829031" y="1946275"/>
            <a:ext cx="1587" cy="323850"/>
          </a:xfrm>
          <a:custGeom>
            <a:avLst/>
            <a:gdLst/>
            <a:ahLst/>
            <a:cxnLst>
              <a:cxn ang="0">
                <a:pos x="8" y="0"/>
              </a:cxn>
              <a:cxn ang="0">
                <a:pos x="0" y="256"/>
              </a:cxn>
            </a:cxnLst>
            <a:rect l="0" t="0" r="r" b="b"/>
            <a:pathLst>
              <a:path w="8" h="256">
                <a:moveTo>
                  <a:pt x="8" y="0"/>
                </a:moveTo>
                <a:lnTo>
                  <a:pt x="0" y="256"/>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0" name="Freeform 4"/>
          <p:cNvSpPr>
            <a:spLocks noChangeAspect="1"/>
          </p:cNvSpPr>
          <p:nvPr/>
        </p:nvSpPr>
        <p:spPr bwMode="auto">
          <a:xfrm>
            <a:off x="2003406" y="1873250"/>
            <a:ext cx="177800" cy="388938"/>
          </a:xfrm>
          <a:custGeom>
            <a:avLst/>
            <a:gdLst/>
            <a:ahLst/>
            <a:cxnLst>
              <a:cxn ang="0">
                <a:pos x="112" y="0"/>
              </a:cxn>
              <a:cxn ang="0">
                <a:pos x="0" y="245"/>
              </a:cxn>
            </a:cxnLst>
            <a:rect l="0" t="0" r="r" b="b"/>
            <a:pathLst>
              <a:path w="112" h="245">
                <a:moveTo>
                  <a:pt x="112" y="0"/>
                </a:moveTo>
                <a:lnTo>
                  <a:pt x="0" y="245"/>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79" name="Freeform 3"/>
          <p:cNvSpPr>
            <a:spLocks noChangeAspect="1"/>
          </p:cNvSpPr>
          <p:nvPr/>
        </p:nvSpPr>
        <p:spPr bwMode="auto">
          <a:xfrm>
            <a:off x="2427268" y="1892300"/>
            <a:ext cx="176213" cy="379413"/>
          </a:xfrm>
          <a:custGeom>
            <a:avLst/>
            <a:gdLst/>
            <a:ahLst/>
            <a:cxnLst>
              <a:cxn ang="0">
                <a:pos x="0" y="0"/>
              </a:cxn>
              <a:cxn ang="0">
                <a:pos x="139" y="298"/>
              </a:cxn>
            </a:cxnLst>
            <a:rect l="0" t="0" r="r" b="b"/>
            <a:pathLst>
              <a:path w="139" h="298">
                <a:moveTo>
                  <a:pt x="0" y="0"/>
                </a:moveTo>
                <a:lnTo>
                  <a:pt x="139" y="298"/>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5" name="Freeform 19"/>
          <p:cNvSpPr>
            <a:spLocks noChangeAspect="1"/>
          </p:cNvSpPr>
          <p:nvPr/>
        </p:nvSpPr>
        <p:spPr bwMode="auto">
          <a:xfrm>
            <a:off x="2382818" y="1117600"/>
            <a:ext cx="484188" cy="484188"/>
          </a:xfrm>
          <a:custGeom>
            <a:avLst/>
            <a:gdLst/>
            <a:ahLst/>
            <a:cxnLst>
              <a:cxn ang="0">
                <a:pos x="382" y="0"/>
              </a:cxn>
              <a:cxn ang="0">
                <a:pos x="0" y="382"/>
              </a:cxn>
            </a:cxnLst>
            <a:rect l="0" t="0" r="r" b="b"/>
            <a:pathLst>
              <a:path w="382" h="382">
                <a:moveTo>
                  <a:pt x="382" y="0"/>
                </a:moveTo>
                <a:lnTo>
                  <a:pt x="0" y="382"/>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96" name="Freeform 20"/>
          <p:cNvSpPr>
            <a:spLocks noChangeAspect="1"/>
          </p:cNvSpPr>
          <p:nvPr/>
        </p:nvSpPr>
        <p:spPr bwMode="auto">
          <a:xfrm>
            <a:off x="3214668" y="1122363"/>
            <a:ext cx="498475" cy="498475"/>
          </a:xfrm>
          <a:custGeom>
            <a:avLst/>
            <a:gdLst/>
            <a:ahLst/>
            <a:cxnLst>
              <a:cxn ang="0">
                <a:pos x="0" y="0"/>
              </a:cxn>
              <a:cxn ang="0">
                <a:pos x="314" y="314"/>
              </a:cxn>
            </a:cxnLst>
            <a:rect l="0" t="0" r="r" b="b"/>
            <a:pathLst>
              <a:path w="314" h="314">
                <a:moveTo>
                  <a:pt x="0" y="0"/>
                </a:moveTo>
                <a:lnTo>
                  <a:pt x="314" y="314"/>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1" name="Freeform 5"/>
          <p:cNvSpPr>
            <a:spLocks noChangeAspect="1"/>
          </p:cNvSpPr>
          <p:nvPr/>
        </p:nvSpPr>
        <p:spPr bwMode="auto">
          <a:xfrm>
            <a:off x="3836968" y="3267075"/>
            <a:ext cx="3175" cy="312738"/>
          </a:xfrm>
          <a:custGeom>
            <a:avLst/>
            <a:gdLst/>
            <a:ahLst/>
            <a:cxnLst>
              <a:cxn ang="0">
                <a:pos x="0" y="0"/>
              </a:cxn>
              <a:cxn ang="0">
                <a:pos x="2" y="252"/>
              </a:cxn>
            </a:cxnLst>
            <a:rect l="0" t="0" r="r" b="b"/>
            <a:pathLst>
              <a:path w="2" h="252">
                <a:moveTo>
                  <a:pt x="0" y="0"/>
                </a:moveTo>
                <a:lnTo>
                  <a:pt x="2" y="252"/>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2" name="Freeform 6"/>
          <p:cNvSpPr>
            <a:spLocks noChangeAspect="1"/>
          </p:cNvSpPr>
          <p:nvPr/>
        </p:nvSpPr>
        <p:spPr bwMode="auto">
          <a:xfrm>
            <a:off x="3986193" y="3168650"/>
            <a:ext cx="352425" cy="414338"/>
          </a:xfrm>
          <a:custGeom>
            <a:avLst/>
            <a:gdLst/>
            <a:ahLst/>
            <a:cxnLst>
              <a:cxn ang="0">
                <a:pos x="0" y="0"/>
              </a:cxn>
              <a:cxn ang="0">
                <a:pos x="278" y="326"/>
              </a:cxn>
            </a:cxnLst>
            <a:rect l="0" t="0" r="r" b="b"/>
            <a:pathLst>
              <a:path w="278" h="326">
                <a:moveTo>
                  <a:pt x="0" y="0"/>
                </a:moveTo>
                <a:lnTo>
                  <a:pt x="278" y="326"/>
                </a:lnTo>
              </a:path>
            </a:pathLst>
          </a:custGeom>
          <a:ln w="19050">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3" name="Freeform 7"/>
          <p:cNvSpPr>
            <a:spLocks noChangeAspect="1"/>
          </p:cNvSpPr>
          <p:nvPr/>
        </p:nvSpPr>
        <p:spPr bwMode="auto">
          <a:xfrm>
            <a:off x="3032106" y="1223963"/>
            <a:ext cx="3175" cy="360362"/>
          </a:xfrm>
          <a:custGeom>
            <a:avLst/>
            <a:gdLst/>
            <a:ahLst/>
            <a:cxnLst>
              <a:cxn ang="0">
                <a:pos x="0" y="0"/>
              </a:cxn>
              <a:cxn ang="0">
                <a:pos x="2" y="284"/>
              </a:cxn>
            </a:cxnLst>
            <a:rect l="0" t="0" r="r" b="b"/>
            <a:pathLst>
              <a:path w="2" h="284">
                <a:moveTo>
                  <a:pt x="0" y="0"/>
                </a:moveTo>
                <a:lnTo>
                  <a:pt x="2" y="284"/>
                </a:lnTo>
              </a:path>
            </a:pathLst>
          </a:cu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b="0" i="1">
              <a:solidFill>
                <a:srgbClr val="3333FF"/>
              </a:solidFill>
              <a:latin typeface="Consolas" pitchFamily="49" charset="0"/>
              <a:cs typeface="Consolas" pitchFamily="49" charset="0"/>
            </a:endParaRPr>
          </a:p>
        </p:txBody>
      </p:sp>
      <p:sp>
        <p:nvSpPr>
          <p:cNvPr id="382984" name="Oval 8"/>
          <p:cNvSpPr>
            <a:spLocks noChangeAspect="1" noChangeArrowheads="1"/>
          </p:cNvSpPr>
          <p:nvPr/>
        </p:nvSpPr>
        <p:spPr bwMode="auto">
          <a:xfrm>
            <a:off x="2859068" y="882650"/>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A</a:t>
            </a:r>
          </a:p>
        </p:txBody>
      </p:sp>
      <p:sp>
        <p:nvSpPr>
          <p:cNvPr id="382985" name="Oval 9"/>
          <p:cNvSpPr>
            <a:spLocks noChangeAspect="1" noChangeArrowheads="1"/>
          </p:cNvSpPr>
          <p:nvPr/>
        </p:nvSpPr>
        <p:spPr bwMode="auto">
          <a:xfrm>
            <a:off x="2136756" y="1582738"/>
            <a:ext cx="346075"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B</a:t>
            </a:r>
          </a:p>
        </p:txBody>
      </p:sp>
      <p:sp>
        <p:nvSpPr>
          <p:cNvPr id="382986" name="Oval 10"/>
          <p:cNvSpPr>
            <a:spLocks noChangeAspect="1" noChangeArrowheads="1"/>
          </p:cNvSpPr>
          <p:nvPr/>
        </p:nvSpPr>
        <p:spPr bwMode="auto">
          <a:xfrm>
            <a:off x="2859068" y="1582738"/>
            <a:ext cx="344488"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C</a:t>
            </a:r>
          </a:p>
        </p:txBody>
      </p:sp>
      <p:sp>
        <p:nvSpPr>
          <p:cNvPr id="382987" name="Oval 11"/>
          <p:cNvSpPr>
            <a:spLocks noChangeAspect="1" noChangeArrowheads="1"/>
          </p:cNvSpPr>
          <p:nvPr/>
        </p:nvSpPr>
        <p:spPr bwMode="auto">
          <a:xfrm>
            <a:off x="3651231" y="1582738"/>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D</a:t>
            </a:r>
          </a:p>
        </p:txBody>
      </p:sp>
      <p:sp>
        <p:nvSpPr>
          <p:cNvPr id="382988" name="Oval 12"/>
          <p:cNvSpPr>
            <a:spLocks noChangeAspect="1" noChangeArrowheads="1"/>
          </p:cNvSpPr>
          <p:nvPr/>
        </p:nvSpPr>
        <p:spPr bwMode="auto">
          <a:xfrm>
            <a:off x="1785918" y="22733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E</a:t>
            </a:r>
          </a:p>
        </p:txBody>
      </p:sp>
      <p:sp>
        <p:nvSpPr>
          <p:cNvPr id="382989" name="Oval 13"/>
          <p:cNvSpPr>
            <a:spLocks noChangeAspect="1" noChangeArrowheads="1"/>
          </p:cNvSpPr>
          <p:nvPr/>
        </p:nvSpPr>
        <p:spPr bwMode="auto">
          <a:xfrm>
            <a:off x="2455843" y="22733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F</a:t>
            </a:r>
          </a:p>
        </p:txBody>
      </p:sp>
      <p:sp>
        <p:nvSpPr>
          <p:cNvPr id="382990" name="Oval 14"/>
          <p:cNvSpPr>
            <a:spLocks noChangeAspect="1" noChangeArrowheads="1"/>
          </p:cNvSpPr>
          <p:nvPr/>
        </p:nvSpPr>
        <p:spPr bwMode="auto">
          <a:xfrm>
            <a:off x="3663931" y="2273300"/>
            <a:ext cx="346075" cy="346075"/>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G</a:t>
            </a:r>
          </a:p>
        </p:txBody>
      </p:sp>
      <p:sp>
        <p:nvSpPr>
          <p:cNvPr id="382991" name="Oval 15"/>
          <p:cNvSpPr>
            <a:spLocks noChangeAspect="1" noChangeArrowheads="1"/>
          </p:cNvSpPr>
          <p:nvPr/>
        </p:nvSpPr>
        <p:spPr bwMode="auto">
          <a:xfrm>
            <a:off x="3657581" y="2919413"/>
            <a:ext cx="344487" cy="344487"/>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H</a:t>
            </a:r>
          </a:p>
        </p:txBody>
      </p:sp>
      <p:sp>
        <p:nvSpPr>
          <p:cNvPr id="382992" name="Oval 16"/>
          <p:cNvSpPr>
            <a:spLocks noChangeAspect="1" noChangeArrowheads="1"/>
          </p:cNvSpPr>
          <p:nvPr/>
        </p:nvSpPr>
        <p:spPr bwMode="auto">
          <a:xfrm>
            <a:off x="3668693" y="3578225"/>
            <a:ext cx="344488"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J</a:t>
            </a:r>
          </a:p>
        </p:txBody>
      </p:sp>
      <p:sp>
        <p:nvSpPr>
          <p:cNvPr id="382993" name="Oval 17"/>
          <p:cNvSpPr>
            <a:spLocks noChangeAspect="1" noChangeArrowheads="1"/>
          </p:cNvSpPr>
          <p:nvPr/>
        </p:nvSpPr>
        <p:spPr bwMode="auto">
          <a:xfrm>
            <a:off x="3147993" y="35782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I</a:t>
            </a:r>
          </a:p>
        </p:txBody>
      </p:sp>
      <p:sp>
        <p:nvSpPr>
          <p:cNvPr id="382994" name="Oval 18"/>
          <p:cNvSpPr>
            <a:spLocks noChangeAspect="1" noChangeArrowheads="1"/>
          </p:cNvSpPr>
          <p:nvPr/>
        </p:nvSpPr>
        <p:spPr bwMode="auto">
          <a:xfrm>
            <a:off x="4221143" y="3578225"/>
            <a:ext cx="346075" cy="344488"/>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1800" i="1">
                <a:solidFill>
                  <a:srgbClr val="3333FF"/>
                </a:solidFill>
                <a:latin typeface="Consolas" pitchFamily="49" charset="0"/>
                <a:ea typeface="宋体" pitchFamily="2" charset="-122"/>
                <a:cs typeface="Consolas" pitchFamily="49" charset="0"/>
              </a:rPr>
              <a:t>K</a:t>
            </a:r>
          </a:p>
        </p:txBody>
      </p:sp>
      <p:sp>
        <p:nvSpPr>
          <p:cNvPr id="382999" name="Text Box 23"/>
          <p:cNvSpPr txBox="1">
            <a:spLocks noChangeArrowheads="1"/>
          </p:cNvSpPr>
          <p:nvPr/>
        </p:nvSpPr>
        <p:spPr bwMode="auto">
          <a:xfrm>
            <a:off x="703263" y="4313238"/>
            <a:ext cx="4851400" cy="430887"/>
          </a:xfrm>
          <a:prstGeom prst="rect">
            <a:avLst/>
          </a:prstGeom>
          <a:noFill/>
          <a:ln w="12700" cap="sq">
            <a:noFill/>
            <a:miter lim="800000"/>
            <a:headEnd type="none" w="sm" len="sm"/>
            <a:tailEnd type="none" w="sm" len="sm"/>
          </a:ln>
          <a:effectLst/>
        </p:spPr>
        <p:txBody>
          <a:bodyPr>
            <a:spAutoFit/>
          </a:bodyPr>
          <a:lstStyle/>
          <a:p>
            <a:pPr algn="l"/>
            <a:r>
              <a:rPr kumimoji="1" lang="zh-CN" altLang="en-US" sz="2200" dirty="0">
                <a:latin typeface="Consolas" pitchFamily="49" charset="0"/>
                <a:ea typeface="楷体" pitchFamily="49" charset="-122"/>
                <a:cs typeface="Consolas" pitchFamily="49" charset="0"/>
              </a:rPr>
              <a:t>层次</a:t>
            </a:r>
            <a:r>
              <a:rPr kumimoji="1" lang="zh-CN" altLang="en-US" sz="2200">
                <a:latin typeface="Consolas" pitchFamily="49" charset="0"/>
                <a:ea typeface="楷体" pitchFamily="49" charset="-122"/>
                <a:cs typeface="Consolas" pitchFamily="49" charset="0"/>
              </a:rPr>
              <a:t>遍历的结点访问</a:t>
            </a:r>
            <a:r>
              <a:rPr kumimoji="1" lang="zh-CN" altLang="en-US" sz="2200" dirty="0">
                <a:latin typeface="Consolas" pitchFamily="49" charset="0"/>
                <a:ea typeface="楷体" pitchFamily="49" charset="-122"/>
                <a:cs typeface="Consolas" pitchFamily="49" charset="0"/>
              </a:rPr>
              <a:t>次序：</a:t>
            </a:r>
          </a:p>
        </p:txBody>
      </p:sp>
      <p:grpSp>
        <p:nvGrpSpPr>
          <p:cNvPr id="383000" name="Group 24"/>
          <p:cNvGrpSpPr>
            <a:grpSpLocks/>
          </p:cNvGrpSpPr>
          <p:nvPr/>
        </p:nvGrpSpPr>
        <p:grpSpPr bwMode="auto">
          <a:xfrm>
            <a:off x="1855788" y="885825"/>
            <a:ext cx="1347787" cy="4681538"/>
            <a:chOff x="975" y="121"/>
            <a:chExt cx="849" cy="2949"/>
          </a:xfrm>
        </p:grpSpPr>
        <p:sp>
          <p:nvSpPr>
            <p:cNvPr id="383001" name="Text Box 25"/>
            <p:cNvSpPr txBox="1">
              <a:spLocks noChangeArrowheads="1"/>
            </p:cNvSpPr>
            <p:nvPr/>
          </p:nvSpPr>
          <p:spPr bwMode="auto">
            <a:xfrm>
              <a:off x="9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A</a:t>
              </a:r>
            </a:p>
          </p:txBody>
        </p:sp>
        <p:sp>
          <p:nvSpPr>
            <p:cNvPr id="383002" name="Oval 26"/>
            <p:cNvSpPr>
              <a:spLocks noChangeAspect="1" noChangeArrowheads="1"/>
            </p:cNvSpPr>
            <p:nvPr/>
          </p:nvSpPr>
          <p:spPr bwMode="auto">
            <a:xfrm>
              <a:off x="1606" y="121"/>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0" i="1" dirty="0">
                  <a:solidFill>
                    <a:srgbClr val="0000CC"/>
                  </a:solidFill>
                  <a:latin typeface="Consolas" pitchFamily="49" charset="0"/>
                  <a:ea typeface="宋体" pitchFamily="2" charset="-122"/>
                  <a:cs typeface="Consolas" pitchFamily="49" charset="0"/>
                </a:rPr>
                <a:t>A</a:t>
              </a:r>
            </a:p>
          </p:txBody>
        </p:sp>
      </p:grpSp>
      <p:grpSp>
        <p:nvGrpSpPr>
          <p:cNvPr id="383024" name="Group 48"/>
          <p:cNvGrpSpPr>
            <a:grpSpLocks/>
          </p:cNvGrpSpPr>
          <p:nvPr/>
        </p:nvGrpSpPr>
        <p:grpSpPr bwMode="auto">
          <a:xfrm>
            <a:off x="2135190" y="1585913"/>
            <a:ext cx="550863" cy="3981449"/>
            <a:chOff x="1151" y="562"/>
            <a:chExt cx="347" cy="2508"/>
          </a:xfrm>
        </p:grpSpPr>
        <p:sp>
          <p:nvSpPr>
            <p:cNvPr id="383003" name="Text Box 27"/>
            <p:cNvSpPr txBox="1">
              <a:spLocks noChangeArrowheads="1"/>
            </p:cNvSpPr>
            <p:nvPr/>
          </p:nvSpPr>
          <p:spPr bwMode="auto">
            <a:xfrm>
              <a:off x="127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B</a:t>
              </a:r>
            </a:p>
          </p:txBody>
        </p:sp>
        <p:sp>
          <p:nvSpPr>
            <p:cNvPr id="383004" name="Oval 28"/>
            <p:cNvSpPr>
              <a:spLocks noChangeAspect="1" noChangeArrowheads="1"/>
            </p:cNvSpPr>
            <p:nvPr/>
          </p:nvSpPr>
          <p:spPr bwMode="auto">
            <a:xfrm>
              <a:off x="1151" y="562"/>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0" i="1" dirty="0">
                  <a:solidFill>
                    <a:srgbClr val="0000CC"/>
                  </a:solidFill>
                  <a:latin typeface="Consolas" pitchFamily="49" charset="0"/>
                  <a:ea typeface="宋体" pitchFamily="2" charset="-122"/>
                  <a:cs typeface="Consolas" pitchFamily="49" charset="0"/>
                </a:rPr>
                <a:t>B</a:t>
              </a:r>
            </a:p>
          </p:txBody>
        </p:sp>
      </p:grpSp>
      <p:grpSp>
        <p:nvGrpSpPr>
          <p:cNvPr id="383025" name="Group 49"/>
          <p:cNvGrpSpPr>
            <a:grpSpLocks/>
          </p:cNvGrpSpPr>
          <p:nvPr/>
        </p:nvGrpSpPr>
        <p:grpSpPr bwMode="auto">
          <a:xfrm>
            <a:off x="2763838" y="1585913"/>
            <a:ext cx="438150" cy="3981449"/>
            <a:chOff x="1547" y="562"/>
            <a:chExt cx="276" cy="2508"/>
          </a:xfrm>
        </p:grpSpPr>
        <p:sp>
          <p:nvSpPr>
            <p:cNvPr id="383006" name="Oval 30"/>
            <p:cNvSpPr>
              <a:spLocks noChangeAspect="1" noChangeArrowheads="1"/>
            </p:cNvSpPr>
            <p:nvPr/>
          </p:nvSpPr>
          <p:spPr bwMode="auto">
            <a:xfrm>
              <a:off x="1606"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0" i="1">
                  <a:solidFill>
                    <a:srgbClr val="0000CC"/>
                  </a:solidFill>
                  <a:latin typeface="Consolas" pitchFamily="49" charset="0"/>
                  <a:ea typeface="宋体" pitchFamily="2" charset="-122"/>
                  <a:cs typeface="Consolas" pitchFamily="49" charset="0"/>
                </a:rPr>
                <a:t>C</a:t>
              </a:r>
            </a:p>
          </p:txBody>
        </p:sp>
        <p:sp>
          <p:nvSpPr>
            <p:cNvPr id="383009" name="Text Box 33"/>
            <p:cNvSpPr txBox="1">
              <a:spLocks noChangeArrowheads="1"/>
            </p:cNvSpPr>
            <p:nvPr/>
          </p:nvSpPr>
          <p:spPr bwMode="auto">
            <a:xfrm>
              <a:off x="154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C</a:t>
              </a:r>
            </a:p>
          </p:txBody>
        </p:sp>
      </p:grpSp>
      <p:grpSp>
        <p:nvGrpSpPr>
          <p:cNvPr id="383027" name="Group 51"/>
          <p:cNvGrpSpPr>
            <a:grpSpLocks/>
          </p:cNvGrpSpPr>
          <p:nvPr/>
        </p:nvGrpSpPr>
        <p:grpSpPr bwMode="auto">
          <a:xfrm>
            <a:off x="1784350" y="2276475"/>
            <a:ext cx="2198688" cy="3290888"/>
            <a:chOff x="930" y="997"/>
            <a:chExt cx="1385" cy="2073"/>
          </a:xfrm>
        </p:grpSpPr>
        <p:sp>
          <p:nvSpPr>
            <p:cNvPr id="383005" name="Text Box 29"/>
            <p:cNvSpPr txBox="1">
              <a:spLocks noChangeArrowheads="1"/>
            </p:cNvSpPr>
            <p:nvPr/>
          </p:nvSpPr>
          <p:spPr bwMode="auto">
            <a:xfrm>
              <a:off x="209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E</a:t>
              </a:r>
            </a:p>
          </p:txBody>
        </p:sp>
        <p:sp>
          <p:nvSpPr>
            <p:cNvPr id="383010" name="Oval 34"/>
            <p:cNvSpPr>
              <a:spLocks noChangeAspect="1" noChangeArrowheads="1"/>
            </p:cNvSpPr>
            <p:nvPr/>
          </p:nvSpPr>
          <p:spPr bwMode="auto">
            <a:xfrm>
              <a:off x="930"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E</a:t>
              </a:r>
            </a:p>
          </p:txBody>
        </p:sp>
      </p:grpSp>
      <p:grpSp>
        <p:nvGrpSpPr>
          <p:cNvPr id="383026" name="Group 50"/>
          <p:cNvGrpSpPr>
            <a:grpSpLocks/>
          </p:cNvGrpSpPr>
          <p:nvPr/>
        </p:nvGrpSpPr>
        <p:grpSpPr bwMode="auto">
          <a:xfrm>
            <a:off x="3197225" y="1585913"/>
            <a:ext cx="796925" cy="3981449"/>
            <a:chOff x="1820" y="562"/>
            <a:chExt cx="502" cy="2508"/>
          </a:xfrm>
        </p:grpSpPr>
        <p:sp>
          <p:nvSpPr>
            <p:cNvPr id="383008" name="Oval 32"/>
            <p:cNvSpPr>
              <a:spLocks noChangeAspect="1" noChangeArrowheads="1"/>
            </p:cNvSpPr>
            <p:nvPr/>
          </p:nvSpPr>
          <p:spPr bwMode="auto">
            <a:xfrm>
              <a:off x="2105" y="562"/>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D</a:t>
              </a:r>
            </a:p>
          </p:txBody>
        </p:sp>
        <p:sp>
          <p:nvSpPr>
            <p:cNvPr id="383011" name="Text Box 35"/>
            <p:cNvSpPr txBox="1">
              <a:spLocks noChangeArrowheads="1"/>
            </p:cNvSpPr>
            <p:nvPr/>
          </p:nvSpPr>
          <p:spPr bwMode="auto">
            <a:xfrm>
              <a:off x="182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D</a:t>
              </a:r>
            </a:p>
          </p:txBody>
        </p:sp>
      </p:grpSp>
      <p:grpSp>
        <p:nvGrpSpPr>
          <p:cNvPr id="383028" name="Group 52"/>
          <p:cNvGrpSpPr>
            <a:grpSpLocks/>
          </p:cNvGrpSpPr>
          <p:nvPr/>
        </p:nvGrpSpPr>
        <p:grpSpPr bwMode="auto">
          <a:xfrm>
            <a:off x="2454274" y="2276475"/>
            <a:ext cx="1914525" cy="3290888"/>
            <a:chOff x="1352" y="997"/>
            <a:chExt cx="1206" cy="2073"/>
          </a:xfrm>
        </p:grpSpPr>
        <p:sp>
          <p:nvSpPr>
            <p:cNvPr id="383007" name="Text Box 31"/>
            <p:cNvSpPr txBox="1">
              <a:spLocks noChangeArrowheads="1"/>
            </p:cNvSpPr>
            <p:nvPr/>
          </p:nvSpPr>
          <p:spPr bwMode="auto">
            <a:xfrm>
              <a:off x="23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F</a:t>
              </a:r>
            </a:p>
          </p:txBody>
        </p:sp>
        <p:sp>
          <p:nvSpPr>
            <p:cNvPr id="383012" name="Oval 36"/>
            <p:cNvSpPr>
              <a:spLocks noChangeAspect="1" noChangeArrowheads="1"/>
            </p:cNvSpPr>
            <p:nvPr/>
          </p:nvSpPr>
          <p:spPr bwMode="auto">
            <a:xfrm>
              <a:off x="1352"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F</a:t>
              </a:r>
            </a:p>
          </p:txBody>
        </p:sp>
      </p:grpSp>
      <p:grpSp>
        <p:nvGrpSpPr>
          <p:cNvPr id="383029" name="Group 53"/>
          <p:cNvGrpSpPr>
            <a:grpSpLocks/>
          </p:cNvGrpSpPr>
          <p:nvPr/>
        </p:nvGrpSpPr>
        <p:grpSpPr bwMode="auto">
          <a:xfrm>
            <a:off x="3662363" y="2276475"/>
            <a:ext cx="1182687" cy="3290888"/>
            <a:chOff x="2113" y="997"/>
            <a:chExt cx="745" cy="2073"/>
          </a:xfrm>
        </p:grpSpPr>
        <p:sp>
          <p:nvSpPr>
            <p:cNvPr id="383013" name="Text Box 37"/>
            <p:cNvSpPr txBox="1">
              <a:spLocks noChangeArrowheads="1"/>
            </p:cNvSpPr>
            <p:nvPr/>
          </p:nvSpPr>
          <p:spPr bwMode="auto">
            <a:xfrm>
              <a:off x="2635"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G</a:t>
              </a:r>
            </a:p>
          </p:txBody>
        </p:sp>
        <p:sp>
          <p:nvSpPr>
            <p:cNvPr id="383014" name="Oval 38"/>
            <p:cNvSpPr>
              <a:spLocks noChangeAspect="1" noChangeArrowheads="1"/>
            </p:cNvSpPr>
            <p:nvPr/>
          </p:nvSpPr>
          <p:spPr bwMode="auto">
            <a:xfrm>
              <a:off x="2113" y="997"/>
              <a:ext cx="218" cy="218"/>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G</a:t>
              </a:r>
            </a:p>
          </p:txBody>
        </p:sp>
      </p:grpSp>
      <p:grpSp>
        <p:nvGrpSpPr>
          <p:cNvPr id="383030" name="Group 54"/>
          <p:cNvGrpSpPr>
            <a:grpSpLocks/>
          </p:cNvGrpSpPr>
          <p:nvPr/>
        </p:nvGrpSpPr>
        <p:grpSpPr bwMode="auto">
          <a:xfrm>
            <a:off x="3656013" y="2922588"/>
            <a:ext cx="1620837" cy="2644774"/>
            <a:chOff x="2109" y="1404"/>
            <a:chExt cx="1021" cy="1666"/>
          </a:xfrm>
        </p:grpSpPr>
        <p:sp>
          <p:nvSpPr>
            <p:cNvPr id="383015" name="Text Box 39"/>
            <p:cNvSpPr txBox="1">
              <a:spLocks noChangeArrowheads="1"/>
            </p:cNvSpPr>
            <p:nvPr/>
          </p:nvSpPr>
          <p:spPr bwMode="auto">
            <a:xfrm>
              <a:off x="290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H</a:t>
              </a:r>
            </a:p>
          </p:txBody>
        </p:sp>
        <p:sp>
          <p:nvSpPr>
            <p:cNvPr id="383016" name="Oval 40"/>
            <p:cNvSpPr>
              <a:spLocks noChangeAspect="1" noChangeArrowheads="1"/>
            </p:cNvSpPr>
            <p:nvPr/>
          </p:nvSpPr>
          <p:spPr bwMode="auto">
            <a:xfrm>
              <a:off x="2109" y="1404"/>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H</a:t>
              </a:r>
            </a:p>
          </p:txBody>
        </p:sp>
      </p:grpSp>
      <p:grpSp>
        <p:nvGrpSpPr>
          <p:cNvPr id="383032" name="Group 56"/>
          <p:cNvGrpSpPr>
            <a:grpSpLocks/>
          </p:cNvGrpSpPr>
          <p:nvPr/>
        </p:nvGrpSpPr>
        <p:grpSpPr bwMode="auto">
          <a:xfrm>
            <a:off x="3667126" y="3581401"/>
            <a:ext cx="2474913" cy="1985963"/>
            <a:chOff x="2116" y="1819"/>
            <a:chExt cx="1559" cy="1251"/>
          </a:xfrm>
        </p:grpSpPr>
        <p:sp>
          <p:nvSpPr>
            <p:cNvPr id="383017" name="Text Box 41"/>
            <p:cNvSpPr txBox="1">
              <a:spLocks noChangeArrowheads="1"/>
            </p:cNvSpPr>
            <p:nvPr/>
          </p:nvSpPr>
          <p:spPr bwMode="auto">
            <a:xfrm>
              <a:off x="3452"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J</a:t>
              </a:r>
            </a:p>
          </p:txBody>
        </p:sp>
        <p:sp>
          <p:nvSpPr>
            <p:cNvPr id="383018" name="Oval 42"/>
            <p:cNvSpPr>
              <a:spLocks noChangeAspect="1" noChangeArrowheads="1"/>
            </p:cNvSpPr>
            <p:nvPr/>
          </p:nvSpPr>
          <p:spPr bwMode="auto">
            <a:xfrm>
              <a:off x="2116" y="1819"/>
              <a:ext cx="217"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J</a:t>
              </a:r>
            </a:p>
          </p:txBody>
        </p:sp>
      </p:grpSp>
      <p:grpSp>
        <p:nvGrpSpPr>
          <p:cNvPr id="383031" name="Group 55"/>
          <p:cNvGrpSpPr>
            <a:grpSpLocks/>
          </p:cNvGrpSpPr>
          <p:nvPr/>
        </p:nvGrpSpPr>
        <p:grpSpPr bwMode="auto">
          <a:xfrm>
            <a:off x="3146425" y="3581401"/>
            <a:ext cx="2563813" cy="1985963"/>
            <a:chOff x="1788" y="1819"/>
            <a:chExt cx="1615" cy="1251"/>
          </a:xfrm>
        </p:grpSpPr>
        <p:sp>
          <p:nvSpPr>
            <p:cNvPr id="383019" name="Text Box 43"/>
            <p:cNvSpPr txBox="1">
              <a:spLocks noChangeArrowheads="1"/>
            </p:cNvSpPr>
            <p:nvPr/>
          </p:nvSpPr>
          <p:spPr bwMode="auto">
            <a:xfrm>
              <a:off x="3180"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I</a:t>
              </a:r>
            </a:p>
          </p:txBody>
        </p:sp>
        <p:sp>
          <p:nvSpPr>
            <p:cNvPr id="383020" name="Oval 44"/>
            <p:cNvSpPr>
              <a:spLocks noChangeAspect="1" noChangeArrowheads="1"/>
            </p:cNvSpPr>
            <p:nvPr/>
          </p:nvSpPr>
          <p:spPr bwMode="auto">
            <a:xfrm>
              <a:off x="1788"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I</a:t>
              </a:r>
            </a:p>
          </p:txBody>
        </p:sp>
      </p:grpSp>
      <p:grpSp>
        <p:nvGrpSpPr>
          <p:cNvPr id="383033" name="Group 57"/>
          <p:cNvGrpSpPr>
            <a:grpSpLocks/>
          </p:cNvGrpSpPr>
          <p:nvPr/>
        </p:nvGrpSpPr>
        <p:grpSpPr bwMode="auto">
          <a:xfrm>
            <a:off x="4219574" y="3581401"/>
            <a:ext cx="2406650" cy="1985963"/>
            <a:chOff x="2464" y="1819"/>
            <a:chExt cx="1516" cy="1251"/>
          </a:xfrm>
        </p:grpSpPr>
        <p:sp>
          <p:nvSpPr>
            <p:cNvPr id="383021" name="Text Box 45"/>
            <p:cNvSpPr txBox="1">
              <a:spLocks noChangeArrowheads="1"/>
            </p:cNvSpPr>
            <p:nvPr/>
          </p:nvSpPr>
          <p:spPr bwMode="auto">
            <a:xfrm>
              <a:off x="3757" y="2779"/>
              <a:ext cx="223" cy="291"/>
            </a:xfrm>
            <a:prstGeom prst="rect">
              <a:avLst/>
            </a:prstGeom>
            <a:noFill/>
            <a:ln w="12700" cap="sq">
              <a:noFill/>
              <a:miter lim="800000"/>
              <a:headEnd type="none" w="sm" len="sm"/>
              <a:tailEnd type="none" w="sm" len="sm"/>
            </a:ln>
            <a:effectLst/>
          </p:spPr>
          <p:txBody>
            <a:bodyPr wrap="none">
              <a:spAutoFit/>
            </a:bodyPr>
            <a:lstStyle/>
            <a:p>
              <a:pPr algn="l"/>
              <a:r>
                <a:rPr kumimoji="1" lang="en-US" altLang="zh-CN" i="1">
                  <a:solidFill>
                    <a:srgbClr val="FF0000"/>
                  </a:solidFill>
                  <a:latin typeface="Consolas" pitchFamily="49" charset="0"/>
                  <a:cs typeface="Consolas" pitchFamily="49" charset="0"/>
                </a:rPr>
                <a:t>K</a:t>
              </a:r>
            </a:p>
          </p:txBody>
        </p:sp>
        <p:sp>
          <p:nvSpPr>
            <p:cNvPr id="383022" name="Oval 46"/>
            <p:cNvSpPr>
              <a:spLocks noChangeAspect="1" noChangeArrowheads="1"/>
            </p:cNvSpPr>
            <p:nvPr/>
          </p:nvSpPr>
          <p:spPr bwMode="auto">
            <a:xfrm>
              <a:off x="2464" y="1819"/>
              <a:ext cx="218" cy="217"/>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a:solidFill>
                    <a:srgbClr val="3333FF"/>
                  </a:solidFill>
                  <a:latin typeface="Consolas" pitchFamily="49" charset="0"/>
                  <a:ea typeface="宋体" pitchFamily="2" charset="-122"/>
                  <a:cs typeface="Consolas" pitchFamily="49" charset="0"/>
                </a:rPr>
                <a:t>K</a:t>
              </a:r>
            </a:p>
          </p:txBody>
        </p:sp>
      </p:grpSp>
      <p:sp>
        <p:nvSpPr>
          <p:cNvPr id="383034" name="Text Box 58"/>
          <p:cNvSpPr txBox="1">
            <a:spLocks noChangeArrowheads="1"/>
          </p:cNvSpPr>
          <p:nvPr/>
        </p:nvSpPr>
        <p:spPr bwMode="auto">
          <a:xfrm>
            <a:off x="395289" y="188913"/>
            <a:ext cx="4176712" cy="457200"/>
          </a:xfrm>
          <a:prstGeom prst="rect">
            <a:avLst/>
          </a:prstGeom>
          <a:solidFill>
            <a:srgbClr val="CC00FF"/>
          </a:solidFill>
          <a:ln w="28575" algn="ctr">
            <a:noFill/>
            <a:miter lim="800000"/>
            <a:headEnd/>
            <a:tailEnd type="none" w="med" len="lg"/>
          </a:ln>
          <a:effectLst/>
        </p:spPr>
        <p:txBody>
          <a:bodyPr wrap="square">
            <a:spAutoFit/>
          </a:bodyPr>
          <a:lstStyle/>
          <a:p>
            <a:pPr>
              <a:spcBef>
                <a:spcPct val="50000"/>
              </a:spcBef>
            </a:pPr>
            <a:r>
              <a:rPr lang="zh-CN" altLang="en-US" dirty="0">
                <a:solidFill>
                  <a:schemeClr val="bg1"/>
                </a:solidFill>
                <a:latin typeface="楷体" pitchFamily="49" charset="-122"/>
                <a:ea typeface="楷体" pitchFamily="49" charset="-122"/>
              </a:rPr>
              <a:t>树的层次遍历示例的演示</a:t>
            </a:r>
          </a:p>
        </p:txBody>
      </p:sp>
      <p:sp>
        <p:nvSpPr>
          <p:cNvPr id="59" name="Text Box 94"/>
          <p:cNvSpPr txBox="1">
            <a:spLocks noChangeArrowheads="1"/>
          </p:cNvSpPr>
          <p:nvPr/>
        </p:nvSpPr>
        <p:spPr bwMode="auto">
          <a:xfrm>
            <a:off x="3297238" y="5876925"/>
            <a:ext cx="2016125"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CC00FF"/>
                </a:solidFill>
                <a:latin typeface="Consolas" pitchFamily="49" charset="0"/>
                <a:ea typeface="黑体" pitchFamily="49" charset="-122"/>
                <a:cs typeface="Consolas" pitchFamily="49" charset="0"/>
              </a:rPr>
              <a:t>遍历完毕</a:t>
            </a:r>
          </a:p>
        </p:txBody>
      </p:sp>
      <p:sp>
        <p:nvSpPr>
          <p:cNvPr id="2" name="灯片编号占位符 1">
            <a:extLst>
              <a:ext uri="{FF2B5EF4-FFF2-40B4-BE49-F238E27FC236}">
                <a16:creationId xmlns:a16="http://schemas.microsoft.com/office/drawing/2014/main" id="{7905E146-4D90-4CB1-BB5E-57AB750ECC4F}"/>
              </a:ext>
            </a:extLst>
          </p:cNvPr>
          <p:cNvSpPr>
            <a:spLocks noGrp="1"/>
          </p:cNvSpPr>
          <p:nvPr>
            <p:ph type="sldNum" sz="quarter" idx="12"/>
          </p:nvPr>
        </p:nvSpPr>
        <p:spPr/>
        <p:txBody>
          <a:bodyPr/>
          <a:lstStyle/>
          <a:p>
            <a:fld id="{FFD28AF7-D4CC-4B35-B7D7-507FA0146854}" type="slidenum">
              <a:rPr lang="en-US" altLang="zh-CN" smtClean="0"/>
              <a:pPr/>
              <a:t>29</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3000"/>
                                        </p:tgtEl>
                                        <p:attrNameLst>
                                          <p:attrName>style.visibility</p:attrName>
                                        </p:attrNameLst>
                                      </p:cBhvr>
                                      <p:to>
                                        <p:strVal val="visible"/>
                                      </p:to>
                                    </p:set>
                                    <p:animEffect transition="in" filter="wipe(down)">
                                      <p:cBhvr>
                                        <p:cTn id="7" dur="500"/>
                                        <p:tgtEl>
                                          <p:spTgt spid="383000"/>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Clr clrSpc="rgb" dir="cw">
                                      <p:cBhvr override="childStyle">
                                        <p:cTn id="11" dur="100" fill="hold"/>
                                        <p:tgtEl>
                                          <p:spTgt spid="383000"/>
                                        </p:tgtEl>
                                        <p:attrNameLst>
                                          <p:attrName>style.color</p:attrName>
                                        </p:attrNameLst>
                                      </p:cBhvr>
                                      <p:to>
                                        <a:schemeClr val="accent2"/>
                                      </p:to>
                                    </p:animClr>
                                    <p:animClr clrSpc="rgb" dir="cw">
                                      <p:cBhvr>
                                        <p:cTn id="12" dur="100" fill="hold"/>
                                        <p:tgtEl>
                                          <p:spTgt spid="383000"/>
                                        </p:tgtEl>
                                        <p:attrNameLst>
                                          <p:attrName>fillcolor</p:attrName>
                                        </p:attrNameLst>
                                      </p:cBhvr>
                                      <p:to>
                                        <a:schemeClr val="accent2"/>
                                      </p:to>
                                    </p:animClr>
                                    <p:set>
                                      <p:cBhvr>
                                        <p:cTn id="13" dur="100" fill="hold"/>
                                        <p:tgtEl>
                                          <p:spTgt spid="383000"/>
                                        </p:tgtEl>
                                        <p:attrNameLst>
                                          <p:attrName>fill.type</p:attrName>
                                        </p:attrNameLst>
                                      </p:cBhvr>
                                      <p:to>
                                        <p:strVal val="solid"/>
                                      </p:to>
                                    </p:set>
                                    <p:set>
                                      <p:cBhvr>
                                        <p:cTn id="14" dur="100" fill="hold"/>
                                        <p:tgtEl>
                                          <p:spTgt spid="383000"/>
                                        </p:tgtEl>
                                        <p:attrNameLst>
                                          <p:attrName>fill.on</p:attrName>
                                        </p:attrNameLst>
                                      </p:cBhvr>
                                      <p:to>
                                        <p:strVal val="true"/>
                                      </p:to>
                                    </p:set>
                                    <p:animRot by="120000">
                                      <p:cBhvr>
                                        <p:cTn id="15" dur="100" fill="hold">
                                          <p:stCondLst>
                                            <p:cond delay="0"/>
                                          </p:stCondLst>
                                        </p:cTn>
                                        <p:tgtEl>
                                          <p:spTgt spid="383000"/>
                                        </p:tgtEl>
                                        <p:attrNameLst>
                                          <p:attrName>r</p:attrName>
                                        </p:attrNameLst>
                                      </p:cBhvr>
                                    </p:animRot>
                                    <p:animRot by="-240000">
                                      <p:cBhvr>
                                        <p:cTn id="16" dur="200" fill="hold">
                                          <p:stCondLst>
                                            <p:cond delay="200"/>
                                          </p:stCondLst>
                                        </p:cTn>
                                        <p:tgtEl>
                                          <p:spTgt spid="383000"/>
                                        </p:tgtEl>
                                        <p:attrNameLst>
                                          <p:attrName>r</p:attrName>
                                        </p:attrNameLst>
                                      </p:cBhvr>
                                    </p:animRot>
                                    <p:animRot by="240000">
                                      <p:cBhvr>
                                        <p:cTn id="17" dur="200" fill="hold">
                                          <p:stCondLst>
                                            <p:cond delay="400"/>
                                          </p:stCondLst>
                                        </p:cTn>
                                        <p:tgtEl>
                                          <p:spTgt spid="383000"/>
                                        </p:tgtEl>
                                        <p:attrNameLst>
                                          <p:attrName>r</p:attrName>
                                        </p:attrNameLst>
                                      </p:cBhvr>
                                    </p:animRot>
                                    <p:animRot by="-240000">
                                      <p:cBhvr>
                                        <p:cTn id="18" dur="200" fill="hold">
                                          <p:stCondLst>
                                            <p:cond delay="600"/>
                                          </p:stCondLst>
                                        </p:cTn>
                                        <p:tgtEl>
                                          <p:spTgt spid="383000"/>
                                        </p:tgtEl>
                                        <p:attrNameLst>
                                          <p:attrName>r</p:attrName>
                                        </p:attrNameLst>
                                      </p:cBhvr>
                                    </p:animRot>
                                    <p:animRot by="120000">
                                      <p:cBhvr>
                                        <p:cTn id="19" dur="200" fill="hold">
                                          <p:stCondLst>
                                            <p:cond delay="800"/>
                                          </p:stCondLst>
                                        </p:cTn>
                                        <p:tgtEl>
                                          <p:spTgt spid="383000"/>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83024"/>
                                        </p:tgtEl>
                                        <p:attrNameLst>
                                          <p:attrName>style.visibility</p:attrName>
                                        </p:attrNameLst>
                                      </p:cBhvr>
                                      <p:to>
                                        <p:strVal val="visible"/>
                                      </p:to>
                                    </p:set>
                                    <p:animEffect transition="in" filter="wipe(down)">
                                      <p:cBhvr>
                                        <p:cTn id="24" dur="500"/>
                                        <p:tgtEl>
                                          <p:spTgt spid="3830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83025"/>
                                        </p:tgtEl>
                                        <p:attrNameLst>
                                          <p:attrName>style.visibility</p:attrName>
                                        </p:attrNameLst>
                                      </p:cBhvr>
                                      <p:to>
                                        <p:strVal val="visible"/>
                                      </p:to>
                                    </p:set>
                                    <p:animEffect transition="in" filter="wipe(down)">
                                      <p:cBhvr>
                                        <p:cTn id="29" dur="500"/>
                                        <p:tgtEl>
                                          <p:spTgt spid="3830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83026"/>
                                        </p:tgtEl>
                                        <p:attrNameLst>
                                          <p:attrName>style.visibility</p:attrName>
                                        </p:attrNameLst>
                                      </p:cBhvr>
                                      <p:to>
                                        <p:strVal val="visible"/>
                                      </p:to>
                                    </p:set>
                                    <p:animEffect transition="in" filter="wipe(down)">
                                      <p:cBhvr>
                                        <p:cTn id="34" dur="500"/>
                                        <p:tgtEl>
                                          <p:spTgt spid="3830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83027"/>
                                        </p:tgtEl>
                                        <p:attrNameLst>
                                          <p:attrName>style.visibility</p:attrName>
                                        </p:attrNameLst>
                                      </p:cBhvr>
                                      <p:to>
                                        <p:strVal val="visible"/>
                                      </p:to>
                                    </p:set>
                                    <p:animEffect transition="in" filter="wipe(down)">
                                      <p:cBhvr>
                                        <p:cTn id="39" dur="500"/>
                                        <p:tgtEl>
                                          <p:spTgt spid="3830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83028"/>
                                        </p:tgtEl>
                                        <p:attrNameLst>
                                          <p:attrName>style.visibility</p:attrName>
                                        </p:attrNameLst>
                                      </p:cBhvr>
                                      <p:to>
                                        <p:strVal val="visible"/>
                                      </p:to>
                                    </p:set>
                                    <p:animEffect transition="in" filter="wipe(down)">
                                      <p:cBhvr>
                                        <p:cTn id="44" dur="500"/>
                                        <p:tgtEl>
                                          <p:spTgt spid="3830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83029"/>
                                        </p:tgtEl>
                                        <p:attrNameLst>
                                          <p:attrName>style.visibility</p:attrName>
                                        </p:attrNameLst>
                                      </p:cBhvr>
                                      <p:to>
                                        <p:strVal val="visible"/>
                                      </p:to>
                                    </p:set>
                                    <p:animEffect transition="in" filter="wipe(down)">
                                      <p:cBhvr>
                                        <p:cTn id="49" dur="500"/>
                                        <p:tgtEl>
                                          <p:spTgt spid="38302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83030"/>
                                        </p:tgtEl>
                                        <p:attrNameLst>
                                          <p:attrName>style.visibility</p:attrName>
                                        </p:attrNameLst>
                                      </p:cBhvr>
                                      <p:to>
                                        <p:strVal val="visible"/>
                                      </p:to>
                                    </p:set>
                                    <p:animEffect transition="in" filter="wipe(down)">
                                      <p:cBhvr>
                                        <p:cTn id="54" dur="500"/>
                                        <p:tgtEl>
                                          <p:spTgt spid="3830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83031"/>
                                        </p:tgtEl>
                                        <p:attrNameLst>
                                          <p:attrName>style.visibility</p:attrName>
                                        </p:attrNameLst>
                                      </p:cBhvr>
                                      <p:to>
                                        <p:strVal val="visible"/>
                                      </p:to>
                                    </p:set>
                                    <p:animEffect transition="in" filter="wipe(down)">
                                      <p:cBhvr>
                                        <p:cTn id="59" dur="500"/>
                                        <p:tgtEl>
                                          <p:spTgt spid="3830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83032"/>
                                        </p:tgtEl>
                                        <p:attrNameLst>
                                          <p:attrName>style.visibility</p:attrName>
                                        </p:attrNameLst>
                                      </p:cBhvr>
                                      <p:to>
                                        <p:strVal val="visible"/>
                                      </p:to>
                                    </p:set>
                                    <p:animEffect transition="in" filter="wipe(down)">
                                      <p:cBhvr>
                                        <p:cTn id="64" dur="500"/>
                                        <p:tgtEl>
                                          <p:spTgt spid="3830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83033"/>
                                        </p:tgtEl>
                                        <p:attrNameLst>
                                          <p:attrName>style.visibility</p:attrName>
                                        </p:attrNameLst>
                                      </p:cBhvr>
                                      <p:to>
                                        <p:strVal val="visible"/>
                                      </p:to>
                                    </p:set>
                                    <p:animEffect transition="in" filter="wipe(down)">
                                      <p:cBhvr>
                                        <p:cTn id="69" dur="500"/>
                                        <p:tgtEl>
                                          <p:spTgt spid="38303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left)">
                                      <p:cBhvr>
                                        <p:cTn id="7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6" descr="画布"/>
          <p:cNvSpPr txBox="1">
            <a:spLocks noChangeArrowheads="1"/>
          </p:cNvSpPr>
          <p:nvPr/>
        </p:nvSpPr>
        <p:spPr bwMode="auto">
          <a:xfrm>
            <a:off x="468313" y="333375"/>
            <a:ext cx="5103819"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树的（逻辑）表示</a:t>
            </a:r>
          </a:p>
        </p:txBody>
      </p:sp>
      <p:sp>
        <p:nvSpPr>
          <p:cNvPr id="5123" name="Text Box 1027"/>
          <p:cNvSpPr txBox="1">
            <a:spLocks noChangeArrowheads="1"/>
          </p:cNvSpPr>
          <p:nvPr/>
        </p:nvSpPr>
        <p:spPr bwMode="auto">
          <a:xfrm>
            <a:off x="500034" y="1285860"/>
            <a:ext cx="8305800" cy="806759"/>
          </a:xfrm>
          <a:prstGeom prst="rect">
            <a:avLst/>
          </a:prstGeom>
          <a:noFill/>
          <a:ln w="9525">
            <a:noFill/>
            <a:miter lim="800000"/>
            <a:headEnd/>
            <a:tailEnd/>
          </a:ln>
          <a:effectLst/>
        </p:spPr>
        <p:txBody>
          <a:bodyPr>
            <a:spAutoFit/>
          </a:bodyPr>
          <a:lstStyle/>
          <a:p>
            <a:pPr algn="just">
              <a:lnSpc>
                <a:spcPct val="110000"/>
              </a:lnSpc>
              <a:spcBef>
                <a:spcPct val="50000"/>
              </a:spcBef>
            </a:pPr>
            <a:r>
              <a:rPr kumimoji="1" lang="en-US" altLang="zh-CN" sz="2200" dirty="0">
                <a:solidFill>
                  <a:srgbClr val="FF0000"/>
                </a:solidFill>
                <a:ea typeface="楷体" pitchFamily="49" charset="-122"/>
                <a:cs typeface="Times New Roman" pitchFamily="18" charset="0"/>
              </a:rPr>
              <a:t>   </a:t>
            </a:r>
            <a:r>
              <a:rPr kumimoji="1" lang="zh-CN" altLang="en-US" sz="2200" dirty="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1</a:t>
            </a:r>
            <a:r>
              <a:rPr kumimoji="1" lang="zh-CN" altLang="en-US" sz="2200" dirty="0">
                <a:solidFill>
                  <a:srgbClr val="FF0000"/>
                </a:solidFill>
                <a:latin typeface="微软雅黑" pitchFamily="34" charset="-122"/>
                <a:ea typeface="微软雅黑" pitchFamily="34" charset="-122"/>
                <a:cs typeface="Times New Roman" pitchFamily="18" charset="0"/>
              </a:rPr>
              <a:t>）树形表示</a:t>
            </a:r>
            <a:r>
              <a:rPr kumimoji="1" lang="zh-CN" altLang="en-US" sz="2200">
                <a:solidFill>
                  <a:srgbClr val="FF0000"/>
                </a:solidFill>
                <a:latin typeface="微软雅黑" pitchFamily="34" charset="-122"/>
                <a:ea typeface="微软雅黑" pitchFamily="34" charset="-122"/>
                <a:cs typeface="Times New Roman" pitchFamily="18" charset="0"/>
              </a:rPr>
              <a:t>法。</a:t>
            </a:r>
            <a:r>
              <a:rPr kumimoji="1" lang="zh-CN" altLang="en-US" sz="2200">
                <a:ea typeface="楷体" pitchFamily="49" charset="-122"/>
                <a:cs typeface="Times New Roman" pitchFamily="18" charset="0"/>
              </a:rPr>
              <a:t>使用</a:t>
            </a:r>
            <a:r>
              <a:rPr kumimoji="1" lang="zh-CN" altLang="en-US" sz="2200" dirty="0">
                <a:ea typeface="楷体" pitchFamily="49" charset="-122"/>
                <a:cs typeface="Times New Roman" pitchFamily="18" charset="0"/>
              </a:rPr>
              <a:t>一棵倒置的</a:t>
            </a:r>
            <a:r>
              <a:rPr kumimoji="1" lang="zh-CN" altLang="en-US" sz="2200">
                <a:ea typeface="楷体" pitchFamily="49" charset="-122"/>
                <a:cs typeface="Times New Roman" pitchFamily="18" charset="0"/>
              </a:rPr>
              <a:t>树表示树结构，非常</a:t>
            </a:r>
            <a:r>
              <a:rPr kumimoji="1" lang="zh-CN" altLang="en-US" sz="2200" dirty="0">
                <a:ea typeface="楷体" pitchFamily="49" charset="-122"/>
                <a:cs typeface="Times New Roman" pitchFamily="18" charset="0"/>
              </a:rPr>
              <a:t>直观和形象。</a:t>
            </a:r>
          </a:p>
        </p:txBody>
      </p:sp>
      <p:grpSp>
        <p:nvGrpSpPr>
          <p:cNvPr id="30" name="组合 29"/>
          <p:cNvGrpSpPr/>
          <p:nvPr/>
        </p:nvGrpSpPr>
        <p:grpSpPr>
          <a:xfrm>
            <a:off x="1692275" y="2276475"/>
            <a:ext cx="3816350" cy="2305050"/>
            <a:chOff x="1692275" y="2276475"/>
            <a:chExt cx="3816350" cy="2305050"/>
          </a:xfrm>
          <a:scene3d>
            <a:camera prst="isometricOffAxis1Right"/>
            <a:lightRig rig="threePt" dir="t"/>
          </a:scene3d>
        </p:grpSpPr>
        <p:sp>
          <p:nvSpPr>
            <p:cNvPr id="1071"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2"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55" name="Oval 31"/>
            <p:cNvSpPr>
              <a:spLocks noChangeArrowheads="1"/>
            </p:cNvSpPr>
            <p:nvPr/>
          </p:nvSpPr>
          <p:spPr bwMode="auto">
            <a:xfrm>
              <a:off x="3060700" y="2276475"/>
              <a:ext cx="360363"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1056" name="Oval 32"/>
            <p:cNvSpPr>
              <a:spLocks noChangeArrowheads="1"/>
            </p:cNvSpPr>
            <p:nvPr/>
          </p:nvSpPr>
          <p:spPr bwMode="auto">
            <a:xfrm>
              <a:off x="2052638" y="2925763"/>
              <a:ext cx="360362"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1057" name="Oval 33"/>
            <p:cNvSpPr>
              <a:spLocks noChangeArrowheads="1"/>
            </p:cNvSpPr>
            <p:nvPr/>
          </p:nvSpPr>
          <p:spPr bwMode="auto">
            <a:xfrm>
              <a:off x="3060700" y="2925763"/>
              <a:ext cx="360363"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058" name="Oval 34"/>
            <p:cNvSpPr>
              <a:spLocks noChangeArrowheads="1"/>
            </p:cNvSpPr>
            <p:nvPr/>
          </p:nvSpPr>
          <p:spPr bwMode="auto">
            <a:xfrm>
              <a:off x="4068763" y="29257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059" name="Oval 35"/>
            <p:cNvSpPr>
              <a:spLocks noChangeArrowheads="1"/>
            </p:cNvSpPr>
            <p:nvPr/>
          </p:nvSpPr>
          <p:spPr bwMode="auto">
            <a:xfrm>
              <a:off x="1692275" y="35734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060" name="Oval 36"/>
            <p:cNvSpPr>
              <a:spLocks noChangeArrowheads="1"/>
            </p:cNvSpPr>
            <p:nvPr/>
          </p:nvSpPr>
          <p:spPr bwMode="auto">
            <a:xfrm>
              <a:off x="2411413" y="35734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061" name="Oval 37"/>
            <p:cNvSpPr>
              <a:spLocks noChangeArrowheads="1"/>
            </p:cNvSpPr>
            <p:nvPr/>
          </p:nvSpPr>
          <p:spPr bwMode="auto">
            <a:xfrm>
              <a:off x="3060700" y="35734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062" name="Oval 38"/>
            <p:cNvSpPr>
              <a:spLocks noChangeArrowheads="1"/>
            </p:cNvSpPr>
            <p:nvPr/>
          </p:nvSpPr>
          <p:spPr bwMode="auto">
            <a:xfrm>
              <a:off x="3060700" y="42211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1063" name="Oval 39"/>
            <p:cNvSpPr>
              <a:spLocks noChangeArrowheads="1"/>
            </p:cNvSpPr>
            <p:nvPr/>
          </p:nvSpPr>
          <p:spPr bwMode="auto">
            <a:xfrm>
              <a:off x="3708400" y="35734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1064" name="Oval 40"/>
            <p:cNvSpPr>
              <a:spLocks noChangeArrowheads="1"/>
            </p:cNvSpPr>
            <p:nvPr/>
          </p:nvSpPr>
          <p:spPr bwMode="auto">
            <a:xfrm>
              <a:off x="4500563" y="35734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1065" name="Oval 41"/>
            <p:cNvSpPr>
              <a:spLocks noChangeArrowheads="1"/>
            </p:cNvSpPr>
            <p:nvPr/>
          </p:nvSpPr>
          <p:spPr bwMode="auto">
            <a:xfrm>
              <a:off x="3924300" y="42211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1066" name="Oval 42"/>
            <p:cNvSpPr>
              <a:spLocks noChangeArrowheads="1"/>
            </p:cNvSpPr>
            <p:nvPr/>
          </p:nvSpPr>
          <p:spPr bwMode="auto">
            <a:xfrm>
              <a:off x="4505325" y="4221163"/>
              <a:ext cx="360363"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1067" name="Oval 43"/>
            <p:cNvSpPr>
              <a:spLocks noChangeArrowheads="1"/>
            </p:cNvSpPr>
            <p:nvPr/>
          </p:nvSpPr>
          <p:spPr bwMode="auto">
            <a:xfrm>
              <a:off x="5148263" y="4221163"/>
              <a:ext cx="360362"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1068" name="Line 44"/>
            <p:cNvSpPr>
              <a:spLocks noChangeShapeType="1"/>
            </p:cNvSpPr>
            <p:nvPr/>
          </p:nvSpPr>
          <p:spPr bwMode="auto">
            <a:xfrm flipH="1">
              <a:off x="2357421" y="2493963"/>
              <a:ext cx="703278" cy="434971"/>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69" name="Line 45"/>
            <p:cNvSpPr>
              <a:spLocks noChangeShapeType="1"/>
            </p:cNvSpPr>
            <p:nvPr/>
          </p:nvSpPr>
          <p:spPr bwMode="auto">
            <a:xfrm>
              <a:off x="3238500" y="2636838"/>
              <a:ext cx="0" cy="28800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0" name="Line 46"/>
            <p:cNvSpPr>
              <a:spLocks noChangeShapeType="1"/>
            </p:cNvSpPr>
            <p:nvPr/>
          </p:nvSpPr>
          <p:spPr bwMode="auto">
            <a:xfrm>
              <a:off x="3430588" y="2522538"/>
              <a:ext cx="647700" cy="5032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3" name="Line 49"/>
            <p:cNvSpPr>
              <a:spLocks noChangeShapeType="1"/>
            </p:cNvSpPr>
            <p:nvPr/>
          </p:nvSpPr>
          <p:spPr bwMode="auto">
            <a:xfrm>
              <a:off x="3243263" y="3319463"/>
              <a:ext cx="0" cy="25200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4" name="Line 50"/>
            <p:cNvSpPr>
              <a:spLocks noChangeShapeType="1"/>
            </p:cNvSpPr>
            <p:nvPr/>
          </p:nvSpPr>
          <p:spPr bwMode="auto">
            <a:xfrm>
              <a:off x="3243263" y="3933825"/>
              <a:ext cx="0"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5"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6"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7" name="Line 53"/>
            <p:cNvSpPr>
              <a:spLocks noChangeShapeType="1"/>
            </p:cNvSpPr>
            <p:nvPr/>
          </p:nvSpPr>
          <p:spPr bwMode="auto">
            <a:xfrm flipH="1">
              <a:off x="4184650" y="3862388"/>
              <a:ext cx="360363" cy="358775"/>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8" name="Line 54"/>
            <p:cNvSpPr>
              <a:spLocks noChangeShapeType="1"/>
            </p:cNvSpPr>
            <p:nvPr/>
          </p:nvSpPr>
          <p:spPr bwMode="auto">
            <a:xfrm>
              <a:off x="4687888" y="3933825"/>
              <a:ext cx="0"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sp>
          <p:nvSpPr>
            <p:cNvPr id="1079"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1080" name="Text Box 56"/>
          <p:cNvSpPr txBox="1">
            <a:spLocks noChangeArrowheads="1"/>
          </p:cNvSpPr>
          <p:nvPr/>
        </p:nvSpPr>
        <p:spPr bwMode="auto">
          <a:xfrm>
            <a:off x="2405067" y="5013325"/>
            <a:ext cx="2809875" cy="400110"/>
          </a:xfrm>
          <a:prstGeom prst="rect">
            <a:avLst/>
          </a:prstGeom>
          <a:noFill/>
          <a:ln w="9525">
            <a:noFill/>
            <a:miter lim="800000"/>
            <a:headEnd/>
            <a:tailEnd/>
          </a:ln>
          <a:effectLst/>
        </p:spPr>
        <p:txBody>
          <a:bodyPr wrap="square">
            <a:spAutoFit/>
          </a:bodyPr>
          <a:lstStyle/>
          <a:p>
            <a:r>
              <a:rPr lang="zh-CN" altLang="en-US" sz="2000" dirty="0">
                <a:latin typeface="Consolas" pitchFamily="49" charset="0"/>
                <a:ea typeface="楷体" pitchFamily="49" charset="-122"/>
                <a:cs typeface="Consolas" pitchFamily="49" charset="0"/>
              </a:rPr>
              <a:t>逻辑结构表示</a:t>
            </a:r>
            <a:r>
              <a:rPr lang="en-US" altLang="zh-CN" sz="2000" dirty="0">
                <a:latin typeface="Consolas" pitchFamily="49" charset="0"/>
                <a:ea typeface="楷体" pitchFamily="49" charset="-122"/>
                <a:cs typeface="Consolas" pitchFamily="49" charset="0"/>
              </a:rPr>
              <a:t>1</a:t>
            </a:r>
          </a:p>
        </p:txBody>
      </p:sp>
      <p:sp>
        <p:nvSpPr>
          <p:cNvPr id="2" name="灯片编号占位符 1">
            <a:extLst>
              <a:ext uri="{FF2B5EF4-FFF2-40B4-BE49-F238E27FC236}">
                <a16:creationId xmlns:a16="http://schemas.microsoft.com/office/drawing/2014/main" id="{A34AC780-177A-4042-A22C-CB795C04B1C0}"/>
              </a:ext>
            </a:extLst>
          </p:cNvPr>
          <p:cNvSpPr>
            <a:spLocks noGrp="1"/>
          </p:cNvSpPr>
          <p:nvPr>
            <p:ph type="sldNum" sz="quarter" idx="12"/>
          </p:nvPr>
        </p:nvSpPr>
        <p:spPr/>
        <p:txBody>
          <a:bodyPr/>
          <a:lstStyle/>
          <a:p>
            <a:fld id="{FFD28AF7-D4CC-4B35-B7D7-507FA0146854}"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4" name="Text Box 48" descr="纸莎草纸"/>
          <p:cNvSpPr txBox="1">
            <a:spLocks noChangeArrowheads="1"/>
          </p:cNvSpPr>
          <p:nvPr/>
        </p:nvSpPr>
        <p:spPr bwMode="auto">
          <a:xfrm>
            <a:off x="233363" y="260350"/>
            <a:ext cx="4052885"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7.1.6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树的存储结构</a:t>
            </a:r>
          </a:p>
        </p:txBody>
      </p:sp>
      <p:sp>
        <p:nvSpPr>
          <p:cNvPr id="65585" name="Text Box 49"/>
          <p:cNvSpPr txBox="1">
            <a:spLocks noChangeArrowheads="1"/>
          </p:cNvSpPr>
          <p:nvPr/>
        </p:nvSpPr>
        <p:spPr bwMode="auto">
          <a:xfrm>
            <a:off x="611188" y="1268413"/>
            <a:ext cx="3032118" cy="4616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kumimoji="1" lang="en-US" altLang="zh-CN" dirty="0">
                <a:solidFill>
                  <a:srgbClr val="FF0000"/>
                </a:solidFill>
                <a:latin typeface="微软雅黑" pitchFamily="34" charset="-122"/>
                <a:ea typeface="微软雅黑" pitchFamily="34" charset="-122"/>
                <a:cs typeface="Times New Roman" pitchFamily="18" charset="0"/>
              </a:rPr>
              <a:t>   1</a:t>
            </a:r>
            <a:r>
              <a:rPr kumimoji="1" lang="zh-CN" altLang="en-US" dirty="0">
                <a:solidFill>
                  <a:srgbClr val="FF0000"/>
                </a:solidFill>
                <a:latin typeface="微软雅黑" pitchFamily="34" charset="-122"/>
                <a:ea typeface="微软雅黑" pitchFamily="34" charset="-122"/>
                <a:cs typeface="Times New Roman" pitchFamily="18" charset="0"/>
              </a:rPr>
              <a:t>、双亲存储结构  </a:t>
            </a:r>
            <a:endParaRPr kumimoji="1" lang="zh-CN" altLang="en-US" dirty="0">
              <a:latin typeface="微软雅黑" pitchFamily="34" charset="-122"/>
              <a:ea typeface="微软雅黑" pitchFamily="34" charset="-122"/>
              <a:cs typeface="Times New Roman" pitchFamily="18" charset="0"/>
            </a:endParaRPr>
          </a:p>
        </p:txBody>
      </p:sp>
      <p:sp>
        <p:nvSpPr>
          <p:cNvPr id="5" name="Oval 6"/>
          <p:cNvSpPr>
            <a:spLocks noChangeArrowheads="1"/>
          </p:cNvSpPr>
          <p:nvPr/>
        </p:nvSpPr>
        <p:spPr bwMode="auto">
          <a:xfrm>
            <a:off x="1647800" y="274797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 name="Oval 7"/>
          <p:cNvSpPr>
            <a:spLocks noChangeArrowheads="1"/>
          </p:cNvSpPr>
          <p:nvPr/>
        </p:nvSpPr>
        <p:spPr bwMode="auto">
          <a:xfrm>
            <a:off x="1000100" y="3540132"/>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7" name="Oval 8"/>
          <p:cNvSpPr>
            <a:spLocks noChangeArrowheads="1"/>
          </p:cNvSpPr>
          <p:nvPr/>
        </p:nvSpPr>
        <p:spPr bwMode="auto">
          <a:xfrm>
            <a:off x="1647800" y="3540132"/>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 name="Oval 9"/>
          <p:cNvSpPr>
            <a:spLocks noChangeArrowheads="1"/>
          </p:cNvSpPr>
          <p:nvPr/>
        </p:nvSpPr>
        <p:spPr bwMode="auto">
          <a:xfrm>
            <a:off x="2368525" y="3540132"/>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9" name="Oval 10"/>
          <p:cNvSpPr>
            <a:spLocks noChangeArrowheads="1"/>
          </p:cNvSpPr>
          <p:nvPr/>
        </p:nvSpPr>
        <p:spPr bwMode="auto">
          <a:xfrm>
            <a:off x="1000100" y="433229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0" name="Oval 11"/>
          <p:cNvSpPr>
            <a:spLocks noChangeArrowheads="1"/>
          </p:cNvSpPr>
          <p:nvPr/>
        </p:nvSpPr>
        <p:spPr bwMode="auto">
          <a:xfrm>
            <a:off x="1647800" y="433229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1" name="Oval 12"/>
          <p:cNvSpPr>
            <a:spLocks noChangeArrowheads="1"/>
          </p:cNvSpPr>
          <p:nvPr/>
        </p:nvSpPr>
        <p:spPr bwMode="auto">
          <a:xfrm>
            <a:off x="2368525" y="433229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2" name="Freeform 13"/>
          <p:cNvSpPr>
            <a:spLocks/>
          </p:cNvSpPr>
          <p:nvPr/>
        </p:nvSpPr>
        <p:spPr bwMode="auto">
          <a:xfrm>
            <a:off x="1295375" y="3097220"/>
            <a:ext cx="393700" cy="469900"/>
          </a:xfrm>
          <a:custGeom>
            <a:avLst/>
            <a:gdLst/>
            <a:ahLst/>
            <a:cxnLst>
              <a:cxn ang="0">
                <a:pos x="248" y="0"/>
              </a:cxn>
              <a:cxn ang="0">
                <a:pos x="0" y="296"/>
              </a:cxn>
            </a:cxnLst>
            <a:rect l="0" t="0" r="r" b="b"/>
            <a:pathLst>
              <a:path w="248" h="296">
                <a:moveTo>
                  <a:pt x="248"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3" name="Line 14"/>
          <p:cNvSpPr>
            <a:spLocks noChangeShapeType="1"/>
          </p:cNvSpPr>
          <p:nvPr/>
        </p:nvSpPr>
        <p:spPr bwMode="auto">
          <a:xfrm>
            <a:off x="1863700" y="3179770"/>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4" name="Freeform 15"/>
          <p:cNvSpPr>
            <a:spLocks/>
          </p:cNvSpPr>
          <p:nvPr/>
        </p:nvSpPr>
        <p:spPr bwMode="auto">
          <a:xfrm>
            <a:off x="2038325" y="3097220"/>
            <a:ext cx="431800" cy="469900"/>
          </a:xfrm>
          <a:custGeom>
            <a:avLst/>
            <a:gdLst/>
            <a:ahLst/>
            <a:cxnLst>
              <a:cxn ang="0">
                <a:pos x="0" y="0"/>
              </a:cxn>
              <a:cxn ang="0">
                <a:pos x="272" y="296"/>
              </a:cxn>
            </a:cxnLst>
            <a:rect l="0" t="0" r="r" b="b"/>
            <a:pathLst>
              <a:path w="272" h="296">
                <a:moveTo>
                  <a:pt x="0" y="0"/>
                </a:moveTo>
                <a:lnTo>
                  <a:pt x="272"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5" name="Line 16"/>
          <p:cNvSpPr>
            <a:spLocks noChangeShapeType="1"/>
          </p:cNvSpPr>
          <p:nvPr/>
        </p:nvSpPr>
        <p:spPr bwMode="auto">
          <a:xfrm>
            <a:off x="1863700" y="3971932"/>
            <a:ext cx="0" cy="360363"/>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6" name="Freeform 17"/>
          <p:cNvSpPr>
            <a:spLocks/>
          </p:cNvSpPr>
          <p:nvPr/>
        </p:nvSpPr>
        <p:spPr bwMode="auto">
          <a:xfrm>
            <a:off x="1276325" y="3871920"/>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18"/>
          <p:cNvSpPr>
            <a:spLocks/>
          </p:cNvSpPr>
          <p:nvPr/>
        </p:nvSpPr>
        <p:spPr bwMode="auto">
          <a:xfrm>
            <a:off x="2057375" y="3846520"/>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8" name="AutoShape 19"/>
          <p:cNvSpPr>
            <a:spLocks noChangeArrowheads="1"/>
          </p:cNvSpPr>
          <p:nvPr/>
        </p:nvSpPr>
        <p:spPr bwMode="auto">
          <a:xfrm>
            <a:off x="3448025" y="3492507"/>
            <a:ext cx="720000" cy="360000"/>
          </a:xfrm>
          <a:prstGeom prst="rightArrow">
            <a:avLst>
              <a:gd name="adj1" fmla="val 50000"/>
              <a:gd name="adj2" fmla="val 42902"/>
            </a:avLst>
          </a:prstGeom>
          <a:ln>
            <a:headEnd/>
            <a:tailEnd type="none" w="med" len="lg"/>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19" name="Group 43"/>
          <p:cNvGrpSpPr>
            <a:grpSpLocks/>
          </p:cNvGrpSpPr>
          <p:nvPr/>
        </p:nvGrpSpPr>
        <p:grpSpPr bwMode="auto">
          <a:xfrm>
            <a:off x="5897538" y="2530482"/>
            <a:ext cx="647700" cy="2544763"/>
            <a:chOff x="3697" y="964"/>
            <a:chExt cx="408" cy="1603"/>
          </a:xfrm>
        </p:grpSpPr>
        <p:sp>
          <p:nvSpPr>
            <p:cNvPr id="20" name="Rectangle 21"/>
            <p:cNvSpPr>
              <a:spLocks noChangeArrowheads="1"/>
            </p:cNvSpPr>
            <p:nvPr/>
          </p:nvSpPr>
          <p:spPr bwMode="auto">
            <a:xfrm>
              <a:off x="3697" y="964"/>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dirty="0">
                  <a:solidFill>
                    <a:srgbClr val="0000CC"/>
                  </a:solidFill>
                  <a:latin typeface="Consolas" pitchFamily="49" charset="0"/>
                  <a:ea typeface="+mj-ea"/>
                  <a:cs typeface="Consolas" pitchFamily="49" charset="0"/>
                </a:rPr>
                <a:t>-</a:t>
              </a:r>
              <a:r>
                <a:rPr lang="en-US" altLang="zh-CN" sz="2000" dirty="0">
                  <a:solidFill>
                    <a:srgbClr val="0000CC"/>
                  </a:solidFill>
                  <a:latin typeface="Consolas" pitchFamily="49" charset="0"/>
                  <a:cs typeface="Consolas" pitchFamily="49" charset="0"/>
                </a:rPr>
                <a:t>1</a:t>
              </a:r>
            </a:p>
          </p:txBody>
        </p:sp>
        <p:sp>
          <p:nvSpPr>
            <p:cNvPr id="21" name="Rectangle 24"/>
            <p:cNvSpPr>
              <a:spLocks noChangeArrowheads="1"/>
            </p:cNvSpPr>
            <p:nvPr/>
          </p:nvSpPr>
          <p:spPr bwMode="auto">
            <a:xfrm>
              <a:off x="3697" y="1198"/>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22" name="Rectangle 27"/>
            <p:cNvSpPr>
              <a:spLocks noChangeArrowheads="1"/>
            </p:cNvSpPr>
            <p:nvPr/>
          </p:nvSpPr>
          <p:spPr bwMode="auto">
            <a:xfrm>
              <a:off x="3697" y="1425"/>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23" name="Rectangle 30"/>
            <p:cNvSpPr>
              <a:spLocks noChangeArrowheads="1"/>
            </p:cNvSpPr>
            <p:nvPr/>
          </p:nvSpPr>
          <p:spPr bwMode="auto">
            <a:xfrm>
              <a:off x="3697" y="1659"/>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24" name="Rectangle 33"/>
            <p:cNvSpPr>
              <a:spLocks noChangeArrowheads="1"/>
            </p:cNvSpPr>
            <p:nvPr/>
          </p:nvSpPr>
          <p:spPr bwMode="auto">
            <a:xfrm>
              <a:off x="3697" y="1879"/>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25" name="Rectangle 36"/>
            <p:cNvSpPr>
              <a:spLocks noChangeArrowheads="1"/>
            </p:cNvSpPr>
            <p:nvPr/>
          </p:nvSpPr>
          <p:spPr bwMode="auto">
            <a:xfrm>
              <a:off x="3697" y="2113"/>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26" name="Rectangle 39"/>
            <p:cNvSpPr>
              <a:spLocks noChangeArrowheads="1"/>
            </p:cNvSpPr>
            <p:nvPr/>
          </p:nvSpPr>
          <p:spPr bwMode="auto">
            <a:xfrm>
              <a:off x="3697" y="2340"/>
              <a:ext cx="408" cy="227"/>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grpSp>
      <p:grpSp>
        <p:nvGrpSpPr>
          <p:cNvPr id="27" name="Group 42"/>
          <p:cNvGrpSpPr>
            <a:grpSpLocks/>
          </p:cNvGrpSpPr>
          <p:nvPr/>
        </p:nvGrpSpPr>
        <p:grpSpPr bwMode="auto">
          <a:xfrm>
            <a:off x="4745013" y="2519370"/>
            <a:ext cx="1223962" cy="2581275"/>
            <a:chOff x="2971" y="957"/>
            <a:chExt cx="771" cy="1626"/>
          </a:xfrm>
        </p:grpSpPr>
        <p:sp>
          <p:nvSpPr>
            <p:cNvPr id="28" name="Rectangle 20"/>
            <p:cNvSpPr>
              <a:spLocks noChangeArrowheads="1"/>
            </p:cNvSpPr>
            <p:nvPr/>
          </p:nvSpPr>
          <p:spPr bwMode="auto">
            <a:xfrm>
              <a:off x="3334" y="964"/>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a:solidFill>
                    <a:srgbClr val="C00000"/>
                  </a:solidFill>
                  <a:latin typeface="Consolas" pitchFamily="49" charset="0"/>
                  <a:cs typeface="Consolas" pitchFamily="49" charset="0"/>
                </a:rPr>
                <a:t>A</a:t>
              </a:r>
            </a:p>
          </p:txBody>
        </p:sp>
        <p:sp>
          <p:nvSpPr>
            <p:cNvPr id="29" name="Text Box 22"/>
            <p:cNvSpPr txBox="1">
              <a:spLocks noChangeArrowheads="1"/>
            </p:cNvSpPr>
            <p:nvPr/>
          </p:nvSpPr>
          <p:spPr bwMode="auto">
            <a:xfrm>
              <a:off x="2971" y="957"/>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30" name="Rectangle 23"/>
            <p:cNvSpPr>
              <a:spLocks noChangeArrowheads="1"/>
            </p:cNvSpPr>
            <p:nvPr/>
          </p:nvSpPr>
          <p:spPr bwMode="auto">
            <a:xfrm>
              <a:off x="3334" y="1198"/>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B</a:t>
              </a:r>
            </a:p>
          </p:txBody>
        </p:sp>
        <p:sp>
          <p:nvSpPr>
            <p:cNvPr id="31" name="Text Box 25"/>
            <p:cNvSpPr txBox="1">
              <a:spLocks noChangeArrowheads="1"/>
            </p:cNvSpPr>
            <p:nvPr/>
          </p:nvSpPr>
          <p:spPr bwMode="auto">
            <a:xfrm>
              <a:off x="2971" y="1191"/>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1</a:t>
              </a:r>
            </a:p>
          </p:txBody>
        </p:sp>
        <p:sp>
          <p:nvSpPr>
            <p:cNvPr id="32" name="Rectangle 26"/>
            <p:cNvSpPr>
              <a:spLocks noChangeArrowheads="1"/>
            </p:cNvSpPr>
            <p:nvPr/>
          </p:nvSpPr>
          <p:spPr bwMode="auto">
            <a:xfrm>
              <a:off x="3334" y="1425"/>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C</a:t>
              </a:r>
            </a:p>
          </p:txBody>
        </p:sp>
        <p:sp>
          <p:nvSpPr>
            <p:cNvPr id="33" name="Text Box 28"/>
            <p:cNvSpPr txBox="1">
              <a:spLocks noChangeArrowheads="1"/>
            </p:cNvSpPr>
            <p:nvPr/>
          </p:nvSpPr>
          <p:spPr bwMode="auto">
            <a:xfrm>
              <a:off x="2971" y="1418"/>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2</a:t>
              </a:r>
            </a:p>
          </p:txBody>
        </p:sp>
        <p:sp>
          <p:nvSpPr>
            <p:cNvPr id="34" name="Rectangle 29"/>
            <p:cNvSpPr>
              <a:spLocks noChangeArrowheads="1"/>
            </p:cNvSpPr>
            <p:nvPr/>
          </p:nvSpPr>
          <p:spPr bwMode="auto">
            <a:xfrm>
              <a:off x="3334" y="1659"/>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D</a:t>
              </a:r>
            </a:p>
          </p:txBody>
        </p:sp>
        <p:sp>
          <p:nvSpPr>
            <p:cNvPr id="35" name="Text Box 31"/>
            <p:cNvSpPr txBox="1">
              <a:spLocks noChangeArrowheads="1"/>
            </p:cNvSpPr>
            <p:nvPr/>
          </p:nvSpPr>
          <p:spPr bwMode="auto">
            <a:xfrm>
              <a:off x="2971" y="1652"/>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3</a:t>
              </a:r>
            </a:p>
          </p:txBody>
        </p:sp>
        <p:sp>
          <p:nvSpPr>
            <p:cNvPr id="36" name="Rectangle 32"/>
            <p:cNvSpPr>
              <a:spLocks noChangeArrowheads="1"/>
            </p:cNvSpPr>
            <p:nvPr/>
          </p:nvSpPr>
          <p:spPr bwMode="auto">
            <a:xfrm>
              <a:off x="3334" y="1879"/>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E</a:t>
              </a:r>
            </a:p>
          </p:txBody>
        </p:sp>
        <p:sp>
          <p:nvSpPr>
            <p:cNvPr id="37" name="Text Box 34"/>
            <p:cNvSpPr txBox="1">
              <a:spLocks noChangeArrowheads="1"/>
            </p:cNvSpPr>
            <p:nvPr/>
          </p:nvSpPr>
          <p:spPr bwMode="auto">
            <a:xfrm>
              <a:off x="2971" y="1872"/>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4</a:t>
              </a:r>
            </a:p>
          </p:txBody>
        </p:sp>
        <p:sp>
          <p:nvSpPr>
            <p:cNvPr id="38" name="Rectangle 35"/>
            <p:cNvSpPr>
              <a:spLocks noChangeArrowheads="1"/>
            </p:cNvSpPr>
            <p:nvPr/>
          </p:nvSpPr>
          <p:spPr bwMode="auto">
            <a:xfrm>
              <a:off x="3334" y="2113"/>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F</a:t>
              </a:r>
            </a:p>
          </p:txBody>
        </p:sp>
        <p:sp>
          <p:nvSpPr>
            <p:cNvPr id="39" name="Text Box 37"/>
            <p:cNvSpPr txBox="1">
              <a:spLocks noChangeArrowheads="1"/>
            </p:cNvSpPr>
            <p:nvPr/>
          </p:nvSpPr>
          <p:spPr bwMode="auto">
            <a:xfrm>
              <a:off x="2971" y="2106"/>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5</a:t>
              </a:r>
            </a:p>
          </p:txBody>
        </p:sp>
        <p:sp>
          <p:nvSpPr>
            <p:cNvPr id="40" name="Rectangle 38"/>
            <p:cNvSpPr>
              <a:spLocks noChangeArrowheads="1"/>
            </p:cNvSpPr>
            <p:nvPr/>
          </p:nvSpPr>
          <p:spPr bwMode="auto">
            <a:xfrm>
              <a:off x="3334" y="2340"/>
              <a:ext cx="408" cy="227"/>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G</a:t>
              </a:r>
            </a:p>
          </p:txBody>
        </p:sp>
        <p:sp>
          <p:nvSpPr>
            <p:cNvPr id="41" name="Text Box 40"/>
            <p:cNvSpPr txBox="1">
              <a:spLocks noChangeArrowheads="1"/>
            </p:cNvSpPr>
            <p:nvPr/>
          </p:nvSpPr>
          <p:spPr bwMode="auto">
            <a:xfrm>
              <a:off x="2971" y="2333"/>
              <a:ext cx="272" cy="25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6</a:t>
              </a:r>
            </a:p>
          </p:txBody>
        </p:sp>
      </p:grpSp>
      <p:grpSp>
        <p:nvGrpSpPr>
          <p:cNvPr id="42" name="Group 46"/>
          <p:cNvGrpSpPr>
            <a:grpSpLocks/>
          </p:cNvGrpSpPr>
          <p:nvPr/>
        </p:nvGrpSpPr>
        <p:grpSpPr bwMode="auto">
          <a:xfrm>
            <a:off x="2944788" y="5149857"/>
            <a:ext cx="2951162" cy="974725"/>
            <a:chOff x="1837" y="2614"/>
            <a:chExt cx="1859" cy="614"/>
          </a:xfrm>
        </p:grpSpPr>
        <p:sp>
          <p:nvSpPr>
            <p:cNvPr id="43" name="Line 44"/>
            <p:cNvSpPr>
              <a:spLocks noChangeShapeType="1"/>
            </p:cNvSpPr>
            <p:nvPr/>
          </p:nvSpPr>
          <p:spPr bwMode="auto">
            <a:xfrm flipV="1">
              <a:off x="3107" y="2614"/>
              <a:ext cx="227" cy="272"/>
            </a:xfrm>
            <a:prstGeom prst="line">
              <a:avLst/>
            </a:prstGeom>
            <a:noFill/>
            <a:ln w="57150">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44" name="Text Box 45"/>
            <p:cNvSpPr txBox="1">
              <a:spLocks noChangeArrowheads="1"/>
            </p:cNvSpPr>
            <p:nvPr/>
          </p:nvSpPr>
          <p:spPr bwMode="auto">
            <a:xfrm>
              <a:off x="1837" y="2976"/>
              <a:ext cx="1859"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树的双亲存储结构</a:t>
              </a:r>
            </a:p>
          </p:txBody>
        </p:sp>
      </p:grpSp>
      <p:sp>
        <p:nvSpPr>
          <p:cNvPr id="45" name="TextBox 44"/>
          <p:cNvSpPr txBox="1"/>
          <p:nvPr/>
        </p:nvSpPr>
        <p:spPr>
          <a:xfrm>
            <a:off x="5100616" y="1714488"/>
            <a:ext cx="3929090" cy="400110"/>
          </a:xfrm>
          <a:prstGeom prst="rect">
            <a:avLst/>
          </a:prstGeom>
          <a:noFill/>
        </p:spPr>
        <p:txBody>
          <a:bodyPr wrap="square" rtlCol="0">
            <a:spAutoFit/>
          </a:bodyPr>
          <a:lstStyle/>
          <a:p>
            <a:r>
              <a:rPr kumimoji="1" lang="zh-CN" altLang="en-US" sz="2000" dirty="0">
                <a:solidFill>
                  <a:srgbClr val="CC00FF"/>
                </a:solidFill>
                <a:ea typeface="楷体" pitchFamily="49" charset="-122"/>
                <a:cs typeface="Times New Roman" pitchFamily="18" charset="0"/>
              </a:rPr>
              <a:t>伪指针</a:t>
            </a:r>
            <a:r>
              <a:rPr kumimoji="1" lang="zh-CN" altLang="en-US" sz="2000" dirty="0">
                <a:ea typeface="楷体" pitchFamily="49" charset="-122"/>
                <a:cs typeface="Times New Roman" pitchFamily="18" charset="0"/>
              </a:rPr>
              <a:t>指示</a:t>
            </a:r>
            <a:r>
              <a:rPr kumimoji="1" lang="zh-CN" altLang="en-US" sz="2000">
                <a:ea typeface="楷体" pitchFamily="49" charset="-122"/>
                <a:cs typeface="Times New Roman" pitchFamily="18" charset="0"/>
              </a:rPr>
              <a:t>其双亲结点的</a:t>
            </a:r>
            <a:r>
              <a:rPr kumimoji="1" lang="zh-CN" altLang="en-US" sz="2000" dirty="0">
                <a:ea typeface="楷体" pitchFamily="49" charset="-122"/>
                <a:cs typeface="Times New Roman" pitchFamily="18" charset="0"/>
              </a:rPr>
              <a:t>位置</a:t>
            </a:r>
            <a:endParaRPr lang="zh-CN" altLang="en-US" sz="2000" dirty="0">
              <a:ea typeface="楷体" pitchFamily="49" charset="-122"/>
              <a:cs typeface="Times New Roman" pitchFamily="18" charset="0"/>
            </a:endParaRPr>
          </a:p>
        </p:txBody>
      </p:sp>
      <p:cxnSp>
        <p:nvCxnSpPr>
          <p:cNvPr id="46" name="直接箭头连接符 45"/>
          <p:cNvCxnSpPr>
            <a:stCxn id="45" idx="2"/>
          </p:cNvCxnSpPr>
          <p:nvPr/>
        </p:nvCxnSpPr>
        <p:spPr>
          <a:xfrm rot="5400000">
            <a:off x="6435333" y="1900654"/>
            <a:ext cx="415884" cy="84377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643702" y="2143116"/>
            <a:ext cx="2357422" cy="1136514"/>
            <a:chOff x="6643702" y="2143116"/>
            <a:chExt cx="2357422" cy="1136514"/>
          </a:xfrm>
        </p:grpSpPr>
        <p:sp>
          <p:nvSpPr>
            <p:cNvPr id="48" name="TextBox 47"/>
            <p:cNvSpPr txBox="1"/>
            <p:nvPr/>
          </p:nvSpPr>
          <p:spPr>
            <a:xfrm>
              <a:off x="6643702" y="2571744"/>
              <a:ext cx="2357422" cy="707886"/>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树中任何结点只有唯一的双亲结点</a:t>
              </a:r>
            </a:p>
          </p:txBody>
        </p:sp>
        <p:sp>
          <p:nvSpPr>
            <p:cNvPr id="49" name="上下箭头 48"/>
            <p:cNvSpPr/>
            <p:nvPr/>
          </p:nvSpPr>
          <p:spPr>
            <a:xfrm>
              <a:off x="7643834" y="2143116"/>
              <a:ext cx="180000" cy="432000"/>
            </a:xfrm>
            <a:prstGeom prst="up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8D9F915F-6CFB-4355-8CC0-D80B137D2068}"/>
              </a:ext>
            </a:extLst>
          </p:cNvPr>
          <p:cNvSpPr>
            <a:spLocks noGrp="1"/>
          </p:cNvSpPr>
          <p:nvPr>
            <p:ph type="sldNum" sz="quarter" idx="12"/>
          </p:nvPr>
        </p:nvSpPr>
        <p:spPr/>
        <p:txBody>
          <a:bodyPr/>
          <a:lstStyle/>
          <a:p>
            <a:fld id="{FFD28AF7-D4CC-4B35-B7D7-507FA0146854}" type="slidenum">
              <a:rPr lang="en-US" altLang="zh-CN" smtClean="0"/>
              <a:pPr/>
              <a:t>30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285720" y="857232"/>
            <a:ext cx="5616575" cy="17693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ct val="140000"/>
              </a:lnSpc>
            </a:pPr>
            <a:r>
              <a:rPr lang="en-US" altLang="zh-CN" sz="1800">
                <a:solidFill>
                  <a:srgbClr val="3333FF"/>
                </a:solidFill>
                <a:latin typeface="Consolas" pitchFamily="49" charset="0"/>
                <a:ea typeface="仿宋" pitchFamily="49" charset="-122"/>
                <a:cs typeface="Consolas" pitchFamily="49" charset="0"/>
              </a:rPr>
              <a:t>typedef </a:t>
            </a:r>
            <a:r>
              <a:rPr lang="en-US" altLang="zh-CN" sz="1800" dirty="0" err="1">
                <a:solidFill>
                  <a:srgbClr val="3333FF"/>
                </a:solidFill>
                <a:latin typeface="Consolas" pitchFamily="49" charset="0"/>
                <a:ea typeface="仿宋" pitchFamily="49" charset="-122"/>
                <a:cs typeface="Consolas" pitchFamily="49" charset="0"/>
              </a:rPr>
              <a:t>struct</a:t>
            </a:r>
            <a:r>
              <a:rPr lang="en-US" altLang="zh-CN" sz="1800" dirty="0">
                <a:solidFill>
                  <a:srgbClr val="3333FF"/>
                </a:solidFill>
                <a:latin typeface="Consolas" pitchFamily="49" charset="0"/>
                <a:ea typeface="仿宋" pitchFamily="49" charset="-122"/>
                <a:cs typeface="Consolas" pitchFamily="49" charset="0"/>
              </a:rPr>
              <a:t> </a:t>
            </a:r>
          </a:p>
          <a:p>
            <a:pPr algn="l">
              <a:lnSpc>
                <a:spcPct val="140000"/>
              </a:lnSpc>
            </a:pPr>
            <a:r>
              <a:rPr lang="en-US" altLang="zh-CN" sz="1800">
                <a:solidFill>
                  <a:srgbClr val="3333FF"/>
                </a:solidFill>
                <a:latin typeface="Consolas" pitchFamily="49" charset="0"/>
                <a:ea typeface="仿宋" pitchFamily="49" charset="-122"/>
                <a:cs typeface="Consolas" pitchFamily="49" charset="0"/>
              </a:rPr>
              <a:t>{</a:t>
            </a:r>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ElemType </a:t>
            </a:r>
            <a:r>
              <a:rPr lang="en-US" altLang="zh-CN" sz="1800" dirty="0">
                <a:solidFill>
                  <a:srgbClr val="3333FF"/>
                </a:solidFill>
                <a:latin typeface="Consolas" pitchFamily="49" charset="0"/>
                <a:ea typeface="仿宋" pitchFamily="49" charset="-122"/>
                <a:cs typeface="Consolas" pitchFamily="49" charset="0"/>
              </a:rPr>
              <a:t>data;</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结点的</a:t>
            </a:r>
            <a:r>
              <a:rPr lang="zh-CN" altLang="en-US" sz="1800" dirty="0">
                <a:solidFill>
                  <a:srgbClr val="00B0F0"/>
                </a:solidFill>
                <a:latin typeface="Consolas" pitchFamily="49" charset="0"/>
                <a:ea typeface="仿宋" pitchFamily="49" charset="-122"/>
                <a:cs typeface="Consolas" pitchFamily="49" charset="0"/>
              </a:rPr>
              <a:t>值</a:t>
            </a:r>
          </a:p>
          <a:p>
            <a:pPr algn="l">
              <a:lnSpc>
                <a:spcPct val="140000"/>
              </a:lnSpc>
            </a:pPr>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int </a:t>
            </a:r>
            <a:r>
              <a:rPr lang="en-US" altLang="zh-CN" sz="1800" dirty="0">
                <a:solidFill>
                  <a:srgbClr val="3333FF"/>
                </a:solidFill>
                <a:latin typeface="Consolas" pitchFamily="49" charset="0"/>
                <a:ea typeface="仿宋" pitchFamily="49" charset="-122"/>
                <a:cs typeface="Consolas" pitchFamily="49" charset="0"/>
              </a:rPr>
              <a:t>parent;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指向双亲的位置</a:t>
            </a:r>
          </a:p>
          <a:p>
            <a:pPr algn="l">
              <a:lnSpc>
                <a:spcPct val="140000"/>
              </a:lnSpc>
            </a:pP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PTree</a:t>
            </a:r>
            <a:r>
              <a:rPr lang="en-US" altLang="zh-CN" sz="1800" dirty="0">
                <a:solidFill>
                  <a:srgbClr val="3333FF"/>
                </a:solidFill>
                <a:latin typeface="Consolas" pitchFamily="49" charset="0"/>
                <a:ea typeface="仿宋" pitchFamily="49" charset="-122"/>
                <a:cs typeface="Consolas" pitchFamily="49" charset="0"/>
              </a:rPr>
              <a:t>[</a:t>
            </a:r>
            <a:r>
              <a:rPr lang="en-US" altLang="zh-CN" sz="1800" dirty="0" err="1">
                <a:solidFill>
                  <a:srgbClr val="3333FF"/>
                </a:solidFill>
                <a:latin typeface="Consolas" pitchFamily="49" charset="0"/>
                <a:ea typeface="仿宋" pitchFamily="49" charset="-122"/>
                <a:cs typeface="Consolas" pitchFamily="49" charset="0"/>
              </a:rPr>
              <a:t>MaxSize</a:t>
            </a:r>
            <a:r>
              <a:rPr lang="en-US" altLang="zh-CN" sz="1800" dirty="0">
                <a:solidFill>
                  <a:srgbClr val="3333FF"/>
                </a:solidFill>
                <a:latin typeface="Consolas" pitchFamily="49" charset="0"/>
                <a:ea typeface="仿宋" pitchFamily="49" charset="-122"/>
                <a:cs typeface="Consolas" pitchFamily="49" charset="0"/>
              </a:rPr>
              <a:t>];</a:t>
            </a:r>
          </a:p>
        </p:txBody>
      </p:sp>
      <p:grpSp>
        <p:nvGrpSpPr>
          <p:cNvPr id="195617" name="Group 33"/>
          <p:cNvGrpSpPr>
            <a:grpSpLocks/>
          </p:cNvGrpSpPr>
          <p:nvPr/>
        </p:nvGrpSpPr>
        <p:grpSpPr bwMode="auto">
          <a:xfrm>
            <a:off x="214282" y="3357562"/>
            <a:ext cx="4824413" cy="1825625"/>
            <a:chOff x="204" y="1707"/>
            <a:chExt cx="3039" cy="1150"/>
          </a:xfrm>
          <a:scene3d>
            <a:camera prst="perspectiveContrastingRightFacing"/>
            <a:lightRig rig="threePt" dir="t"/>
          </a:scene3d>
        </p:grpSpPr>
        <p:sp>
          <p:nvSpPr>
            <p:cNvPr id="195589" name="Text Box 5"/>
            <p:cNvSpPr txBox="1">
              <a:spLocks noChangeArrowheads="1"/>
            </p:cNvSpPr>
            <p:nvPr/>
          </p:nvSpPr>
          <p:spPr bwMode="auto">
            <a:xfrm>
              <a:off x="295" y="2569"/>
              <a:ext cx="2948" cy="288"/>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r>
                <a:rPr lang="zh-CN" altLang="en-US" sz="2200" dirty="0">
                  <a:ea typeface="楷体" pitchFamily="49" charset="-122"/>
                  <a:cs typeface="Times New Roman" pitchFamily="18" charset="0"/>
                </a:rPr>
                <a:t>该存储结构的优缺点？</a:t>
              </a:r>
            </a:p>
          </p:txBody>
        </p:sp>
        <p:pic>
          <p:nvPicPr>
            <p:cNvPr id="195591" name="Picture 7" descr="u=3748935793,4067141769&amp;fm=56"/>
            <p:cNvPicPr>
              <a:picLocks noChangeAspect="1" noChangeArrowheads="1"/>
            </p:cNvPicPr>
            <p:nvPr/>
          </p:nvPicPr>
          <p:blipFill>
            <a:blip r:embed="rId3"/>
            <a:srcRect/>
            <a:stretch>
              <a:fillRect/>
            </a:stretch>
          </p:blipFill>
          <p:spPr bwMode="auto">
            <a:xfrm>
              <a:off x="204" y="1707"/>
              <a:ext cx="817" cy="817"/>
            </a:xfrm>
            <a:prstGeom prst="rect">
              <a:avLst/>
            </a:prstGeom>
            <a:noFill/>
          </p:spPr>
        </p:pic>
      </p:grpSp>
      <p:sp>
        <p:nvSpPr>
          <p:cNvPr id="195592" name="Rectangle 8"/>
          <p:cNvSpPr>
            <a:spLocks noChangeArrowheads="1"/>
          </p:cNvSpPr>
          <p:nvPr/>
        </p:nvSpPr>
        <p:spPr bwMode="auto">
          <a:xfrm>
            <a:off x="5868988" y="3214713"/>
            <a:ext cx="647700" cy="360362"/>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A</a:t>
            </a:r>
          </a:p>
        </p:txBody>
      </p:sp>
      <p:sp>
        <p:nvSpPr>
          <p:cNvPr id="195593" name="Rectangle 9"/>
          <p:cNvSpPr>
            <a:spLocks noChangeArrowheads="1"/>
          </p:cNvSpPr>
          <p:nvPr/>
        </p:nvSpPr>
        <p:spPr bwMode="auto">
          <a:xfrm>
            <a:off x="6445250" y="3214713"/>
            <a:ext cx="647700" cy="360362"/>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-1</a:t>
            </a:r>
          </a:p>
        </p:txBody>
      </p:sp>
      <p:sp>
        <p:nvSpPr>
          <p:cNvPr id="195594" name="Text Box 10"/>
          <p:cNvSpPr txBox="1">
            <a:spLocks noChangeArrowheads="1"/>
          </p:cNvSpPr>
          <p:nvPr/>
        </p:nvSpPr>
        <p:spPr bwMode="auto">
          <a:xfrm>
            <a:off x="5292725" y="3203600"/>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0</a:t>
            </a:r>
          </a:p>
        </p:txBody>
      </p:sp>
      <p:sp>
        <p:nvSpPr>
          <p:cNvPr id="195595" name="Rectangle 11"/>
          <p:cNvSpPr>
            <a:spLocks noChangeArrowheads="1"/>
          </p:cNvSpPr>
          <p:nvPr/>
        </p:nvSpPr>
        <p:spPr bwMode="auto">
          <a:xfrm>
            <a:off x="5868988" y="3586188"/>
            <a:ext cx="647700" cy="360362"/>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B</a:t>
            </a:r>
          </a:p>
        </p:txBody>
      </p:sp>
      <p:sp>
        <p:nvSpPr>
          <p:cNvPr id="195596" name="Rectangle 12"/>
          <p:cNvSpPr>
            <a:spLocks noChangeArrowheads="1"/>
          </p:cNvSpPr>
          <p:nvPr/>
        </p:nvSpPr>
        <p:spPr bwMode="auto">
          <a:xfrm>
            <a:off x="6445250" y="3586188"/>
            <a:ext cx="647700" cy="360362"/>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195597" name="Text Box 13"/>
          <p:cNvSpPr txBox="1">
            <a:spLocks noChangeArrowheads="1"/>
          </p:cNvSpPr>
          <p:nvPr/>
        </p:nvSpPr>
        <p:spPr bwMode="auto">
          <a:xfrm>
            <a:off x="5292725" y="3575075"/>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1</a:t>
            </a:r>
          </a:p>
        </p:txBody>
      </p:sp>
      <p:sp>
        <p:nvSpPr>
          <p:cNvPr id="195598" name="Rectangle 14"/>
          <p:cNvSpPr>
            <a:spLocks noChangeArrowheads="1"/>
          </p:cNvSpPr>
          <p:nvPr/>
        </p:nvSpPr>
        <p:spPr bwMode="auto">
          <a:xfrm>
            <a:off x="5868988" y="3946550"/>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C</a:t>
            </a:r>
          </a:p>
        </p:txBody>
      </p:sp>
      <p:sp>
        <p:nvSpPr>
          <p:cNvPr id="195599" name="Rectangle 15"/>
          <p:cNvSpPr>
            <a:spLocks noChangeArrowheads="1"/>
          </p:cNvSpPr>
          <p:nvPr/>
        </p:nvSpPr>
        <p:spPr bwMode="auto">
          <a:xfrm>
            <a:off x="6445250" y="3946550"/>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195600" name="Text Box 16"/>
          <p:cNvSpPr txBox="1">
            <a:spLocks noChangeArrowheads="1"/>
          </p:cNvSpPr>
          <p:nvPr/>
        </p:nvSpPr>
        <p:spPr bwMode="auto">
          <a:xfrm>
            <a:off x="5292725" y="3935438"/>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2</a:t>
            </a:r>
          </a:p>
        </p:txBody>
      </p:sp>
      <p:sp>
        <p:nvSpPr>
          <p:cNvPr id="195601" name="Rectangle 17"/>
          <p:cNvSpPr>
            <a:spLocks noChangeArrowheads="1"/>
          </p:cNvSpPr>
          <p:nvPr/>
        </p:nvSpPr>
        <p:spPr bwMode="auto">
          <a:xfrm>
            <a:off x="5868988" y="4318025"/>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D</a:t>
            </a:r>
          </a:p>
        </p:txBody>
      </p:sp>
      <p:sp>
        <p:nvSpPr>
          <p:cNvPr id="195602" name="Rectangle 18"/>
          <p:cNvSpPr>
            <a:spLocks noChangeArrowheads="1"/>
          </p:cNvSpPr>
          <p:nvPr/>
        </p:nvSpPr>
        <p:spPr bwMode="auto">
          <a:xfrm>
            <a:off x="6445250" y="4318025"/>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0</a:t>
            </a:r>
          </a:p>
        </p:txBody>
      </p:sp>
      <p:sp>
        <p:nvSpPr>
          <p:cNvPr id="195603" name="Text Box 19"/>
          <p:cNvSpPr txBox="1">
            <a:spLocks noChangeArrowheads="1"/>
          </p:cNvSpPr>
          <p:nvPr/>
        </p:nvSpPr>
        <p:spPr bwMode="auto">
          <a:xfrm>
            <a:off x="5292725" y="4306913"/>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3</a:t>
            </a:r>
          </a:p>
        </p:txBody>
      </p:sp>
      <p:sp>
        <p:nvSpPr>
          <p:cNvPr id="195604" name="Rectangle 20"/>
          <p:cNvSpPr>
            <a:spLocks noChangeArrowheads="1"/>
          </p:cNvSpPr>
          <p:nvPr/>
        </p:nvSpPr>
        <p:spPr bwMode="auto">
          <a:xfrm>
            <a:off x="5868988" y="4667275"/>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E</a:t>
            </a:r>
          </a:p>
        </p:txBody>
      </p:sp>
      <p:sp>
        <p:nvSpPr>
          <p:cNvPr id="195605" name="Rectangle 21"/>
          <p:cNvSpPr>
            <a:spLocks noChangeArrowheads="1"/>
          </p:cNvSpPr>
          <p:nvPr/>
        </p:nvSpPr>
        <p:spPr bwMode="auto">
          <a:xfrm>
            <a:off x="6445250" y="4667275"/>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195606" name="Text Box 22"/>
          <p:cNvSpPr txBox="1">
            <a:spLocks noChangeArrowheads="1"/>
          </p:cNvSpPr>
          <p:nvPr/>
        </p:nvSpPr>
        <p:spPr bwMode="auto">
          <a:xfrm>
            <a:off x="5292725" y="4656163"/>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4</a:t>
            </a:r>
          </a:p>
        </p:txBody>
      </p:sp>
      <p:sp>
        <p:nvSpPr>
          <p:cNvPr id="195607" name="Rectangle 23"/>
          <p:cNvSpPr>
            <a:spLocks noChangeArrowheads="1"/>
          </p:cNvSpPr>
          <p:nvPr/>
        </p:nvSpPr>
        <p:spPr bwMode="auto">
          <a:xfrm>
            <a:off x="5868988" y="5038750"/>
            <a:ext cx="647700" cy="360363"/>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F</a:t>
            </a:r>
          </a:p>
        </p:txBody>
      </p:sp>
      <p:sp>
        <p:nvSpPr>
          <p:cNvPr id="195608" name="Rectangle 24"/>
          <p:cNvSpPr>
            <a:spLocks noChangeArrowheads="1"/>
          </p:cNvSpPr>
          <p:nvPr/>
        </p:nvSpPr>
        <p:spPr bwMode="auto">
          <a:xfrm>
            <a:off x="6445250" y="5038750"/>
            <a:ext cx="647700" cy="360363"/>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195609" name="Text Box 25"/>
          <p:cNvSpPr txBox="1">
            <a:spLocks noChangeArrowheads="1"/>
          </p:cNvSpPr>
          <p:nvPr/>
        </p:nvSpPr>
        <p:spPr bwMode="auto">
          <a:xfrm>
            <a:off x="5292725" y="5027638"/>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5</a:t>
            </a:r>
          </a:p>
        </p:txBody>
      </p:sp>
      <p:sp>
        <p:nvSpPr>
          <p:cNvPr id="195610" name="Rectangle 26"/>
          <p:cNvSpPr>
            <a:spLocks noChangeArrowheads="1"/>
          </p:cNvSpPr>
          <p:nvPr/>
        </p:nvSpPr>
        <p:spPr bwMode="auto">
          <a:xfrm>
            <a:off x="5868988" y="5399113"/>
            <a:ext cx="647700" cy="360362"/>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a:solidFill>
                  <a:srgbClr val="C00000"/>
                </a:solidFill>
                <a:latin typeface="Consolas" pitchFamily="49" charset="0"/>
                <a:cs typeface="Consolas" pitchFamily="49" charset="0"/>
              </a:rPr>
              <a:t>G</a:t>
            </a:r>
          </a:p>
        </p:txBody>
      </p:sp>
      <p:sp>
        <p:nvSpPr>
          <p:cNvPr id="195611" name="Rectangle 27"/>
          <p:cNvSpPr>
            <a:spLocks noChangeArrowheads="1"/>
          </p:cNvSpPr>
          <p:nvPr/>
        </p:nvSpPr>
        <p:spPr bwMode="auto">
          <a:xfrm>
            <a:off x="6445250" y="5399113"/>
            <a:ext cx="647700" cy="360362"/>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a:solidFill>
                  <a:srgbClr val="0000CC"/>
                </a:solidFill>
                <a:latin typeface="Consolas" pitchFamily="49" charset="0"/>
                <a:cs typeface="Consolas" pitchFamily="49" charset="0"/>
              </a:rPr>
              <a:t>2</a:t>
            </a:r>
          </a:p>
        </p:txBody>
      </p:sp>
      <p:sp>
        <p:nvSpPr>
          <p:cNvPr id="195612" name="Text Box 28"/>
          <p:cNvSpPr txBox="1">
            <a:spLocks noChangeArrowheads="1"/>
          </p:cNvSpPr>
          <p:nvPr/>
        </p:nvSpPr>
        <p:spPr bwMode="auto">
          <a:xfrm>
            <a:off x="5292725" y="5388000"/>
            <a:ext cx="431800"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latin typeface="Consolas" pitchFamily="49" charset="0"/>
                <a:cs typeface="Consolas" pitchFamily="49" charset="0"/>
              </a:rPr>
              <a:t>6</a:t>
            </a:r>
          </a:p>
        </p:txBody>
      </p:sp>
      <p:sp>
        <p:nvSpPr>
          <p:cNvPr id="195613" name="Line 29"/>
          <p:cNvSpPr>
            <a:spLocks noChangeShapeType="1"/>
          </p:cNvSpPr>
          <p:nvPr/>
        </p:nvSpPr>
        <p:spPr bwMode="auto">
          <a:xfrm>
            <a:off x="4643438" y="1547838"/>
            <a:ext cx="1368425" cy="0"/>
          </a:xfrm>
          <a:prstGeom prst="line">
            <a:avLst/>
          </a:prstGeom>
          <a:noFill/>
          <a:ln w="28575">
            <a:solidFill>
              <a:schemeClr val="tx2"/>
            </a:solidFill>
            <a:round/>
            <a:headEnd/>
            <a:tailEnd type="none" w="med" len="lg"/>
          </a:ln>
          <a:effectLst/>
        </p:spPr>
        <p:txBody>
          <a:bodyPr wrap="none"/>
          <a:lstStyle/>
          <a:p>
            <a:endParaRPr lang="zh-CN" altLang="en-US"/>
          </a:p>
        </p:txBody>
      </p:sp>
      <p:sp>
        <p:nvSpPr>
          <p:cNvPr id="195614" name="Freeform 30"/>
          <p:cNvSpPr>
            <a:spLocks/>
          </p:cNvSpPr>
          <p:nvPr/>
        </p:nvSpPr>
        <p:spPr bwMode="auto">
          <a:xfrm>
            <a:off x="6013450" y="1536725"/>
            <a:ext cx="0" cy="1666875"/>
          </a:xfrm>
          <a:custGeom>
            <a:avLst/>
            <a:gdLst/>
            <a:ahLst/>
            <a:cxnLst>
              <a:cxn ang="0">
                <a:pos x="4" y="0"/>
              </a:cxn>
              <a:cxn ang="0">
                <a:pos x="0" y="1050"/>
              </a:cxn>
            </a:cxnLst>
            <a:rect l="0" t="0" r="r" b="b"/>
            <a:pathLst>
              <a:path w="4" h="1050">
                <a:moveTo>
                  <a:pt x="4" y="0"/>
                </a:moveTo>
                <a:lnTo>
                  <a:pt x="0" y="1050"/>
                </a:lnTo>
              </a:path>
            </a:pathLst>
          </a:custGeom>
          <a:noFill/>
          <a:ln w="28575" cap="flat" cmpd="sng">
            <a:solidFill>
              <a:schemeClr val="tx2"/>
            </a:solidFill>
            <a:prstDash val="solid"/>
            <a:round/>
            <a:headEnd type="none" w="med" len="med"/>
            <a:tailEnd type="none" w="med" len="lg"/>
          </a:ln>
          <a:effectLst/>
        </p:spPr>
        <p:txBody>
          <a:bodyPr wrap="none"/>
          <a:lstStyle/>
          <a:p>
            <a:endParaRPr lang="zh-CN" altLang="en-US"/>
          </a:p>
        </p:txBody>
      </p:sp>
      <p:sp>
        <p:nvSpPr>
          <p:cNvPr id="195615" name="Line 31"/>
          <p:cNvSpPr>
            <a:spLocks noChangeShapeType="1"/>
          </p:cNvSpPr>
          <p:nvPr/>
        </p:nvSpPr>
        <p:spPr bwMode="auto">
          <a:xfrm>
            <a:off x="5292725" y="1979638"/>
            <a:ext cx="1439863" cy="0"/>
          </a:xfrm>
          <a:prstGeom prst="line">
            <a:avLst/>
          </a:prstGeom>
          <a:noFill/>
          <a:ln w="28575">
            <a:solidFill>
              <a:srgbClr val="CC00FF"/>
            </a:solidFill>
            <a:round/>
            <a:headEnd/>
            <a:tailEnd type="none" w="med" len="lg"/>
          </a:ln>
          <a:effectLst/>
        </p:spPr>
        <p:txBody>
          <a:bodyPr wrap="none"/>
          <a:lstStyle/>
          <a:p>
            <a:endParaRPr lang="zh-CN" altLang="en-US"/>
          </a:p>
        </p:txBody>
      </p:sp>
      <p:sp>
        <p:nvSpPr>
          <p:cNvPr id="195616" name="Freeform 32"/>
          <p:cNvSpPr>
            <a:spLocks/>
          </p:cNvSpPr>
          <p:nvPr/>
        </p:nvSpPr>
        <p:spPr bwMode="auto">
          <a:xfrm>
            <a:off x="6731000" y="1981225"/>
            <a:ext cx="0" cy="1222375"/>
          </a:xfrm>
          <a:custGeom>
            <a:avLst/>
            <a:gdLst/>
            <a:ahLst/>
            <a:cxnLst>
              <a:cxn ang="0">
                <a:pos x="0" y="0"/>
              </a:cxn>
              <a:cxn ang="0">
                <a:pos x="2" y="770"/>
              </a:cxn>
            </a:cxnLst>
            <a:rect l="0" t="0" r="r" b="b"/>
            <a:pathLst>
              <a:path w="2" h="770">
                <a:moveTo>
                  <a:pt x="0" y="0"/>
                </a:moveTo>
                <a:lnTo>
                  <a:pt x="2" y="770"/>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p>
        </p:txBody>
      </p:sp>
      <p:sp>
        <p:nvSpPr>
          <p:cNvPr id="32" name="TextBox 31"/>
          <p:cNvSpPr txBox="1"/>
          <p:nvPr/>
        </p:nvSpPr>
        <p:spPr>
          <a:xfrm>
            <a:off x="285720" y="285728"/>
            <a:ext cx="5429288" cy="430887"/>
          </a:xfrm>
          <a:prstGeom prst="rect">
            <a:avLst/>
          </a:prstGeom>
          <a:noFill/>
        </p:spPr>
        <p:txBody>
          <a:bodyPr wrap="square" rtlCol="0">
            <a:spAutoFit/>
          </a:bodyPr>
          <a:lstStyle/>
          <a:p>
            <a:pPr algn="l"/>
            <a:r>
              <a:rPr lang="zh-CN" altLang="en-US" sz="2200">
                <a:ea typeface="楷体" pitchFamily="49" charset="-122"/>
                <a:cs typeface="Times New Roman" pitchFamily="18" charset="0"/>
              </a:rPr>
              <a:t>双亲存储结构的类型声明如下：</a:t>
            </a:r>
            <a:endParaRPr lang="zh-CN" altLang="en-US" sz="2200"/>
          </a:p>
        </p:txBody>
      </p:sp>
      <p:sp>
        <p:nvSpPr>
          <p:cNvPr id="2" name="灯片编号占位符 1">
            <a:extLst>
              <a:ext uri="{FF2B5EF4-FFF2-40B4-BE49-F238E27FC236}">
                <a16:creationId xmlns:a16="http://schemas.microsoft.com/office/drawing/2014/main" id="{EA4431B5-1E03-4A90-8F7B-2D0563656BAB}"/>
              </a:ext>
            </a:extLst>
          </p:cNvPr>
          <p:cNvSpPr>
            <a:spLocks noGrp="1"/>
          </p:cNvSpPr>
          <p:nvPr>
            <p:ph type="sldNum" sz="quarter" idx="12"/>
          </p:nvPr>
        </p:nvSpPr>
        <p:spPr/>
        <p:txBody>
          <a:bodyPr/>
          <a:lstStyle/>
          <a:p>
            <a:fld id="{FFD28AF7-D4CC-4B35-B7D7-507FA0146854}" type="slidenum">
              <a:rPr lang="en-US" altLang="zh-CN" smtClean="0"/>
              <a:pPr/>
              <a:t>31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5617"/>
                                        </p:tgtEl>
                                        <p:attrNameLst>
                                          <p:attrName>style.visibility</p:attrName>
                                        </p:attrNameLst>
                                      </p:cBhvr>
                                      <p:to>
                                        <p:strVal val="visible"/>
                                      </p:to>
                                    </p:set>
                                    <p:animEffect transition="in" filter="wipe(left)">
                                      <p:cBhvr>
                                        <p:cTn id="7" dur="500"/>
                                        <p:tgtEl>
                                          <p:spTgt spid="19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428596" y="428604"/>
            <a:ext cx="3317870"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kumimoji="1" lang="en-US" altLang="zh-CN" dirty="0">
                <a:solidFill>
                  <a:srgbClr val="FF0000"/>
                </a:solidFill>
                <a:latin typeface="微软雅黑" pitchFamily="34" charset="-122"/>
                <a:ea typeface="微软雅黑" pitchFamily="34" charset="-122"/>
                <a:cs typeface="Times New Roman" pitchFamily="18" charset="0"/>
              </a:rPr>
              <a:t>  2</a:t>
            </a:r>
            <a:r>
              <a:rPr kumimoji="1" lang="zh-CN" altLang="en-US" dirty="0">
                <a:solidFill>
                  <a:srgbClr val="FF0000"/>
                </a:solidFill>
                <a:latin typeface="微软雅黑" pitchFamily="34" charset="-122"/>
                <a:ea typeface="微软雅黑" pitchFamily="34" charset="-122"/>
                <a:cs typeface="Times New Roman" pitchFamily="18" charset="0"/>
              </a:rPr>
              <a:t>、孩子链存储结构      </a:t>
            </a:r>
            <a:endParaRPr kumimoji="1" lang="zh-CN" altLang="en-US" dirty="0">
              <a:latin typeface="微软雅黑" pitchFamily="34" charset="-122"/>
              <a:ea typeface="微软雅黑" pitchFamily="34" charset="-122"/>
              <a:cs typeface="Times New Roman" pitchFamily="18" charset="0"/>
            </a:endParaRPr>
          </a:p>
        </p:txBody>
      </p:sp>
      <p:sp>
        <p:nvSpPr>
          <p:cNvPr id="66704" name="Rectangle 144"/>
          <p:cNvSpPr>
            <a:spLocks noChangeArrowheads="1"/>
          </p:cNvSpPr>
          <p:nvPr/>
        </p:nvSpPr>
        <p:spPr bwMode="auto">
          <a:xfrm>
            <a:off x="0" y="32512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6706" name="Rectangle 146"/>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6809" name="Rectangle 249"/>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6812" name="Rectangle 252"/>
          <p:cNvSpPr>
            <a:spLocks noChangeArrowheads="1"/>
          </p:cNvSpPr>
          <p:nvPr/>
        </p:nvSpPr>
        <p:spPr bwMode="auto">
          <a:xfrm>
            <a:off x="0" y="33655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 name="Oval 8"/>
          <p:cNvSpPr>
            <a:spLocks noChangeArrowheads="1"/>
          </p:cNvSpPr>
          <p:nvPr/>
        </p:nvSpPr>
        <p:spPr bwMode="auto">
          <a:xfrm>
            <a:off x="1295369" y="150017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9" name="Oval 9"/>
          <p:cNvSpPr>
            <a:spLocks noChangeArrowheads="1"/>
          </p:cNvSpPr>
          <p:nvPr/>
        </p:nvSpPr>
        <p:spPr bwMode="auto">
          <a:xfrm>
            <a:off x="790544" y="372902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0" name="Oval 10"/>
          <p:cNvSpPr>
            <a:spLocks noChangeArrowheads="1"/>
          </p:cNvSpPr>
          <p:nvPr/>
        </p:nvSpPr>
        <p:spPr bwMode="auto">
          <a:xfrm>
            <a:off x="790544"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11" name="Oval 11"/>
          <p:cNvSpPr>
            <a:spLocks noChangeArrowheads="1"/>
          </p:cNvSpPr>
          <p:nvPr/>
        </p:nvSpPr>
        <p:spPr bwMode="auto">
          <a:xfrm>
            <a:off x="1798606"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2" name="Oval 12"/>
          <p:cNvSpPr>
            <a:spLocks noChangeArrowheads="1"/>
          </p:cNvSpPr>
          <p:nvPr/>
        </p:nvSpPr>
        <p:spPr bwMode="auto">
          <a:xfrm>
            <a:off x="142844"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3" name="Oval 13"/>
          <p:cNvSpPr>
            <a:spLocks noChangeArrowheads="1"/>
          </p:cNvSpPr>
          <p:nvPr/>
        </p:nvSpPr>
        <p:spPr bwMode="auto">
          <a:xfrm>
            <a:off x="790544"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4" name="Oval 14"/>
          <p:cNvSpPr>
            <a:spLocks noChangeArrowheads="1"/>
          </p:cNvSpPr>
          <p:nvPr/>
        </p:nvSpPr>
        <p:spPr bwMode="auto">
          <a:xfrm>
            <a:off x="1511269"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5" name="Freeform 15"/>
          <p:cNvSpPr>
            <a:spLocks/>
          </p:cNvSpPr>
          <p:nvPr/>
        </p:nvSpPr>
        <p:spPr bwMode="auto">
          <a:xfrm>
            <a:off x="1014381" y="3438512"/>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6" name="Freeform 16"/>
          <p:cNvSpPr>
            <a:spLocks/>
          </p:cNvSpPr>
          <p:nvPr/>
        </p:nvSpPr>
        <p:spPr bwMode="auto">
          <a:xfrm>
            <a:off x="1071531" y="1857362"/>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17"/>
          <p:cNvSpPr>
            <a:spLocks/>
          </p:cNvSpPr>
          <p:nvPr/>
        </p:nvSpPr>
        <p:spPr bwMode="auto">
          <a:xfrm>
            <a:off x="1674781" y="1851012"/>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8" name="Line 18"/>
          <p:cNvSpPr>
            <a:spLocks noChangeShapeType="1"/>
          </p:cNvSpPr>
          <p:nvPr/>
        </p:nvSpPr>
        <p:spPr bwMode="auto">
          <a:xfrm>
            <a:off x="1006444" y="2647937"/>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9" name="Freeform 19"/>
          <p:cNvSpPr>
            <a:spLocks/>
          </p:cNvSpPr>
          <p:nvPr/>
        </p:nvSpPr>
        <p:spPr bwMode="auto">
          <a:xfrm>
            <a:off x="419069" y="2547924"/>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20" name="Freeform 20"/>
          <p:cNvSpPr>
            <a:spLocks/>
          </p:cNvSpPr>
          <p:nvPr/>
        </p:nvSpPr>
        <p:spPr bwMode="auto">
          <a:xfrm>
            <a:off x="1200119" y="2522524"/>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60" name="组合 59"/>
          <p:cNvGrpSpPr/>
          <p:nvPr/>
        </p:nvGrpSpPr>
        <p:grpSpPr>
          <a:xfrm>
            <a:off x="2786050" y="1787512"/>
            <a:ext cx="6140431" cy="2952751"/>
            <a:chOff x="2786050" y="1787512"/>
            <a:chExt cx="6140431" cy="2952751"/>
          </a:xfrm>
        </p:grpSpPr>
        <p:sp>
          <p:nvSpPr>
            <p:cNvPr id="21" name="AutoShape 21"/>
            <p:cNvSpPr>
              <a:spLocks noChangeArrowheads="1"/>
            </p:cNvSpPr>
            <p:nvPr/>
          </p:nvSpPr>
          <p:spPr bwMode="auto">
            <a:xfrm>
              <a:off x="2786050" y="2643183"/>
              <a:ext cx="684000" cy="360000"/>
            </a:xfrm>
            <a:prstGeom prst="rightArrow">
              <a:avLst>
                <a:gd name="adj1" fmla="val 50000"/>
                <a:gd name="adj2" fmla="val 25000"/>
              </a:avLst>
            </a:prstGeom>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3" name="Rectangle 22"/>
            <p:cNvSpPr>
              <a:spLocks noChangeArrowheads="1"/>
            </p:cNvSpPr>
            <p:nvPr/>
          </p:nvSpPr>
          <p:spPr bwMode="auto">
            <a:xfrm>
              <a:off x="4895819" y="1787512"/>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24" name="Rectangle 23"/>
            <p:cNvSpPr>
              <a:spLocks noChangeArrowheads="1"/>
            </p:cNvSpPr>
            <p:nvPr/>
          </p:nvSpPr>
          <p:spPr bwMode="auto">
            <a:xfrm>
              <a:off x="5975319" y="1787512"/>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5" name="Rectangle 24"/>
            <p:cNvSpPr>
              <a:spLocks noChangeArrowheads="1"/>
            </p:cNvSpPr>
            <p:nvPr/>
          </p:nvSpPr>
          <p:spPr bwMode="auto">
            <a:xfrm>
              <a:off x="5543519" y="1787512"/>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6" name="Rectangle 25"/>
            <p:cNvSpPr>
              <a:spLocks noChangeArrowheads="1"/>
            </p:cNvSpPr>
            <p:nvPr/>
          </p:nvSpPr>
          <p:spPr bwMode="auto">
            <a:xfrm>
              <a:off x="6407119" y="1787512"/>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7" name="Rectangle 26"/>
            <p:cNvSpPr>
              <a:spLocks noChangeArrowheads="1"/>
            </p:cNvSpPr>
            <p:nvPr/>
          </p:nvSpPr>
          <p:spPr bwMode="auto">
            <a:xfrm>
              <a:off x="4103656" y="27241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28" name="Rectangle 27"/>
            <p:cNvSpPr>
              <a:spLocks noChangeArrowheads="1"/>
            </p:cNvSpPr>
            <p:nvPr/>
          </p:nvSpPr>
          <p:spPr bwMode="auto">
            <a:xfrm>
              <a:off x="5183156"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9" name="Rectangle 28"/>
            <p:cNvSpPr>
              <a:spLocks noChangeArrowheads="1"/>
            </p:cNvSpPr>
            <p:nvPr/>
          </p:nvSpPr>
          <p:spPr bwMode="auto">
            <a:xfrm>
              <a:off x="4751356"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0" name="Rectangle 29"/>
            <p:cNvSpPr>
              <a:spLocks noChangeArrowheads="1"/>
            </p:cNvSpPr>
            <p:nvPr/>
          </p:nvSpPr>
          <p:spPr bwMode="auto">
            <a:xfrm>
              <a:off x="5614956"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1" name="Rectangle 30"/>
            <p:cNvSpPr>
              <a:spLocks noChangeArrowheads="1"/>
            </p:cNvSpPr>
            <p:nvPr/>
          </p:nvSpPr>
          <p:spPr bwMode="auto">
            <a:xfrm>
              <a:off x="6480144" y="27241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C</a:t>
              </a:r>
            </a:p>
          </p:txBody>
        </p:sp>
        <p:sp>
          <p:nvSpPr>
            <p:cNvPr id="32" name="Rectangle 31"/>
            <p:cNvSpPr>
              <a:spLocks noChangeArrowheads="1"/>
            </p:cNvSpPr>
            <p:nvPr/>
          </p:nvSpPr>
          <p:spPr bwMode="auto">
            <a:xfrm>
              <a:off x="7559644"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3" name="Rectangle 32"/>
            <p:cNvSpPr>
              <a:spLocks noChangeArrowheads="1"/>
            </p:cNvSpPr>
            <p:nvPr/>
          </p:nvSpPr>
          <p:spPr bwMode="auto">
            <a:xfrm>
              <a:off x="7127844"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4" name="Rectangle 33"/>
            <p:cNvSpPr>
              <a:spLocks noChangeArrowheads="1"/>
            </p:cNvSpPr>
            <p:nvPr/>
          </p:nvSpPr>
          <p:spPr bwMode="auto">
            <a:xfrm>
              <a:off x="7991444" y="27241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5" name="Rectangle 34"/>
            <p:cNvSpPr>
              <a:spLocks noChangeArrowheads="1"/>
            </p:cNvSpPr>
            <p:nvPr/>
          </p:nvSpPr>
          <p:spPr bwMode="auto">
            <a:xfrm>
              <a:off x="2806669" y="35877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D</a:t>
              </a:r>
            </a:p>
          </p:txBody>
        </p:sp>
        <p:sp>
          <p:nvSpPr>
            <p:cNvPr id="36" name="Rectangle 35"/>
            <p:cNvSpPr>
              <a:spLocks noChangeArrowheads="1"/>
            </p:cNvSpPr>
            <p:nvPr/>
          </p:nvSpPr>
          <p:spPr bwMode="auto">
            <a:xfrm>
              <a:off x="388616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7" name="Rectangle 36"/>
            <p:cNvSpPr>
              <a:spLocks noChangeArrowheads="1"/>
            </p:cNvSpPr>
            <p:nvPr/>
          </p:nvSpPr>
          <p:spPr bwMode="auto">
            <a:xfrm>
              <a:off x="345436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 name="Rectangle 37"/>
            <p:cNvSpPr>
              <a:spLocks noChangeArrowheads="1"/>
            </p:cNvSpPr>
            <p:nvPr/>
          </p:nvSpPr>
          <p:spPr bwMode="auto">
            <a:xfrm>
              <a:off x="431796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9" name="Rectangle 38"/>
            <p:cNvSpPr>
              <a:spLocks noChangeArrowheads="1"/>
            </p:cNvSpPr>
            <p:nvPr/>
          </p:nvSpPr>
          <p:spPr bwMode="auto">
            <a:xfrm>
              <a:off x="4895819" y="35877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40" name="Rectangle 39"/>
            <p:cNvSpPr>
              <a:spLocks noChangeArrowheads="1"/>
            </p:cNvSpPr>
            <p:nvPr/>
          </p:nvSpPr>
          <p:spPr bwMode="auto">
            <a:xfrm>
              <a:off x="597531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1" name="Rectangle 40"/>
            <p:cNvSpPr>
              <a:spLocks noChangeArrowheads="1"/>
            </p:cNvSpPr>
            <p:nvPr/>
          </p:nvSpPr>
          <p:spPr bwMode="auto">
            <a:xfrm>
              <a:off x="554351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42" name="Rectangle 41"/>
            <p:cNvSpPr>
              <a:spLocks noChangeArrowheads="1"/>
            </p:cNvSpPr>
            <p:nvPr/>
          </p:nvSpPr>
          <p:spPr bwMode="auto">
            <a:xfrm>
              <a:off x="6407119"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3" name="Rectangle 42"/>
            <p:cNvSpPr>
              <a:spLocks noChangeArrowheads="1"/>
            </p:cNvSpPr>
            <p:nvPr/>
          </p:nvSpPr>
          <p:spPr bwMode="auto">
            <a:xfrm>
              <a:off x="6983381" y="3587737"/>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F</a:t>
              </a:r>
            </a:p>
          </p:txBody>
        </p:sp>
        <p:sp>
          <p:nvSpPr>
            <p:cNvPr id="44" name="Rectangle 43"/>
            <p:cNvSpPr>
              <a:spLocks noChangeArrowheads="1"/>
            </p:cNvSpPr>
            <p:nvPr/>
          </p:nvSpPr>
          <p:spPr bwMode="auto">
            <a:xfrm>
              <a:off x="8062881"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5" name="Rectangle 44"/>
            <p:cNvSpPr>
              <a:spLocks noChangeArrowheads="1"/>
            </p:cNvSpPr>
            <p:nvPr/>
          </p:nvSpPr>
          <p:spPr bwMode="auto">
            <a:xfrm>
              <a:off x="7631081"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46" name="Rectangle 45"/>
            <p:cNvSpPr>
              <a:spLocks noChangeArrowheads="1"/>
            </p:cNvSpPr>
            <p:nvPr/>
          </p:nvSpPr>
          <p:spPr bwMode="auto">
            <a:xfrm>
              <a:off x="8494681" y="3587737"/>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47" name="Line 46"/>
            <p:cNvSpPr>
              <a:spLocks noChangeShapeType="1"/>
            </p:cNvSpPr>
            <p:nvPr/>
          </p:nvSpPr>
          <p:spPr bwMode="auto">
            <a:xfrm flipH="1">
              <a:off x="5110131" y="1931975"/>
              <a:ext cx="649287" cy="792163"/>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48" name="Line 47"/>
            <p:cNvSpPr>
              <a:spLocks noChangeShapeType="1"/>
            </p:cNvSpPr>
            <p:nvPr/>
          </p:nvSpPr>
          <p:spPr bwMode="auto">
            <a:xfrm>
              <a:off x="6191219" y="1931975"/>
              <a:ext cx="647700" cy="792163"/>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49" name="Line 48"/>
            <p:cNvSpPr>
              <a:spLocks noChangeShapeType="1"/>
            </p:cNvSpPr>
            <p:nvPr/>
          </p:nvSpPr>
          <p:spPr bwMode="auto">
            <a:xfrm flipH="1">
              <a:off x="4246531" y="2940037"/>
              <a:ext cx="720725"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0" name="Line 49"/>
            <p:cNvSpPr>
              <a:spLocks noChangeShapeType="1"/>
            </p:cNvSpPr>
            <p:nvPr/>
          </p:nvSpPr>
          <p:spPr bwMode="auto">
            <a:xfrm>
              <a:off x="5399056" y="2868600"/>
              <a:ext cx="215900" cy="719138"/>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1" name="Line 50"/>
            <p:cNvSpPr>
              <a:spLocks noChangeShapeType="1"/>
            </p:cNvSpPr>
            <p:nvPr/>
          </p:nvSpPr>
          <p:spPr bwMode="auto">
            <a:xfrm>
              <a:off x="5830856" y="2940037"/>
              <a:ext cx="1439862"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2" name="Rectangle 51"/>
            <p:cNvSpPr>
              <a:spLocks noChangeArrowheads="1"/>
            </p:cNvSpPr>
            <p:nvPr/>
          </p:nvSpPr>
          <p:spPr bwMode="auto">
            <a:xfrm>
              <a:off x="4894231" y="4379900"/>
              <a:ext cx="6477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53" name="Rectangle 52"/>
            <p:cNvSpPr>
              <a:spLocks noChangeArrowheads="1"/>
            </p:cNvSpPr>
            <p:nvPr/>
          </p:nvSpPr>
          <p:spPr bwMode="auto">
            <a:xfrm>
              <a:off x="5973731" y="4379900"/>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54" name="Rectangle 53"/>
            <p:cNvSpPr>
              <a:spLocks noChangeArrowheads="1"/>
            </p:cNvSpPr>
            <p:nvPr/>
          </p:nvSpPr>
          <p:spPr bwMode="auto">
            <a:xfrm>
              <a:off x="5541931" y="4379900"/>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55" name="Rectangle 54"/>
            <p:cNvSpPr>
              <a:spLocks noChangeArrowheads="1"/>
            </p:cNvSpPr>
            <p:nvPr/>
          </p:nvSpPr>
          <p:spPr bwMode="auto">
            <a:xfrm>
              <a:off x="6405531" y="4379900"/>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56" name="Line 55"/>
            <p:cNvSpPr>
              <a:spLocks noChangeShapeType="1"/>
            </p:cNvSpPr>
            <p:nvPr/>
          </p:nvSpPr>
          <p:spPr bwMode="auto">
            <a:xfrm>
              <a:off x="5686394" y="3803637"/>
              <a:ext cx="0" cy="576263"/>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57" name="Group 58"/>
          <p:cNvGrpSpPr>
            <a:grpSpLocks/>
          </p:cNvGrpSpPr>
          <p:nvPr/>
        </p:nvGrpSpPr>
        <p:grpSpPr bwMode="auto">
          <a:xfrm>
            <a:off x="2879694" y="4860912"/>
            <a:ext cx="2951162" cy="974725"/>
            <a:chOff x="1837" y="2614"/>
            <a:chExt cx="1859" cy="614"/>
          </a:xfrm>
        </p:grpSpPr>
        <p:sp>
          <p:nvSpPr>
            <p:cNvPr id="58" name="Line 59"/>
            <p:cNvSpPr>
              <a:spLocks noChangeShapeType="1"/>
            </p:cNvSpPr>
            <p:nvPr/>
          </p:nvSpPr>
          <p:spPr bwMode="auto">
            <a:xfrm flipV="1">
              <a:off x="3107" y="2614"/>
              <a:ext cx="227" cy="272"/>
            </a:xfrm>
            <a:prstGeom prst="line">
              <a:avLst/>
            </a:prstGeom>
            <a:noFill/>
            <a:ln w="57150">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59" name="Text Box 60"/>
            <p:cNvSpPr txBox="1">
              <a:spLocks noChangeArrowheads="1"/>
            </p:cNvSpPr>
            <p:nvPr/>
          </p:nvSpPr>
          <p:spPr bwMode="auto">
            <a:xfrm>
              <a:off x="1837" y="2976"/>
              <a:ext cx="1859"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微软雅黑" pitchFamily="34" charset="-122"/>
                  <a:cs typeface="Consolas" pitchFamily="49" charset="0"/>
                </a:rPr>
                <a:t>树的孩子链存储结构</a:t>
              </a:r>
            </a:p>
          </p:txBody>
        </p:sp>
      </p:grpSp>
      <p:sp>
        <p:nvSpPr>
          <p:cNvPr id="62" name="TextBox 61"/>
          <p:cNvSpPr txBox="1"/>
          <p:nvPr/>
        </p:nvSpPr>
        <p:spPr>
          <a:xfrm>
            <a:off x="4500562" y="1142984"/>
            <a:ext cx="335758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每个指针指向一颗子树</a:t>
            </a:r>
          </a:p>
        </p:txBody>
      </p:sp>
      <p:sp>
        <p:nvSpPr>
          <p:cNvPr id="2" name="灯片编号占位符 1">
            <a:extLst>
              <a:ext uri="{FF2B5EF4-FFF2-40B4-BE49-F238E27FC236}">
                <a16:creationId xmlns:a16="http://schemas.microsoft.com/office/drawing/2014/main" id="{5E8FD1C2-0704-4E0E-8478-D82B85145886}"/>
              </a:ext>
            </a:extLst>
          </p:cNvPr>
          <p:cNvSpPr>
            <a:spLocks noGrp="1"/>
          </p:cNvSpPr>
          <p:nvPr>
            <p:ph type="sldNum" sz="quarter" idx="12"/>
          </p:nvPr>
        </p:nvSpPr>
        <p:spPr/>
        <p:txBody>
          <a:bodyPr/>
          <a:lstStyle/>
          <a:p>
            <a:fld id="{FFD28AF7-D4CC-4B35-B7D7-507FA0146854}" type="slidenum">
              <a:rPr lang="en-US" altLang="zh-CN" smtClean="0"/>
              <a:pPr/>
              <a:t>32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428596" y="1285860"/>
            <a:ext cx="6715172" cy="15078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tIns="180000" rIns="144000" bIns="216000">
            <a:spAutoFit/>
          </a:bodyPr>
          <a:lstStyle/>
          <a:p>
            <a:pPr algn="l"/>
            <a:r>
              <a:rPr lang="en-US" altLang="zh-CN" sz="1800" dirty="0" err="1">
                <a:solidFill>
                  <a:srgbClr val="3333FF"/>
                </a:solidFill>
                <a:latin typeface="Consolas" pitchFamily="49" charset="0"/>
                <a:ea typeface="仿宋" pitchFamily="49" charset="-122"/>
                <a:cs typeface="Consolas" pitchFamily="49" charset="0"/>
              </a:rPr>
              <a:t>typedef</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struct</a:t>
            </a:r>
            <a:r>
              <a:rPr lang="en-US" altLang="zh-CN" sz="1800" dirty="0">
                <a:solidFill>
                  <a:srgbClr val="3333FF"/>
                </a:solidFill>
                <a:latin typeface="Consolas" pitchFamily="49" charset="0"/>
                <a:ea typeface="仿宋" pitchFamily="49" charset="-122"/>
                <a:cs typeface="Consolas" pitchFamily="49" charset="0"/>
              </a:rPr>
              <a:t> node</a:t>
            </a:r>
          </a:p>
          <a:p>
            <a:pPr algn="l"/>
            <a:r>
              <a:rPr lang="en-US" altLang="zh-CN" sz="1800">
                <a:solidFill>
                  <a:srgbClr val="3333FF"/>
                </a:solidFill>
                <a:latin typeface="Consolas" pitchFamily="49" charset="0"/>
                <a:ea typeface="仿宋" pitchFamily="49" charset="-122"/>
                <a:cs typeface="Consolas" pitchFamily="49" charset="0"/>
              </a:rPr>
              <a:t>{  ElemType </a:t>
            </a:r>
            <a:r>
              <a:rPr lang="en-US" altLang="zh-CN" sz="1800" dirty="0">
                <a:solidFill>
                  <a:srgbClr val="3333FF"/>
                </a:solidFill>
                <a:latin typeface="Consolas" pitchFamily="49" charset="0"/>
                <a:ea typeface="仿宋" pitchFamily="49" charset="-122"/>
                <a:cs typeface="Consolas" pitchFamily="49" charset="0"/>
              </a:rPr>
              <a:t>data;		</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结点的</a:t>
            </a:r>
            <a:r>
              <a:rPr lang="zh-CN" altLang="en-US" sz="1800" dirty="0">
                <a:solidFill>
                  <a:srgbClr val="00B0F0"/>
                </a:solidFill>
                <a:latin typeface="Consolas" pitchFamily="49" charset="0"/>
                <a:ea typeface="仿宋" pitchFamily="49" charset="-122"/>
                <a:cs typeface="Consolas" pitchFamily="49" charset="0"/>
              </a:rPr>
              <a:t>值</a:t>
            </a:r>
          </a:p>
          <a:p>
            <a:pPr algn="l"/>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struct </a:t>
            </a:r>
            <a:r>
              <a:rPr lang="en-US" altLang="zh-CN" sz="1800" dirty="0">
                <a:solidFill>
                  <a:srgbClr val="3333FF"/>
                </a:solidFill>
                <a:latin typeface="Consolas" pitchFamily="49" charset="0"/>
                <a:ea typeface="仿宋" pitchFamily="49" charset="-122"/>
                <a:cs typeface="Consolas" pitchFamily="49" charset="0"/>
              </a:rPr>
              <a:t>node *</a:t>
            </a:r>
            <a:r>
              <a:rPr lang="en-US" altLang="zh-CN" sz="1800">
                <a:solidFill>
                  <a:srgbClr val="3333FF"/>
                </a:solidFill>
                <a:latin typeface="Consolas" pitchFamily="49" charset="0"/>
                <a:ea typeface="仿宋" pitchFamily="49" charset="-122"/>
                <a:cs typeface="Consolas" pitchFamily="49" charset="0"/>
              </a:rPr>
              <a:t>sons[</a:t>
            </a:r>
            <a:r>
              <a:rPr lang="en-US" altLang="zh-CN" sz="1800" err="1">
                <a:solidFill>
                  <a:srgbClr val="3333FF"/>
                </a:solidFill>
                <a:latin typeface="Consolas" pitchFamily="49" charset="0"/>
                <a:ea typeface="仿宋" pitchFamily="49" charset="-122"/>
                <a:cs typeface="Consolas" pitchFamily="49" charset="0"/>
              </a:rPr>
              <a:t>MaxSons</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指向孩子结点</a:t>
            </a:r>
            <a:endParaRPr lang="zh-CN" altLang="en-US" sz="1800" dirty="0">
              <a:solidFill>
                <a:srgbClr val="00B0F0"/>
              </a:solidFill>
              <a:latin typeface="Consolas" pitchFamily="49" charset="0"/>
              <a:ea typeface="仿宋" pitchFamily="49" charset="-122"/>
              <a:cs typeface="Consolas" pitchFamily="49" charset="0"/>
            </a:endParaRPr>
          </a:p>
          <a:p>
            <a:pPr algn="l"/>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TSonNode</a:t>
            </a:r>
            <a:r>
              <a:rPr lang="en-US" altLang="zh-CN" sz="1800" dirty="0">
                <a:solidFill>
                  <a:srgbClr val="3333FF"/>
                </a:solidFill>
                <a:latin typeface="Consolas" pitchFamily="49" charset="0"/>
                <a:ea typeface="仿宋" pitchFamily="49" charset="-122"/>
                <a:cs typeface="Consolas" pitchFamily="49" charset="0"/>
              </a:rPr>
              <a:t>;</a:t>
            </a:r>
          </a:p>
        </p:txBody>
      </p:sp>
      <p:grpSp>
        <p:nvGrpSpPr>
          <p:cNvPr id="196617" name="Group 9"/>
          <p:cNvGrpSpPr>
            <a:grpSpLocks/>
          </p:cNvGrpSpPr>
          <p:nvPr/>
        </p:nvGrpSpPr>
        <p:grpSpPr bwMode="auto">
          <a:xfrm>
            <a:off x="1042988" y="3933826"/>
            <a:ext cx="7705725" cy="1477963"/>
            <a:chOff x="657" y="2478"/>
            <a:chExt cx="4854" cy="931"/>
          </a:xfrm>
          <a:scene3d>
            <a:camera prst="perspectiveBelow"/>
            <a:lightRig rig="threePt" dir="t"/>
          </a:scene3d>
        </p:grpSpPr>
        <p:sp>
          <p:nvSpPr>
            <p:cNvPr id="196613" name="Text Box 5"/>
            <p:cNvSpPr txBox="1">
              <a:spLocks noChangeArrowheads="1"/>
            </p:cNvSpPr>
            <p:nvPr/>
          </p:nvSpPr>
          <p:spPr bwMode="auto">
            <a:xfrm>
              <a:off x="1565" y="2478"/>
              <a:ext cx="3946" cy="931"/>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sz="2200" dirty="0">
                  <a:ea typeface="楷体" pitchFamily="49" charset="-122"/>
                  <a:cs typeface="Times New Roman" pitchFamily="18" charset="0"/>
                </a:rPr>
                <a:t>（</a:t>
              </a:r>
              <a:r>
                <a:rPr lang="en-US" altLang="zh-CN" sz="2200" dirty="0">
                  <a:ea typeface="楷体" pitchFamily="49" charset="-122"/>
                  <a:cs typeface="Times New Roman" pitchFamily="18" charset="0"/>
                </a:rPr>
                <a:t>1</a:t>
              </a:r>
              <a:r>
                <a:rPr lang="zh-CN" altLang="en-US" sz="2200" dirty="0">
                  <a:ea typeface="楷体" pitchFamily="49" charset="-122"/>
                  <a:cs typeface="Times New Roman" pitchFamily="18" charset="0"/>
                </a:rPr>
                <a:t>）</a:t>
              </a:r>
              <a:r>
                <a:rPr lang="en-US" altLang="zh-CN" sz="2200" i="1">
                  <a:ea typeface="楷体" pitchFamily="49" charset="-122"/>
                  <a:cs typeface="Times New Roman" pitchFamily="18" charset="0"/>
                </a:rPr>
                <a:t>n</a:t>
              </a:r>
              <a:r>
                <a:rPr lang="zh-CN" altLang="en-US" sz="2200">
                  <a:ea typeface="楷体" pitchFamily="49" charset="-122"/>
                  <a:cs typeface="Times New Roman" pitchFamily="18" charset="0"/>
                </a:rPr>
                <a:t>个结点的</a:t>
              </a:r>
              <a:r>
                <a:rPr lang="en-US" altLang="zh-CN" sz="2200" i="1" dirty="0">
                  <a:ea typeface="楷体" pitchFamily="49" charset="-122"/>
                  <a:cs typeface="Times New Roman" pitchFamily="18" charset="0"/>
                </a:rPr>
                <a:t>m</a:t>
              </a:r>
              <a:r>
                <a:rPr lang="zh-CN" altLang="en-US" sz="2200" dirty="0">
                  <a:ea typeface="楷体" pitchFamily="49" charset="-122"/>
                  <a:cs typeface="Times New Roman" pitchFamily="18" charset="0"/>
                </a:rPr>
                <a:t>次树有多少个空指针域？</a:t>
              </a:r>
            </a:p>
            <a:p>
              <a:pPr algn="l">
                <a:spcBef>
                  <a:spcPct val="50000"/>
                </a:spcBef>
              </a:pPr>
              <a:r>
                <a:rPr lang="zh-CN" altLang="en-US" sz="2200" dirty="0">
                  <a:ea typeface="楷体" pitchFamily="49" charset="-122"/>
                  <a:cs typeface="Times New Roman" pitchFamily="18" charset="0"/>
                </a:rPr>
                <a:t>（</a:t>
              </a:r>
              <a:r>
                <a:rPr lang="en-US" altLang="zh-CN" sz="2200" dirty="0">
                  <a:ea typeface="楷体" pitchFamily="49" charset="-122"/>
                  <a:cs typeface="Times New Roman" pitchFamily="18" charset="0"/>
                </a:rPr>
                <a:t>2</a:t>
              </a:r>
              <a:r>
                <a:rPr lang="zh-CN" altLang="en-US" sz="2200" dirty="0">
                  <a:ea typeface="楷体" pitchFamily="49" charset="-122"/>
                  <a:cs typeface="Times New Roman" pitchFamily="18" charset="0"/>
                </a:rPr>
                <a:t>）孩子链存储结构的优缺点？</a:t>
              </a:r>
            </a:p>
          </p:txBody>
        </p:sp>
        <p:pic>
          <p:nvPicPr>
            <p:cNvPr id="196614" name="Picture 6" descr="u=3748935793,4067141769&amp;fm=56"/>
            <p:cNvPicPr>
              <a:picLocks noChangeAspect="1" noChangeArrowheads="1"/>
            </p:cNvPicPr>
            <p:nvPr/>
          </p:nvPicPr>
          <p:blipFill>
            <a:blip r:embed="rId3"/>
            <a:srcRect/>
            <a:stretch>
              <a:fillRect/>
            </a:stretch>
          </p:blipFill>
          <p:spPr bwMode="auto">
            <a:xfrm>
              <a:off x="657" y="2478"/>
              <a:ext cx="817" cy="817"/>
            </a:xfrm>
            <a:prstGeom prst="rect">
              <a:avLst/>
            </a:prstGeom>
            <a:noFill/>
          </p:spPr>
        </p:pic>
      </p:grpSp>
      <p:sp>
        <p:nvSpPr>
          <p:cNvPr id="196615" name="Text Box 7"/>
          <p:cNvSpPr txBox="1">
            <a:spLocks noChangeArrowheads="1"/>
          </p:cNvSpPr>
          <p:nvPr/>
        </p:nvSpPr>
        <p:spPr bwMode="auto">
          <a:xfrm>
            <a:off x="250825" y="549275"/>
            <a:ext cx="6985000" cy="430887"/>
          </a:xfrm>
          <a:prstGeom prst="rect">
            <a:avLst/>
          </a:prstGeom>
          <a:noFill/>
          <a:ln w="9525" algn="ctr">
            <a:noFill/>
            <a:miter lim="800000"/>
            <a:headEnd/>
            <a:tailEnd type="none" w="med" len="lg"/>
          </a:ln>
          <a:effectLst/>
        </p:spPr>
        <p:txBody>
          <a:bodyPr>
            <a:spAutoFit/>
          </a:bodyPr>
          <a:lstStyle/>
          <a:p>
            <a:pPr algn="l"/>
            <a:r>
              <a:rPr lang="zh-CN" altLang="en-US" sz="2200">
                <a:ea typeface="楷体" pitchFamily="49" charset="-122"/>
                <a:cs typeface="Times New Roman" pitchFamily="18" charset="0"/>
              </a:rPr>
              <a:t>孩子链存储结构的结点类型声明如下：</a:t>
            </a:r>
          </a:p>
        </p:txBody>
      </p:sp>
      <p:sp>
        <p:nvSpPr>
          <p:cNvPr id="196616" name="Text Box 8"/>
          <p:cNvSpPr txBox="1">
            <a:spLocks noChangeArrowheads="1"/>
          </p:cNvSpPr>
          <p:nvPr/>
        </p:nvSpPr>
        <p:spPr bwMode="auto">
          <a:xfrm>
            <a:off x="395288" y="2924175"/>
            <a:ext cx="5689600" cy="43088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a:ea typeface="楷体" pitchFamily="49" charset="-122"/>
                <a:cs typeface="Times New Roman" pitchFamily="18" charset="0"/>
              </a:rPr>
              <a:t>其中，</a:t>
            </a:r>
            <a:r>
              <a:rPr lang="en-US" altLang="zh-CN" sz="2200">
                <a:ea typeface="楷体" pitchFamily="49" charset="-122"/>
                <a:cs typeface="Times New Roman" pitchFamily="18" charset="0"/>
              </a:rPr>
              <a:t>MaxSons</a:t>
            </a:r>
            <a:r>
              <a:rPr lang="zh-CN" altLang="en-US" sz="2200">
                <a:ea typeface="楷体" pitchFamily="49" charset="-122"/>
                <a:cs typeface="Times New Roman" pitchFamily="18" charset="0"/>
              </a:rPr>
              <a:t>为最多的孩子结点个数。</a:t>
            </a:r>
          </a:p>
        </p:txBody>
      </p:sp>
      <p:sp>
        <p:nvSpPr>
          <p:cNvPr id="2" name="灯片编号占位符 1">
            <a:extLst>
              <a:ext uri="{FF2B5EF4-FFF2-40B4-BE49-F238E27FC236}">
                <a16:creationId xmlns:a16="http://schemas.microsoft.com/office/drawing/2014/main" id="{29ED0D5A-E146-4395-8EC6-5CFD22DD28F3}"/>
              </a:ext>
            </a:extLst>
          </p:cNvPr>
          <p:cNvSpPr>
            <a:spLocks noGrp="1"/>
          </p:cNvSpPr>
          <p:nvPr>
            <p:ph type="sldNum" sz="quarter" idx="12"/>
          </p:nvPr>
        </p:nvSpPr>
        <p:spPr/>
        <p:txBody>
          <a:bodyPr/>
          <a:lstStyle/>
          <a:p>
            <a:fld id="{FFD28AF7-D4CC-4B35-B7D7-507FA0146854}" type="slidenum">
              <a:rPr lang="en-US" altLang="zh-CN" smtClean="0"/>
              <a:pPr/>
              <a:t>33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617"/>
                                        </p:tgtEl>
                                        <p:attrNameLst>
                                          <p:attrName>style.visibility</p:attrName>
                                        </p:attrNameLst>
                                      </p:cBhvr>
                                      <p:to>
                                        <p:strVal val="visible"/>
                                      </p:to>
                                    </p:set>
                                    <p:animEffect transition="in" filter="wipe(left)">
                                      <p:cBhvr>
                                        <p:cTn id="7" dur="500"/>
                                        <p:tgtEl>
                                          <p:spTgt spid="19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358114" cy="43088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200">
                <a:solidFill>
                  <a:schemeClr val="bg1"/>
                </a:solidFill>
                <a:ea typeface="楷体" pitchFamily="49" charset="-122"/>
                <a:cs typeface="Times New Roman" pitchFamily="18" charset="0"/>
              </a:rPr>
              <a:t>孩子链存储结构：</a:t>
            </a:r>
            <a:r>
              <a:rPr lang="en-US" altLang="zh-CN" sz="2200" i="1">
                <a:solidFill>
                  <a:schemeClr val="bg1"/>
                </a:solidFill>
                <a:ea typeface="楷体" pitchFamily="49" charset="-122"/>
                <a:cs typeface="Times New Roman" pitchFamily="18" charset="0"/>
              </a:rPr>
              <a:t>n</a:t>
            </a:r>
            <a:r>
              <a:rPr lang="zh-CN" altLang="en-US" sz="2200">
                <a:solidFill>
                  <a:schemeClr val="bg1"/>
                </a:solidFill>
                <a:ea typeface="楷体" pitchFamily="49" charset="-122"/>
                <a:cs typeface="Times New Roman" pitchFamily="18" charset="0"/>
              </a:rPr>
              <a:t>个结点的</a:t>
            </a:r>
            <a:r>
              <a:rPr lang="en-US" altLang="zh-CN" sz="2200" i="1">
                <a:solidFill>
                  <a:schemeClr val="bg1"/>
                </a:solidFill>
                <a:ea typeface="楷体" pitchFamily="49" charset="-122"/>
                <a:cs typeface="Times New Roman" pitchFamily="18" charset="0"/>
              </a:rPr>
              <a:t>m</a:t>
            </a:r>
            <a:r>
              <a:rPr lang="zh-CN" altLang="en-US" sz="2200">
                <a:solidFill>
                  <a:schemeClr val="bg1"/>
                </a:solidFill>
                <a:ea typeface="楷体" pitchFamily="49" charset="-122"/>
                <a:cs typeface="Times New Roman" pitchFamily="18" charset="0"/>
              </a:rPr>
              <a:t>次树有多少个空指针域？</a:t>
            </a:r>
            <a:endParaRPr lang="zh-CN" altLang="en-US" sz="2200">
              <a:solidFill>
                <a:schemeClr val="bg1"/>
              </a:solidFill>
            </a:endParaRPr>
          </a:p>
        </p:txBody>
      </p:sp>
      <p:sp>
        <p:nvSpPr>
          <p:cNvPr id="4" name="TextBox 3"/>
          <p:cNvSpPr txBox="1"/>
          <p:nvPr/>
        </p:nvSpPr>
        <p:spPr>
          <a:xfrm>
            <a:off x="2214546" y="2000240"/>
            <a:ext cx="5643602" cy="1615827"/>
          </a:xfrm>
          <a:prstGeom prst="rect">
            <a:avLst/>
          </a:prstGeom>
          <a:noFill/>
        </p:spPr>
        <p:txBody>
          <a:bodyPr wrap="square" rtlCol="0">
            <a:spAutoFit/>
          </a:bodyPr>
          <a:lstStyle/>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总指针域个数</a:t>
            </a:r>
            <a:r>
              <a:rPr lang="en-US" altLang="zh-CN" sz="2200">
                <a:latin typeface="Consolas" pitchFamily="49" charset="0"/>
                <a:ea typeface="楷体" pitchFamily="49" charset="-122"/>
                <a:cs typeface="Consolas" pitchFamily="49" charset="0"/>
              </a:rPr>
              <a:t>=n*m</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非空指针域个数</a:t>
            </a:r>
            <a:r>
              <a:rPr lang="en-US" altLang="zh-CN"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分支线数</a:t>
            </a:r>
            <a:r>
              <a:rPr lang="en-US" altLang="zh-CN" sz="2200">
                <a:latin typeface="Consolas" pitchFamily="49" charset="0"/>
                <a:ea typeface="楷体" pitchFamily="49" charset="-122"/>
                <a:cs typeface="Consolas" pitchFamily="49" charset="0"/>
              </a:rPr>
              <a:t>=n-1</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空指针域个数</a:t>
            </a:r>
            <a:r>
              <a:rPr lang="en-US" altLang="zh-CN" sz="2200">
                <a:latin typeface="Consolas" pitchFamily="49" charset="0"/>
                <a:ea typeface="楷体" pitchFamily="49" charset="-122"/>
                <a:cs typeface="Consolas" pitchFamily="49" charset="0"/>
              </a:rPr>
              <a:t>=n*m-(n-1)=n(m-1)+1</a:t>
            </a:r>
            <a:endParaRPr lang="zh-CN" altLang="en-US" sz="2200">
              <a:latin typeface="Consolas" pitchFamily="49" charset="0"/>
              <a:ea typeface="楷体" pitchFamily="49" charset="-122"/>
              <a:cs typeface="Consolas" pitchFamily="49" charset="0"/>
            </a:endParaRPr>
          </a:p>
        </p:txBody>
      </p:sp>
      <p:grpSp>
        <p:nvGrpSpPr>
          <p:cNvPr id="18" name="组合 17"/>
          <p:cNvGrpSpPr/>
          <p:nvPr/>
        </p:nvGrpSpPr>
        <p:grpSpPr>
          <a:xfrm>
            <a:off x="285720" y="1500174"/>
            <a:ext cx="1730372" cy="2214578"/>
            <a:chOff x="4841892" y="1500174"/>
            <a:chExt cx="2087562" cy="2660650"/>
          </a:xfrm>
        </p:grpSpPr>
        <p:sp>
          <p:nvSpPr>
            <p:cNvPr id="5" name="Oval 8"/>
            <p:cNvSpPr>
              <a:spLocks noChangeArrowheads="1"/>
            </p:cNvSpPr>
            <p:nvPr/>
          </p:nvSpPr>
          <p:spPr bwMode="auto">
            <a:xfrm>
              <a:off x="5994417" y="150017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dirty="0">
                  <a:solidFill>
                    <a:srgbClr val="3333FF"/>
                  </a:solidFill>
                  <a:latin typeface="Consolas" pitchFamily="49" charset="0"/>
                  <a:cs typeface="Consolas" pitchFamily="49" charset="0"/>
                </a:rPr>
                <a:t>A</a:t>
              </a:r>
            </a:p>
          </p:txBody>
        </p:sp>
        <p:sp>
          <p:nvSpPr>
            <p:cNvPr id="6" name="Oval 9"/>
            <p:cNvSpPr>
              <a:spLocks noChangeArrowheads="1"/>
            </p:cNvSpPr>
            <p:nvPr/>
          </p:nvSpPr>
          <p:spPr bwMode="auto">
            <a:xfrm>
              <a:off x="5489592" y="372902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G</a:t>
              </a:r>
            </a:p>
          </p:txBody>
        </p:sp>
        <p:sp>
          <p:nvSpPr>
            <p:cNvPr id="7" name="Oval 10"/>
            <p:cNvSpPr>
              <a:spLocks noChangeArrowheads="1"/>
            </p:cNvSpPr>
            <p:nvPr/>
          </p:nvSpPr>
          <p:spPr bwMode="auto">
            <a:xfrm>
              <a:off x="5489592"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B</a:t>
              </a:r>
            </a:p>
          </p:txBody>
        </p:sp>
        <p:sp>
          <p:nvSpPr>
            <p:cNvPr id="8" name="Oval 11"/>
            <p:cNvSpPr>
              <a:spLocks noChangeArrowheads="1"/>
            </p:cNvSpPr>
            <p:nvPr/>
          </p:nvSpPr>
          <p:spPr bwMode="auto">
            <a:xfrm>
              <a:off x="6497654"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C</a:t>
              </a:r>
            </a:p>
          </p:txBody>
        </p:sp>
        <p:sp>
          <p:nvSpPr>
            <p:cNvPr id="9" name="Oval 12"/>
            <p:cNvSpPr>
              <a:spLocks noChangeArrowheads="1"/>
            </p:cNvSpPr>
            <p:nvPr/>
          </p:nvSpPr>
          <p:spPr bwMode="auto">
            <a:xfrm>
              <a:off x="48418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D</a:t>
              </a:r>
            </a:p>
          </p:txBody>
        </p:sp>
        <p:sp>
          <p:nvSpPr>
            <p:cNvPr id="10" name="Oval 13"/>
            <p:cNvSpPr>
              <a:spLocks noChangeArrowheads="1"/>
            </p:cNvSpPr>
            <p:nvPr/>
          </p:nvSpPr>
          <p:spPr bwMode="auto">
            <a:xfrm>
              <a:off x="54895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E</a:t>
              </a:r>
            </a:p>
          </p:txBody>
        </p:sp>
        <p:sp>
          <p:nvSpPr>
            <p:cNvPr id="11" name="Oval 14"/>
            <p:cNvSpPr>
              <a:spLocks noChangeArrowheads="1"/>
            </p:cNvSpPr>
            <p:nvPr/>
          </p:nvSpPr>
          <p:spPr bwMode="auto">
            <a:xfrm>
              <a:off x="6210317"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F</a:t>
              </a:r>
            </a:p>
          </p:txBody>
        </p:sp>
        <p:sp>
          <p:nvSpPr>
            <p:cNvPr id="12" name="Freeform 15"/>
            <p:cNvSpPr>
              <a:spLocks/>
            </p:cNvSpPr>
            <p:nvPr/>
          </p:nvSpPr>
          <p:spPr bwMode="auto">
            <a:xfrm>
              <a:off x="5713429" y="3438512"/>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3" name="Freeform 16"/>
            <p:cNvSpPr>
              <a:spLocks/>
            </p:cNvSpPr>
            <p:nvPr/>
          </p:nvSpPr>
          <p:spPr bwMode="auto">
            <a:xfrm>
              <a:off x="5770579" y="1857362"/>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4" name="Freeform 17"/>
            <p:cNvSpPr>
              <a:spLocks/>
            </p:cNvSpPr>
            <p:nvPr/>
          </p:nvSpPr>
          <p:spPr bwMode="auto">
            <a:xfrm>
              <a:off x="6373829" y="1851012"/>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5" name="Line 18"/>
            <p:cNvSpPr>
              <a:spLocks noChangeShapeType="1"/>
            </p:cNvSpPr>
            <p:nvPr/>
          </p:nvSpPr>
          <p:spPr bwMode="auto">
            <a:xfrm>
              <a:off x="5705492" y="2647937"/>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6" name="Freeform 19"/>
            <p:cNvSpPr>
              <a:spLocks/>
            </p:cNvSpPr>
            <p:nvPr/>
          </p:nvSpPr>
          <p:spPr bwMode="auto">
            <a:xfrm>
              <a:off x="5118117" y="2547924"/>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20"/>
            <p:cNvSpPr>
              <a:spLocks/>
            </p:cNvSpPr>
            <p:nvPr/>
          </p:nvSpPr>
          <p:spPr bwMode="auto">
            <a:xfrm>
              <a:off x="5899167" y="2522524"/>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0767421F-6D0F-43D6-BF5D-85702C6332AA}"/>
              </a:ext>
            </a:extLst>
          </p:cNvPr>
          <p:cNvSpPr>
            <a:spLocks noGrp="1"/>
          </p:cNvSpPr>
          <p:nvPr>
            <p:ph type="sldNum" sz="quarter" idx="12"/>
          </p:nvPr>
        </p:nvSpPr>
        <p:spPr/>
        <p:txBody>
          <a:bodyPr/>
          <a:lstStyle/>
          <a:p>
            <a:fld id="{FFD28AF7-D4CC-4B35-B7D7-507FA0146854}" type="slidenum">
              <a:rPr lang="en-US" altLang="zh-CN" smtClean="0"/>
              <a:pPr/>
              <a:t>34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285374" y="1968180"/>
            <a:ext cx="7072840" cy="2325089"/>
            <a:chOff x="1285374" y="1968180"/>
            <a:chExt cx="7072840" cy="2325089"/>
          </a:xfrm>
        </p:grpSpPr>
        <p:sp>
          <p:nvSpPr>
            <p:cNvPr id="45" name="任意多边形 44"/>
            <p:cNvSpPr/>
            <p:nvPr/>
          </p:nvSpPr>
          <p:spPr>
            <a:xfrm>
              <a:off x="4324364" y="1968180"/>
              <a:ext cx="2169694" cy="770021"/>
            </a:xfrm>
            <a:custGeom>
              <a:avLst/>
              <a:gdLst>
                <a:gd name="connsiteX0" fmla="*/ 174458 w 2169694"/>
                <a:gd name="connsiteY0" fmla="*/ 76200 h 770021"/>
                <a:gd name="connsiteX1" fmla="*/ 210552 w 2169694"/>
                <a:gd name="connsiteY1" fmla="*/ 533400 h 770021"/>
                <a:gd name="connsiteX2" fmla="*/ 366963 w 2169694"/>
                <a:gd name="connsiteY2" fmla="*/ 665747 h 770021"/>
                <a:gd name="connsiteX3" fmla="*/ 1341521 w 2169694"/>
                <a:gd name="connsiteY3" fmla="*/ 737936 h 770021"/>
                <a:gd name="connsiteX4" fmla="*/ 1967163 w 2169694"/>
                <a:gd name="connsiteY4" fmla="*/ 689810 h 770021"/>
                <a:gd name="connsiteX5" fmla="*/ 2051384 w 2169694"/>
                <a:gd name="connsiteY5" fmla="*/ 256673 h 770021"/>
                <a:gd name="connsiteX6" fmla="*/ 1257300 w 2169694"/>
                <a:gd name="connsiteY6" fmla="*/ 76200 h 770021"/>
                <a:gd name="connsiteX7" fmla="*/ 174458 w 2169694"/>
                <a:gd name="connsiteY7" fmla="*/ 76200 h 770021"/>
                <a:gd name="connsiteX0" fmla="*/ 174458 w 2169694"/>
                <a:gd name="connsiteY0" fmla="*/ 76200 h 770021"/>
                <a:gd name="connsiteX1" fmla="*/ 210552 w 2169694"/>
                <a:gd name="connsiteY1" fmla="*/ 533400 h 770021"/>
                <a:gd name="connsiteX2" fmla="*/ 366963 w 2169694"/>
                <a:gd name="connsiteY2" fmla="*/ 665747 h 770021"/>
                <a:gd name="connsiteX3" fmla="*/ 1341521 w 2169694"/>
                <a:gd name="connsiteY3" fmla="*/ 737936 h 770021"/>
                <a:gd name="connsiteX4" fmla="*/ 1967163 w 2169694"/>
                <a:gd name="connsiteY4" fmla="*/ 689810 h 770021"/>
                <a:gd name="connsiteX5" fmla="*/ 2051384 w 2169694"/>
                <a:gd name="connsiteY5" fmla="*/ 256673 h 770021"/>
                <a:gd name="connsiteX6" fmla="*/ 1257300 w 2169694"/>
                <a:gd name="connsiteY6" fmla="*/ 76200 h 770021"/>
                <a:gd name="connsiteX7" fmla="*/ 174458 w 2169694"/>
                <a:gd name="connsiteY7" fmla="*/ 76200 h 770021"/>
                <a:gd name="connsiteX0" fmla="*/ 174458 w 2169694"/>
                <a:gd name="connsiteY0" fmla="*/ 76200 h 770021"/>
                <a:gd name="connsiteX1" fmla="*/ 210552 w 2169694"/>
                <a:gd name="connsiteY1" fmla="*/ 533400 h 770021"/>
                <a:gd name="connsiteX2" fmla="*/ 366963 w 2169694"/>
                <a:gd name="connsiteY2" fmla="*/ 665747 h 770021"/>
                <a:gd name="connsiteX3" fmla="*/ 1341521 w 2169694"/>
                <a:gd name="connsiteY3" fmla="*/ 737936 h 770021"/>
                <a:gd name="connsiteX4" fmla="*/ 1967163 w 2169694"/>
                <a:gd name="connsiteY4" fmla="*/ 689810 h 770021"/>
                <a:gd name="connsiteX5" fmla="*/ 2051384 w 2169694"/>
                <a:gd name="connsiteY5" fmla="*/ 256673 h 770021"/>
                <a:gd name="connsiteX6" fmla="*/ 1257300 w 2169694"/>
                <a:gd name="connsiteY6" fmla="*/ 76200 h 770021"/>
                <a:gd name="connsiteX7" fmla="*/ 174458 w 2169694"/>
                <a:gd name="connsiteY7" fmla="*/ 76200 h 770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9694" h="770021">
                  <a:moveTo>
                    <a:pt x="174458" y="76200"/>
                  </a:moveTo>
                  <a:cubicBezTo>
                    <a:pt x="0" y="152400"/>
                    <a:pt x="58152" y="424621"/>
                    <a:pt x="210552" y="533400"/>
                  </a:cubicBezTo>
                  <a:cubicBezTo>
                    <a:pt x="242636" y="631658"/>
                    <a:pt x="178468" y="631658"/>
                    <a:pt x="366963" y="665747"/>
                  </a:cubicBezTo>
                  <a:cubicBezTo>
                    <a:pt x="555458" y="699836"/>
                    <a:pt x="1074821" y="733926"/>
                    <a:pt x="1341521" y="737936"/>
                  </a:cubicBezTo>
                  <a:cubicBezTo>
                    <a:pt x="1608221" y="741946"/>
                    <a:pt x="1848852" y="770021"/>
                    <a:pt x="1967163" y="689810"/>
                  </a:cubicBezTo>
                  <a:cubicBezTo>
                    <a:pt x="2085474" y="609599"/>
                    <a:pt x="2169694" y="358941"/>
                    <a:pt x="2051384" y="256673"/>
                  </a:cubicBezTo>
                  <a:cubicBezTo>
                    <a:pt x="1933074" y="154405"/>
                    <a:pt x="1564105" y="108284"/>
                    <a:pt x="1257300" y="76200"/>
                  </a:cubicBezTo>
                  <a:cubicBezTo>
                    <a:pt x="950495" y="44116"/>
                    <a:pt x="348916" y="0"/>
                    <a:pt x="174458" y="76200"/>
                  </a:cubicBezTo>
                  <a:close/>
                </a:path>
              </a:pathLst>
            </a:custGeom>
            <a:solidFill>
              <a:schemeClr val="accent2">
                <a:lumMod val="20000"/>
                <a:lumOff val="8000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1285374" y="1981200"/>
              <a:ext cx="5514473" cy="2312069"/>
            </a:xfrm>
            <a:custGeom>
              <a:avLst/>
              <a:gdLst>
                <a:gd name="connsiteX0" fmla="*/ 1927058 w 5514473"/>
                <a:gd name="connsiteY0" fmla="*/ 42110 h 2314074"/>
                <a:gd name="connsiteX1" fmla="*/ 1217194 w 5514473"/>
                <a:gd name="connsiteY1" fmla="*/ 114300 h 2314074"/>
                <a:gd name="connsiteX2" fmla="*/ 182479 w 5514473"/>
                <a:gd name="connsiteY2" fmla="*/ 415089 h 2314074"/>
                <a:gd name="connsiteX3" fmla="*/ 122321 w 5514473"/>
                <a:gd name="connsiteY3" fmla="*/ 1534026 h 2314074"/>
                <a:gd name="connsiteX4" fmla="*/ 747963 w 5514473"/>
                <a:gd name="connsiteY4" fmla="*/ 2003258 h 2314074"/>
                <a:gd name="connsiteX5" fmla="*/ 2480510 w 5514473"/>
                <a:gd name="connsiteY5" fmla="*/ 2292016 h 2314074"/>
                <a:gd name="connsiteX6" fmla="*/ 3611479 w 5514473"/>
                <a:gd name="connsiteY6" fmla="*/ 2135605 h 2314074"/>
                <a:gd name="connsiteX7" fmla="*/ 5187615 w 5514473"/>
                <a:gd name="connsiteY7" fmla="*/ 1642310 h 2314074"/>
                <a:gd name="connsiteX8" fmla="*/ 5283868 w 5514473"/>
                <a:gd name="connsiteY8" fmla="*/ 872289 h 2314074"/>
                <a:gd name="connsiteX9" fmla="*/ 3803984 w 5514473"/>
                <a:gd name="connsiteY9" fmla="*/ 836194 h 2314074"/>
                <a:gd name="connsiteX10" fmla="*/ 2949742 w 5514473"/>
                <a:gd name="connsiteY10" fmla="*/ 523373 h 2314074"/>
                <a:gd name="connsiteX11" fmla="*/ 2733173 w 5514473"/>
                <a:gd name="connsiteY11" fmla="*/ 78205 h 2314074"/>
                <a:gd name="connsiteX12" fmla="*/ 1927058 w 5514473"/>
                <a:gd name="connsiteY12" fmla="*/ 42110 h 2314074"/>
                <a:gd name="connsiteX0" fmla="*/ 1927058 w 5514473"/>
                <a:gd name="connsiteY0" fmla="*/ 44116 h 2316080"/>
                <a:gd name="connsiteX1" fmla="*/ 1217194 w 5514473"/>
                <a:gd name="connsiteY1" fmla="*/ 116306 h 2316080"/>
                <a:gd name="connsiteX2" fmla="*/ 182479 w 5514473"/>
                <a:gd name="connsiteY2" fmla="*/ 417095 h 2316080"/>
                <a:gd name="connsiteX3" fmla="*/ 122321 w 5514473"/>
                <a:gd name="connsiteY3" fmla="*/ 1536032 h 2316080"/>
                <a:gd name="connsiteX4" fmla="*/ 747963 w 5514473"/>
                <a:gd name="connsiteY4" fmla="*/ 2005264 h 2316080"/>
                <a:gd name="connsiteX5" fmla="*/ 2480510 w 5514473"/>
                <a:gd name="connsiteY5" fmla="*/ 2294022 h 2316080"/>
                <a:gd name="connsiteX6" fmla="*/ 3611479 w 5514473"/>
                <a:gd name="connsiteY6" fmla="*/ 2137611 h 2316080"/>
                <a:gd name="connsiteX7" fmla="*/ 5187615 w 5514473"/>
                <a:gd name="connsiteY7" fmla="*/ 1644316 h 2316080"/>
                <a:gd name="connsiteX8" fmla="*/ 5283868 w 5514473"/>
                <a:gd name="connsiteY8" fmla="*/ 874295 h 2316080"/>
                <a:gd name="connsiteX9" fmla="*/ 3803984 w 5514473"/>
                <a:gd name="connsiteY9" fmla="*/ 838200 h 2316080"/>
                <a:gd name="connsiteX10" fmla="*/ 2949742 w 5514473"/>
                <a:gd name="connsiteY10" fmla="*/ 525379 h 2316080"/>
                <a:gd name="connsiteX11" fmla="*/ 2733173 w 5514473"/>
                <a:gd name="connsiteY11" fmla="*/ 80211 h 2316080"/>
                <a:gd name="connsiteX12" fmla="*/ 1927058 w 5514473"/>
                <a:gd name="connsiteY12" fmla="*/ 44116 h 2316080"/>
                <a:gd name="connsiteX0" fmla="*/ 1927058 w 5514473"/>
                <a:gd name="connsiteY0" fmla="*/ 40105 h 2312069"/>
                <a:gd name="connsiteX1" fmla="*/ 1217194 w 5514473"/>
                <a:gd name="connsiteY1" fmla="*/ 112295 h 2312069"/>
                <a:gd name="connsiteX2" fmla="*/ 182479 w 5514473"/>
                <a:gd name="connsiteY2" fmla="*/ 413084 h 2312069"/>
                <a:gd name="connsiteX3" fmla="*/ 122321 w 5514473"/>
                <a:gd name="connsiteY3" fmla="*/ 1532021 h 2312069"/>
                <a:gd name="connsiteX4" fmla="*/ 747963 w 5514473"/>
                <a:gd name="connsiteY4" fmla="*/ 2001253 h 2312069"/>
                <a:gd name="connsiteX5" fmla="*/ 2480510 w 5514473"/>
                <a:gd name="connsiteY5" fmla="*/ 2290011 h 2312069"/>
                <a:gd name="connsiteX6" fmla="*/ 3611479 w 5514473"/>
                <a:gd name="connsiteY6" fmla="*/ 2133600 h 2312069"/>
                <a:gd name="connsiteX7" fmla="*/ 5187615 w 5514473"/>
                <a:gd name="connsiteY7" fmla="*/ 1640305 h 2312069"/>
                <a:gd name="connsiteX8" fmla="*/ 5283868 w 5514473"/>
                <a:gd name="connsiteY8" fmla="*/ 870284 h 2312069"/>
                <a:gd name="connsiteX9" fmla="*/ 3803984 w 5514473"/>
                <a:gd name="connsiteY9" fmla="*/ 834189 h 2312069"/>
                <a:gd name="connsiteX10" fmla="*/ 2949742 w 5514473"/>
                <a:gd name="connsiteY10" fmla="*/ 521368 h 2312069"/>
                <a:gd name="connsiteX11" fmla="*/ 2937710 w 5514473"/>
                <a:gd name="connsiteY11" fmla="*/ 497305 h 2312069"/>
                <a:gd name="connsiteX12" fmla="*/ 2733173 w 5514473"/>
                <a:gd name="connsiteY12" fmla="*/ 76200 h 2312069"/>
                <a:gd name="connsiteX13" fmla="*/ 1927058 w 5514473"/>
                <a:gd name="connsiteY13" fmla="*/ 40105 h 231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14473" h="2312069">
                  <a:moveTo>
                    <a:pt x="1927058" y="40105"/>
                  </a:moveTo>
                  <a:cubicBezTo>
                    <a:pt x="1674395" y="46121"/>
                    <a:pt x="1507957" y="50132"/>
                    <a:pt x="1217194" y="112295"/>
                  </a:cubicBezTo>
                  <a:cubicBezTo>
                    <a:pt x="926431" y="174458"/>
                    <a:pt x="364958" y="176463"/>
                    <a:pt x="182479" y="413084"/>
                  </a:cubicBezTo>
                  <a:cubicBezTo>
                    <a:pt x="0" y="649705"/>
                    <a:pt x="28074" y="1267326"/>
                    <a:pt x="122321" y="1532021"/>
                  </a:cubicBezTo>
                  <a:cubicBezTo>
                    <a:pt x="216568" y="1796716"/>
                    <a:pt x="354932" y="1874921"/>
                    <a:pt x="747963" y="2001253"/>
                  </a:cubicBezTo>
                  <a:cubicBezTo>
                    <a:pt x="1140995" y="2127585"/>
                    <a:pt x="2003257" y="2267953"/>
                    <a:pt x="2480510" y="2290011"/>
                  </a:cubicBezTo>
                  <a:cubicBezTo>
                    <a:pt x="2957763" y="2312069"/>
                    <a:pt x="3160295" y="2241884"/>
                    <a:pt x="3611479" y="2133600"/>
                  </a:cubicBezTo>
                  <a:cubicBezTo>
                    <a:pt x="4062663" y="2025316"/>
                    <a:pt x="4908884" y="1850858"/>
                    <a:pt x="5187615" y="1640305"/>
                  </a:cubicBezTo>
                  <a:cubicBezTo>
                    <a:pt x="5466346" y="1429752"/>
                    <a:pt x="5514473" y="1004637"/>
                    <a:pt x="5283868" y="870284"/>
                  </a:cubicBezTo>
                  <a:cubicBezTo>
                    <a:pt x="5053263" y="735931"/>
                    <a:pt x="4193005" y="892342"/>
                    <a:pt x="3803984" y="834189"/>
                  </a:cubicBezTo>
                  <a:cubicBezTo>
                    <a:pt x="3414963" y="776036"/>
                    <a:pt x="3094121" y="577515"/>
                    <a:pt x="2949742" y="521368"/>
                  </a:cubicBezTo>
                  <a:cubicBezTo>
                    <a:pt x="2805363" y="465221"/>
                    <a:pt x="2973805" y="571500"/>
                    <a:pt x="2937710" y="497305"/>
                  </a:cubicBezTo>
                  <a:cubicBezTo>
                    <a:pt x="2901615" y="423110"/>
                    <a:pt x="2901615" y="152400"/>
                    <a:pt x="2733173" y="76200"/>
                  </a:cubicBezTo>
                  <a:cubicBezTo>
                    <a:pt x="2564731" y="0"/>
                    <a:pt x="2179721" y="34089"/>
                    <a:pt x="1927058" y="40105"/>
                  </a:cubicBezTo>
                  <a:close/>
                </a:path>
              </a:pathLst>
            </a:custGeom>
            <a:solidFill>
              <a:schemeClr val="accent6">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7072330" y="2643182"/>
              <a:ext cx="1285884" cy="400110"/>
            </a:xfrm>
            <a:prstGeom prst="rect">
              <a:avLst/>
            </a:prstGeom>
            <a:noFill/>
          </p:spPr>
          <p:txBody>
            <a:bodyPr wrap="square" rtlCol="0">
              <a:spAutoFit/>
            </a:bodyPr>
            <a:lstStyle/>
            <a:p>
              <a:r>
                <a:rPr lang="zh-CN" altLang="en-US" sz="2000">
                  <a:latin typeface="微软雅黑" pitchFamily="34" charset="-122"/>
                  <a:ea typeface="微软雅黑" pitchFamily="34" charset="-122"/>
                </a:rPr>
                <a:t>两棵子树</a:t>
              </a:r>
            </a:p>
          </p:txBody>
        </p:sp>
        <p:sp>
          <p:nvSpPr>
            <p:cNvPr id="47" name="右大括号 46"/>
            <p:cNvSpPr/>
            <p:nvPr/>
          </p:nvSpPr>
          <p:spPr>
            <a:xfrm>
              <a:off x="6786578" y="2357430"/>
              <a:ext cx="214314" cy="10001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3" name="TextBox 2"/>
          <p:cNvSpPr txBox="1"/>
          <p:nvPr/>
        </p:nvSpPr>
        <p:spPr>
          <a:xfrm>
            <a:off x="500034" y="230667"/>
            <a:ext cx="8001056" cy="769441"/>
          </a:xfrm>
          <a:prstGeom prst="rect">
            <a:avLst/>
          </a:prstGeom>
          <a:noFill/>
        </p:spPr>
        <p:txBody>
          <a:bodyPr wrap="square" rtlCol="0">
            <a:spAutoFit/>
          </a:bodyPr>
          <a:lstStyle/>
          <a:p>
            <a:pPr algn="l"/>
            <a:r>
              <a:rPr lang="en-US" altLang="zh-CN"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例</a:t>
            </a:r>
            <a:r>
              <a:rPr lang="en-US" sz="2200">
                <a:solidFill>
                  <a:srgbClr val="FF0000"/>
                </a:solidFill>
                <a:latin typeface="Consolas" pitchFamily="49" charset="0"/>
                <a:ea typeface="楷体" pitchFamily="49" charset="-122"/>
                <a:cs typeface="Consolas" pitchFamily="49" charset="0"/>
              </a:rPr>
              <a:t>7.3</a:t>
            </a:r>
            <a:r>
              <a:rPr lang="en-US" altLang="zh-CN" sz="2200">
                <a:solidFill>
                  <a:srgbClr val="FF0000"/>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以孩子链作为树的存储结构，设计一个求树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高度的递归算法。</a:t>
            </a:r>
          </a:p>
        </p:txBody>
      </p:sp>
      <p:grpSp>
        <p:nvGrpSpPr>
          <p:cNvPr id="43" name="组合 42"/>
          <p:cNvGrpSpPr/>
          <p:nvPr/>
        </p:nvGrpSpPr>
        <p:grpSpPr>
          <a:xfrm>
            <a:off x="1500166" y="928670"/>
            <a:ext cx="4980642" cy="3043317"/>
            <a:chOff x="1500166" y="928670"/>
            <a:chExt cx="4980642" cy="3043317"/>
          </a:xfrm>
        </p:grpSpPr>
        <p:sp>
          <p:nvSpPr>
            <p:cNvPr id="6" name="Rectangle 22"/>
            <p:cNvSpPr>
              <a:spLocks noChangeArrowheads="1"/>
            </p:cNvSpPr>
            <p:nvPr/>
          </p:nvSpPr>
          <p:spPr bwMode="auto">
            <a:xfrm>
              <a:off x="3347787" y="154309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A</a:t>
              </a:r>
            </a:p>
          </p:txBody>
        </p:sp>
        <p:sp>
          <p:nvSpPr>
            <p:cNvPr id="7" name="Rectangle 23"/>
            <p:cNvSpPr>
              <a:spLocks noChangeArrowheads="1"/>
            </p:cNvSpPr>
            <p:nvPr/>
          </p:nvSpPr>
          <p:spPr bwMode="auto">
            <a:xfrm>
              <a:off x="4226344" y="154309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8" name="Rectangle 24"/>
            <p:cNvSpPr>
              <a:spLocks noChangeArrowheads="1"/>
            </p:cNvSpPr>
            <p:nvPr/>
          </p:nvSpPr>
          <p:spPr bwMode="auto">
            <a:xfrm>
              <a:off x="3863387" y="154309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9" name="Rectangle 25"/>
            <p:cNvSpPr>
              <a:spLocks noChangeArrowheads="1"/>
            </p:cNvSpPr>
            <p:nvPr/>
          </p:nvSpPr>
          <p:spPr bwMode="auto">
            <a:xfrm>
              <a:off x="4577767" y="154309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0" name="Rectangle 26"/>
            <p:cNvSpPr>
              <a:spLocks noChangeArrowheads="1"/>
            </p:cNvSpPr>
            <p:nvPr/>
          </p:nvSpPr>
          <p:spPr bwMode="auto">
            <a:xfrm>
              <a:off x="2555726" y="2313550"/>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B</a:t>
              </a:r>
            </a:p>
          </p:txBody>
        </p:sp>
        <p:sp>
          <p:nvSpPr>
            <p:cNvPr id="11" name="Rectangle 27"/>
            <p:cNvSpPr>
              <a:spLocks noChangeArrowheads="1"/>
            </p:cNvSpPr>
            <p:nvPr/>
          </p:nvSpPr>
          <p:spPr bwMode="auto">
            <a:xfrm>
              <a:off x="3434283"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2" name="Rectangle 28"/>
            <p:cNvSpPr>
              <a:spLocks noChangeArrowheads="1"/>
            </p:cNvSpPr>
            <p:nvPr/>
          </p:nvSpPr>
          <p:spPr bwMode="auto">
            <a:xfrm>
              <a:off x="3082860"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3" name="Rectangle 29"/>
            <p:cNvSpPr>
              <a:spLocks noChangeArrowheads="1"/>
            </p:cNvSpPr>
            <p:nvPr/>
          </p:nvSpPr>
          <p:spPr bwMode="auto">
            <a:xfrm>
              <a:off x="3785705"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4" name="Rectangle 30"/>
            <p:cNvSpPr>
              <a:spLocks noChangeArrowheads="1"/>
            </p:cNvSpPr>
            <p:nvPr/>
          </p:nvSpPr>
          <p:spPr bwMode="auto">
            <a:xfrm>
              <a:off x="4633671" y="2313550"/>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C</a:t>
              </a:r>
            </a:p>
          </p:txBody>
        </p:sp>
        <p:sp>
          <p:nvSpPr>
            <p:cNvPr id="15" name="Rectangle 31"/>
            <p:cNvSpPr>
              <a:spLocks noChangeArrowheads="1"/>
            </p:cNvSpPr>
            <p:nvPr/>
          </p:nvSpPr>
          <p:spPr bwMode="auto">
            <a:xfrm>
              <a:off x="5512228"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6" name="Rectangle 32"/>
            <p:cNvSpPr>
              <a:spLocks noChangeArrowheads="1"/>
            </p:cNvSpPr>
            <p:nvPr/>
          </p:nvSpPr>
          <p:spPr bwMode="auto">
            <a:xfrm>
              <a:off x="5160806"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17" name="Rectangle 33"/>
            <p:cNvSpPr>
              <a:spLocks noChangeArrowheads="1"/>
            </p:cNvSpPr>
            <p:nvPr/>
          </p:nvSpPr>
          <p:spPr bwMode="auto">
            <a:xfrm>
              <a:off x="5863651" y="2313550"/>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8" name="Rectangle 34"/>
            <p:cNvSpPr>
              <a:spLocks noChangeArrowheads="1"/>
            </p:cNvSpPr>
            <p:nvPr/>
          </p:nvSpPr>
          <p:spPr bwMode="auto">
            <a:xfrm>
              <a:off x="1500166" y="302393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D</a:t>
              </a:r>
            </a:p>
          </p:txBody>
        </p:sp>
        <p:sp>
          <p:nvSpPr>
            <p:cNvPr id="19" name="Rectangle 35"/>
            <p:cNvSpPr>
              <a:spLocks noChangeArrowheads="1"/>
            </p:cNvSpPr>
            <p:nvPr/>
          </p:nvSpPr>
          <p:spPr bwMode="auto">
            <a:xfrm>
              <a:off x="2378723"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0" name="Rectangle 36"/>
            <p:cNvSpPr>
              <a:spLocks noChangeArrowheads="1"/>
            </p:cNvSpPr>
            <p:nvPr/>
          </p:nvSpPr>
          <p:spPr bwMode="auto">
            <a:xfrm>
              <a:off x="2027300"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21" name="Rectangle 37"/>
            <p:cNvSpPr>
              <a:spLocks noChangeArrowheads="1"/>
            </p:cNvSpPr>
            <p:nvPr/>
          </p:nvSpPr>
          <p:spPr bwMode="auto">
            <a:xfrm>
              <a:off x="2730146"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2" name="Rectangle 38"/>
            <p:cNvSpPr>
              <a:spLocks noChangeArrowheads="1"/>
            </p:cNvSpPr>
            <p:nvPr/>
          </p:nvSpPr>
          <p:spPr bwMode="auto">
            <a:xfrm>
              <a:off x="3200432" y="302393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E</a:t>
              </a:r>
            </a:p>
          </p:txBody>
        </p:sp>
        <p:sp>
          <p:nvSpPr>
            <p:cNvPr id="23" name="Rectangle 39"/>
            <p:cNvSpPr>
              <a:spLocks noChangeArrowheads="1"/>
            </p:cNvSpPr>
            <p:nvPr/>
          </p:nvSpPr>
          <p:spPr bwMode="auto">
            <a:xfrm>
              <a:off x="4078989"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4" name="Rectangle 40"/>
            <p:cNvSpPr>
              <a:spLocks noChangeArrowheads="1"/>
            </p:cNvSpPr>
            <p:nvPr/>
          </p:nvSpPr>
          <p:spPr bwMode="auto">
            <a:xfrm>
              <a:off x="3727566"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a:p>
          </p:txBody>
        </p:sp>
        <p:sp>
          <p:nvSpPr>
            <p:cNvPr id="25" name="Rectangle 41"/>
            <p:cNvSpPr>
              <a:spLocks noChangeArrowheads="1"/>
            </p:cNvSpPr>
            <p:nvPr/>
          </p:nvSpPr>
          <p:spPr bwMode="auto">
            <a:xfrm>
              <a:off x="4430412"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6" name="Rectangle 42"/>
            <p:cNvSpPr>
              <a:spLocks noChangeArrowheads="1"/>
            </p:cNvSpPr>
            <p:nvPr/>
          </p:nvSpPr>
          <p:spPr bwMode="auto">
            <a:xfrm>
              <a:off x="4899406" y="3023935"/>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F</a:t>
              </a:r>
            </a:p>
          </p:txBody>
        </p:sp>
        <p:sp>
          <p:nvSpPr>
            <p:cNvPr id="27" name="Rectangle 43"/>
            <p:cNvSpPr>
              <a:spLocks noChangeArrowheads="1"/>
            </p:cNvSpPr>
            <p:nvPr/>
          </p:nvSpPr>
          <p:spPr bwMode="auto">
            <a:xfrm>
              <a:off x="5777962"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8" name="Rectangle 44"/>
            <p:cNvSpPr>
              <a:spLocks noChangeArrowheads="1"/>
            </p:cNvSpPr>
            <p:nvPr/>
          </p:nvSpPr>
          <p:spPr bwMode="auto">
            <a:xfrm>
              <a:off x="5426540"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29" name="Rectangle 45"/>
            <p:cNvSpPr>
              <a:spLocks noChangeArrowheads="1"/>
            </p:cNvSpPr>
            <p:nvPr/>
          </p:nvSpPr>
          <p:spPr bwMode="auto">
            <a:xfrm>
              <a:off x="6129385" y="3023935"/>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30" name="Line 46"/>
            <p:cNvSpPr>
              <a:spLocks noChangeShapeType="1"/>
            </p:cNvSpPr>
            <p:nvPr/>
          </p:nvSpPr>
          <p:spPr bwMode="auto">
            <a:xfrm flipH="1">
              <a:off x="3472070" y="1661928"/>
              <a:ext cx="528426" cy="651622"/>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1" name="Line 47"/>
            <p:cNvSpPr>
              <a:spLocks noChangeShapeType="1"/>
            </p:cNvSpPr>
            <p:nvPr/>
          </p:nvSpPr>
          <p:spPr bwMode="auto">
            <a:xfrm>
              <a:off x="4398528" y="1661928"/>
              <a:ext cx="527134" cy="651622"/>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2" name="Line 48"/>
            <p:cNvSpPr>
              <a:spLocks noChangeShapeType="1"/>
            </p:cNvSpPr>
            <p:nvPr/>
          </p:nvSpPr>
          <p:spPr bwMode="auto">
            <a:xfrm flipH="1">
              <a:off x="2672005" y="2491146"/>
              <a:ext cx="586566" cy="532789"/>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3" name="Line 49"/>
            <p:cNvSpPr>
              <a:spLocks noChangeShapeType="1"/>
            </p:cNvSpPr>
            <p:nvPr/>
          </p:nvSpPr>
          <p:spPr bwMode="auto">
            <a:xfrm>
              <a:off x="3609994" y="2432383"/>
              <a:ext cx="175711" cy="591553"/>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4" name="Line 50"/>
            <p:cNvSpPr>
              <a:spLocks noChangeShapeType="1"/>
            </p:cNvSpPr>
            <p:nvPr/>
          </p:nvSpPr>
          <p:spPr bwMode="auto">
            <a:xfrm>
              <a:off x="3961417" y="2491146"/>
              <a:ext cx="1171839" cy="532789"/>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5" name="Rectangle 51"/>
            <p:cNvSpPr>
              <a:spLocks noChangeArrowheads="1"/>
            </p:cNvSpPr>
            <p:nvPr/>
          </p:nvSpPr>
          <p:spPr bwMode="auto">
            <a:xfrm>
              <a:off x="3199140" y="3675557"/>
              <a:ext cx="527134" cy="29643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G</a:t>
              </a:r>
            </a:p>
          </p:txBody>
        </p:sp>
        <p:sp>
          <p:nvSpPr>
            <p:cNvPr id="36" name="Rectangle 52"/>
            <p:cNvSpPr>
              <a:spLocks noChangeArrowheads="1"/>
            </p:cNvSpPr>
            <p:nvPr/>
          </p:nvSpPr>
          <p:spPr bwMode="auto">
            <a:xfrm>
              <a:off x="4077696" y="3675557"/>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37" name="Rectangle 53"/>
            <p:cNvSpPr>
              <a:spLocks noChangeArrowheads="1"/>
            </p:cNvSpPr>
            <p:nvPr/>
          </p:nvSpPr>
          <p:spPr bwMode="auto">
            <a:xfrm>
              <a:off x="3726274" y="3675557"/>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38" name="Rectangle 54"/>
            <p:cNvSpPr>
              <a:spLocks noChangeArrowheads="1"/>
            </p:cNvSpPr>
            <p:nvPr/>
          </p:nvSpPr>
          <p:spPr bwMode="auto">
            <a:xfrm>
              <a:off x="4429119" y="3675557"/>
              <a:ext cx="351423" cy="29643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39" name="Line 55"/>
            <p:cNvSpPr>
              <a:spLocks noChangeShapeType="1"/>
            </p:cNvSpPr>
            <p:nvPr/>
          </p:nvSpPr>
          <p:spPr bwMode="auto">
            <a:xfrm>
              <a:off x="3843846" y="3201531"/>
              <a:ext cx="0" cy="474026"/>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40" name="TextBox 39"/>
            <p:cNvSpPr txBox="1"/>
            <p:nvPr/>
          </p:nvSpPr>
          <p:spPr>
            <a:xfrm>
              <a:off x="4199271" y="928670"/>
              <a:ext cx="357190" cy="400110"/>
            </a:xfrm>
            <a:prstGeom prst="rect">
              <a:avLst/>
            </a:prstGeom>
            <a:noFill/>
          </p:spPr>
          <p:txBody>
            <a:bodyPr wrap="square" rtlCol="0">
              <a:spAutoFit/>
            </a:bodyPr>
            <a:lstStyle/>
            <a:p>
              <a:r>
                <a:rPr lang="en-US" altLang="zh-CN" sz="2000">
                  <a:latin typeface="Consolas" pitchFamily="49" charset="0"/>
                  <a:cs typeface="Consolas" pitchFamily="49" charset="0"/>
                </a:rPr>
                <a:t>t</a:t>
              </a:r>
              <a:endParaRPr lang="zh-CN" altLang="en-US" sz="2000">
                <a:latin typeface="Consolas" pitchFamily="49" charset="0"/>
                <a:cs typeface="Consolas" pitchFamily="49" charset="0"/>
              </a:endParaRPr>
            </a:p>
          </p:txBody>
        </p:sp>
        <p:cxnSp>
          <p:nvCxnSpPr>
            <p:cNvPr id="42" name="直接箭头连接符 41"/>
            <p:cNvCxnSpPr/>
            <p:nvPr/>
          </p:nvCxnSpPr>
          <p:spPr>
            <a:xfrm flipH="1">
              <a:off x="3984957" y="1128725"/>
              <a:ext cx="220076" cy="414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52" name="组合 51"/>
          <p:cNvGrpSpPr/>
          <p:nvPr/>
        </p:nvGrpSpPr>
        <p:grpSpPr>
          <a:xfrm>
            <a:off x="857224" y="4500570"/>
            <a:ext cx="5786478" cy="1643074"/>
            <a:chOff x="857224" y="4500570"/>
            <a:chExt cx="5786478" cy="1643074"/>
          </a:xfrm>
        </p:grpSpPr>
        <p:sp>
          <p:nvSpPr>
            <p:cNvPr id="51" name="圆角矩形 50"/>
            <p:cNvSpPr/>
            <p:nvPr/>
          </p:nvSpPr>
          <p:spPr>
            <a:xfrm>
              <a:off x="1071538" y="5000636"/>
              <a:ext cx="5000660" cy="11430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857224" y="4500570"/>
              <a:ext cx="5786478"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设</a:t>
              </a:r>
              <a:r>
                <a:rPr lang="en-US" sz="2200" i="1">
                  <a:latin typeface="Consolas" pitchFamily="49" charset="0"/>
                  <a:ea typeface="楷体" pitchFamily="49" charset="-122"/>
                  <a:cs typeface="Consolas" pitchFamily="49" charset="0"/>
                </a:rPr>
                <a:t>f</a:t>
              </a:r>
              <a:r>
                <a:rPr lang="en-US" sz="2200">
                  <a:latin typeface="Consolas" pitchFamily="49" charset="0"/>
                  <a:ea typeface="楷体" pitchFamily="49" charset="-122"/>
                  <a:cs typeface="Consolas" pitchFamily="49" charset="0"/>
                </a:rPr>
                <a:t>(</a:t>
              </a:r>
              <a:r>
                <a:rPr lang="en-US" sz="2200" i="1">
                  <a:latin typeface="Consolas" pitchFamily="49" charset="0"/>
                  <a:ea typeface="楷体" pitchFamily="49" charset="-122"/>
                  <a:cs typeface="Consolas" pitchFamily="49" charset="0"/>
                </a:rPr>
                <a:t>t</a:t>
              </a:r>
              <a:r>
                <a:rPr lang="en-US"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为树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的高度，其递归模型如下：</a:t>
              </a:r>
            </a:p>
          </p:txBody>
        </p:sp>
        <p:pic>
          <p:nvPicPr>
            <p:cNvPr id="1026" name="Picture 2"/>
            <p:cNvPicPr>
              <a:picLocks noChangeAspect="1" noChangeArrowheads="1"/>
            </p:cNvPicPr>
            <p:nvPr/>
          </p:nvPicPr>
          <p:blipFill>
            <a:blip r:embed="rId4"/>
            <a:srcRect/>
            <a:stretch>
              <a:fillRect/>
            </a:stretch>
          </p:blipFill>
          <p:spPr bwMode="auto">
            <a:xfrm>
              <a:off x="1214414" y="5143512"/>
              <a:ext cx="4662953" cy="857256"/>
            </a:xfrm>
            <a:prstGeom prst="rect">
              <a:avLst/>
            </a:prstGeom>
            <a:noFill/>
            <a:ln w="9525">
              <a:noFill/>
              <a:miter lim="800000"/>
              <a:headEnd/>
              <a:tailEnd/>
            </a:ln>
            <a:effectLst/>
          </p:spPr>
        </p:pic>
      </p:grpSp>
      <p:sp>
        <p:nvSpPr>
          <p:cNvPr id="2" name="灯片编号占位符 1">
            <a:extLst>
              <a:ext uri="{FF2B5EF4-FFF2-40B4-BE49-F238E27FC236}">
                <a16:creationId xmlns:a16="http://schemas.microsoft.com/office/drawing/2014/main" id="{2CB7BD87-7602-4DC0-B0B0-E7EFFE38BBB5}"/>
              </a:ext>
            </a:extLst>
          </p:cNvPr>
          <p:cNvSpPr>
            <a:spLocks noGrp="1"/>
          </p:cNvSpPr>
          <p:nvPr>
            <p:ph type="sldNum" sz="quarter" idx="12"/>
          </p:nvPr>
        </p:nvSpPr>
        <p:spPr/>
        <p:txBody>
          <a:bodyPr/>
          <a:lstStyle/>
          <a:p>
            <a:fld id="{FFD28AF7-D4CC-4B35-B7D7-507FA0146854}" type="slidenum">
              <a:rPr lang="en-US" altLang="zh-CN" smtClean="0"/>
              <a:pPr/>
              <a:t>35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00108"/>
            <a:ext cx="8001056" cy="4795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sz="1800">
                <a:solidFill>
                  <a:srgbClr val="3333FF"/>
                </a:solidFill>
                <a:latin typeface="Consolas" pitchFamily="49" charset="0"/>
                <a:ea typeface="仿宋" pitchFamily="49" charset="-122"/>
                <a:cs typeface="Consolas" pitchFamily="49" charset="0"/>
              </a:rPr>
              <a:t>int </a:t>
            </a:r>
            <a:r>
              <a:rPr lang="en-US" sz="1800">
                <a:solidFill>
                  <a:srgbClr val="FF0000"/>
                </a:solidFill>
                <a:latin typeface="Consolas" pitchFamily="49" charset="0"/>
                <a:ea typeface="仿宋" pitchFamily="49" charset="-122"/>
                <a:cs typeface="Consolas" pitchFamily="49" charset="0"/>
              </a:rPr>
              <a:t>TreeHeight1</a:t>
            </a:r>
            <a:r>
              <a:rPr lang="en-US" sz="1800">
                <a:solidFill>
                  <a:srgbClr val="3333FF"/>
                </a:solidFill>
                <a:latin typeface="Consolas" pitchFamily="49" charset="0"/>
                <a:ea typeface="仿宋" pitchFamily="49" charset="-122"/>
                <a:cs typeface="Consolas" pitchFamily="49" charset="0"/>
              </a:rPr>
              <a:t>(TSonNode *t)</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TSonNode *p;</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int i,h,maxh=0;</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if (t==NULL) return 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空树返回高度</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else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处理非空树</a:t>
            </a:r>
          </a:p>
          <a:p>
            <a:pPr algn="l"/>
            <a:r>
              <a:rPr lang="en-US" sz="1800">
                <a:solidFill>
                  <a:srgbClr val="3333FF"/>
                </a:solidFill>
                <a:latin typeface="Consolas" pitchFamily="49" charset="0"/>
                <a:ea typeface="仿宋" pitchFamily="49" charset="-122"/>
                <a:cs typeface="Consolas" pitchFamily="49" charset="0"/>
              </a:rPr>
              <a:t>   {  for</a:t>
            </a:r>
            <a:r>
              <a:rPr lang="zh-CN" altLang="en-US" sz="1800">
                <a:solidFill>
                  <a:srgbClr val="3333FF"/>
                </a:solidFill>
                <a:latin typeface="Consolas" pitchFamily="49" charset="0"/>
                <a:ea typeface="仿宋" pitchFamily="49" charset="-122"/>
                <a:cs typeface="Consolas" pitchFamily="49" charset="0"/>
              </a:rPr>
              <a:t>（</a:t>
            </a:r>
            <a:r>
              <a:rPr lang="en-US" sz="1800">
                <a:solidFill>
                  <a:srgbClr val="3333FF"/>
                </a:solidFill>
                <a:latin typeface="Consolas" pitchFamily="49" charset="0"/>
                <a:ea typeface="仿宋" pitchFamily="49" charset="-122"/>
                <a:cs typeface="Consolas" pitchFamily="49" charset="0"/>
              </a:rPr>
              <a:t>i=0;i&lt;MaxSons;i++)</a:t>
            </a:r>
          </a:p>
          <a:p>
            <a:pPr algn="l"/>
            <a:r>
              <a:rPr lang="en-US" sz="1800">
                <a:solidFill>
                  <a:srgbClr val="3333FF"/>
                </a:solidFill>
                <a:latin typeface="Consolas" pitchFamily="49" charset="0"/>
                <a:ea typeface="仿宋" pitchFamily="49" charset="-122"/>
                <a:cs typeface="Consolas" pitchFamily="49" charset="0"/>
              </a:rPr>
              <a:t>      {  p=t-&gt;sons[i];		</a:t>
            </a:r>
            <a:r>
              <a:rPr lang="en-US" sz="180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a:t>
            </a:r>
            <a:r>
              <a:rPr lang="en-US" sz="1800">
                <a:solidFill>
                  <a:srgbClr val="00B0F0"/>
                </a:solidFill>
                <a:latin typeface="Consolas" pitchFamily="49" charset="0"/>
                <a:ea typeface="仿宋" pitchFamily="49" charset="-122"/>
                <a:cs typeface="Consolas" pitchFamily="49" charset="0"/>
              </a:rPr>
              <a:t>t</a:t>
            </a:r>
            <a:r>
              <a:rPr lang="zh-CN" altLang="en-US" sz="1800">
                <a:solidFill>
                  <a:srgbClr val="00B0F0"/>
                </a:solidFill>
                <a:latin typeface="Consolas" pitchFamily="49" charset="0"/>
                <a:ea typeface="仿宋" pitchFamily="49" charset="-122"/>
                <a:cs typeface="Consolas" pitchFamily="49" charset="0"/>
              </a:rPr>
              <a:t>的第</a:t>
            </a:r>
            <a:r>
              <a:rPr lang="en-US" sz="1800">
                <a:solidFill>
                  <a:srgbClr val="00B0F0"/>
                </a:solidFill>
                <a:latin typeface="Consolas" pitchFamily="49" charset="0"/>
                <a:ea typeface="仿宋" pitchFamily="49" charset="-122"/>
                <a:cs typeface="Consolas" pitchFamily="49" charset="0"/>
              </a:rPr>
              <a:t>i+1</a:t>
            </a:r>
            <a:r>
              <a:rPr lang="zh-CN" altLang="en-US" sz="1800">
                <a:solidFill>
                  <a:srgbClr val="00B0F0"/>
                </a:solidFill>
                <a:latin typeface="Consolas" pitchFamily="49" charset="0"/>
                <a:ea typeface="仿宋" pitchFamily="49" charset="-122"/>
                <a:cs typeface="Consolas" pitchFamily="49" charset="0"/>
              </a:rPr>
              <a:t>个孩子结点</a:t>
            </a:r>
            <a:endParaRPr lang="en-US" altLang="zh-CN" sz="1800">
              <a:solidFill>
                <a:srgbClr val="00B0F0"/>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if (p!=NULL)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若存在第</a:t>
            </a:r>
            <a:r>
              <a:rPr lang="en-US" sz="1800">
                <a:solidFill>
                  <a:srgbClr val="00B0F0"/>
                </a:solidFill>
                <a:latin typeface="Consolas" pitchFamily="49" charset="0"/>
                <a:ea typeface="仿宋" pitchFamily="49" charset="-122"/>
                <a:cs typeface="Consolas" pitchFamily="49" charset="0"/>
              </a:rPr>
              <a:t>i+1</a:t>
            </a:r>
            <a:r>
              <a:rPr lang="zh-CN" altLang="en-US" sz="1800">
                <a:solidFill>
                  <a:srgbClr val="00B0F0"/>
                </a:solidFill>
                <a:latin typeface="Consolas" pitchFamily="49" charset="0"/>
                <a:ea typeface="仿宋" pitchFamily="49" charset="-122"/>
                <a:cs typeface="Consolas" pitchFamily="49" charset="0"/>
              </a:rPr>
              <a:t>个孩子</a:t>
            </a:r>
          </a:p>
          <a:p>
            <a:pPr algn="l"/>
            <a:r>
              <a:rPr lang="en-US" sz="1800">
                <a:solidFill>
                  <a:srgbClr val="3333FF"/>
                </a:solidFill>
                <a:latin typeface="Consolas" pitchFamily="49" charset="0"/>
                <a:ea typeface="仿宋" pitchFamily="49" charset="-122"/>
                <a:cs typeface="Consolas" pitchFamily="49" charset="0"/>
              </a:rPr>
              <a:t>	  {  h=</a:t>
            </a:r>
            <a:r>
              <a:rPr lang="en-US" sz="1800">
                <a:solidFill>
                  <a:srgbClr val="FF0000"/>
                </a:solidFill>
                <a:latin typeface="Consolas" pitchFamily="49" charset="0"/>
                <a:ea typeface="仿宋" pitchFamily="49" charset="-122"/>
                <a:cs typeface="Consolas" pitchFamily="49" charset="0"/>
              </a:rPr>
              <a:t>TreeHeight1</a:t>
            </a:r>
            <a:r>
              <a:rPr lang="en-US" sz="1800">
                <a:solidFill>
                  <a:srgbClr val="3333FF"/>
                </a:solidFill>
                <a:latin typeface="Consolas" pitchFamily="49" charset="0"/>
                <a:ea typeface="仿宋" pitchFamily="49" charset="-122"/>
                <a:cs typeface="Consolas" pitchFamily="49" charset="0"/>
              </a:rPr>
              <a:t>(p);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求出对应子树的高度</a:t>
            </a:r>
          </a:p>
          <a:p>
            <a:pPr algn="l"/>
            <a:r>
              <a:rPr lang="en-US" sz="1800">
                <a:solidFill>
                  <a:srgbClr val="3333FF"/>
                </a:solidFill>
                <a:latin typeface="Consolas" pitchFamily="49" charset="0"/>
                <a:ea typeface="仿宋" pitchFamily="49" charset="-122"/>
                <a:cs typeface="Consolas" pitchFamily="49" charset="0"/>
              </a:rPr>
              <a:t>            if (maxh&lt;h) maxh=h;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求所有子树的最大高度</a:t>
            </a:r>
          </a:p>
          <a:p>
            <a:pPr algn="l"/>
            <a:r>
              <a:rPr lang="en-US" sz="1800">
                <a:solidFill>
                  <a:srgbClr val="3333FF"/>
                </a:solidFill>
                <a:latin typeface="Consolas" pitchFamily="49" charset="0"/>
                <a:ea typeface="仿宋" pitchFamily="49" charset="-122"/>
                <a:cs typeface="Consolas" pitchFamily="49" charset="0"/>
              </a:rPr>
              <a:t>	  }</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return(maxh+1);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返回</a:t>
            </a:r>
            <a:r>
              <a:rPr lang="en-US" sz="1800">
                <a:solidFill>
                  <a:srgbClr val="00B0F0"/>
                </a:solidFill>
                <a:latin typeface="Consolas" pitchFamily="49" charset="0"/>
                <a:ea typeface="仿宋" pitchFamily="49" charset="-122"/>
                <a:cs typeface="Consolas" pitchFamily="49" charset="0"/>
              </a:rPr>
              <a:t>maxh+1</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   }</a:t>
            </a:r>
            <a:endParaRPr lang="zh-CN" altLang="en-US" sz="1800">
              <a:solidFill>
                <a:srgbClr val="3333FF"/>
              </a:solidFill>
              <a:latin typeface="Consolas" pitchFamily="49" charset="0"/>
              <a:ea typeface="仿宋" pitchFamily="49" charset="-122"/>
              <a:cs typeface="Consolas" pitchFamily="49" charset="0"/>
            </a:endParaRPr>
          </a:p>
          <a:p>
            <a:pPr algn="l"/>
            <a:r>
              <a:rPr lang="en-US" sz="1800">
                <a:solidFill>
                  <a:srgbClr val="3333FF"/>
                </a:solidFill>
                <a:latin typeface="Consolas" pitchFamily="49" charset="0"/>
                <a:ea typeface="仿宋" pitchFamily="49" charset="-122"/>
                <a:cs typeface="Consolas" pitchFamily="49" charset="0"/>
              </a:rPr>
              <a:t>}</a:t>
            </a:r>
            <a:endParaRPr lang="zh-CN" altLang="en-US" sz="1800">
              <a:solidFill>
                <a:srgbClr val="3333FF"/>
              </a:solidFill>
              <a:latin typeface="Consolas" pitchFamily="49" charset="0"/>
              <a:ea typeface="仿宋" pitchFamily="49" charset="-122"/>
              <a:cs typeface="Consolas" pitchFamily="49" charset="0"/>
            </a:endParaRPr>
          </a:p>
          <a:p>
            <a:pPr algn="l"/>
            <a:endParaRPr lang="zh-CN" altLang="en-US" sz="180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500034" y="357166"/>
            <a:ext cx="2500330" cy="430887"/>
          </a:xfrm>
          <a:prstGeom prst="rect">
            <a:avLst/>
          </a:prstGeom>
          <a:noFill/>
        </p:spPr>
        <p:txBody>
          <a:bodyPr wrap="square" rtlCol="0">
            <a:spAutoFit/>
          </a:bodyPr>
          <a:lstStyle/>
          <a:p>
            <a:pPr algn="l"/>
            <a:r>
              <a:rPr lang="zh-CN" altLang="en-US" sz="2200">
                <a:solidFill>
                  <a:srgbClr val="0000CC"/>
                </a:solidFill>
                <a:latin typeface="楷体" pitchFamily="49" charset="-122"/>
                <a:ea typeface="楷体" pitchFamily="49" charset="-122"/>
              </a:rPr>
              <a:t>递归算法：</a:t>
            </a:r>
          </a:p>
        </p:txBody>
      </p:sp>
      <p:sp>
        <p:nvSpPr>
          <p:cNvPr id="2" name="灯片编号占位符 1">
            <a:extLst>
              <a:ext uri="{FF2B5EF4-FFF2-40B4-BE49-F238E27FC236}">
                <a16:creationId xmlns:a16="http://schemas.microsoft.com/office/drawing/2014/main" id="{0C7F8748-C01C-40F7-9BC0-6D723500A8C6}"/>
              </a:ext>
            </a:extLst>
          </p:cNvPr>
          <p:cNvSpPr>
            <a:spLocks noGrp="1"/>
          </p:cNvSpPr>
          <p:nvPr>
            <p:ph type="sldNum" sz="quarter" idx="12"/>
          </p:nvPr>
        </p:nvSpPr>
        <p:spPr/>
        <p:txBody>
          <a:bodyPr/>
          <a:lstStyle/>
          <a:p>
            <a:fld id="{FFD28AF7-D4CC-4B35-B7D7-507FA0146854}" type="slidenum">
              <a:rPr lang="en-US" altLang="zh-CN" smtClean="0"/>
              <a:pPr/>
              <a:t>36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09600" y="228600"/>
            <a:ext cx="3819524"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kumimoji="1" lang="en-US" altLang="zh-CN" dirty="0">
                <a:solidFill>
                  <a:srgbClr val="FF0000"/>
                </a:solidFill>
                <a:latin typeface="微软雅黑" pitchFamily="34" charset="-122"/>
                <a:ea typeface="微软雅黑" pitchFamily="34" charset="-122"/>
              </a:rPr>
              <a:t>3. </a:t>
            </a:r>
            <a:r>
              <a:rPr kumimoji="1" lang="zh-CN" altLang="en-US" dirty="0">
                <a:solidFill>
                  <a:srgbClr val="FF0000"/>
                </a:solidFill>
                <a:latin typeface="微软雅黑" pitchFamily="34" charset="-122"/>
                <a:ea typeface="微软雅黑" pitchFamily="34" charset="-122"/>
              </a:rPr>
              <a:t>孩子兄弟链存储结构      </a:t>
            </a:r>
            <a:endParaRPr kumimoji="1" lang="zh-CN" altLang="en-US" dirty="0">
              <a:latin typeface="微软雅黑" pitchFamily="34" charset="-122"/>
              <a:ea typeface="微软雅黑" pitchFamily="34" charset="-122"/>
            </a:endParaRPr>
          </a:p>
        </p:txBody>
      </p:sp>
      <p:sp>
        <p:nvSpPr>
          <p:cNvPr id="66564" name="Rectangle 4"/>
          <p:cNvSpPr>
            <a:spLocks noChangeArrowheads="1"/>
          </p:cNvSpPr>
          <p:nvPr/>
        </p:nvSpPr>
        <p:spPr bwMode="auto">
          <a:xfrm>
            <a:off x="2909888" y="2628900"/>
            <a:ext cx="9144000" cy="0"/>
          </a:xfrm>
          <a:prstGeom prst="rect">
            <a:avLst/>
          </a:prstGeom>
          <a:noFill/>
          <a:ln w="9525">
            <a:noFill/>
            <a:miter lim="800000"/>
            <a:headEnd/>
            <a:tailEnd/>
          </a:ln>
          <a:effectLst/>
        </p:spPr>
        <p:txBody>
          <a:bodyPr>
            <a:spAutoFit/>
          </a:bodyPr>
          <a:lstStyle/>
          <a:p>
            <a:endParaRPr lang="zh-CN" altLang="en-US"/>
          </a:p>
        </p:txBody>
      </p:sp>
      <p:sp>
        <p:nvSpPr>
          <p:cNvPr id="66566" name="Rectangle 6"/>
          <p:cNvSpPr>
            <a:spLocks noChangeArrowheads="1"/>
          </p:cNvSpPr>
          <p:nvPr/>
        </p:nvSpPr>
        <p:spPr bwMode="auto">
          <a:xfrm>
            <a:off x="2876550" y="2628900"/>
            <a:ext cx="9144000" cy="0"/>
          </a:xfrm>
          <a:prstGeom prst="rect">
            <a:avLst/>
          </a:prstGeom>
          <a:noFill/>
          <a:ln w="9525">
            <a:noFill/>
            <a:miter lim="800000"/>
            <a:headEnd/>
            <a:tailEnd/>
          </a:ln>
          <a:effectLst/>
        </p:spPr>
        <p:txBody>
          <a:bodyPr>
            <a:spAutoFit/>
          </a:bodyPr>
          <a:lstStyle/>
          <a:p>
            <a:endParaRPr lang="zh-CN" altLang="en-US"/>
          </a:p>
        </p:txBody>
      </p:sp>
      <p:sp>
        <p:nvSpPr>
          <p:cNvPr id="102413" name="Rectangle 13"/>
          <p:cNvSpPr>
            <a:spLocks noChangeArrowheads="1"/>
          </p:cNvSpPr>
          <p:nvPr/>
        </p:nvSpPr>
        <p:spPr bwMode="auto">
          <a:xfrm>
            <a:off x="0" y="27860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2458" name="Text Box 58"/>
          <p:cNvSpPr txBox="1">
            <a:spLocks noChangeArrowheads="1"/>
          </p:cNvSpPr>
          <p:nvPr/>
        </p:nvSpPr>
        <p:spPr bwMode="auto">
          <a:xfrm>
            <a:off x="539750" y="1125538"/>
            <a:ext cx="6675456" cy="430887"/>
          </a:xfrm>
          <a:prstGeom prst="rect">
            <a:avLst/>
          </a:prstGeom>
          <a:noFill/>
          <a:ln w="28575" algn="ctr">
            <a:noFill/>
            <a:miter lim="800000"/>
            <a:headEnd/>
            <a:tailEnd type="none" w="med" len="lg"/>
          </a:ln>
          <a:effectLst/>
        </p:spPr>
        <p:txBody>
          <a:bodyPr wrap="square">
            <a:spAutoFit/>
          </a:bodyPr>
          <a:lstStyle/>
          <a:p>
            <a:pPr algn="l">
              <a:spcBef>
                <a:spcPct val="50000"/>
              </a:spcBef>
            </a:pPr>
            <a:r>
              <a:rPr kumimoji="1" lang="zh-CN" altLang="en-US" sz="2200" dirty="0">
                <a:latin typeface="楷体" pitchFamily="49" charset="-122"/>
                <a:ea typeface="楷体" pitchFamily="49" charset="-122"/>
              </a:rPr>
              <a:t>孩子兄弟链存储结构是</a:t>
            </a:r>
            <a:r>
              <a:rPr kumimoji="1" lang="zh-CN" altLang="en-US" sz="2200">
                <a:latin typeface="楷体" pitchFamily="49" charset="-122"/>
                <a:ea typeface="楷体" pitchFamily="49" charset="-122"/>
              </a:rPr>
              <a:t>为每个结点设计</a:t>
            </a:r>
            <a:r>
              <a:rPr kumimoji="1" lang="en-US" altLang="zh-CN" sz="2200" dirty="0">
                <a:ea typeface="楷体" pitchFamily="49" charset="-122"/>
                <a:cs typeface="Times New Roman" pitchFamily="18" charset="0"/>
              </a:rPr>
              <a:t>3</a:t>
            </a:r>
            <a:r>
              <a:rPr kumimoji="1" lang="zh-CN" altLang="en-US" sz="2200" dirty="0">
                <a:latin typeface="楷体" pitchFamily="49" charset="-122"/>
                <a:ea typeface="楷体" pitchFamily="49" charset="-122"/>
              </a:rPr>
              <a:t>个域：</a:t>
            </a:r>
            <a:endParaRPr lang="zh-CN" altLang="en-US" sz="2200" dirty="0">
              <a:latin typeface="楷体" pitchFamily="49" charset="-122"/>
              <a:ea typeface="楷体" pitchFamily="49" charset="-122"/>
            </a:endParaRPr>
          </a:p>
        </p:txBody>
      </p:sp>
      <p:sp>
        <p:nvSpPr>
          <p:cNvPr id="7" name="TextBox 6"/>
          <p:cNvSpPr txBox="1"/>
          <p:nvPr/>
        </p:nvSpPr>
        <p:spPr>
          <a:xfrm>
            <a:off x="785786" y="1956049"/>
            <a:ext cx="3786214" cy="14246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50000"/>
              </a:lnSpc>
              <a:buBlip>
                <a:blip r:embed="rId2"/>
              </a:buBlip>
            </a:pPr>
            <a:r>
              <a:rPr kumimoji="1" lang="zh-CN" altLang="en-US" sz="2000" dirty="0">
                <a:solidFill>
                  <a:srgbClr val="3333FF"/>
                </a:solidFill>
                <a:latin typeface="微软雅黑" pitchFamily="34" charset="-122"/>
                <a:ea typeface="微软雅黑" pitchFamily="34" charset="-122"/>
              </a:rPr>
              <a:t>一个数据元素域</a:t>
            </a:r>
            <a:endParaRPr kumimoji="1" lang="en-US" altLang="zh-CN" sz="2000" dirty="0">
              <a:solidFill>
                <a:srgbClr val="3333FF"/>
              </a:solidFill>
              <a:latin typeface="微软雅黑" pitchFamily="34" charset="-122"/>
              <a:ea typeface="微软雅黑" pitchFamily="34" charset="-122"/>
            </a:endParaRPr>
          </a:p>
          <a:p>
            <a:pPr marL="457200" indent="-457200" algn="l">
              <a:lnSpc>
                <a:spcPct val="150000"/>
              </a:lnSpc>
              <a:buBlip>
                <a:blip r:embed="rId2"/>
              </a:buBlip>
            </a:pPr>
            <a:r>
              <a:rPr kumimoji="1" lang="zh-CN" altLang="en-US" sz="2000" dirty="0">
                <a:solidFill>
                  <a:srgbClr val="3333FF"/>
                </a:solidFill>
                <a:latin typeface="微软雅黑" pitchFamily="34" charset="-122"/>
                <a:ea typeface="微软雅黑" pitchFamily="34" charset="-122"/>
              </a:rPr>
              <a:t>第一</a:t>
            </a:r>
            <a:r>
              <a:rPr kumimoji="1" lang="zh-CN" altLang="en-US" sz="2000">
                <a:solidFill>
                  <a:srgbClr val="3333FF"/>
                </a:solidFill>
                <a:latin typeface="微软雅黑" pitchFamily="34" charset="-122"/>
                <a:ea typeface="微软雅黑" pitchFamily="34" charset="-122"/>
              </a:rPr>
              <a:t>个孩子结点指针</a:t>
            </a:r>
            <a:r>
              <a:rPr kumimoji="1" lang="zh-CN" altLang="en-US" sz="2000" dirty="0">
                <a:solidFill>
                  <a:srgbClr val="3333FF"/>
                </a:solidFill>
                <a:latin typeface="微软雅黑" pitchFamily="34" charset="-122"/>
                <a:ea typeface="微软雅黑" pitchFamily="34" charset="-122"/>
              </a:rPr>
              <a:t>域</a:t>
            </a:r>
            <a:endParaRPr kumimoji="1" lang="en-US" altLang="zh-CN" sz="2000" dirty="0">
              <a:solidFill>
                <a:srgbClr val="3333FF"/>
              </a:solidFill>
              <a:latin typeface="微软雅黑" pitchFamily="34" charset="-122"/>
              <a:ea typeface="微软雅黑" pitchFamily="34" charset="-122"/>
            </a:endParaRPr>
          </a:p>
          <a:p>
            <a:pPr marL="457200" indent="-457200" algn="l">
              <a:lnSpc>
                <a:spcPct val="150000"/>
              </a:lnSpc>
              <a:buBlip>
                <a:blip r:embed="rId2"/>
              </a:buBlip>
            </a:pPr>
            <a:r>
              <a:rPr kumimoji="1" lang="zh-CN" altLang="en-US" sz="2000" dirty="0">
                <a:solidFill>
                  <a:srgbClr val="3333FF"/>
                </a:solidFill>
                <a:latin typeface="微软雅黑" pitchFamily="34" charset="-122"/>
                <a:ea typeface="微软雅黑" pitchFamily="34" charset="-122"/>
              </a:rPr>
              <a:t>一</a:t>
            </a:r>
            <a:r>
              <a:rPr kumimoji="1" lang="zh-CN" altLang="en-US" sz="2000">
                <a:solidFill>
                  <a:srgbClr val="3333FF"/>
                </a:solidFill>
                <a:latin typeface="微软雅黑" pitchFamily="34" charset="-122"/>
                <a:ea typeface="微软雅黑" pitchFamily="34" charset="-122"/>
              </a:rPr>
              <a:t>个兄弟结点指针</a:t>
            </a:r>
            <a:r>
              <a:rPr kumimoji="1" lang="zh-CN" altLang="en-US" sz="2000" dirty="0">
                <a:solidFill>
                  <a:srgbClr val="3333FF"/>
                </a:solidFill>
                <a:latin typeface="微软雅黑" pitchFamily="34" charset="-122"/>
                <a:ea typeface="微软雅黑" pitchFamily="34" charset="-122"/>
              </a:rPr>
              <a:t>域</a:t>
            </a:r>
            <a:endParaRPr lang="zh-CN" altLang="en-US" sz="2000" dirty="0">
              <a:solidFill>
                <a:srgbClr val="3333FF"/>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EBAFD3A-1393-482D-B7D6-859081A5D88E}"/>
              </a:ext>
            </a:extLst>
          </p:cNvPr>
          <p:cNvSpPr>
            <a:spLocks noGrp="1"/>
          </p:cNvSpPr>
          <p:nvPr>
            <p:ph type="sldNum" sz="quarter" idx="12"/>
          </p:nvPr>
        </p:nvSpPr>
        <p:spPr/>
        <p:txBody>
          <a:bodyPr/>
          <a:lstStyle/>
          <a:p>
            <a:fld id="{FFD28AF7-D4CC-4B35-B7D7-507FA0146854}"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102" name="Oval 54"/>
          <p:cNvSpPr>
            <a:spLocks noChangeArrowheads="1"/>
          </p:cNvSpPr>
          <p:nvPr/>
        </p:nvSpPr>
        <p:spPr bwMode="auto">
          <a:xfrm>
            <a:off x="1547813" y="162877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86103" name="Oval 55"/>
          <p:cNvSpPr>
            <a:spLocks noChangeArrowheads="1"/>
          </p:cNvSpPr>
          <p:nvPr/>
        </p:nvSpPr>
        <p:spPr bwMode="auto">
          <a:xfrm>
            <a:off x="1042988" y="3857625"/>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86104" name="Oval 56"/>
          <p:cNvSpPr>
            <a:spLocks noChangeArrowheads="1"/>
          </p:cNvSpPr>
          <p:nvPr/>
        </p:nvSpPr>
        <p:spPr bwMode="auto">
          <a:xfrm>
            <a:off x="1042988" y="2344738"/>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6105" name="Oval 57"/>
          <p:cNvSpPr>
            <a:spLocks noChangeArrowheads="1"/>
          </p:cNvSpPr>
          <p:nvPr/>
        </p:nvSpPr>
        <p:spPr bwMode="auto">
          <a:xfrm>
            <a:off x="2051050" y="2344738"/>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6106" name="Oval 58"/>
          <p:cNvSpPr>
            <a:spLocks noChangeArrowheads="1"/>
          </p:cNvSpPr>
          <p:nvPr/>
        </p:nvSpPr>
        <p:spPr bwMode="auto">
          <a:xfrm>
            <a:off x="395288" y="313690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6107" name="Oval 59"/>
          <p:cNvSpPr>
            <a:spLocks noChangeArrowheads="1"/>
          </p:cNvSpPr>
          <p:nvPr/>
        </p:nvSpPr>
        <p:spPr bwMode="auto">
          <a:xfrm>
            <a:off x="1042988" y="313690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86108" name="Oval 60"/>
          <p:cNvSpPr>
            <a:spLocks noChangeArrowheads="1"/>
          </p:cNvSpPr>
          <p:nvPr/>
        </p:nvSpPr>
        <p:spPr bwMode="auto">
          <a:xfrm>
            <a:off x="1763713" y="3136900"/>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6109" name="Freeform 61"/>
          <p:cNvSpPr>
            <a:spLocks/>
          </p:cNvSpPr>
          <p:nvPr/>
        </p:nvSpPr>
        <p:spPr bwMode="auto">
          <a:xfrm>
            <a:off x="1266825" y="3567113"/>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0" name="Freeform 62"/>
          <p:cNvSpPr>
            <a:spLocks/>
          </p:cNvSpPr>
          <p:nvPr/>
        </p:nvSpPr>
        <p:spPr bwMode="auto">
          <a:xfrm>
            <a:off x="1323975" y="1985963"/>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1" name="Freeform 63"/>
          <p:cNvSpPr>
            <a:spLocks/>
          </p:cNvSpPr>
          <p:nvPr/>
        </p:nvSpPr>
        <p:spPr bwMode="auto">
          <a:xfrm>
            <a:off x="1927225" y="1979613"/>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2" name="Line 64"/>
          <p:cNvSpPr>
            <a:spLocks noChangeShapeType="1"/>
          </p:cNvSpPr>
          <p:nvPr/>
        </p:nvSpPr>
        <p:spPr bwMode="auto">
          <a:xfrm>
            <a:off x="1258888" y="2776538"/>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6113" name="Freeform 65"/>
          <p:cNvSpPr>
            <a:spLocks/>
          </p:cNvSpPr>
          <p:nvPr/>
        </p:nvSpPr>
        <p:spPr bwMode="auto">
          <a:xfrm>
            <a:off x="671513" y="2676525"/>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6114" name="Freeform 66"/>
          <p:cNvSpPr>
            <a:spLocks/>
          </p:cNvSpPr>
          <p:nvPr/>
        </p:nvSpPr>
        <p:spPr bwMode="auto">
          <a:xfrm>
            <a:off x="1452563" y="2651125"/>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49" name="组合 48"/>
          <p:cNvGrpSpPr/>
          <p:nvPr/>
        </p:nvGrpSpPr>
        <p:grpSpPr>
          <a:xfrm>
            <a:off x="2997192" y="1697038"/>
            <a:ext cx="5462596" cy="2655887"/>
            <a:chOff x="2997192" y="1697038"/>
            <a:chExt cx="5462596" cy="2655887"/>
          </a:xfrm>
        </p:grpSpPr>
        <p:sp>
          <p:nvSpPr>
            <p:cNvPr id="386115" name="AutoShape 67"/>
            <p:cNvSpPr>
              <a:spLocks noChangeArrowheads="1"/>
            </p:cNvSpPr>
            <p:nvPr/>
          </p:nvSpPr>
          <p:spPr bwMode="auto">
            <a:xfrm>
              <a:off x="2997192" y="2849563"/>
              <a:ext cx="576000" cy="360000"/>
            </a:xfrm>
            <a:prstGeom prst="rightArrow">
              <a:avLst>
                <a:gd name="adj1" fmla="val 50000"/>
                <a:gd name="adj2" fmla="val 25000"/>
              </a:avLst>
            </a:prstGeom>
            <a:ln>
              <a:headEnd/>
              <a:tailEnd type="none" w="med" len="lg"/>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86117" name="Rectangle 69"/>
            <p:cNvSpPr>
              <a:spLocks noChangeArrowheads="1"/>
            </p:cNvSpPr>
            <p:nvPr/>
          </p:nvSpPr>
          <p:spPr bwMode="auto">
            <a:xfrm>
              <a:off x="3852863" y="169703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18" name="Rectangle 70"/>
            <p:cNvSpPr>
              <a:spLocks noChangeArrowheads="1"/>
            </p:cNvSpPr>
            <p:nvPr/>
          </p:nvSpPr>
          <p:spPr bwMode="auto">
            <a:xfrm>
              <a:off x="4716463" y="169703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19" name="Rectangle 71"/>
            <p:cNvSpPr>
              <a:spLocks noChangeArrowheads="1"/>
            </p:cNvSpPr>
            <p:nvPr/>
          </p:nvSpPr>
          <p:spPr bwMode="auto">
            <a:xfrm>
              <a:off x="4284663" y="169703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6120" name="Rectangle 72"/>
            <p:cNvSpPr>
              <a:spLocks noChangeArrowheads="1"/>
            </p:cNvSpPr>
            <p:nvPr/>
          </p:nvSpPr>
          <p:spPr bwMode="auto">
            <a:xfrm>
              <a:off x="385127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21" name="Rectangle 73"/>
            <p:cNvSpPr>
              <a:spLocks noChangeArrowheads="1"/>
            </p:cNvSpPr>
            <p:nvPr/>
          </p:nvSpPr>
          <p:spPr bwMode="auto">
            <a:xfrm>
              <a:off x="471487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22" name="Rectangle 74"/>
            <p:cNvSpPr>
              <a:spLocks noChangeArrowheads="1"/>
            </p:cNvSpPr>
            <p:nvPr/>
          </p:nvSpPr>
          <p:spPr bwMode="auto">
            <a:xfrm>
              <a:off x="4283075" y="2489200"/>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6123" name="Rectangle 75"/>
            <p:cNvSpPr>
              <a:spLocks noChangeArrowheads="1"/>
            </p:cNvSpPr>
            <p:nvPr/>
          </p:nvSpPr>
          <p:spPr bwMode="auto">
            <a:xfrm>
              <a:off x="550862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6124" name="Rectangle 76"/>
            <p:cNvSpPr>
              <a:spLocks noChangeArrowheads="1"/>
            </p:cNvSpPr>
            <p:nvPr/>
          </p:nvSpPr>
          <p:spPr bwMode="auto">
            <a:xfrm>
              <a:off x="6372225" y="2489200"/>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25" name="Rectangle 77"/>
            <p:cNvSpPr>
              <a:spLocks noChangeArrowheads="1"/>
            </p:cNvSpPr>
            <p:nvPr/>
          </p:nvSpPr>
          <p:spPr bwMode="auto">
            <a:xfrm>
              <a:off x="5940425" y="2489200"/>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6126" name="Rectangle 78"/>
            <p:cNvSpPr>
              <a:spLocks noChangeArrowheads="1"/>
            </p:cNvSpPr>
            <p:nvPr/>
          </p:nvSpPr>
          <p:spPr bwMode="auto">
            <a:xfrm>
              <a:off x="385127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6127" name="Rectangle 79"/>
            <p:cNvSpPr>
              <a:spLocks noChangeArrowheads="1"/>
            </p:cNvSpPr>
            <p:nvPr/>
          </p:nvSpPr>
          <p:spPr bwMode="auto">
            <a:xfrm>
              <a:off x="471487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28" name="Rectangle 80"/>
            <p:cNvSpPr>
              <a:spLocks noChangeArrowheads="1"/>
            </p:cNvSpPr>
            <p:nvPr/>
          </p:nvSpPr>
          <p:spPr bwMode="auto">
            <a:xfrm>
              <a:off x="4283075" y="32813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6129" name="Rectangle 81"/>
            <p:cNvSpPr>
              <a:spLocks noChangeArrowheads="1"/>
            </p:cNvSpPr>
            <p:nvPr/>
          </p:nvSpPr>
          <p:spPr bwMode="auto">
            <a:xfrm>
              <a:off x="550862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30" name="Rectangle 82"/>
            <p:cNvSpPr>
              <a:spLocks noChangeArrowheads="1"/>
            </p:cNvSpPr>
            <p:nvPr/>
          </p:nvSpPr>
          <p:spPr bwMode="auto">
            <a:xfrm>
              <a:off x="6372225"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386131" name="Rectangle 83"/>
            <p:cNvSpPr>
              <a:spLocks noChangeArrowheads="1"/>
            </p:cNvSpPr>
            <p:nvPr/>
          </p:nvSpPr>
          <p:spPr bwMode="auto">
            <a:xfrm>
              <a:off x="5940425" y="32813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86132" name="Rectangle 84"/>
            <p:cNvSpPr>
              <a:spLocks noChangeArrowheads="1"/>
            </p:cNvSpPr>
            <p:nvPr/>
          </p:nvSpPr>
          <p:spPr bwMode="auto">
            <a:xfrm>
              <a:off x="7164388"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33" name="Rectangle 85"/>
            <p:cNvSpPr>
              <a:spLocks noChangeArrowheads="1"/>
            </p:cNvSpPr>
            <p:nvPr/>
          </p:nvSpPr>
          <p:spPr bwMode="auto">
            <a:xfrm>
              <a:off x="8027988" y="32813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386134" name="Rectangle 86"/>
            <p:cNvSpPr>
              <a:spLocks noChangeArrowheads="1"/>
            </p:cNvSpPr>
            <p:nvPr/>
          </p:nvSpPr>
          <p:spPr bwMode="auto">
            <a:xfrm>
              <a:off x="7596188" y="32813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6135" name="Rectangle 87"/>
            <p:cNvSpPr>
              <a:spLocks noChangeArrowheads="1"/>
            </p:cNvSpPr>
            <p:nvPr/>
          </p:nvSpPr>
          <p:spPr bwMode="auto">
            <a:xfrm>
              <a:off x="5508625" y="39925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36" name="Rectangle 88"/>
            <p:cNvSpPr>
              <a:spLocks noChangeArrowheads="1"/>
            </p:cNvSpPr>
            <p:nvPr/>
          </p:nvSpPr>
          <p:spPr bwMode="auto">
            <a:xfrm>
              <a:off x="6372225" y="39925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386137" name="Rectangle 89"/>
            <p:cNvSpPr>
              <a:spLocks noChangeArrowheads="1"/>
            </p:cNvSpPr>
            <p:nvPr/>
          </p:nvSpPr>
          <p:spPr bwMode="auto">
            <a:xfrm>
              <a:off x="5940425" y="39925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86138" name="Line 90"/>
            <p:cNvSpPr>
              <a:spLocks noChangeShapeType="1"/>
            </p:cNvSpPr>
            <p:nvPr/>
          </p:nvSpPr>
          <p:spPr bwMode="auto">
            <a:xfrm>
              <a:off x="4067175" y="1841500"/>
              <a:ext cx="0"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39" name="Line 91"/>
            <p:cNvSpPr>
              <a:spLocks noChangeShapeType="1"/>
            </p:cNvSpPr>
            <p:nvPr/>
          </p:nvSpPr>
          <p:spPr bwMode="auto">
            <a:xfrm>
              <a:off x="4067175" y="2633663"/>
              <a:ext cx="0"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0" name="Line 92"/>
            <p:cNvSpPr>
              <a:spLocks noChangeShapeType="1"/>
            </p:cNvSpPr>
            <p:nvPr/>
          </p:nvSpPr>
          <p:spPr bwMode="auto">
            <a:xfrm>
              <a:off x="5724525" y="3489325"/>
              <a:ext cx="0" cy="503237"/>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1" name="Line 93"/>
            <p:cNvSpPr>
              <a:spLocks noChangeShapeType="1"/>
            </p:cNvSpPr>
            <p:nvPr/>
          </p:nvSpPr>
          <p:spPr bwMode="auto">
            <a:xfrm>
              <a:off x="4932363" y="2705100"/>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2" name="Line 94"/>
            <p:cNvSpPr>
              <a:spLocks noChangeShapeType="1"/>
            </p:cNvSpPr>
            <p:nvPr/>
          </p:nvSpPr>
          <p:spPr bwMode="auto">
            <a:xfrm>
              <a:off x="4932363" y="3497263"/>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3" name="Line 95"/>
            <p:cNvSpPr>
              <a:spLocks noChangeShapeType="1"/>
            </p:cNvSpPr>
            <p:nvPr/>
          </p:nvSpPr>
          <p:spPr bwMode="auto">
            <a:xfrm>
              <a:off x="6634163" y="3463925"/>
              <a:ext cx="503238"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386145" name="Group 97"/>
          <p:cNvGrpSpPr>
            <a:grpSpLocks/>
          </p:cNvGrpSpPr>
          <p:nvPr/>
        </p:nvGrpSpPr>
        <p:grpSpPr bwMode="auto">
          <a:xfrm>
            <a:off x="2916238" y="4149725"/>
            <a:ext cx="3671887" cy="974725"/>
            <a:chOff x="1837" y="2614"/>
            <a:chExt cx="2313" cy="614"/>
          </a:xfrm>
        </p:grpSpPr>
        <p:sp>
          <p:nvSpPr>
            <p:cNvPr id="386146" name="Line 98"/>
            <p:cNvSpPr>
              <a:spLocks noChangeShapeType="1"/>
            </p:cNvSpPr>
            <p:nvPr/>
          </p:nvSpPr>
          <p:spPr bwMode="auto">
            <a:xfrm flipV="1">
              <a:off x="3107" y="2614"/>
              <a:ext cx="227" cy="272"/>
            </a:xfrm>
            <a:prstGeom prst="line">
              <a:avLst/>
            </a:prstGeom>
            <a:noFill/>
            <a:ln w="57150">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86147" name="Text Box 99"/>
            <p:cNvSpPr txBox="1">
              <a:spLocks noChangeArrowheads="1"/>
            </p:cNvSpPr>
            <p:nvPr/>
          </p:nvSpPr>
          <p:spPr bwMode="auto">
            <a:xfrm>
              <a:off x="1837" y="2976"/>
              <a:ext cx="2313"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cs typeface="Consolas" pitchFamily="49" charset="0"/>
                </a:rPr>
                <a:t>树的孩子兄弟链存储结构</a:t>
              </a:r>
            </a:p>
          </p:txBody>
        </p:sp>
      </p:grpSp>
      <p:grpSp>
        <p:nvGrpSpPr>
          <p:cNvPr id="52" name="组合 51"/>
          <p:cNvGrpSpPr/>
          <p:nvPr/>
        </p:nvGrpSpPr>
        <p:grpSpPr>
          <a:xfrm>
            <a:off x="4714876" y="1743006"/>
            <a:ext cx="3643338" cy="721581"/>
            <a:chOff x="4714876" y="1743006"/>
            <a:chExt cx="3643338" cy="721581"/>
          </a:xfrm>
        </p:grpSpPr>
        <p:sp>
          <p:nvSpPr>
            <p:cNvPr id="48" name="左大括号 47"/>
            <p:cNvSpPr/>
            <p:nvPr/>
          </p:nvSpPr>
          <p:spPr>
            <a:xfrm rot="5400000">
              <a:off x="5572132" y="1357298"/>
              <a:ext cx="250033" cy="1964545"/>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1" name="TextBox 50"/>
            <p:cNvSpPr txBox="1"/>
            <p:nvPr/>
          </p:nvSpPr>
          <p:spPr>
            <a:xfrm>
              <a:off x="5429256" y="1743006"/>
              <a:ext cx="2928958" cy="400110"/>
            </a:xfrm>
            <a:prstGeom prst="rect">
              <a:avLst/>
            </a:prstGeom>
            <a:noFill/>
          </p:spPr>
          <p:txBody>
            <a:bodyPr wrap="square" rtlCol="0">
              <a:spAutoFit/>
            </a:bodyPr>
            <a:lstStyle/>
            <a:p>
              <a:pPr algn="l"/>
              <a:r>
                <a:rPr lang="en-US" altLang="zh-CN" sz="2000" i="1">
                  <a:latin typeface="Consolas" pitchFamily="49" charset="0"/>
                  <a:ea typeface="楷体" pitchFamily="49" charset="-122"/>
                  <a:cs typeface="Consolas" pitchFamily="49" charset="0"/>
                </a:rPr>
                <a:t>A</a:t>
              </a:r>
              <a:r>
                <a:rPr lang="zh-CN" altLang="en-US" sz="2000">
                  <a:latin typeface="Consolas" pitchFamily="49" charset="0"/>
                  <a:ea typeface="楷体" pitchFamily="49" charset="-122"/>
                  <a:cs typeface="Consolas" pitchFamily="49" charset="0"/>
                </a:rPr>
                <a:t>结点的所有孩子链起来</a:t>
              </a:r>
            </a:p>
          </p:txBody>
        </p:sp>
      </p:grpSp>
      <p:sp>
        <p:nvSpPr>
          <p:cNvPr id="2" name="灯片编号占位符 1">
            <a:extLst>
              <a:ext uri="{FF2B5EF4-FFF2-40B4-BE49-F238E27FC236}">
                <a16:creationId xmlns:a16="http://schemas.microsoft.com/office/drawing/2014/main" id="{9824878C-753F-4F38-861D-50C1EDE26DE7}"/>
              </a:ext>
            </a:extLst>
          </p:cNvPr>
          <p:cNvSpPr>
            <a:spLocks noGrp="1"/>
          </p:cNvSpPr>
          <p:nvPr>
            <p:ph type="sldNum" sz="quarter" idx="12"/>
          </p:nvPr>
        </p:nvSpPr>
        <p:spPr/>
        <p:txBody>
          <a:bodyPr/>
          <a:lstStyle/>
          <a:p>
            <a:fld id="{FFD28AF7-D4CC-4B35-B7D7-507FA0146854}" type="slidenum">
              <a:rPr lang="en-US" altLang="zh-CN" smtClean="0"/>
              <a:pPr/>
              <a:t>38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8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Text Box 4"/>
          <p:cNvSpPr txBox="1">
            <a:spLocks noChangeArrowheads="1"/>
          </p:cNvSpPr>
          <p:nvPr/>
        </p:nvSpPr>
        <p:spPr bwMode="auto">
          <a:xfrm>
            <a:off x="323850" y="981075"/>
            <a:ext cx="5748347" cy="16031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dirty="0" err="1">
                <a:solidFill>
                  <a:srgbClr val="3333FF"/>
                </a:solidFill>
                <a:latin typeface="Consolas" pitchFamily="49" charset="0"/>
                <a:ea typeface="仿宋" pitchFamily="49" charset="-122"/>
                <a:cs typeface="Consolas" pitchFamily="49" charset="0"/>
              </a:rPr>
              <a:t>typedef</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struct</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tnode</a:t>
            </a:r>
            <a:r>
              <a:rPr lang="en-US" altLang="zh-CN" sz="1800" dirty="0">
                <a:solidFill>
                  <a:srgbClr val="3333FF"/>
                </a:solidFill>
                <a:latin typeface="Consolas" pitchFamily="49" charset="0"/>
                <a:ea typeface="仿宋" pitchFamily="49" charset="-122"/>
                <a:cs typeface="Consolas" pitchFamily="49" charset="0"/>
              </a:rPr>
              <a:t> </a:t>
            </a:r>
          </a:p>
          <a:p>
            <a:pPr algn="l"/>
            <a:r>
              <a:rPr lang="en-US" altLang="zh-CN" sz="1800">
                <a:solidFill>
                  <a:srgbClr val="3333FF"/>
                </a:solidFill>
                <a:latin typeface="Consolas" pitchFamily="49" charset="0"/>
                <a:ea typeface="仿宋" pitchFamily="49" charset="-122"/>
                <a:cs typeface="Consolas" pitchFamily="49" charset="0"/>
              </a:rPr>
              <a:t>{  ElemType </a:t>
            </a:r>
            <a:r>
              <a:rPr lang="en-US" altLang="zh-CN" sz="1800" dirty="0">
                <a:solidFill>
                  <a:srgbClr val="3333FF"/>
                </a:solidFill>
                <a:latin typeface="Consolas" pitchFamily="49" charset="0"/>
                <a:ea typeface="仿宋" pitchFamily="49" charset="-122"/>
                <a:cs typeface="Consolas" pitchFamily="49" charset="0"/>
              </a:rPr>
              <a:t>data;</a:t>
            </a:r>
            <a:r>
              <a:rPr lang="en-US" altLang="zh-CN" sz="1800">
                <a:solidFill>
                  <a:srgbClr val="3333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结点的</a:t>
            </a:r>
            <a:r>
              <a:rPr lang="zh-CN" altLang="en-US" sz="1800" dirty="0">
                <a:solidFill>
                  <a:srgbClr val="00B0F0"/>
                </a:solidFill>
                <a:latin typeface="Consolas" pitchFamily="49" charset="0"/>
                <a:ea typeface="仿宋" pitchFamily="49" charset="-122"/>
                <a:cs typeface="Consolas" pitchFamily="49" charset="0"/>
              </a:rPr>
              <a:t>值</a:t>
            </a:r>
          </a:p>
          <a:p>
            <a:pPr algn="l"/>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struct </a:t>
            </a:r>
            <a:r>
              <a:rPr lang="en-US" altLang="zh-CN" sz="1800" dirty="0" err="1">
                <a:solidFill>
                  <a:srgbClr val="3333FF"/>
                </a:solidFill>
                <a:latin typeface="Consolas" pitchFamily="49" charset="0"/>
                <a:ea typeface="仿宋" pitchFamily="49" charset="-122"/>
                <a:cs typeface="Consolas" pitchFamily="49" charset="0"/>
              </a:rPr>
              <a:t>tnode</a:t>
            </a:r>
            <a:r>
              <a:rPr lang="en-US" altLang="zh-CN" sz="1800" dirty="0">
                <a:solidFill>
                  <a:srgbClr val="3333FF"/>
                </a:solidFill>
                <a:latin typeface="Consolas" pitchFamily="49" charset="0"/>
                <a:ea typeface="仿宋" pitchFamily="49" charset="-122"/>
                <a:cs typeface="Consolas" pitchFamily="49" charset="0"/>
              </a:rPr>
              <a:t> *hp;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指向兄弟</a:t>
            </a:r>
          </a:p>
          <a:p>
            <a:pPr algn="l"/>
            <a:r>
              <a:rPr lang="zh-CN" altLang="en-US" sz="1800">
                <a:solidFill>
                  <a:srgbClr val="3333FF"/>
                </a:solidFill>
                <a:latin typeface="Consolas" pitchFamily="49" charset="0"/>
                <a:ea typeface="仿宋" pitchFamily="49" charset="-122"/>
                <a:cs typeface="Consolas" pitchFamily="49" charset="0"/>
              </a:rPr>
              <a:t>   </a:t>
            </a:r>
            <a:r>
              <a:rPr lang="en-US" altLang="zh-CN" sz="1800">
                <a:solidFill>
                  <a:srgbClr val="3333FF"/>
                </a:solidFill>
                <a:latin typeface="Consolas" pitchFamily="49" charset="0"/>
                <a:ea typeface="仿宋" pitchFamily="49" charset="-122"/>
                <a:cs typeface="Consolas" pitchFamily="49" charset="0"/>
              </a:rPr>
              <a:t>struct </a:t>
            </a:r>
            <a:r>
              <a:rPr lang="en-US" altLang="zh-CN" sz="1800" dirty="0" err="1">
                <a:solidFill>
                  <a:srgbClr val="3333FF"/>
                </a:solidFill>
                <a:latin typeface="Consolas" pitchFamily="49" charset="0"/>
                <a:ea typeface="仿宋" pitchFamily="49" charset="-122"/>
                <a:cs typeface="Consolas" pitchFamily="49" charset="0"/>
              </a:rPr>
              <a:t>tnode</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vp</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指向孩子结点</a:t>
            </a:r>
            <a:endParaRPr lang="zh-CN" altLang="en-US"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TSBNode</a:t>
            </a:r>
            <a:r>
              <a:rPr lang="en-US" altLang="zh-CN" sz="1800" dirty="0">
                <a:solidFill>
                  <a:srgbClr val="3333FF"/>
                </a:solidFill>
                <a:latin typeface="Consolas" pitchFamily="49" charset="0"/>
                <a:ea typeface="仿宋" pitchFamily="49" charset="-122"/>
                <a:cs typeface="Consolas" pitchFamily="49" charset="0"/>
              </a:rPr>
              <a:t>;</a:t>
            </a:r>
          </a:p>
        </p:txBody>
      </p:sp>
      <p:grpSp>
        <p:nvGrpSpPr>
          <p:cNvPr id="197671" name="Group 39"/>
          <p:cNvGrpSpPr>
            <a:grpSpLocks/>
          </p:cNvGrpSpPr>
          <p:nvPr/>
        </p:nvGrpSpPr>
        <p:grpSpPr bwMode="auto">
          <a:xfrm>
            <a:off x="177801" y="4346575"/>
            <a:ext cx="4679950" cy="1771650"/>
            <a:chOff x="112" y="2738"/>
            <a:chExt cx="2948" cy="1116"/>
          </a:xfrm>
          <a:scene3d>
            <a:camera prst="perspectiveRight"/>
            <a:lightRig rig="threePt" dir="t"/>
          </a:scene3d>
        </p:grpSpPr>
        <p:sp>
          <p:nvSpPr>
            <p:cNvPr id="197637" name="Text Box 5"/>
            <p:cNvSpPr txBox="1">
              <a:spLocks noChangeArrowheads="1"/>
            </p:cNvSpPr>
            <p:nvPr/>
          </p:nvSpPr>
          <p:spPr bwMode="auto">
            <a:xfrm>
              <a:off x="112" y="3566"/>
              <a:ext cx="2948" cy="288"/>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r>
                <a:rPr lang="zh-CN" altLang="en-US" dirty="0">
                  <a:latin typeface="黑体" pitchFamily="49" charset="-122"/>
                  <a:ea typeface="黑体" pitchFamily="49" charset="-122"/>
                  <a:cs typeface="Times New Roman" pitchFamily="18" charset="0"/>
                </a:rPr>
                <a:t>：</a:t>
              </a:r>
              <a:r>
                <a:rPr lang="zh-CN" altLang="en-US" sz="2200" dirty="0">
                  <a:ea typeface="楷体" pitchFamily="49" charset="-122"/>
                  <a:cs typeface="Times New Roman" pitchFamily="18" charset="0"/>
                </a:rPr>
                <a:t>该存储结构的优缺点？</a:t>
              </a:r>
            </a:p>
          </p:txBody>
        </p:sp>
        <p:pic>
          <p:nvPicPr>
            <p:cNvPr id="197639" name="Picture 7" descr="u=3748935793,4067141769&amp;fm=56"/>
            <p:cNvPicPr>
              <a:picLocks noChangeAspect="1" noChangeArrowheads="1"/>
            </p:cNvPicPr>
            <p:nvPr/>
          </p:nvPicPr>
          <p:blipFill>
            <a:blip r:embed="rId3"/>
            <a:srcRect/>
            <a:stretch>
              <a:fillRect/>
            </a:stretch>
          </p:blipFill>
          <p:spPr bwMode="auto">
            <a:xfrm>
              <a:off x="748" y="2738"/>
              <a:ext cx="817" cy="817"/>
            </a:xfrm>
            <a:prstGeom prst="rect">
              <a:avLst/>
            </a:prstGeom>
            <a:noFill/>
          </p:spPr>
        </p:pic>
      </p:grpSp>
      <p:sp>
        <p:nvSpPr>
          <p:cNvPr id="197640" name="Text Box 8"/>
          <p:cNvSpPr txBox="1">
            <a:spLocks noChangeArrowheads="1"/>
          </p:cNvSpPr>
          <p:nvPr/>
        </p:nvSpPr>
        <p:spPr bwMode="auto">
          <a:xfrm>
            <a:off x="323850" y="333375"/>
            <a:ext cx="6391290" cy="430887"/>
          </a:xfrm>
          <a:prstGeom prst="rect">
            <a:avLst/>
          </a:prstGeom>
          <a:noFill/>
          <a:ln w="28575" algn="ctr">
            <a:noFill/>
            <a:miter lim="800000"/>
            <a:headEnd/>
            <a:tailEnd type="none" w="med" len="lg"/>
          </a:ln>
          <a:effectLst/>
        </p:spPr>
        <p:txBody>
          <a:bodyPr wrap="square">
            <a:spAutoFit/>
          </a:bodyPr>
          <a:lstStyle/>
          <a:p>
            <a:pPr algn="l"/>
            <a:r>
              <a:rPr lang="zh-CN" altLang="en-US" sz="2200">
                <a:ea typeface="楷体" pitchFamily="49" charset="-122"/>
                <a:cs typeface="Times New Roman" pitchFamily="18" charset="0"/>
              </a:rPr>
              <a:t>孩子兄弟</a:t>
            </a:r>
            <a:r>
              <a:rPr lang="zh-CN" altLang="en-US" sz="2200" dirty="0">
                <a:ea typeface="楷体" pitchFamily="49" charset="-122"/>
                <a:cs typeface="Times New Roman" pitchFamily="18" charset="0"/>
              </a:rPr>
              <a:t>链存储</a:t>
            </a:r>
            <a:r>
              <a:rPr lang="zh-CN" altLang="en-US" sz="2200">
                <a:ea typeface="楷体" pitchFamily="49" charset="-122"/>
                <a:cs typeface="Times New Roman" pitchFamily="18" charset="0"/>
              </a:rPr>
              <a:t>结构中结点的</a:t>
            </a:r>
            <a:r>
              <a:rPr lang="zh-CN" altLang="en-US" sz="2200" dirty="0">
                <a:ea typeface="楷体" pitchFamily="49" charset="-122"/>
                <a:cs typeface="Times New Roman" pitchFamily="18" charset="0"/>
              </a:rPr>
              <a:t>类型声明如下：</a:t>
            </a:r>
          </a:p>
        </p:txBody>
      </p:sp>
      <p:sp>
        <p:nvSpPr>
          <p:cNvPr id="197641" name="Text Box 9"/>
          <p:cNvSpPr txBox="1">
            <a:spLocks noChangeArrowheads="1"/>
          </p:cNvSpPr>
          <p:nvPr/>
        </p:nvSpPr>
        <p:spPr bwMode="auto">
          <a:xfrm>
            <a:off x="571472" y="3071810"/>
            <a:ext cx="2736850" cy="707886"/>
          </a:xfrm>
          <a:prstGeom prst="rect">
            <a:avLst/>
          </a:prstGeom>
          <a:noFill/>
          <a:ln w="28575" algn="ctr">
            <a:noFill/>
            <a:miter lim="800000"/>
            <a:headEnd/>
            <a:tailEnd type="none" w="med" len="lg"/>
          </a:ln>
          <a:effectLst/>
        </p:spPr>
        <p:txBody>
          <a:bodyPr>
            <a:spAutoFit/>
          </a:bodyPr>
          <a:lstStyle/>
          <a:p>
            <a:r>
              <a:rPr lang="zh-CN" altLang="en-US" sz="2000">
                <a:latin typeface="Consolas" pitchFamily="49" charset="0"/>
                <a:ea typeface="微软雅黑" pitchFamily="34" charset="-122"/>
                <a:cs typeface="Consolas" pitchFamily="49" charset="0"/>
              </a:rPr>
              <a:t>每个结点固定</a:t>
            </a:r>
            <a:r>
              <a:rPr lang="zh-CN" altLang="en-US" sz="2000" dirty="0">
                <a:latin typeface="Consolas" pitchFamily="49" charset="0"/>
                <a:ea typeface="微软雅黑" pitchFamily="34" charset="-122"/>
                <a:cs typeface="Consolas" pitchFamily="49" charset="0"/>
              </a:rPr>
              <a:t>只有两个指针域！！！</a:t>
            </a:r>
            <a:endParaRPr lang="en-US" altLang="zh-CN" sz="2000" dirty="0">
              <a:latin typeface="Consolas" pitchFamily="49" charset="0"/>
              <a:ea typeface="微软雅黑" pitchFamily="34" charset="-122"/>
              <a:cs typeface="Consolas" pitchFamily="49" charset="0"/>
            </a:endParaRPr>
          </a:p>
        </p:txBody>
      </p:sp>
      <p:sp>
        <p:nvSpPr>
          <p:cNvPr id="197642" name="Rectangle 10"/>
          <p:cNvSpPr>
            <a:spLocks noChangeArrowheads="1"/>
          </p:cNvSpPr>
          <p:nvPr/>
        </p:nvSpPr>
        <p:spPr bwMode="auto">
          <a:xfrm>
            <a:off x="4429125" y="35734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43" name="Rectangle 11"/>
          <p:cNvSpPr>
            <a:spLocks noChangeArrowheads="1"/>
          </p:cNvSpPr>
          <p:nvPr/>
        </p:nvSpPr>
        <p:spPr bwMode="auto">
          <a:xfrm>
            <a:off x="5292725" y="3573463"/>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44" name="Rectangle 12"/>
          <p:cNvSpPr>
            <a:spLocks noChangeArrowheads="1"/>
          </p:cNvSpPr>
          <p:nvPr/>
        </p:nvSpPr>
        <p:spPr bwMode="auto">
          <a:xfrm>
            <a:off x="4860925" y="3573463"/>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197645" name="Rectangle 13"/>
          <p:cNvSpPr>
            <a:spLocks noChangeArrowheads="1"/>
          </p:cNvSpPr>
          <p:nvPr/>
        </p:nvSpPr>
        <p:spPr bwMode="auto">
          <a:xfrm>
            <a:off x="442753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46" name="Rectangle 14"/>
          <p:cNvSpPr>
            <a:spLocks noChangeArrowheads="1"/>
          </p:cNvSpPr>
          <p:nvPr/>
        </p:nvSpPr>
        <p:spPr bwMode="auto">
          <a:xfrm>
            <a:off x="529113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47" name="Rectangle 15"/>
          <p:cNvSpPr>
            <a:spLocks noChangeArrowheads="1"/>
          </p:cNvSpPr>
          <p:nvPr/>
        </p:nvSpPr>
        <p:spPr bwMode="auto">
          <a:xfrm>
            <a:off x="4859338" y="4365625"/>
            <a:ext cx="4318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197648" name="Rectangle 16"/>
          <p:cNvSpPr>
            <a:spLocks noChangeArrowheads="1"/>
          </p:cNvSpPr>
          <p:nvPr/>
        </p:nvSpPr>
        <p:spPr bwMode="auto">
          <a:xfrm>
            <a:off x="608488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49" name="Rectangle 17"/>
          <p:cNvSpPr>
            <a:spLocks noChangeArrowheads="1"/>
          </p:cNvSpPr>
          <p:nvPr/>
        </p:nvSpPr>
        <p:spPr bwMode="auto">
          <a:xfrm>
            <a:off x="6948488" y="4365625"/>
            <a:ext cx="431800" cy="36036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50" name="Rectangle 18"/>
          <p:cNvSpPr>
            <a:spLocks noChangeArrowheads="1"/>
          </p:cNvSpPr>
          <p:nvPr/>
        </p:nvSpPr>
        <p:spPr bwMode="auto">
          <a:xfrm>
            <a:off x="6516688" y="4365625"/>
            <a:ext cx="431800" cy="360363"/>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97651" name="Rectangle 19"/>
          <p:cNvSpPr>
            <a:spLocks noChangeArrowheads="1"/>
          </p:cNvSpPr>
          <p:nvPr/>
        </p:nvSpPr>
        <p:spPr bwMode="auto">
          <a:xfrm>
            <a:off x="442753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latin typeface="Consolas" pitchFamily="49" charset="0"/>
                <a:cs typeface="Consolas" pitchFamily="49" charset="0"/>
              </a:rPr>
              <a:t>∧</a:t>
            </a:r>
          </a:p>
        </p:txBody>
      </p:sp>
      <p:sp>
        <p:nvSpPr>
          <p:cNvPr id="197652" name="Rectangle 20"/>
          <p:cNvSpPr>
            <a:spLocks noChangeArrowheads="1"/>
          </p:cNvSpPr>
          <p:nvPr/>
        </p:nvSpPr>
        <p:spPr bwMode="auto">
          <a:xfrm>
            <a:off x="529113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53" name="Rectangle 21"/>
          <p:cNvSpPr>
            <a:spLocks noChangeArrowheads="1"/>
          </p:cNvSpPr>
          <p:nvPr/>
        </p:nvSpPr>
        <p:spPr bwMode="auto">
          <a:xfrm>
            <a:off x="4859338" y="51577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97654" name="Rectangle 22"/>
          <p:cNvSpPr>
            <a:spLocks noChangeArrowheads="1"/>
          </p:cNvSpPr>
          <p:nvPr/>
        </p:nvSpPr>
        <p:spPr bwMode="auto">
          <a:xfrm>
            <a:off x="608488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55" name="Rectangle 23"/>
          <p:cNvSpPr>
            <a:spLocks noChangeArrowheads="1"/>
          </p:cNvSpPr>
          <p:nvPr/>
        </p:nvSpPr>
        <p:spPr bwMode="auto">
          <a:xfrm>
            <a:off x="6948488"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197656" name="Rectangle 24"/>
          <p:cNvSpPr>
            <a:spLocks noChangeArrowheads="1"/>
          </p:cNvSpPr>
          <p:nvPr/>
        </p:nvSpPr>
        <p:spPr bwMode="auto">
          <a:xfrm>
            <a:off x="6516688" y="51577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197657" name="Rectangle 25"/>
          <p:cNvSpPr>
            <a:spLocks noChangeArrowheads="1"/>
          </p:cNvSpPr>
          <p:nvPr/>
        </p:nvSpPr>
        <p:spPr bwMode="auto">
          <a:xfrm>
            <a:off x="7740650"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58" name="Rectangle 26"/>
          <p:cNvSpPr>
            <a:spLocks noChangeArrowheads="1"/>
          </p:cNvSpPr>
          <p:nvPr/>
        </p:nvSpPr>
        <p:spPr bwMode="auto">
          <a:xfrm>
            <a:off x="8604250" y="51577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59" name="Rectangle 27"/>
          <p:cNvSpPr>
            <a:spLocks noChangeArrowheads="1"/>
          </p:cNvSpPr>
          <p:nvPr/>
        </p:nvSpPr>
        <p:spPr bwMode="auto">
          <a:xfrm>
            <a:off x="8172450" y="51577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197660" name="Rectangle 28"/>
          <p:cNvSpPr>
            <a:spLocks noChangeArrowheads="1"/>
          </p:cNvSpPr>
          <p:nvPr/>
        </p:nvSpPr>
        <p:spPr bwMode="auto">
          <a:xfrm>
            <a:off x="6084888" y="58689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61" name="Rectangle 29"/>
          <p:cNvSpPr>
            <a:spLocks noChangeArrowheads="1"/>
          </p:cNvSpPr>
          <p:nvPr/>
        </p:nvSpPr>
        <p:spPr bwMode="auto">
          <a:xfrm>
            <a:off x="6948488" y="5868988"/>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97662" name="Rectangle 30"/>
          <p:cNvSpPr>
            <a:spLocks noChangeArrowheads="1"/>
          </p:cNvSpPr>
          <p:nvPr/>
        </p:nvSpPr>
        <p:spPr bwMode="auto">
          <a:xfrm>
            <a:off x="6516688" y="5868988"/>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97663" name="Line 31"/>
          <p:cNvSpPr>
            <a:spLocks noChangeShapeType="1"/>
          </p:cNvSpPr>
          <p:nvPr/>
        </p:nvSpPr>
        <p:spPr bwMode="auto">
          <a:xfrm>
            <a:off x="4643438" y="3717925"/>
            <a:ext cx="0" cy="647700"/>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4" name="Line 32"/>
          <p:cNvSpPr>
            <a:spLocks noChangeShapeType="1"/>
          </p:cNvSpPr>
          <p:nvPr/>
        </p:nvSpPr>
        <p:spPr bwMode="auto">
          <a:xfrm>
            <a:off x="4643438" y="4510088"/>
            <a:ext cx="0" cy="647700"/>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97665" name="Line 33"/>
          <p:cNvSpPr>
            <a:spLocks noChangeShapeType="1"/>
          </p:cNvSpPr>
          <p:nvPr/>
        </p:nvSpPr>
        <p:spPr bwMode="auto">
          <a:xfrm>
            <a:off x="6300788" y="5365750"/>
            <a:ext cx="0" cy="503238"/>
          </a:xfrm>
          <a:prstGeom prst="line">
            <a:avLst/>
          </a:prstGeom>
          <a:noFill/>
          <a:ln w="28575">
            <a:solidFill>
              <a:srgbClr val="FF00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6" name="Line 34"/>
          <p:cNvSpPr>
            <a:spLocks noChangeShapeType="1"/>
          </p:cNvSpPr>
          <p:nvPr/>
        </p:nvSpPr>
        <p:spPr bwMode="auto">
          <a:xfrm>
            <a:off x="5508625" y="4581525"/>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7" name="Line 35"/>
          <p:cNvSpPr>
            <a:spLocks noChangeShapeType="1"/>
          </p:cNvSpPr>
          <p:nvPr/>
        </p:nvSpPr>
        <p:spPr bwMode="auto">
          <a:xfrm>
            <a:off x="5508625" y="5373688"/>
            <a:ext cx="576263"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8" name="Line 36"/>
          <p:cNvSpPr>
            <a:spLocks noChangeShapeType="1"/>
          </p:cNvSpPr>
          <p:nvPr/>
        </p:nvSpPr>
        <p:spPr bwMode="auto">
          <a:xfrm>
            <a:off x="7210425" y="5340350"/>
            <a:ext cx="503238" cy="0"/>
          </a:xfrm>
          <a:prstGeom prst="line">
            <a:avLst/>
          </a:prstGeom>
          <a:noFill/>
          <a:ln w="28575">
            <a:solidFill>
              <a:srgbClr val="663300"/>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197669" name="Line 37"/>
          <p:cNvSpPr>
            <a:spLocks noChangeShapeType="1"/>
          </p:cNvSpPr>
          <p:nvPr/>
        </p:nvSpPr>
        <p:spPr bwMode="auto">
          <a:xfrm>
            <a:off x="3000364" y="2214554"/>
            <a:ext cx="1643074" cy="1358909"/>
          </a:xfrm>
          <a:prstGeom prst="line">
            <a:avLst/>
          </a:prstGeom>
          <a:noFill/>
          <a:ln w="28575">
            <a:solidFill>
              <a:srgbClr val="CC00FF"/>
            </a:solidFill>
            <a:prstDash val="sysDot"/>
            <a:round/>
            <a:headEnd/>
            <a:tailEnd type="triangle" w="med" len="lg"/>
          </a:ln>
          <a:effectLst/>
        </p:spPr>
        <p:txBody>
          <a:bodyPr wrap="none"/>
          <a:lstStyle/>
          <a:p>
            <a:endParaRPr lang="zh-CN" altLang="en-US"/>
          </a:p>
        </p:txBody>
      </p:sp>
      <p:sp>
        <p:nvSpPr>
          <p:cNvPr id="197670" name="Line 38"/>
          <p:cNvSpPr>
            <a:spLocks noChangeShapeType="1"/>
          </p:cNvSpPr>
          <p:nvPr/>
        </p:nvSpPr>
        <p:spPr bwMode="auto">
          <a:xfrm>
            <a:off x="3071802" y="1857363"/>
            <a:ext cx="2436823" cy="1716099"/>
          </a:xfrm>
          <a:prstGeom prst="line">
            <a:avLst/>
          </a:prstGeom>
          <a:noFill/>
          <a:ln w="28575">
            <a:solidFill>
              <a:srgbClr val="CC00FF"/>
            </a:solidFill>
            <a:prstDash val="sysDot"/>
            <a:round/>
            <a:headEnd/>
            <a:tailEnd type="triangle" w="med" len="lg"/>
          </a:ln>
          <a:effectLst/>
        </p:spPr>
        <p:txBody>
          <a:bodyPr wrap="none"/>
          <a:lstStyle/>
          <a:p>
            <a:endParaRPr lang="zh-CN" altLang="en-US"/>
          </a:p>
        </p:txBody>
      </p:sp>
      <p:sp>
        <p:nvSpPr>
          <p:cNvPr id="2" name="灯片编号占位符 1">
            <a:extLst>
              <a:ext uri="{FF2B5EF4-FFF2-40B4-BE49-F238E27FC236}">
                <a16:creationId xmlns:a16="http://schemas.microsoft.com/office/drawing/2014/main" id="{12558CC1-DF68-48AA-9C0E-F79D4333AABA}"/>
              </a:ext>
            </a:extLst>
          </p:cNvPr>
          <p:cNvSpPr>
            <a:spLocks noGrp="1"/>
          </p:cNvSpPr>
          <p:nvPr>
            <p:ph type="sldNum" sz="quarter" idx="12"/>
          </p:nvPr>
        </p:nvSpPr>
        <p:spPr/>
        <p:txBody>
          <a:bodyPr/>
          <a:lstStyle/>
          <a:p>
            <a:fld id="{FFD28AF7-D4CC-4B35-B7D7-507FA0146854}" type="slidenum">
              <a:rPr lang="en-US" altLang="zh-CN" smtClean="0"/>
              <a:pPr/>
              <a:t>39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671"/>
                                        </p:tgtEl>
                                        <p:attrNameLst>
                                          <p:attrName>style.visibility</p:attrName>
                                        </p:attrNameLst>
                                      </p:cBhvr>
                                      <p:to>
                                        <p:strVal val="visible"/>
                                      </p:to>
                                    </p:set>
                                    <p:animEffect transition="in" filter="wipe(left)">
                                      <p:cBhvr>
                                        <p:cTn id="7" dur="500"/>
                                        <p:tgtEl>
                                          <p:spTgt spid="1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5" name="Text Box 55"/>
          <p:cNvSpPr txBox="1">
            <a:spLocks noChangeArrowheads="1"/>
          </p:cNvSpPr>
          <p:nvPr/>
        </p:nvSpPr>
        <p:spPr bwMode="auto">
          <a:xfrm>
            <a:off x="71406" y="333375"/>
            <a:ext cx="9109075" cy="435119"/>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20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2</a:t>
            </a:r>
            <a:r>
              <a:rPr kumimoji="1" lang="zh-CN" altLang="en-US" sz="2200" dirty="0">
                <a:solidFill>
                  <a:srgbClr val="FF0000"/>
                </a:solidFill>
                <a:latin typeface="微软雅黑" pitchFamily="34" charset="-122"/>
                <a:ea typeface="微软雅黑" pitchFamily="34" charset="-122"/>
                <a:cs typeface="Times New Roman" pitchFamily="18" charset="0"/>
              </a:rPr>
              <a:t>）文氏图表示法。</a:t>
            </a:r>
            <a:r>
              <a:rPr kumimoji="1" lang="zh-CN" altLang="en-US" sz="2200" dirty="0">
                <a:ea typeface="楷体" pitchFamily="49" charset="-122"/>
                <a:cs typeface="Times New Roman" pitchFamily="18" charset="0"/>
              </a:rPr>
              <a:t>使用集合以及集合的包含关系描述树结构。</a:t>
            </a:r>
          </a:p>
        </p:txBody>
      </p:sp>
      <p:sp>
        <p:nvSpPr>
          <p:cNvPr id="51282" name="Text Box 82"/>
          <p:cNvSpPr txBox="1">
            <a:spLocks noChangeArrowheads="1"/>
          </p:cNvSpPr>
          <p:nvPr/>
        </p:nvSpPr>
        <p:spPr bwMode="auto">
          <a:xfrm>
            <a:off x="900113" y="5734050"/>
            <a:ext cx="3240087" cy="400110"/>
          </a:xfrm>
          <a:prstGeom prst="rect">
            <a:avLst/>
          </a:prstGeom>
          <a:noFill/>
          <a:ln w="9525">
            <a:noFill/>
            <a:miter lim="800000"/>
            <a:headEnd/>
            <a:tailEnd/>
          </a:ln>
          <a:effectLst/>
        </p:spPr>
        <p:txBody>
          <a:bodyPr>
            <a:spAutoFit/>
          </a:bodyPr>
          <a:lstStyle/>
          <a:p>
            <a:r>
              <a:rPr lang="zh-CN" altLang="en-US" sz="2000" dirty="0">
                <a:latin typeface="Consolas" pitchFamily="49" charset="0"/>
                <a:ea typeface="楷体" pitchFamily="49" charset="-122"/>
                <a:cs typeface="Consolas" pitchFamily="49" charset="0"/>
              </a:rPr>
              <a:t>逻辑结构表示</a:t>
            </a:r>
            <a:r>
              <a:rPr lang="en-US" altLang="zh-CN" sz="2000" dirty="0">
                <a:latin typeface="Consolas" pitchFamily="49" charset="0"/>
                <a:ea typeface="楷体" pitchFamily="49" charset="-122"/>
                <a:cs typeface="Consolas" pitchFamily="49" charset="0"/>
              </a:rPr>
              <a:t>2</a:t>
            </a:r>
          </a:p>
        </p:txBody>
      </p:sp>
      <p:grpSp>
        <p:nvGrpSpPr>
          <p:cNvPr id="51283" name="Group 83"/>
          <p:cNvGrpSpPr>
            <a:grpSpLocks/>
          </p:cNvGrpSpPr>
          <p:nvPr/>
        </p:nvGrpSpPr>
        <p:grpSpPr bwMode="auto">
          <a:xfrm>
            <a:off x="250825" y="1484313"/>
            <a:ext cx="4464050" cy="4176712"/>
            <a:chOff x="158" y="935"/>
            <a:chExt cx="2812" cy="2631"/>
          </a:xfrm>
        </p:grpSpPr>
        <p:sp>
          <p:nvSpPr>
            <p:cNvPr id="51284" name="Oval 84"/>
            <p:cNvSpPr>
              <a:spLocks noChangeArrowheads="1"/>
            </p:cNvSpPr>
            <p:nvPr/>
          </p:nvSpPr>
          <p:spPr bwMode="auto">
            <a:xfrm>
              <a:off x="158" y="935"/>
              <a:ext cx="2812" cy="263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85" name="Text Box 85"/>
            <p:cNvSpPr txBox="1">
              <a:spLocks noChangeArrowheads="1"/>
            </p:cNvSpPr>
            <p:nvPr/>
          </p:nvSpPr>
          <p:spPr bwMode="auto">
            <a:xfrm>
              <a:off x="929" y="1162"/>
              <a:ext cx="226"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dirty="0">
                  <a:solidFill>
                    <a:srgbClr val="3333FF"/>
                  </a:solidFill>
                  <a:latin typeface="Consolas" pitchFamily="49" charset="0"/>
                  <a:cs typeface="Consolas" pitchFamily="49" charset="0"/>
                </a:rPr>
                <a:t>A</a:t>
              </a:r>
            </a:p>
          </p:txBody>
        </p:sp>
        <p:sp>
          <p:nvSpPr>
            <p:cNvPr id="51286" name="Oval 86"/>
            <p:cNvSpPr>
              <a:spLocks noChangeArrowheads="1"/>
            </p:cNvSpPr>
            <p:nvPr/>
          </p:nvSpPr>
          <p:spPr bwMode="auto">
            <a:xfrm>
              <a:off x="248" y="1706"/>
              <a:ext cx="862" cy="104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87" name="Oval 87"/>
            <p:cNvSpPr>
              <a:spLocks noChangeArrowheads="1"/>
            </p:cNvSpPr>
            <p:nvPr/>
          </p:nvSpPr>
          <p:spPr bwMode="auto">
            <a:xfrm>
              <a:off x="338" y="2206"/>
              <a:ext cx="272" cy="22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51288" name="Oval 88"/>
            <p:cNvSpPr>
              <a:spLocks noChangeArrowheads="1"/>
            </p:cNvSpPr>
            <p:nvPr/>
          </p:nvSpPr>
          <p:spPr bwMode="auto">
            <a:xfrm>
              <a:off x="747" y="2206"/>
              <a:ext cx="272" cy="22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51289" name="Text Box 89"/>
            <p:cNvSpPr txBox="1">
              <a:spLocks noChangeArrowheads="1"/>
            </p:cNvSpPr>
            <p:nvPr/>
          </p:nvSpPr>
          <p:spPr bwMode="auto">
            <a:xfrm>
              <a:off x="520" y="1888"/>
              <a:ext cx="227"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a:solidFill>
                    <a:srgbClr val="3333FF"/>
                  </a:solidFill>
                  <a:latin typeface="Consolas" pitchFamily="49" charset="0"/>
                  <a:cs typeface="Consolas" pitchFamily="49" charset="0"/>
                </a:rPr>
                <a:t>B</a:t>
              </a:r>
            </a:p>
          </p:txBody>
        </p:sp>
        <p:sp>
          <p:nvSpPr>
            <p:cNvPr id="51290" name="Oval 90"/>
            <p:cNvSpPr>
              <a:spLocks noChangeArrowheads="1"/>
            </p:cNvSpPr>
            <p:nvPr/>
          </p:nvSpPr>
          <p:spPr bwMode="auto">
            <a:xfrm>
              <a:off x="1155" y="1479"/>
              <a:ext cx="680" cy="163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1" name="Text Box 91"/>
            <p:cNvSpPr txBox="1">
              <a:spLocks noChangeArrowheads="1"/>
            </p:cNvSpPr>
            <p:nvPr/>
          </p:nvSpPr>
          <p:spPr bwMode="auto">
            <a:xfrm>
              <a:off x="1380" y="1661"/>
              <a:ext cx="182"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a:solidFill>
                    <a:srgbClr val="3333FF"/>
                  </a:solidFill>
                  <a:latin typeface="Consolas" pitchFamily="49" charset="0"/>
                  <a:cs typeface="Consolas" pitchFamily="49" charset="0"/>
                </a:rPr>
                <a:t>C</a:t>
              </a:r>
            </a:p>
          </p:txBody>
        </p:sp>
        <p:sp>
          <p:nvSpPr>
            <p:cNvPr id="51292" name="Oval 92"/>
            <p:cNvSpPr>
              <a:spLocks noChangeArrowheads="1"/>
            </p:cNvSpPr>
            <p:nvPr/>
          </p:nvSpPr>
          <p:spPr bwMode="auto">
            <a:xfrm>
              <a:off x="1290" y="1978"/>
              <a:ext cx="408" cy="99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3" name="Text Box 93"/>
            <p:cNvSpPr txBox="1">
              <a:spLocks noChangeArrowheads="1"/>
            </p:cNvSpPr>
            <p:nvPr/>
          </p:nvSpPr>
          <p:spPr bwMode="auto">
            <a:xfrm>
              <a:off x="1378" y="2108"/>
              <a:ext cx="181"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dirty="0">
                  <a:solidFill>
                    <a:srgbClr val="3333FF"/>
                  </a:solidFill>
                  <a:latin typeface="Consolas" pitchFamily="49" charset="0"/>
                  <a:cs typeface="Consolas" pitchFamily="49" charset="0"/>
                </a:rPr>
                <a:t>G</a:t>
              </a:r>
            </a:p>
          </p:txBody>
        </p:sp>
        <p:sp>
          <p:nvSpPr>
            <p:cNvPr id="51294" name="Oval 94"/>
            <p:cNvSpPr>
              <a:spLocks noChangeArrowheads="1"/>
            </p:cNvSpPr>
            <p:nvPr/>
          </p:nvSpPr>
          <p:spPr bwMode="auto">
            <a:xfrm>
              <a:off x="1380" y="2522"/>
              <a:ext cx="227" cy="27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51295" name="Oval 95"/>
            <p:cNvSpPr>
              <a:spLocks noChangeArrowheads="1"/>
            </p:cNvSpPr>
            <p:nvPr/>
          </p:nvSpPr>
          <p:spPr bwMode="auto">
            <a:xfrm>
              <a:off x="1927" y="1389"/>
              <a:ext cx="816" cy="1769"/>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6" name="Oval 96"/>
            <p:cNvSpPr>
              <a:spLocks noChangeArrowheads="1"/>
            </p:cNvSpPr>
            <p:nvPr/>
          </p:nvSpPr>
          <p:spPr bwMode="auto">
            <a:xfrm>
              <a:off x="2063" y="1888"/>
              <a:ext cx="589" cy="113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i="1">
                <a:solidFill>
                  <a:srgbClr val="3333FF"/>
                </a:solidFill>
                <a:latin typeface="Consolas" pitchFamily="49" charset="0"/>
                <a:cs typeface="Consolas" pitchFamily="49" charset="0"/>
              </a:endParaRPr>
            </a:p>
          </p:txBody>
        </p:sp>
        <p:sp>
          <p:nvSpPr>
            <p:cNvPr id="51297" name="Oval 97"/>
            <p:cNvSpPr>
              <a:spLocks noChangeArrowheads="1"/>
            </p:cNvSpPr>
            <p:nvPr/>
          </p:nvSpPr>
          <p:spPr bwMode="auto">
            <a:xfrm>
              <a:off x="2385" y="1620"/>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H</a:t>
              </a:r>
            </a:p>
          </p:txBody>
        </p:sp>
        <p:sp>
          <p:nvSpPr>
            <p:cNvPr id="51298" name="Text Box 98"/>
            <p:cNvSpPr txBox="1">
              <a:spLocks noChangeArrowheads="1"/>
            </p:cNvSpPr>
            <p:nvPr/>
          </p:nvSpPr>
          <p:spPr bwMode="auto">
            <a:xfrm>
              <a:off x="2108" y="1570"/>
              <a:ext cx="232"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l">
                <a:spcBef>
                  <a:spcPct val="50000"/>
                </a:spcBef>
              </a:pPr>
              <a:r>
                <a:rPr lang="en-US" altLang="zh-CN" sz="2000" i="1" dirty="0">
                  <a:solidFill>
                    <a:srgbClr val="3333FF"/>
                  </a:solidFill>
                  <a:latin typeface="Consolas" pitchFamily="49" charset="0"/>
                  <a:cs typeface="Consolas" pitchFamily="49" charset="0"/>
                </a:rPr>
                <a:t>D</a:t>
              </a:r>
            </a:p>
          </p:txBody>
        </p:sp>
        <p:sp>
          <p:nvSpPr>
            <p:cNvPr id="51299" name="Oval 99"/>
            <p:cNvSpPr>
              <a:spLocks noChangeArrowheads="1"/>
            </p:cNvSpPr>
            <p:nvPr/>
          </p:nvSpPr>
          <p:spPr bwMode="auto">
            <a:xfrm>
              <a:off x="2380" y="2296"/>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51300" name="Oval 100"/>
            <p:cNvSpPr>
              <a:spLocks noChangeArrowheads="1"/>
            </p:cNvSpPr>
            <p:nvPr/>
          </p:nvSpPr>
          <p:spPr bwMode="auto">
            <a:xfrm>
              <a:off x="2108" y="2523"/>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51301" name="Oval 101"/>
            <p:cNvSpPr>
              <a:spLocks noChangeArrowheads="1"/>
            </p:cNvSpPr>
            <p:nvPr/>
          </p:nvSpPr>
          <p:spPr bwMode="auto">
            <a:xfrm>
              <a:off x="2335" y="2659"/>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1302" name="Text Box 102"/>
            <p:cNvSpPr txBox="1">
              <a:spLocks noChangeArrowheads="1"/>
            </p:cNvSpPr>
            <p:nvPr/>
          </p:nvSpPr>
          <p:spPr bwMode="auto">
            <a:xfrm>
              <a:off x="2153" y="2114"/>
              <a:ext cx="227"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spcBef>
                  <a:spcPct val="50000"/>
                </a:spcBef>
              </a:pPr>
              <a:r>
                <a:rPr lang="en-US" altLang="zh-CN" sz="2000" i="1">
                  <a:solidFill>
                    <a:srgbClr val="3333FF"/>
                  </a:solidFill>
                  <a:latin typeface="Consolas" pitchFamily="49" charset="0"/>
                  <a:cs typeface="Consolas" pitchFamily="49" charset="0"/>
                </a:rPr>
                <a:t>I</a:t>
              </a:r>
            </a:p>
          </p:txBody>
        </p:sp>
      </p:grpSp>
      <p:sp>
        <p:nvSpPr>
          <p:cNvPr id="51303" name="AutoShape 103"/>
          <p:cNvSpPr>
            <a:spLocks noChangeArrowheads="1"/>
          </p:cNvSpPr>
          <p:nvPr/>
        </p:nvSpPr>
        <p:spPr bwMode="auto">
          <a:xfrm>
            <a:off x="4643438" y="2133600"/>
            <a:ext cx="1152525" cy="288000"/>
          </a:xfrm>
          <a:prstGeom prst="leftRightArrow">
            <a:avLst>
              <a:gd name="adj1" fmla="val 50000"/>
              <a:gd name="adj2" fmla="val 64248"/>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51" name="组合 50"/>
          <p:cNvGrpSpPr/>
          <p:nvPr/>
        </p:nvGrpSpPr>
        <p:grpSpPr>
          <a:xfrm>
            <a:off x="5041930" y="2195520"/>
            <a:ext cx="3816350" cy="2305050"/>
            <a:chOff x="1692275" y="2276475"/>
            <a:chExt cx="3816350" cy="2305050"/>
          </a:xfrm>
        </p:grpSpPr>
        <p:sp>
          <p:nvSpPr>
            <p:cNvPr id="52"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55"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56"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57"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58"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59"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60"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61"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62"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63"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64"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65"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66"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67"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8"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9"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0" name="Line 49"/>
            <p:cNvSpPr>
              <a:spLocks noChangeShapeType="1"/>
            </p:cNvSpPr>
            <p:nvPr/>
          </p:nvSpPr>
          <p:spPr bwMode="auto">
            <a:xfrm>
              <a:off x="3243263" y="33067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1"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2"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73"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74"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5"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6"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A79E48BD-6EBF-457E-88DC-D9AC31762144}"/>
              </a:ext>
            </a:extLst>
          </p:cNvPr>
          <p:cNvSpPr>
            <a:spLocks noGrp="1"/>
          </p:cNvSpPr>
          <p:nvPr>
            <p:ph type="sldNum" sz="quarter" idx="12"/>
          </p:nvPr>
        </p:nvSpPr>
        <p:spPr/>
        <p:txBody>
          <a:bodyPr/>
          <a:lstStyle/>
          <a:p>
            <a:fld id="{FFD28AF7-D4CC-4B35-B7D7-507FA0146854}" type="slidenum">
              <a:rPr lang="en-US" altLang="zh-CN" smtClean="0"/>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71480"/>
            <a:ext cx="7929618" cy="430887"/>
          </a:xfrm>
          <a:prstGeom prst="rect">
            <a:avLst/>
          </a:prstGeom>
          <a:solidFill>
            <a:srgbClr val="7030A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200">
                <a:solidFill>
                  <a:schemeClr val="bg1"/>
                </a:solidFill>
                <a:ea typeface="楷体" pitchFamily="49" charset="-122"/>
                <a:cs typeface="Times New Roman" pitchFamily="18" charset="0"/>
              </a:rPr>
              <a:t>孩子兄弟链存储结构：</a:t>
            </a:r>
            <a:r>
              <a:rPr lang="en-US" altLang="zh-CN" sz="2200" i="1">
                <a:solidFill>
                  <a:schemeClr val="bg1"/>
                </a:solidFill>
                <a:ea typeface="楷体" pitchFamily="49" charset="-122"/>
                <a:cs typeface="Times New Roman" pitchFamily="18" charset="0"/>
              </a:rPr>
              <a:t>n</a:t>
            </a:r>
            <a:r>
              <a:rPr lang="zh-CN" altLang="en-US" sz="2200">
                <a:solidFill>
                  <a:schemeClr val="bg1"/>
                </a:solidFill>
                <a:ea typeface="楷体" pitchFamily="49" charset="-122"/>
                <a:cs typeface="Times New Roman" pitchFamily="18" charset="0"/>
              </a:rPr>
              <a:t>个结点的</a:t>
            </a:r>
            <a:r>
              <a:rPr lang="en-US" altLang="zh-CN" sz="2200" i="1">
                <a:solidFill>
                  <a:schemeClr val="bg1"/>
                </a:solidFill>
                <a:ea typeface="楷体" pitchFamily="49" charset="-122"/>
                <a:cs typeface="Times New Roman" pitchFamily="18" charset="0"/>
              </a:rPr>
              <a:t>m</a:t>
            </a:r>
            <a:r>
              <a:rPr lang="zh-CN" altLang="en-US" sz="2200">
                <a:solidFill>
                  <a:schemeClr val="bg1"/>
                </a:solidFill>
                <a:ea typeface="楷体" pitchFamily="49" charset="-122"/>
                <a:cs typeface="Times New Roman" pitchFamily="18" charset="0"/>
              </a:rPr>
              <a:t>次树有多少个空指针域？</a:t>
            </a:r>
            <a:endParaRPr lang="zh-CN" altLang="en-US" sz="2200">
              <a:solidFill>
                <a:schemeClr val="bg1"/>
              </a:solidFill>
            </a:endParaRPr>
          </a:p>
        </p:txBody>
      </p:sp>
      <p:sp>
        <p:nvSpPr>
          <p:cNvPr id="4" name="TextBox 3"/>
          <p:cNvSpPr txBox="1"/>
          <p:nvPr/>
        </p:nvSpPr>
        <p:spPr>
          <a:xfrm>
            <a:off x="2214546" y="2000240"/>
            <a:ext cx="5643602" cy="1615827"/>
          </a:xfrm>
          <a:prstGeom prst="rect">
            <a:avLst/>
          </a:prstGeom>
          <a:noFill/>
        </p:spPr>
        <p:txBody>
          <a:bodyPr wrap="square" rtlCol="0">
            <a:spAutoFit/>
          </a:bodyPr>
          <a:lstStyle/>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总指针域个数</a:t>
            </a:r>
            <a:r>
              <a:rPr lang="en-US" altLang="zh-CN" sz="2200">
                <a:latin typeface="Consolas" pitchFamily="49" charset="0"/>
                <a:ea typeface="楷体" pitchFamily="49" charset="-122"/>
                <a:cs typeface="Consolas" pitchFamily="49" charset="0"/>
              </a:rPr>
              <a:t>=2n</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非空指针域个数</a:t>
            </a:r>
            <a:r>
              <a:rPr lang="en-US" altLang="zh-CN"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分支线数</a:t>
            </a:r>
            <a:r>
              <a:rPr lang="en-US" altLang="zh-CN" sz="2200">
                <a:latin typeface="Consolas" pitchFamily="49" charset="0"/>
                <a:ea typeface="楷体" pitchFamily="49" charset="-122"/>
                <a:cs typeface="Consolas" pitchFamily="49" charset="0"/>
              </a:rPr>
              <a:t>=n-1</a:t>
            </a:r>
          </a:p>
          <a:p>
            <a:pPr marL="457200" indent="-457200" algn="l">
              <a:lnSpc>
                <a:spcPct val="150000"/>
              </a:lnSpc>
              <a:buBlip>
                <a:blip r:embed="rId3"/>
              </a:buBlip>
            </a:pPr>
            <a:r>
              <a:rPr lang="zh-CN" altLang="en-US" sz="2200">
                <a:latin typeface="Consolas" pitchFamily="49" charset="0"/>
                <a:ea typeface="楷体" pitchFamily="49" charset="-122"/>
                <a:cs typeface="Consolas" pitchFamily="49" charset="0"/>
              </a:rPr>
              <a:t>空指针域个数</a:t>
            </a:r>
            <a:r>
              <a:rPr lang="en-US" altLang="zh-CN" sz="2200">
                <a:latin typeface="Consolas" pitchFamily="49" charset="0"/>
                <a:ea typeface="楷体" pitchFamily="49" charset="-122"/>
                <a:cs typeface="Consolas" pitchFamily="49" charset="0"/>
              </a:rPr>
              <a:t>=2n-(n-1)=n+1</a:t>
            </a:r>
            <a:endParaRPr lang="zh-CN" altLang="en-US" sz="2200">
              <a:latin typeface="Consolas" pitchFamily="49" charset="0"/>
              <a:ea typeface="楷体" pitchFamily="49" charset="-122"/>
              <a:cs typeface="Consolas" pitchFamily="49" charset="0"/>
            </a:endParaRPr>
          </a:p>
        </p:txBody>
      </p:sp>
      <p:grpSp>
        <p:nvGrpSpPr>
          <p:cNvPr id="18" name="组合 17"/>
          <p:cNvGrpSpPr/>
          <p:nvPr/>
        </p:nvGrpSpPr>
        <p:grpSpPr>
          <a:xfrm>
            <a:off x="285720" y="1500174"/>
            <a:ext cx="1730372" cy="2214578"/>
            <a:chOff x="4841892" y="1500174"/>
            <a:chExt cx="2087562" cy="2660650"/>
          </a:xfrm>
        </p:grpSpPr>
        <p:sp>
          <p:nvSpPr>
            <p:cNvPr id="5" name="Oval 8"/>
            <p:cNvSpPr>
              <a:spLocks noChangeArrowheads="1"/>
            </p:cNvSpPr>
            <p:nvPr/>
          </p:nvSpPr>
          <p:spPr bwMode="auto">
            <a:xfrm>
              <a:off x="5994417" y="150017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dirty="0">
                  <a:solidFill>
                    <a:srgbClr val="3333FF"/>
                  </a:solidFill>
                  <a:latin typeface="Consolas" pitchFamily="49" charset="0"/>
                  <a:cs typeface="Consolas" pitchFamily="49" charset="0"/>
                </a:rPr>
                <a:t>A</a:t>
              </a:r>
            </a:p>
          </p:txBody>
        </p:sp>
        <p:sp>
          <p:nvSpPr>
            <p:cNvPr id="6" name="Oval 9"/>
            <p:cNvSpPr>
              <a:spLocks noChangeArrowheads="1"/>
            </p:cNvSpPr>
            <p:nvPr/>
          </p:nvSpPr>
          <p:spPr bwMode="auto">
            <a:xfrm>
              <a:off x="5489592" y="3729024"/>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G</a:t>
              </a:r>
            </a:p>
          </p:txBody>
        </p:sp>
        <p:sp>
          <p:nvSpPr>
            <p:cNvPr id="7" name="Oval 10"/>
            <p:cNvSpPr>
              <a:spLocks noChangeArrowheads="1"/>
            </p:cNvSpPr>
            <p:nvPr/>
          </p:nvSpPr>
          <p:spPr bwMode="auto">
            <a:xfrm>
              <a:off x="5489592"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B</a:t>
              </a:r>
            </a:p>
          </p:txBody>
        </p:sp>
        <p:sp>
          <p:nvSpPr>
            <p:cNvPr id="8" name="Oval 11"/>
            <p:cNvSpPr>
              <a:spLocks noChangeArrowheads="1"/>
            </p:cNvSpPr>
            <p:nvPr/>
          </p:nvSpPr>
          <p:spPr bwMode="auto">
            <a:xfrm>
              <a:off x="6497654" y="2216137"/>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C</a:t>
              </a:r>
            </a:p>
          </p:txBody>
        </p:sp>
        <p:sp>
          <p:nvSpPr>
            <p:cNvPr id="9" name="Oval 12"/>
            <p:cNvSpPr>
              <a:spLocks noChangeArrowheads="1"/>
            </p:cNvSpPr>
            <p:nvPr/>
          </p:nvSpPr>
          <p:spPr bwMode="auto">
            <a:xfrm>
              <a:off x="48418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D</a:t>
              </a:r>
            </a:p>
          </p:txBody>
        </p:sp>
        <p:sp>
          <p:nvSpPr>
            <p:cNvPr id="10" name="Oval 13"/>
            <p:cNvSpPr>
              <a:spLocks noChangeArrowheads="1"/>
            </p:cNvSpPr>
            <p:nvPr/>
          </p:nvSpPr>
          <p:spPr bwMode="auto">
            <a:xfrm>
              <a:off x="5489592"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E</a:t>
              </a:r>
            </a:p>
          </p:txBody>
        </p:sp>
        <p:sp>
          <p:nvSpPr>
            <p:cNvPr id="11" name="Oval 14"/>
            <p:cNvSpPr>
              <a:spLocks noChangeArrowheads="1"/>
            </p:cNvSpPr>
            <p:nvPr/>
          </p:nvSpPr>
          <p:spPr bwMode="auto">
            <a:xfrm>
              <a:off x="6210317" y="3008299"/>
              <a:ext cx="431800" cy="431800"/>
            </a:xfrm>
            <a:prstGeom prst="ellipse">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itchFamily="49" charset="0"/>
                  <a:cs typeface="Consolas" pitchFamily="49" charset="0"/>
                </a:rPr>
                <a:t>F</a:t>
              </a:r>
            </a:p>
          </p:txBody>
        </p:sp>
        <p:sp>
          <p:nvSpPr>
            <p:cNvPr id="12" name="Freeform 15"/>
            <p:cNvSpPr>
              <a:spLocks/>
            </p:cNvSpPr>
            <p:nvPr/>
          </p:nvSpPr>
          <p:spPr bwMode="auto">
            <a:xfrm>
              <a:off x="5713429" y="3438512"/>
              <a:ext cx="1588" cy="285750"/>
            </a:xfrm>
            <a:custGeom>
              <a:avLst/>
              <a:gdLst/>
              <a:ahLst/>
              <a:cxnLst>
                <a:cxn ang="0">
                  <a:pos x="0" y="0"/>
                </a:cxn>
                <a:cxn ang="0">
                  <a:pos x="25" y="180"/>
                </a:cxn>
              </a:cxnLst>
              <a:rect l="0" t="0" r="r" b="b"/>
              <a:pathLst>
                <a:path w="25" h="180">
                  <a:moveTo>
                    <a:pt x="0" y="0"/>
                  </a:moveTo>
                  <a:lnTo>
                    <a:pt x="25" y="18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3" name="Freeform 16"/>
            <p:cNvSpPr>
              <a:spLocks/>
            </p:cNvSpPr>
            <p:nvPr/>
          </p:nvSpPr>
          <p:spPr bwMode="auto">
            <a:xfrm>
              <a:off x="5770579" y="1857362"/>
              <a:ext cx="273050" cy="374650"/>
            </a:xfrm>
            <a:custGeom>
              <a:avLst/>
              <a:gdLst/>
              <a:ahLst/>
              <a:cxnLst>
                <a:cxn ang="0">
                  <a:pos x="172" y="0"/>
                </a:cxn>
                <a:cxn ang="0">
                  <a:pos x="0" y="236"/>
                </a:cxn>
              </a:cxnLst>
              <a:rect l="0" t="0" r="r" b="b"/>
              <a:pathLst>
                <a:path w="172" h="236">
                  <a:moveTo>
                    <a:pt x="172" y="0"/>
                  </a:moveTo>
                  <a:lnTo>
                    <a:pt x="0" y="23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4" name="Freeform 17"/>
            <p:cNvSpPr>
              <a:spLocks/>
            </p:cNvSpPr>
            <p:nvPr/>
          </p:nvSpPr>
          <p:spPr bwMode="auto">
            <a:xfrm>
              <a:off x="6373829" y="1851012"/>
              <a:ext cx="266700" cy="381000"/>
            </a:xfrm>
            <a:custGeom>
              <a:avLst/>
              <a:gdLst/>
              <a:ahLst/>
              <a:cxnLst>
                <a:cxn ang="0">
                  <a:pos x="0" y="0"/>
                </a:cxn>
                <a:cxn ang="0">
                  <a:pos x="168" y="240"/>
                </a:cxn>
              </a:cxnLst>
              <a:rect l="0" t="0" r="r" b="b"/>
              <a:pathLst>
                <a:path w="168" h="240">
                  <a:moveTo>
                    <a:pt x="0" y="0"/>
                  </a:moveTo>
                  <a:lnTo>
                    <a:pt x="168" y="240"/>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5" name="Line 18"/>
            <p:cNvSpPr>
              <a:spLocks noChangeShapeType="1"/>
            </p:cNvSpPr>
            <p:nvPr/>
          </p:nvSpPr>
          <p:spPr bwMode="auto">
            <a:xfrm>
              <a:off x="5705492" y="2647937"/>
              <a:ext cx="0" cy="360362"/>
            </a:xfrm>
            <a:prstGeom prst="line">
              <a:avLst/>
            </a:prstGeom>
            <a:noFill/>
            <a:ln w="28575">
              <a:solidFill>
                <a:srgbClr val="6633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16" name="Freeform 19"/>
            <p:cNvSpPr>
              <a:spLocks/>
            </p:cNvSpPr>
            <p:nvPr/>
          </p:nvSpPr>
          <p:spPr bwMode="auto">
            <a:xfrm>
              <a:off x="5118117" y="2547924"/>
              <a:ext cx="400050" cy="469900"/>
            </a:xfrm>
            <a:custGeom>
              <a:avLst/>
              <a:gdLst/>
              <a:ahLst/>
              <a:cxnLst>
                <a:cxn ang="0">
                  <a:pos x="252" y="0"/>
                </a:cxn>
                <a:cxn ang="0">
                  <a:pos x="0" y="296"/>
                </a:cxn>
              </a:cxnLst>
              <a:rect l="0" t="0" r="r" b="b"/>
              <a:pathLst>
                <a:path w="252" h="296">
                  <a:moveTo>
                    <a:pt x="252" y="0"/>
                  </a:moveTo>
                  <a:lnTo>
                    <a:pt x="0" y="29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17" name="Freeform 20"/>
            <p:cNvSpPr>
              <a:spLocks/>
            </p:cNvSpPr>
            <p:nvPr/>
          </p:nvSpPr>
          <p:spPr bwMode="auto">
            <a:xfrm>
              <a:off x="5899167" y="2522524"/>
              <a:ext cx="438150" cy="501650"/>
            </a:xfrm>
            <a:custGeom>
              <a:avLst/>
              <a:gdLst/>
              <a:ahLst/>
              <a:cxnLst>
                <a:cxn ang="0">
                  <a:pos x="0" y="0"/>
                </a:cxn>
                <a:cxn ang="0">
                  <a:pos x="276" y="316"/>
                </a:cxn>
              </a:cxnLst>
              <a:rect l="0" t="0" r="r" b="b"/>
              <a:pathLst>
                <a:path w="276" h="316">
                  <a:moveTo>
                    <a:pt x="0" y="0"/>
                  </a:moveTo>
                  <a:lnTo>
                    <a:pt x="276" y="316"/>
                  </a:lnTo>
                </a:path>
              </a:pathLst>
            </a:custGeom>
            <a:noFill/>
            <a:ln w="28575" cap="flat" cmpd="sng">
              <a:solidFill>
                <a:srgbClr val="6633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2557B2EC-D56C-4F98-AB30-C083880DBD9E}"/>
              </a:ext>
            </a:extLst>
          </p:cNvPr>
          <p:cNvSpPr>
            <a:spLocks noGrp="1"/>
          </p:cNvSpPr>
          <p:nvPr>
            <p:ph type="sldNum" sz="quarter" idx="12"/>
          </p:nvPr>
        </p:nvSpPr>
        <p:spPr/>
        <p:txBody>
          <a:bodyPr/>
          <a:lstStyle/>
          <a:p>
            <a:fld id="{FFD28AF7-D4CC-4B35-B7D7-507FA0146854}" type="slidenum">
              <a:rPr lang="en-US" altLang="zh-CN" smtClean="0"/>
              <a:pPr/>
              <a:t>40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705627" y="2039655"/>
            <a:ext cx="6223959" cy="2102285"/>
            <a:chOff x="1705627" y="2039655"/>
            <a:chExt cx="6223959" cy="2102285"/>
          </a:xfrm>
        </p:grpSpPr>
        <p:sp>
          <p:nvSpPr>
            <p:cNvPr id="42" name="任意多边形 41"/>
            <p:cNvSpPr/>
            <p:nvPr/>
          </p:nvSpPr>
          <p:spPr>
            <a:xfrm>
              <a:off x="1705627" y="2039655"/>
              <a:ext cx="4688910" cy="2102285"/>
            </a:xfrm>
            <a:custGeom>
              <a:avLst/>
              <a:gdLst>
                <a:gd name="connsiteX0" fmla="*/ 311063 w 4688910"/>
                <a:gd name="connsiteY0" fmla="*/ 189978 h 2102285"/>
                <a:gd name="connsiteX1" fmla="*/ 749474 w 4688910"/>
                <a:gd name="connsiteY1" fmla="*/ 202504 h 2102285"/>
                <a:gd name="connsiteX2" fmla="*/ 1526088 w 4688910"/>
                <a:gd name="connsiteY2" fmla="*/ 215030 h 2102285"/>
                <a:gd name="connsiteX3" fmla="*/ 1663874 w 4688910"/>
                <a:gd name="connsiteY3" fmla="*/ 778701 h 2102285"/>
                <a:gd name="connsiteX4" fmla="*/ 2402910 w 4688910"/>
                <a:gd name="connsiteY4" fmla="*/ 941540 h 2102285"/>
                <a:gd name="connsiteX5" fmla="*/ 4081398 w 4688910"/>
                <a:gd name="connsiteY5" fmla="*/ 916487 h 2102285"/>
                <a:gd name="connsiteX6" fmla="*/ 4432126 w 4688910"/>
                <a:gd name="connsiteY6" fmla="*/ 929013 h 2102285"/>
                <a:gd name="connsiteX7" fmla="*/ 4532335 w 4688910"/>
                <a:gd name="connsiteY7" fmla="*/ 1041748 h 2102285"/>
                <a:gd name="connsiteX8" fmla="*/ 4369496 w 4688910"/>
                <a:gd name="connsiteY8" fmla="*/ 1592893 h 2102285"/>
                <a:gd name="connsiteX9" fmla="*/ 2615852 w 4688910"/>
                <a:gd name="connsiteY9" fmla="*/ 2056356 h 2102285"/>
                <a:gd name="connsiteX10" fmla="*/ 1425880 w 4688910"/>
                <a:gd name="connsiteY10" fmla="*/ 1868466 h 2102285"/>
                <a:gd name="connsiteX11" fmla="*/ 185803 w 4688910"/>
                <a:gd name="connsiteY11" fmla="*/ 1342372 h 2102285"/>
                <a:gd name="connsiteX12" fmla="*/ 311063 w 4688910"/>
                <a:gd name="connsiteY12" fmla="*/ 189978 h 210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88910" h="2102285">
                  <a:moveTo>
                    <a:pt x="311063" y="189978"/>
                  </a:moveTo>
                  <a:cubicBezTo>
                    <a:pt x="405008" y="0"/>
                    <a:pt x="749474" y="202504"/>
                    <a:pt x="749474" y="202504"/>
                  </a:cubicBezTo>
                  <a:cubicBezTo>
                    <a:pt x="951978" y="206679"/>
                    <a:pt x="1373688" y="118997"/>
                    <a:pt x="1526088" y="215030"/>
                  </a:cubicBezTo>
                  <a:cubicBezTo>
                    <a:pt x="1678488" y="311063"/>
                    <a:pt x="1517737" y="657616"/>
                    <a:pt x="1663874" y="778701"/>
                  </a:cubicBezTo>
                  <a:cubicBezTo>
                    <a:pt x="1810011" y="899786"/>
                    <a:pt x="1999989" y="918576"/>
                    <a:pt x="2402910" y="941540"/>
                  </a:cubicBezTo>
                  <a:cubicBezTo>
                    <a:pt x="2805831" y="964504"/>
                    <a:pt x="3743195" y="918575"/>
                    <a:pt x="4081398" y="916487"/>
                  </a:cubicBezTo>
                  <a:cubicBezTo>
                    <a:pt x="4419601" y="914399"/>
                    <a:pt x="4356970" y="908136"/>
                    <a:pt x="4432126" y="929013"/>
                  </a:cubicBezTo>
                  <a:cubicBezTo>
                    <a:pt x="4507282" y="949890"/>
                    <a:pt x="4542773" y="931101"/>
                    <a:pt x="4532335" y="1041748"/>
                  </a:cubicBezTo>
                  <a:cubicBezTo>
                    <a:pt x="4521897" y="1152395"/>
                    <a:pt x="4688910" y="1423792"/>
                    <a:pt x="4369496" y="1592893"/>
                  </a:cubicBezTo>
                  <a:cubicBezTo>
                    <a:pt x="4050082" y="1761994"/>
                    <a:pt x="3106455" y="2010427"/>
                    <a:pt x="2615852" y="2056356"/>
                  </a:cubicBezTo>
                  <a:cubicBezTo>
                    <a:pt x="2125249" y="2102285"/>
                    <a:pt x="1830888" y="1987463"/>
                    <a:pt x="1425880" y="1868466"/>
                  </a:cubicBezTo>
                  <a:cubicBezTo>
                    <a:pt x="1020872" y="1749469"/>
                    <a:pt x="371606" y="1615857"/>
                    <a:pt x="185803" y="1342372"/>
                  </a:cubicBezTo>
                  <a:cubicBezTo>
                    <a:pt x="0" y="1068887"/>
                    <a:pt x="217118" y="379956"/>
                    <a:pt x="311063" y="189978"/>
                  </a:cubicBezTo>
                  <a:close/>
                </a:path>
              </a:pathLst>
            </a:custGeom>
            <a:solidFill>
              <a:schemeClr val="accent5">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41518" y="2252132"/>
              <a:ext cx="1357322" cy="571504"/>
            </a:xfrm>
            <a:prstGeom prst="rect">
              <a:avLst/>
            </a:prstGeom>
            <a:solidFill>
              <a:schemeClr val="accent1">
                <a:lumMod val="20000"/>
                <a:lumOff val="8000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6643702" y="2571744"/>
              <a:ext cx="1285884" cy="400110"/>
            </a:xfrm>
            <a:prstGeom prst="rect">
              <a:avLst/>
            </a:prstGeom>
            <a:noFill/>
          </p:spPr>
          <p:txBody>
            <a:bodyPr wrap="square" rtlCol="0">
              <a:spAutoFit/>
            </a:bodyPr>
            <a:lstStyle/>
            <a:p>
              <a:r>
                <a:rPr lang="zh-CN" altLang="en-US" sz="2000">
                  <a:latin typeface="微软雅黑" pitchFamily="34" charset="-122"/>
                  <a:ea typeface="微软雅黑" pitchFamily="34" charset="-122"/>
                </a:rPr>
                <a:t>两棵子树</a:t>
              </a:r>
            </a:p>
          </p:txBody>
        </p:sp>
        <p:sp>
          <p:nvSpPr>
            <p:cNvPr id="45" name="右大括号 44"/>
            <p:cNvSpPr/>
            <p:nvPr/>
          </p:nvSpPr>
          <p:spPr>
            <a:xfrm>
              <a:off x="6357950" y="2285992"/>
              <a:ext cx="214314" cy="100013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sp>
        <p:nvSpPr>
          <p:cNvPr id="3" name="TextBox 2"/>
          <p:cNvSpPr txBox="1"/>
          <p:nvPr/>
        </p:nvSpPr>
        <p:spPr>
          <a:xfrm>
            <a:off x="428596" y="285728"/>
            <a:ext cx="7929618" cy="769441"/>
          </a:xfrm>
          <a:prstGeom prst="rect">
            <a:avLst/>
          </a:prstGeom>
          <a:noFill/>
        </p:spPr>
        <p:txBody>
          <a:bodyPr wrap="square" rtlCol="0">
            <a:spAutoFit/>
          </a:bodyPr>
          <a:lstStyle/>
          <a:p>
            <a:pPr algn="l"/>
            <a:r>
              <a:rPr lang="en-US" altLang="zh-CN"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sz="2200">
                <a:solidFill>
                  <a:srgbClr val="FF0000"/>
                </a:solidFill>
                <a:latin typeface="Consolas" pitchFamily="49" charset="0"/>
                <a:ea typeface="楷体" pitchFamily="49" charset="-122"/>
                <a:cs typeface="Consolas" pitchFamily="49" charset="0"/>
              </a:rPr>
              <a:t>7.4</a:t>
            </a:r>
            <a:r>
              <a:rPr lang="en-US" altLang="zh-CN" sz="2200">
                <a:solidFill>
                  <a:srgbClr val="FF0000"/>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以孩子兄弟链作为树的存储结构，设计一个求树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高度的递归算法。</a:t>
            </a:r>
          </a:p>
        </p:txBody>
      </p:sp>
      <p:grpSp>
        <p:nvGrpSpPr>
          <p:cNvPr id="35" name="组合 34"/>
          <p:cNvGrpSpPr/>
          <p:nvPr/>
        </p:nvGrpSpPr>
        <p:grpSpPr>
          <a:xfrm>
            <a:off x="2139935" y="1242939"/>
            <a:ext cx="3860825" cy="2686127"/>
            <a:chOff x="2139935" y="1385815"/>
            <a:chExt cx="4608513" cy="3257631"/>
          </a:xfrm>
        </p:grpSpPr>
        <p:sp>
          <p:nvSpPr>
            <p:cNvPr id="6" name="Rectangle 69"/>
            <p:cNvSpPr>
              <a:spLocks noChangeArrowheads="1"/>
            </p:cNvSpPr>
            <p:nvPr/>
          </p:nvSpPr>
          <p:spPr bwMode="auto">
            <a:xfrm>
              <a:off x="2141523" y="1987559"/>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7" name="Rectangle 70"/>
            <p:cNvSpPr>
              <a:spLocks noChangeArrowheads="1"/>
            </p:cNvSpPr>
            <p:nvPr/>
          </p:nvSpPr>
          <p:spPr bwMode="auto">
            <a:xfrm>
              <a:off x="3005123" y="1987559"/>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8" name="Rectangle 71"/>
            <p:cNvSpPr>
              <a:spLocks noChangeArrowheads="1"/>
            </p:cNvSpPr>
            <p:nvPr/>
          </p:nvSpPr>
          <p:spPr bwMode="auto">
            <a:xfrm>
              <a:off x="2573323" y="1987559"/>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3333FF"/>
                  </a:solidFill>
                  <a:latin typeface="Times New Roman" pitchFamily="18" charset="0"/>
                  <a:cs typeface="Times New Roman" pitchFamily="18" charset="0"/>
                </a:rPr>
                <a:t>A</a:t>
              </a:r>
            </a:p>
          </p:txBody>
        </p:sp>
        <p:sp>
          <p:nvSpPr>
            <p:cNvPr id="9" name="Rectangle 72"/>
            <p:cNvSpPr>
              <a:spLocks noChangeArrowheads="1"/>
            </p:cNvSpPr>
            <p:nvPr/>
          </p:nvSpPr>
          <p:spPr bwMode="auto">
            <a:xfrm>
              <a:off x="213993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0" name="Rectangle 73"/>
            <p:cNvSpPr>
              <a:spLocks noChangeArrowheads="1"/>
            </p:cNvSpPr>
            <p:nvPr/>
          </p:nvSpPr>
          <p:spPr bwMode="auto">
            <a:xfrm>
              <a:off x="300353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1" name="Rectangle 74"/>
            <p:cNvSpPr>
              <a:spLocks noChangeArrowheads="1"/>
            </p:cNvSpPr>
            <p:nvPr/>
          </p:nvSpPr>
          <p:spPr bwMode="auto">
            <a:xfrm>
              <a:off x="2571735" y="2779721"/>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B</a:t>
              </a:r>
            </a:p>
          </p:txBody>
        </p:sp>
        <p:sp>
          <p:nvSpPr>
            <p:cNvPr id="12" name="Rectangle 75"/>
            <p:cNvSpPr>
              <a:spLocks noChangeArrowheads="1"/>
            </p:cNvSpPr>
            <p:nvPr/>
          </p:nvSpPr>
          <p:spPr bwMode="auto">
            <a:xfrm>
              <a:off x="379728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13" name="Rectangle 76"/>
            <p:cNvSpPr>
              <a:spLocks noChangeArrowheads="1"/>
            </p:cNvSpPr>
            <p:nvPr/>
          </p:nvSpPr>
          <p:spPr bwMode="auto">
            <a:xfrm>
              <a:off x="4660885" y="2779721"/>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14" name="Rectangle 77"/>
            <p:cNvSpPr>
              <a:spLocks noChangeArrowheads="1"/>
            </p:cNvSpPr>
            <p:nvPr/>
          </p:nvSpPr>
          <p:spPr bwMode="auto">
            <a:xfrm>
              <a:off x="4229085" y="2779721"/>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C</a:t>
              </a:r>
            </a:p>
          </p:txBody>
        </p:sp>
        <p:sp>
          <p:nvSpPr>
            <p:cNvPr id="15" name="Rectangle 78"/>
            <p:cNvSpPr>
              <a:spLocks noChangeArrowheads="1"/>
            </p:cNvSpPr>
            <p:nvPr/>
          </p:nvSpPr>
          <p:spPr bwMode="auto">
            <a:xfrm>
              <a:off x="213993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16" name="Rectangle 79"/>
            <p:cNvSpPr>
              <a:spLocks noChangeArrowheads="1"/>
            </p:cNvSpPr>
            <p:nvPr/>
          </p:nvSpPr>
          <p:spPr bwMode="auto">
            <a:xfrm>
              <a:off x="300353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7" name="Rectangle 80"/>
            <p:cNvSpPr>
              <a:spLocks noChangeArrowheads="1"/>
            </p:cNvSpPr>
            <p:nvPr/>
          </p:nvSpPr>
          <p:spPr bwMode="auto">
            <a:xfrm>
              <a:off x="2571735" y="35718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D</a:t>
              </a:r>
            </a:p>
          </p:txBody>
        </p:sp>
        <p:sp>
          <p:nvSpPr>
            <p:cNvPr id="18" name="Rectangle 81"/>
            <p:cNvSpPr>
              <a:spLocks noChangeArrowheads="1"/>
            </p:cNvSpPr>
            <p:nvPr/>
          </p:nvSpPr>
          <p:spPr bwMode="auto">
            <a:xfrm>
              <a:off x="379728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19" name="Rectangle 82"/>
            <p:cNvSpPr>
              <a:spLocks noChangeArrowheads="1"/>
            </p:cNvSpPr>
            <p:nvPr/>
          </p:nvSpPr>
          <p:spPr bwMode="auto">
            <a:xfrm>
              <a:off x="4660885"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sp>
          <p:nvSpPr>
            <p:cNvPr id="20" name="Rectangle 83"/>
            <p:cNvSpPr>
              <a:spLocks noChangeArrowheads="1"/>
            </p:cNvSpPr>
            <p:nvPr/>
          </p:nvSpPr>
          <p:spPr bwMode="auto">
            <a:xfrm>
              <a:off x="4229085" y="35718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E</a:t>
              </a:r>
            </a:p>
          </p:txBody>
        </p:sp>
        <p:sp>
          <p:nvSpPr>
            <p:cNvPr id="21" name="Rectangle 84"/>
            <p:cNvSpPr>
              <a:spLocks noChangeArrowheads="1"/>
            </p:cNvSpPr>
            <p:nvPr/>
          </p:nvSpPr>
          <p:spPr bwMode="auto">
            <a:xfrm>
              <a:off x="5453048"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2" name="Rectangle 85"/>
            <p:cNvSpPr>
              <a:spLocks noChangeArrowheads="1"/>
            </p:cNvSpPr>
            <p:nvPr/>
          </p:nvSpPr>
          <p:spPr bwMode="auto">
            <a:xfrm>
              <a:off x="6316648" y="35718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t>∧</a:t>
              </a:r>
            </a:p>
          </p:txBody>
        </p:sp>
        <p:sp>
          <p:nvSpPr>
            <p:cNvPr id="23" name="Rectangle 86"/>
            <p:cNvSpPr>
              <a:spLocks noChangeArrowheads="1"/>
            </p:cNvSpPr>
            <p:nvPr/>
          </p:nvSpPr>
          <p:spPr bwMode="auto">
            <a:xfrm>
              <a:off x="5884848" y="35718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F</a:t>
              </a:r>
            </a:p>
          </p:txBody>
        </p:sp>
        <p:sp>
          <p:nvSpPr>
            <p:cNvPr id="24" name="Rectangle 87"/>
            <p:cNvSpPr>
              <a:spLocks noChangeArrowheads="1"/>
            </p:cNvSpPr>
            <p:nvPr/>
          </p:nvSpPr>
          <p:spPr bwMode="auto">
            <a:xfrm>
              <a:off x="3797285" y="42830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5" name="Rectangle 88"/>
            <p:cNvSpPr>
              <a:spLocks noChangeArrowheads="1"/>
            </p:cNvSpPr>
            <p:nvPr/>
          </p:nvSpPr>
          <p:spPr bwMode="auto">
            <a:xfrm>
              <a:off x="4660885" y="4283084"/>
              <a:ext cx="431800" cy="360362"/>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t>∧</a:t>
              </a:r>
            </a:p>
          </p:txBody>
        </p:sp>
        <p:sp>
          <p:nvSpPr>
            <p:cNvPr id="26" name="Rectangle 89"/>
            <p:cNvSpPr>
              <a:spLocks noChangeArrowheads="1"/>
            </p:cNvSpPr>
            <p:nvPr/>
          </p:nvSpPr>
          <p:spPr bwMode="auto">
            <a:xfrm>
              <a:off x="4229085" y="4283084"/>
              <a:ext cx="431800" cy="360362"/>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Times New Roman" pitchFamily="18" charset="0"/>
                  <a:cs typeface="Times New Roman" pitchFamily="18" charset="0"/>
                </a:rPr>
                <a:t>G</a:t>
              </a:r>
            </a:p>
          </p:txBody>
        </p:sp>
        <p:sp>
          <p:nvSpPr>
            <p:cNvPr id="27" name="Line 90"/>
            <p:cNvSpPr>
              <a:spLocks noChangeShapeType="1"/>
            </p:cNvSpPr>
            <p:nvPr/>
          </p:nvSpPr>
          <p:spPr bwMode="auto">
            <a:xfrm>
              <a:off x="2355835" y="2132021"/>
              <a:ext cx="0" cy="647700"/>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28" name="Line 91"/>
            <p:cNvSpPr>
              <a:spLocks noChangeShapeType="1"/>
            </p:cNvSpPr>
            <p:nvPr/>
          </p:nvSpPr>
          <p:spPr bwMode="auto">
            <a:xfrm>
              <a:off x="2355835" y="2924184"/>
              <a:ext cx="0" cy="647700"/>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29" name="Line 92"/>
            <p:cNvSpPr>
              <a:spLocks noChangeShapeType="1"/>
            </p:cNvSpPr>
            <p:nvPr/>
          </p:nvSpPr>
          <p:spPr bwMode="auto">
            <a:xfrm>
              <a:off x="4013185" y="3779846"/>
              <a:ext cx="0" cy="503237"/>
            </a:xfrm>
            <a:prstGeom prst="line">
              <a:avLst/>
            </a:prstGeom>
            <a:noFill/>
            <a:ln w="28575">
              <a:solidFill>
                <a:srgbClr val="FF0000"/>
              </a:solidFill>
              <a:round/>
              <a:headEnd/>
              <a:tailEnd type="triangle" w="med" len="lg"/>
            </a:ln>
            <a:effectLst/>
          </p:spPr>
          <p:txBody>
            <a:bodyPr wrap="none"/>
            <a:lstStyle/>
            <a:p>
              <a:endParaRPr lang="zh-CN" altLang="en-US"/>
            </a:p>
          </p:txBody>
        </p:sp>
        <p:sp>
          <p:nvSpPr>
            <p:cNvPr id="30" name="Line 93"/>
            <p:cNvSpPr>
              <a:spLocks noChangeShapeType="1"/>
            </p:cNvSpPr>
            <p:nvPr/>
          </p:nvSpPr>
          <p:spPr bwMode="auto">
            <a:xfrm>
              <a:off x="3221023" y="2995621"/>
              <a:ext cx="576263" cy="0"/>
            </a:xfrm>
            <a:prstGeom prst="line">
              <a:avLst/>
            </a:prstGeom>
            <a:noFill/>
            <a:ln w="28575">
              <a:solidFill>
                <a:srgbClr val="663300"/>
              </a:solidFill>
              <a:round/>
              <a:headEnd/>
              <a:tailEnd type="triangle" w="med" len="lg"/>
            </a:ln>
            <a:effectLst/>
          </p:spPr>
          <p:txBody>
            <a:bodyPr wrap="none"/>
            <a:lstStyle/>
            <a:p>
              <a:endParaRPr lang="zh-CN" altLang="en-US"/>
            </a:p>
          </p:txBody>
        </p:sp>
        <p:sp>
          <p:nvSpPr>
            <p:cNvPr id="31" name="Line 94"/>
            <p:cNvSpPr>
              <a:spLocks noChangeShapeType="1"/>
            </p:cNvSpPr>
            <p:nvPr/>
          </p:nvSpPr>
          <p:spPr bwMode="auto">
            <a:xfrm>
              <a:off x="3221023" y="3787784"/>
              <a:ext cx="576263" cy="0"/>
            </a:xfrm>
            <a:prstGeom prst="line">
              <a:avLst/>
            </a:prstGeom>
            <a:noFill/>
            <a:ln w="28575">
              <a:solidFill>
                <a:srgbClr val="663300"/>
              </a:solidFill>
              <a:round/>
              <a:headEnd/>
              <a:tailEnd type="triangle" w="med" len="lg"/>
            </a:ln>
            <a:effectLst/>
          </p:spPr>
          <p:txBody>
            <a:bodyPr wrap="none"/>
            <a:lstStyle/>
            <a:p>
              <a:endParaRPr lang="zh-CN" altLang="en-US"/>
            </a:p>
          </p:txBody>
        </p:sp>
        <p:sp>
          <p:nvSpPr>
            <p:cNvPr id="32" name="Line 95"/>
            <p:cNvSpPr>
              <a:spLocks noChangeShapeType="1"/>
            </p:cNvSpPr>
            <p:nvPr/>
          </p:nvSpPr>
          <p:spPr bwMode="auto">
            <a:xfrm>
              <a:off x="4922823" y="3754446"/>
              <a:ext cx="503238" cy="0"/>
            </a:xfrm>
            <a:prstGeom prst="line">
              <a:avLst/>
            </a:prstGeom>
            <a:noFill/>
            <a:ln w="28575">
              <a:solidFill>
                <a:srgbClr val="663300"/>
              </a:solidFill>
              <a:round/>
              <a:headEnd/>
              <a:tailEnd type="triangle" w="med" len="lg"/>
            </a:ln>
            <a:effectLst/>
          </p:spPr>
          <p:txBody>
            <a:bodyPr wrap="none"/>
            <a:lstStyle/>
            <a:p>
              <a:endParaRPr lang="zh-CN" altLang="en-US"/>
            </a:p>
          </p:txBody>
        </p:sp>
        <p:sp>
          <p:nvSpPr>
            <p:cNvPr id="33" name="TextBox 32"/>
            <p:cNvSpPr txBox="1"/>
            <p:nvPr/>
          </p:nvSpPr>
          <p:spPr>
            <a:xfrm>
              <a:off x="2643174" y="1385815"/>
              <a:ext cx="357190" cy="400110"/>
            </a:xfrm>
            <a:prstGeom prst="rect">
              <a:avLst/>
            </a:prstGeom>
            <a:noFill/>
          </p:spPr>
          <p:txBody>
            <a:bodyPr wrap="square" rtlCol="0">
              <a:spAutoFit/>
            </a:bodyPr>
            <a:lstStyle/>
            <a:p>
              <a:r>
                <a:rPr lang="en-US" altLang="zh-CN" sz="2000">
                  <a:latin typeface="Consolas" pitchFamily="49" charset="0"/>
                  <a:cs typeface="Consolas" pitchFamily="49" charset="0"/>
                </a:rPr>
                <a:t>t</a:t>
              </a:r>
              <a:endParaRPr lang="zh-CN" altLang="en-US" sz="2000">
                <a:latin typeface="Consolas" pitchFamily="49" charset="0"/>
                <a:cs typeface="Consolas" pitchFamily="49" charset="0"/>
              </a:endParaRPr>
            </a:p>
          </p:txBody>
        </p:sp>
        <p:cxnSp>
          <p:nvCxnSpPr>
            <p:cNvPr id="34" name="直接箭头连接符 33"/>
            <p:cNvCxnSpPr/>
            <p:nvPr/>
          </p:nvCxnSpPr>
          <p:spPr>
            <a:xfrm flipH="1">
              <a:off x="2428860" y="1585870"/>
              <a:ext cx="220076" cy="414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857224" y="4500570"/>
            <a:ext cx="5786478" cy="1643074"/>
            <a:chOff x="857224" y="4500570"/>
            <a:chExt cx="5786478" cy="1643074"/>
          </a:xfrm>
        </p:grpSpPr>
        <p:sp>
          <p:nvSpPr>
            <p:cNvPr id="39" name="圆角矩形 38"/>
            <p:cNvSpPr/>
            <p:nvPr/>
          </p:nvSpPr>
          <p:spPr>
            <a:xfrm>
              <a:off x="1071538" y="5000636"/>
              <a:ext cx="5000660" cy="11430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857224" y="4500570"/>
              <a:ext cx="5786478"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设</a:t>
              </a:r>
              <a:r>
                <a:rPr lang="en-US" sz="2200" i="1">
                  <a:latin typeface="Consolas" pitchFamily="49" charset="0"/>
                  <a:ea typeface="楷体" pitchFamily="49" charset="-122"/>
                  <a:cs typeface="Consolas" pitchFamily="49" charset="0"/>
                </a:rPr>
                <a:t>f</a:t>
              </a:r>
              <a:r>
                <a:rPr lang="en-US" sz="2200">
                  <a:latin typeface="Consolas" pitchFamily="49" charset="0"/>
                  <a:ea typeface="楷体" pitchFamily="49" charset="-122"/>
                  <a:cs typeface="Consolas" pitchFamily="49" charset="0"/>
                </a:rPr>
                <a:t>(</a:t>
              </a:r>
              <a:r>
                <a:rPr lang="en-US" sz="2200" i="1">
                  <a:latin typeface="Consolas" pitchFamily="49" charset="0"/>
                  <a:ea typeface="楷体" pitchFamily="49" charset="-122"/>
                  <a:cs typeface="Consolas" pitchFamily="49" charset="0"/>
                </a:rPr>
                <a:t>t</a:t>
              </a:r>
              <a:r>
                <a:rPr lang="en-US" sz="2200">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为树</a:t>
              </a:r>
              <a:r>
                <a:rPr lang="en-US" sz="2200" i="1">
                  <a:latin typeface="Consolas" pitchFamily="49" charset="0"/>
                  <a:ea typeface="楷体" pitchFamily="49" charset="-122"/>
                  <a:cs typeface="Consolas" pitchFamily="49" charset="0"/>
                </a:rPr>
                <a:t>t</a:t>
              </a:r>
              <a:r>
                <a:rPr lang="zh-CN" altLang="en-US" sz="2200">
                  <a:latin typeface="Consolas" pitchFamily="49" charset="0"/>
                  <a:ea typeface="楷体" pitchFamily="49" charset="-122"/>
                  <a:cs typeface="Consolas" pitchFamily="49" charset="0"/>
                </a:rPr>
                <a:t>的高度，其递归模型如下：</a:t>
              </a:r>
            </a:p>
          </p:txBody>
        </p:sp>
        <p:pic>
          <p:nvPicPr>
            <p:cNvPr id="41" name="Picture 2"/>
            <p:cNvPicPr>
              <a:picLocks noChangeAspect="1" noChangeArrowheads="1"/>
            </p:cNvPicPr>
            <p:nvPr/>
          </p:nvPicPr>
          <p:blipFill>
            <a:blip r:embed="rId4"/>
            <a:srcRect/>
            <a:stretch>
              <a:fillRect/>
            </a:stretch>
          </p:blipFill>
          <p:spPr bwMode="auto">
            <a:xfrm>
              <a:off x="1214414" y="5143512"/>
              <a:ext cx="4662953" cy="857256"/>
            </a:xfrm>
            <a:prstGeom prst="rect">
              <a:avLst/>
            </a:prstGeom>
            <a:noFill/>
            <a:ln w="9525">
              <a:noFill/>
              <a:miter lim="800000"/>
              <a:headEnd/>
              <a:tailEnd/>
            </a:ln>
            <a:effectLst/>
          </p:spPr>
        </p:pic>
      </p:grpSp>
      <p:sp>
        <p:nvSpPr>
          <p:cNvPr id="2" name="灯片编号占位符 1">
            <a:extLst>
              <a:ext uri="{FF2B5EF4-FFF2-40B4-BE49-F238E27FC236}">
                <a16:creationId xmlns:a16="http://schemas.microsoft.com/office/drawing/2014/main" id="{438802BB-3E8D-4F56-BF79-4C84888327D1}"/>
              </a:ext>
            </a:extLst>
          </p:cNvPr>
          <p:cNvSpPr>
            <a:spLocks noGrp="1"/>
          </p:cNvSpPr>
          <p:nvPr>
            <p:ph type="sldNum" sz="quarter" idx="12"/>
          </p:nvPr>
        </p:nvSpPr>
        <p:spPr/>
        <p:txBody>
          <a:bodyPr/>
          <a:lstStyle/>
          <a:p>
            <a:fld id="{FFD28AF7-D4CC-4B35-B7D7-507FA0146854}" type="slidenum">
              <a:rPr lang="en-US" altLang="zh-CN" smtClean="0"/>
              <a:pPr/>
              <a:t>41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2500330" cy="430887"/>
          </a:xfrm>
          <a:prstGeom prst="rect">
            <a:avLst/>
          </a:prstGeom>
          <a:noFill/>
        </p:spPr>
        <p:txBody>
          <a:bodyPr wrap="square" rtlCol="0">
            <a:spAutoFit/>
          </a:bodyPr>
          <a:lstStyle/>
          <a:p>
            <a:pPr algn="l"/>
            <a:r>
              <a:rPr lang="zh-CN" altLang="en-US" sz="2200">
                <a:solidFill>
                  <a:srgbClr val="0000CC"/>
                </a:solidFill>
                <a:latin typeface="楷体" pitchFamily="49" charset="-122"/>
                <a:ea typeface="楷体" pitchFamily="49" charset="-122"/>
              </a:rPr>
              <a:t>递归算法：</a:t>
            </a:r>
          </a:p>
        </p:txBody>
      </p:sp>
      <p:sp>
        <p:nvSpPr>
          <p:cNvPr id="4" name="TextBox 3"/>
          <p:cNvSpPr txBox="1"/>
          <p:nvPr/>
        </p:nvSpPr>
        <p:spPr>
          <a:xfrm>
            <a:off x="428596" y="1071546"/>
            <a:ext cx="8143932" cy="451849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gn="l"/>
            <a:r>
              <a:rPr lang="en-US" sz="1800">
                <a:solidFill>
                  <a:srgbClr val="0000CC"/>
                </a:solidFill>
                <a:latin typeface="Consolas" pitchFamily="49" charset="0"/>
                <a:ea typeface="仿宋" pitchFamily="49" charset="-122"/>
                <a:cs typeface="Consolas" pitchFamily="49" charset="0"/>
              </a:rPr>
              <a:t>int </a:t>
            </a:r>
            <a:r>
              <a:rPr lang="en-US" sz="1800">
                <a:solidFill>
                  <a:srgbClr val="FF0000"/>
                </a:solidFill>
                <a:latin typeface="Consolas" pitchFamily="49" charset="0"/>
                <a:ea typeface="仿宋" pitchFamily="49" charset="-122"/>
                <a:cs typeface="Consolas" pitchFamily="49" charset="0"/>
              </a:rPr>
              <a:t>TreeHeight2</a:t>
            </a:r>
            <a:r>
              <a:rPr lang="en-US" sz="1800">
                <a:solidFill>
                  <a:srgbClr val="0000CC"/>
                </a:solidFill>
                <a:latin typeface="Consolas" pitchFamily="49" charset="0"/>
                <a:ea typeface="仿宋" pitchFamily="49" charset="-122"/>
                <a:cs typeface="Consolas" pitchFamily="49" charset="0"/>
              </a:rPr>
              <a:t>(TSBNode *t)</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TSBNode *p;</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int h,maxh=0;</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if (t==NULL) return 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空树返回</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else</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  p=t-&gt;vp;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指向第</a:t>
            </a:r>
            <a:r>
              <a:rPr lang="en-US" sz="1800">
                <a:solidFill>
                  <a:srgbClr val="00B0F0"/>
                </a:solidFill>
                <a:latin typeface="Consolas" pitchFamily="49" charset="0"/>
                <a:ea typeface="仿宋" pitchFamily="49" charset="-122"/>
                <a:cs typeface="Consolas" pitchFamily="49" charset="0"/>
              </a:rPr>
              <a:t>1</a:t>
            </a:r>
            <a:r>
              <a:rPr lang="zh-CN" altLang="en-US" sz="1800">
                <a:solidFill>
                  <a:srgbClr val="00B0F0"/>
                </a:solidFill>
                <a:latin typeface="Consolas" pitchFamily="49" charset="0"/>
                <a:ea typeface="仿宋" pitchFamily="49" charset="-122"/>
                <a:cs typeface="Consolas" pitchFamily="49" charset="0"/>
              </a:rPr>
              <a:t>个孩子结点</a:t>
            </a:r>
          </a:p>
          <a:p>
            <a:pPr algn="l"/>
            <a:r>
              <a:rPr lang="en-US" sz="1800">
                <a:solidFill>
                  <a:srgbClr val="0000CC"/>
                </a:solidFill>
                <a:latin typeface="Consolas" pitchFamily="49" charset="0"/>
                <a:ea typeface="仿宋" pitchFamily="49" charset="-122"/>
                <a:cs typeface="Consolas" pitchFamily="49" charset="0"/>
              </a:rPr>
              <a:t>      while (p!=NULL)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扫描</a:t>
            </a:r>
            <a:r>
              <a:rPr lang="en-US" sz="1800">
                <a:solidFill>
                  <a:srgbClr val="00B0F0"/>
                </a:solidFill>
                <a:latin typeface="Consolas" pitchFamily="49" charset="0"/>
                <a:ea typeface="仿宋" pitchFamily="49" charset="-122"/>
                <a:cs typeface="Consolas" pitchFamily="49" charset="0"/>
              </a:rPr>
              <a:t>t</a:t>
            </a:r>
            <a:r>
              <a:rPr lang="zh-CN" altLang="en-US" sz="1800">
                <a:solidFill>
                  <a:srgbClr val="00B0F0"/>
                </a:solidFill>
                <a:latin typeface="Consolas" pitchFamily="49" charset="0"/>
                <a:ea typeface="仿宋" pitchFamily="49" charset="-122"/>
                <a:cs typeface="Consolas" pitchFamily="49" charset="0"/>
              </a:rPr>
              <a:t>的所有子树</a:t>
            </a:r>
          </a:p>
          <a:p>
            <a:pPr algn="l"/>
            <a:r>
              <a:rPr lang="en-US" sz="1800">
                <a:solidFill>
                  <a:srgbClr val="0000CC"/>
                </a:solidFill>
                <a:latin typeface="Consolas" pitchFamily="49" charset="0"/>
                <a:ea typeface="仿宋" pitchFamily="49" charset="-122"/>
                <a:cs typeface="Consolas" pitchFamily="49" charset="0"/>
              </a:rPr>
              <a:t>      {  h=</a:t>
            </a:r>
            <a:r>
              <a:rPr lang="en-US" sz="1800">
                <a:solidFill>
                  <a:srgbClr val="FF0000"/>
                </a:solidFill>
                <a:latin typeface="Consolas" pitchFamily="49" charset="0"/>
                <a:ea typeface="仿宋" pitchFamily="49" charset="-122"/>
                <a:cs typeface="Consolas" pitchFamily="49" charset="0"/>
              </a:rPr>
              <a:t>TreeHeight2</a:t>
            </a:r>
            <a:r>
              <a:rPr lang="en-US" sz="1800">
                <a:solidFill>
                  <a:srgbClr val="0000CC"/>
                </a:solidFill>
                <a:latin typeface="Consolas" pitchFamily="49" charset="0"/>
                <a:ea typeface="仿宋" pitchFamily="49" charset="-122"/>
                <a:cs typeface="Consolas" pitchFamily="49" charset="0"/>
              </a:rPr>
              <a:t>(p);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求出</a:t>
            </a:r>
            <a:r>
              <a:rPr lang="en-US" sz="180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子树的高度</a:t>
            </a:r>
          </a:p>
          <a:p>
            <a:pPr algn="l"/>
            <a:r>
              <a:rPr lang="en-US" sz="1800">
                <a:solidFill>
                  <a:srgbClr val="0000CC"/>
                </a:solidFill>
                <a:latin typeface="Consolas" pitchFamily="49" charset="0"/>
                <a:ea typeface="仿宋" pitchFamily="49" charset="-122"/>
                <a:cs typeface="Consolas" pitchFamily="49" charset="0"/>
              </a:rPr>
              <a:t>         if (maxh&lt;h) maxh=h;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求所有子树的最大高度</a:t>
            </a:r>
          </a:p>
          <a:p>
            <a:pPr algn="l"/>
            <a:r>
              <a:rPr lang="en-US" sz="1800">
                <a:solidFill>
                  <a:srgbClr val="0000CC"/>
                </a:solidFill>
                <a:latin typeface="Consolas" pitchFamily="49" charset="0"/>
                <a:ea typeface="仿宋" pitchFamily="49" charset="-122"/>
                <a:cs typeface="Consolas" pitchFamily="49" charset="0"/>
              </a:rPr>
              <a:t>         p=p-&gt;hp;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继续处理</a:t>
            </a:r>
            <a:r>
              <a:rPr lang="en-US" sz="1800">
                <a:solidFill>
                  <a:srgbClr val="00B0F0"/>
                </a:solidFill>
                <a:latin typeface="Consolas" pitchFamily="49" charset="0"/>
                <a:ea typeface="仿宋" pitchFamily="49" charset="-122"/>
                <a:cs typeface="Consolas" pitchFamily="49" charset="0"/>
              </a:rPr>
              <a:t>t</a:t>
            </a:r>
            <a:r>
              <a:rPr lang="zh-CN" altLang="en-US" sz="1800">
                <a:solidFill>
                  <a:srgbClr val="00B0F0"/>
                </a:solidFill>
                <a:latin typeface="Consolas" pitchFamily="49" charset="0"/>
                <a:ea typeface="仿宋" pitchFamily="49" charset="-122"/>
                <a:cs typeface="Consolas" pitchFamily="49" charset="0"/>
              </a:rPr>
              <a:t>的其他子树</a:t>
            </a:r>
          </a:p>
          <a:p>
            <a:pPr algn="l"/>
            <a:r>
              <a:rPr lang="en-US" sz="1800">
                <a:solidFill>
                  <a:srgbClr val="0000CC"/>
                </a:solidFill>
                <a:latin typeface="Consolas" pitchFamily="49" charset="0"/>
                <a:ea typeface="仿宋" pitchFamily="49" charset="-122"/>
                <a:cs typeface="Consolas" pitchFamily="49" charset="0"/>
              </a:rPr>
              <a:t>      }</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return(maxh+1);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返回</a:t>
            </a:r>
            <a:r>
              <a:rPr lang="en-US" sz="1800">
                <a:solidFill>
                  <a:srgbClr val="00B0F0"/>
                </a:solidFill>
                <a:latin typeface="Consolas" pitchFamily="49" charset="0"/>
                <a:ea typeface="仿宋" pitchFamily="49" charset="-122"/>
                <a:cs typeface="Consolas" pitchFamily="49" charset="0"/>
              </a:rPr>
              <a:t>maxh+1</a:t>
            </a:r>
            <a:endParaRPr lang="zh-CN" altLang="en-US" sz="1800">
              <a:solidFill>
                <a:srgbClr val="00B0F0"/>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   }</a:t>
            </a:r>
            <a:endParaRPr lang="zh-CN" altLang="en-US" sz="1800">
              <a:solidFill>
                <a:srgbClr val="0000CC"/>
              </a:solidFill>
              <a:latin typeface="Consolas" pitchFamily="49" charset="0"/>
              <a:ea typeface="仿宋" pitchFamily="49" charset="-122"/>
              <a:cs typeface="Consolas" pitchFamily="49" charset="0"/>
            </a:endParaRPr>
          </a:p>
          <a:p>
            <a:pPr algn="l"/>
            <a:r>
              <a:rPr lang="en-US" sz="1800">
                <a:solidFill>
                  <a:srgbClr val="0000CC"/>
                </a:solidFill>
                <a:latin typeface="Consolas" pitchFamily="49" charset="0"/>
                <a:ea typeface="仿宋" pitchFamily="49" charset="-122"/>
                <a:cs typeface="Consolas" pitchFamily="49" charset="0"/>
              </a:rPr>
              <a:t>}</a:t>
            </a:r>
            <a:endParaRPr lang="zh-CN" altLang="en-US" sz="1800">
              <a:solidFill>
                <a:srgbClr val="0000CC"/>
              </a:solidFill>
              <a:latin typeface="Consolas" pitchFamily="49" charset="0"/>
              <a:ea typeface="仿宋" pitchFamily="49" charset="-122"/>
              <a:cs typeface="Consolas" pitchFamily="49" charset="0"/>
            </a:endParaRPr>
          </a:p>
          <a:p>
            <a:pPr algn="l"/>
            <a:endParaRPr lang="zh-CN" altLang="en-US" sz="1800">
              <a:solidFill>
                <a:srgbClr val="0000CC"/>
              </a:solidFill>
              <a:latin typeface="Consolas" pitchFamily="49" charset="0"/>
              <a:ea typeface="仿宋" pitchFamily="49" charset="-122"/>
              <a:cs typeface="Consolas" pitchFamily="49" charset="0"/>
            </a:endParaRPr>
          </a:p>
        </p:txBody>
      </p:sp>
      <p:sp>
        <p:nvSpPr>
          <p:cNvPr id="2" name="灯片编号占位符 1">
            <a:extLst>
              <a:ext uri="{FF2B5EF4-FFF2-40B4-BE49-F238E27FC236}">
                <a16:creationId xmlns:a16="http://schemas.microsoft.com/office/drawing/2014/main" id="{86B47D65-CE64-4AFB-BD6C-ABB6E0D2CA5D}"/>
              </a:ext>
            </a:extLst>
          </p:cNvPr>
          <p:cNvSpPr>
            <a:spLocks noGrp="1"/>
          </p:cNvSpPr>
          <p:nvPr>
            <p:ph type="sldNum" sz="quarter" idx="12"/>
          </p:nvPr>
        </p:nvSpPr>
        <p:spPr/>
        <p:txBody>
          <a:bodyPr/>
          <a:lstStyle/>
          <a:p>
            <a:fld id="{FFD28AF7-D4CC-4B35-B7D7-507FA0146854}" type="slidenum">
              <a:rPr lang="en-US" altLang="zh-CN" smtClean="0"/>
              <a:pPr/>
              <a:t>42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57224" y="3071810"/>
            <a:ext cx="4429156" cy="485133"/>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zh-CN" altLang="en-US" sz="2200" dirty="0">
                <a:ea typeface="楷体" pitchFamily="49" charset="-122"/>
                <a:cs typeface="Times New Roman" pitchFamily="18" charset="0"/>
              </a:rPr>
              <a:t>二叉树</a:t>
            </a:r>
            <a:r>
              <a:rPr kumimoji="1" lang="zh-CN" altLang="en-US" sz="2200">
                <a:ea typeface="楷体" pitchFamily="49" charset="-122"/>
                <a:cs typeface="Times New Roman" pitchFamily="18" charset="0"/>
              </a:rPr>
              <a:t>是有限的结点集合</a:t>
            </a:r>
            <a:r>
              <a:rPr kumimoji="1" lang="zh-CN" altLang="en-US" sz="2200" dirty="0">
                <a:ea typeface="楷体" pitchFamily="49" charset="-122"/>
                <a:cs typeface="Times New Roman" pitchFamily="18" charset="0"/>
              </a:rPr>
              <a:t>。</a:t>
            </a:r>
          </a:p>
        </p:txBody>
      </p:sp>
      <p:sp>
        <p:nvSpPr>
          <p:cNvPr id="242690" name="Text Box 2" descr="纸莎草纸"/>
          <p:cNvSpPr txBox="1">
            <a:spLocks noChangeArrowheads="1"/>
          </p:cNvSpPr>
          <p:nvPr/>
        </p:nvSpPr>
        <p:spPr bwMode="auto">
          <a:xfrm>
            <a:off x="571472" y="1977537"/>
            <a:ext cx="4071966" cy="584775"/>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二叉树的定义</a:t>
            </a:r>
          </a:p>
        </p:txBody>
      </p:sp>
      <p:sp>
        <p:nvSpPr>
          <p:cNvPr id="4" name="椭圆形标注 3"/>
          <p:cNvSpPr/>
          <p:nvPr/>
        </p:nvSpPr>
        <p:spPr>
          <a:xfrm>
            <a:off x="5286380" y="2334727"/>
            <a:ext cx="1071570" cy="928694"/>
          </a:xfrm>
          <a:prstGeom prst="wedgeEllipseCallout">
            <a:avLst>
              <a:gd name="adj1" fmla="val -119141"/>
              <a:gd name="adj2" fmla="val 5703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zh-CN" altLang="en-US" sz="2000" dirty="0">
                <a:solidFill>
                  <a:srgbClr val="FF00FF"/>
                </a:solidFill>
                <a:latin typeface="楷体" pitchFamily="49" charset="-122"/>
                <a:ea typeface="楷体" pitchFamily="49" charset="-122"/>
              </a:rPr>
              <a:t>递归定义</a:t>
            </a:r>
            <a:endParaRPr lang="zh-CN" altLang="en-US" sz="2000" dirty="0">
              <a:latin typeface="楷体" pitchFamily="49" charset="-122"/>
              <a:ea typeface="楷体" pitchFamily="49" charset="-122"/>
            </a:endParaRPr>
          </a:p>
        </p:txBody>
      </p:sp>
      <p:sp>
        <p:nvSpPr>
          <p:cNvPr id="5" name="TextBox 4"/>
          <p:cNvSpPr txBox="1"/>
          <p:nvPr/>
        </p:nvSpPr>
        <p:spPr>
          <a:xfrm>
            <a:off x="857224" y="3834925"/>
            <a:ext cx="7643866" cy="1403526"/>
          </a:xfrm>
          <a:prstGeom prst="rect">
            <a:avLst/>
          </a:prstGeom>
          <a:noFill/>
        </p:spPr>
        <p:txBody>
          <a:bodyPr wrap="square" rtlCol="0">
            <a:spAutoFit/>
          </a:bodyPr>
          <a:lstStyle/>
          <a:p>
            <a:pPr marL="457200" indent="-457200" algn="just">
              <a:lnSpc>
                <a:spcPct val="130000"/>
              </a:lnSpc>
              <a:spcBef>
                <a:spcPct val="50000"/>
              </a:spcBef>
              <a:buBlip>
                <a:blip r:embed="rId3"/>
              </a:buBlip>
            </a:pPr>
            <a:r>
              <a:rPr kumimoji="1" lang="zh-CN" altLang="en-US" sz="2000" dirty="0">
                <a:latin typeface="微软雅黑" pitchFamily="34" charset="-122"/>
                <a:ea typeface="微软雅黑" pitchFamily="34" charset="-122"/>
                <a:cs typeface="Times New Roman" pitchFamily="18" charset="0"/>
              </a:rPr>
              <a:t>这个集合或者是空。</a:t>
            </a:r>
          </a:p>
          <a:p>
            <a:pPr marL="457200" indent="-457200" algn="just">
              <a:lnSpc>
                <a:spcPct val="130000"/>
              </a:lnSpc>
              <a:spcBef>
                <a:spcPct val="50000"/>
              </a:spcBef>
              <a:buBlip>
                <a:blip r:embed="rId3"/>
              </a:buBlip>
            </a:pPr>
            <a:r>
              <a:rPr kumimoji="1" lang="zh-CN" altLang="en-US" sz="2000" dirty="0">
                <a:latin typeface="微软雅黑" pitchFamily="34" charset="-122"/>
                <a:ea typeface="微软雅黑" pitchFamily="34" charset="-122"/>
                <a:cs typeface="Times New Roman" pitchFamily="18" charset="0"/>
              </a:rPr>
              <a:t>或者由一</a:t>
            </a:r>
            <a:r>
              <a:rPr kumimoji="1" lang="zh-CN" altLang="en-US" sz="2000">
                <a:latin typeface="微软雅黑" pitchFamily="34" charset="-122"/>
                <a:ea typeface="微软雅黑" pitchFamily="34" charset="-122"/>
                <a:cs typeface="Times New Roman" pitchFamily="18" charset="0"/>
              </a:rPr>
              <a:t>个根结点和</a:t>
            </a:r>
            <a:r>
              <a:rPr kumimoji="1" lang="zh-CN" altLang="en-US" sz="2000" dirty="0">
                <a:latin typeface="微软雅黑" pitchFamily="34" charset="-122"/>
                <a:ea typeface="微软雅黑" pitchFamily="34" charset="-122"/>
                <a:cs typeface="Times New Roman" pitchFamily="18" charset="0"/>
              </a:rPr>
              <a:t>两棵互不相交的称为</a:t>
            </a:r>
            <a:r>
              <a:rPr kumimoji="1" lang="zh-CN" altLang="en-US" sz="2000" dirty="0">
                <a:solidFill>
                  <a:srgbClr val="FF00FF"/>
                </a:solidFill>
                <a:latin typeface="微软雅黑" pitchFamily="34" charset="-122"/>
                <a:ea typeface="微软雅黑" pitchFamily="34" charset="-122"/>
                <a:cs typeface="Times New Roman" pitchFamily="18" charset="0"/>
              </a:rPr>
              <a:t>左子树</a:t>
            </a:r>
            <a:r>
              <a:rPr kumimoji="1" lang="zh-CN" altLang="en-US" sz="2000" dirty="0">
                <a:latin typeface="微软雅黑" pitchFamily="34" charset="-122"/>
                <a:ea typeface="微软雅黑" pitchFamily="34" charset="-122"/>
                <a:cs typeface="Times New Roman" pitchFamily="18" charset="0"/>
              </a:rPr>
              <a:t>和</a:t>
            </a:r>
            <a:r>
              <a:rPr kumimoji="1" lang="zh-CN" altLang="en-US" sz="2000" dirty="0">
                <a:solidFill>
                  <a:srgbClr val="FF00FF"/>
                </a:solidFill>
                <a:latin typeface="微软雅黑" pitchFamily="34" charset="-122"/>
                <a:ea typeface="微软雅黑" pitchFamily="34" charset="-122"/>
                <a:cs typeface="Times New Roman" pitchFamily="18" charset="0"/>
              </a:rPr>
              <a:t>右子树</a:t>
            </a:r>
            <a:r>
              <a:rPr kumimoji="1" lang="zh-CN" altLang="en-US" sz="2000" dirty="0">
                <a:latin typeface="微软雅黑" pitchFamily="34" charset="-122"/>
                <a:ea typeface="微软雅黑" pitchFamily="34" charset="-122"/>
                <a:cs typeface="Times New Roman" pitchFamily="18" charset="0"/>
              </a:rPr>
              <a:t>的二叉树组成。</a:t>
            </a:r>
            <a:r>
              <a:rPr kumimoji="1" lang="zh-CN" altLang="en-US" sz="2000" dirty="0">
                <a:solidFill>
                  <a:srgbClr val="003300"/>
                </a:solidFill>
                <a:latin typeface="微软雅黑" pitchFamily="34" charset="-122"/>
                <a:ea typeface="微软雅黑" pitchFamily="34" charset="-122"/>
                <a:cs typeface="Times New Roman" pitchFamily="18" charset="0"/>
              </a:rPr>
              <a:t>      </a:t>
            </a:r>
            <a:endParaRPr lang="zh-CN" altLang="en-US" sz="2000" dirty="0">
              <a:latin typeface="微软雅黑" pitchFamily="34" charset="-122"/>
              <a:ea typeface="微软雅黑" pitchFamily="34" charset="-122"/>
            </a:endParaRPr>
          </a:p>
        </p:txBody>
      </p:sp>
      <p:sp>
        <p:nvSpPr>
          <p:cNvPr id="6" name="Text Box 15" descr="信纸"/>
          <p:cNvSpPr txBox="1">
            <a:spLocks noChangeArrowheads="1"/>
          </p:cNvSpPr>
          <p:nvPr/>
        </p:nvSpPr>
        <p:spPr bwMode="auto">
          <a:xfrm>
            <a:off x="1928794" y="571480"/>
            <a:ext cx="4376751"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二叉树的概念</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p>
        </p:txBody>
      </p:sp>
      <p:sp>
        <p:nvSpPr>
          <p:cNvPr id="2" name="灯片编号占位符 1">
            <a:extLst>
              <a:ext uri="{FF2B5EF4-FFF2-40B4-BE49-F238E27FC236}">
                <a16:creationId xmlns:a16="http://schemas.microsoft.com/office/drawing/2014/main" id="{23577E6C-5BCF-48E2-86E3-C8F1BB0E7145}"/>
              </a:ext>
            </a:extLst>
          </p:cNvPr>
          <p:cNvSpPr>
            <a:spLocks noGrp="1"/>
          </p:cNvSpPr>
          <p:nvPr>
            <p:ph type="sldNum" sz="quarter" idx="12"/>
          </p:nvPr>
        </p:nvSpPr>
        <p:spPr/>
        <p:txBody>
          <a:bodyPr/>
          <a:lstStyle/>
          <a:p>
            <a:fld id="{FFD28AF7-D4CC-4B35-B7D7-507FA0146854}"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457200" y="488950"/>
            <a:ext cx="3432350" cy="461665"/>
          </a:xfrm>
          <a:prstGeom prst="rect">
            <a:avLst/>
          </a:prstGeom>
          <a:noFill/>
          <a:ln w="12700" cap="sq">
            <a:noFill/>
            <a:miter lim="800000"/>
            <a:headEnd type="none" w="sm" len="sm"/>
            <a:tailEnd type="none" w="sm" len="sm"/>
          </a:ln>
          <a:effectLst/>
        </p:spPr>
        <p:txBody>
          <a:bodyPr wrap="none">
            <a:spAutoFit/>
          </a:bodyPr>
          <a:lstStyle/>
          <a:p>
            <a:pPr algn="l"/>
            <a:r>
              <a:rPr kumimoji="1" lang="zh-CN" altLang="en-US" dirty="0">
                <a:latin typeface="微软雅黑" pitchFamily="34" charset="-122"/>
                <a:ea typeface="微软雅黑" pitchFamily="34" charset="-122"/>
                <a:cs typeface="Times New Roman" pitchFamily="18" charset="0"/>
              </a:rPr>
              <a:t>二叉树的</a:t>
            </a:r>
            <a:r>
              <a:rPr kumimoji="1" lang="en-US" altLang="zh-CN" dirty="0">
                <a:latin typeface="微软雅黑" pitchFamily="34" charset="-122"/>
                <a:ea typeface="微软雅黑" pitchFamily="34" charset="-122"/>
                <a:cs typeface="Times New Roman" pitchFamily="18" charset="0"/>
              </a:rPr>
              <a:t>5</a:t>
            </a:r>
            <a:r>
              <a:rPr kumimoji="1" lang="zh-CN" altLang="en-US" dirty="0">
                <a:latin typeface="微软雅黑" pitchFamily="34" charset="-122"/>
                <a:ea typeface="微软雅黑" pitchFamily="34" charset="-122"/>
                <a:cs typeface="Times New Roman" pitchFamily="18" charset="0"/>
              </a:rPr>
              <a:t>种基本形态：</a:t>
            </a:r>
            <a:endParaRPr kumimoji="1" lang="zh-CN" altLang="en-US" b="0" dirty="0">
              <a:latin typeface="微软雅黑" pitchFamily="34" charset="-122"/>
              <a:ea typeface="微软雅黑" pitchFamily="34" charset="-122"/>
              <a:cs typeface="Times New Roman" pitchFamily="18" charset="0"/>
            </a:endParaRPr>
          </a:p>
        </p:txBody>
      </p:sp>
      <p:grpSp>
        <p:nvGrpSpPr>
          <p:cNvPr id="35" name="组合 34"/>
          <p:cNvGrpSpPr/>
          <p:nvPr/>
        </p:nvGrpSpPr>
        <p:grpSpPr>
          <a:xfrm>
            <a:off x="1368425" y="1173163"/>
            <a:ext cx="1584325" cy="1154099"/>
            <a:chOff x="1368425" y="1173163"/>
            <a:chExt cx="1584325" cy="1154099"/>
          </a:xfrm>
        </p:grpSpPr>
        <p:sp>
          <p:nvSpPr>
            <p:cNvPr id="223236" name="Freeform 4"/>
            <p:cNvSpPr>
              <a:spLocks/>
            </p:cNvSpPr>
            <p:nvPr/>
          </p:nvSpPr>
          <p:spPr bwMode="auto">
            <a:xfrm>
              <a:off x="1827225" y="1784337"/>
              <a:ext cx="649288" cy="542925"/>
            </a:xfrm>
            <a:custGeom>
              <a:avLst/>
              <a:gdLst/>
              <a:ahLst/>
              <a:cxnLst>
                <a:cxn ang="0">
                  <a:pos x="0" y="0"/>
                </a:cxn>
                <a:cxn ang="0">
                  <a:pos x="409" y="342"/>
                </a:cxn>
              </a:cxnLst>
              <a:rect l="0" t="0" r="r" b="b"/>
              <a:pathLst>
                <a:path w="409" h="342">
                  <a:moveTo>
                    <a:pt x="0" y="0"/>
                  </a:moveTo>
                  <a:lnTo>
                    <a:pt x="409" y="342"/>
                  </a:lnTo>
                </a:path>
              </a:pathLst>
            </a:custGeom>
            <a:noFill/>
            <a:ln w="38100">
              <a:solidFill>
                <a:schemeClr val="tx1"/>
              </a:solidFill>
              <a:round/>
              <a:headEnd/>
              <a:tailEnd/>
            </a:ln>
          </p:spPr>
          <p:txBody>
            <a:bodyPr/>
            <a:lstStyle/>
            <a:p>
              <a:endParaRPr lang="zh-CN" altLang="en-US"/>
            </a:p>
          </p:txBody>
        </p:sp>
        <p:sp>
          <p:nvSpPr>
            <p:cNvPr id="223235" name="Oval 3"/>
            <p:cNvSpPr>
              <a:spLocks noChangeArrowheads="1"/>
            </p:cNvSpPr>
            <p:nvPr/>
          </p:nvSpPr>
          <p:spPr bwMode="auto">
            <a:xfrm>
              <a:off x="1882787" y="1795450"/>
              <a:ext cx="557213" cy="4953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223242" name="Comment 10"/>
            <p:cNvSpPr>
              <a:spLocks noChangeArrowheads="1"/>
            </p:cNvSpPr>
            <p:nvPr/>
          </p:nvSpPr>
          <p:spPr bwMode="auto">
            <a:xfrm>
              <a:off x="1368425" y="1173163"/>
              <a:ext cx="1584325"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空树</a:t>
              </a:r>
              <a:endParaRPr kumimoji="1" lang="zh-CN" altLang="en-US" sz="2000" b="0" dirty="0">
                <a:solidFill>
                  <a:srgbClr val="CC00FF"/>
                </a:solidFill>
                <a:ea typeface="楷体" pitchFamily="49" charset="-122"/>
                <a:cs typeface="Times New Roman" pitchFamily="18" charset="0"/>
              </a:endParaRPr>
            </a:p>
          </p:txBody>
        </p:sp>
      </p:grpSp>
      <p:grpSp>
        <p:nvGrpSpPr>
          <p:cNvPr id="36" name="组合 35"/>
          <p:cNvGrpSpPr/>
          <p:nvPr/>
        </p:nvGrpSpPr>
        <p:grpSpPr>
          <a:xfrm>
            <a:off x="5157788" y="1052513"/>
            <a:ext cx="1790700" cy="1309674"/>
            <a:chOff x="5157788" y="1052513"/>
            <a:chExt cx="1790700" cy="1309674"/>
          </a:xfrm>
        </p:grpSpPr>
        <p:sp>
          <p:nvSpPr>
            <p:cNvPr id="223237" name="Oval 5"/>
            <p:cNvSpPr>
              <a:spLocks noChangeArrowheads="1"/>
            </p:cNvSpPr>
            <p:nvPr/>
          </p:nvSpPr>
          <p:spPr bwMode="auto">
            <a:xfrm>
              <a:off x="5710250" y="1643050"/>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sp>
          <p:nvSpPr>
            <p:cNvPr id="223243" name="Comment 11"/>
            <p:cNvSpPr>
              <a:spLocks noChangeArrowheads="1"/>
            </p:cNvSpPr>
            <p:nvPr/>
          </p:nvSpPr>
          <p:spPr bwMode="auto">
            <a:xfrm>
              <a:off x="5157788" y="1052513"/>
              <a:ext cx="1790700"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lgn="l">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只</a:t>
              </a:r>
              <a:r>
                <a:rPr lang="zh-CN" altLang="en-US" sz="2000">
                  <a:solidFill>
                    <a:srgbClr val="CC00FF"/>
                  </a:solidFill>
                  <a:ea typeface="楷体" pitchFamily="49" charset="-122"/>
                  <a:cs typeface="Times New Roman" pitchFamily="18" charset="0"/>
                </a:rPr>
                <a:t>含根结点</a:t>
              </a:r>
              <a:endParaRPr kumimoji="1" lang="zh-CN" altLang="en-US" sz="2000" b="0" dirty="0">
                <a:solidFill>
                  <a:srgbClr val="CC00FF"/>
                </a:solidFill>
                <a:ea typeface="楷体" pitchFamily="49" charset="-122"/>
                <a:cs typeface="Times New Roman" pitchFamily="18" charset="0"/>
              </a:endParaRPr>
            </a:p>
          </p:txBody>
        </p:sp>
      </p:grpSp>
      <p:grpSp>
        <p:nvGrpSpPr>
          <p:cNvPr id="37" name="组合 36"/>
          <p:cNvGrpSpPr/>
          <p:nvPr/>
        </p:nvGrpSpPr>
        <p:grpSpPr>
          <a:xfrm>
            <a:off x="428596" y="3224353"/>
            <a:ext cx="2085975" cy="2693847"/>
            <a:chOff x="428596" y="3224353"/>
            <a:chExt cx="2085975" cy="2693847"/>
          </a:xfrm>
        </p:grpSpPr>
        <p:sp>
          <p:nvSpPr>
            <p:cNvPr id="223238" name="AutoShape 6"/>
            <p:cNvSpPr>
              <a:spLocks noChangeArrowheads="1"/>
            </p:cNvSpPr>
            <p:nvPr/>
          </p:nvSpPr>
          <p:spPr bwMode="auto">
            <a:xfrm>
              <a:off x="428596" y="4911725"/>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ea typeface="宋体" pitchFamily="2" charset="-122"/>
              </a:endParaRPr>
            </a:p>
          </p:txBody>
        </p:sp>
        <p:sp>
          <p:nvSpPr>
            <p:cNvPr id="223247" name="Text Box 15"/>
            <p:cNvSpPr txBox="1">
              <a:spLocks noChangeArrowheads="1"/>
            </p:cNvSpPr>
            <p:nvPr/>
          </p:nvSpPr>
          <p:spPr bwMode="auto">
            <a:xfrm>
              <a:off x="707526" y="5194300"/>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itchFamily="2" charset="-122"/>
                  <a:cs typeface="Times New Roman" pitchFamily="18" charset="0"/>
                </a:rPr>
                <a:t>L</a:t>
              </a:r>
              <a:endParaRPr kumimoji="1" lang="en-US" altLang="zh-CN" sz="2000" b="0" i="1" dirty="0">
                <a:solidFill>
                  <a:srgbClr val="0000CC"/>
                </a:solidFill>
                <a:ea typeface="宋体" pitchFamily="2" charset="-122"/>
                <a:cs typeface="Times New Roman" pitchFamily="18" charset="0"/>
              </a:endParaRPr>
            </a:p>
          </p:txBody>
        </p:sp>
        <p:sp>
          <p:nvSpPr>
            <p:cNvPr id="223250" name="Comment 18"/>
            <p:cNvSpPr>
              <a:spLocks noChangeArrowheads="1"/>
            </p:cNvSpPr>
            <p:nvPr/>
          </p:nvSpPr>
          <p:spPr bwMode="auto">
            <a:xfrm>
              <a:off x="463521" y="3224353"/>
              <a:ext cx="2051050"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右子树为空树</a:t>
              </a:r>
              <a:endParaRPr kumimoji="1" lang="zh-CN" altLang="en-US" sz="2000" b="0" dirty="0">
                <a:solidFill>
                  <a:srgbClr val="CC00FF"/>
                </a:solidFill>
                <a:ea typeface="楷体" pitchFamily="49" charset="-122"/>
                <a:cs typeface="Times New Roman" pitchFamily="18" charset="0"/>
              </a:endParaRPr>
            </a:p>
          </p:txBody>
        </p:sp>
        <p:sp>
          <p:nvSpPr>
            <p:cNvPr id="28" name="Oval 5"/>
            <p:cNvSpPr>
              <a:spLocks noChangeArrowheads="1"/>
            </p:cNvSpPr>
            <p:nvPr/>
          </p:nvSpPr>
          <p:spPr bwMode="auto">
            <a:xfrm>
              <a:off x="1242962" y="3857628"/>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grpSp>
      <p:grpSp>
        <p:nvGrpSpPr>
          <p:cNvPr id="38" name="组合 37"/>
          <p:cNvGrpSpPr/>
          <p:nvPr/>
        </p:nvGrpSpPr>
        <p:grpSpPr>
          <a:xfrm>
            <a:off x="3238471" y="3195778"/>
            <a:ext cx="2155825" cy="2766901"/>
            <a:chOff x="3238471" y="3195778"/>
            <a:chExt cx="2155825" cy="2766901"/>
          </a:xfrm>
        </p:grpSpPr>
        <p:sp>
          <p:nvSpPr>
            <p:cNvPr id="223239" name="AutoShape 7"/>
            <p:cNvSpPr>
              <a:spLocks noChangeArrowheads="1"/>
            </p:cNvSpPr>
            <p:nvPr/>
          </p:nvSpPr>
          <p:spPr bwMode="auto">
            <a:xfrm>
              <a:off x="4386234" y="4987936"/>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ea typeface="宋体" pitchFamily="2" charset="-122"/>
              </a:endParaRPr>
            </a:p>
          </p:txBody>
        </p:sp>
        <p:sp>
          <p:nvSpPr>
            <p:cNvPr id="223252" name="Comment 20"/>
            <p:cNvSpPr>
              <a:spLocks noChangeArrowheads="1"/>
            </p:cNvSpPr>
            <p:nvPr/>
          </p:nvSpPr>
          <p:spPr bwMode="auto">
            <a:xfrm>
              <a:off x="3238471" y="3195778"/>
              <a:ext cx="2155825" cy="461665"/>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左子树为空树</a:t>
              </a:r>
              <a:endParaRPr kumimoji="1" lang="zh-CN" altLang="en-US" sz="2000" b="0" dirty="0">
                <a:solidFill>
                  <a:srgbClr val="CC00FF"/>
                </a:solidFill>
                <a:ea typeface="楷体" pitchFamily="49" charset="-122"/>
                <a:cs typeface="Times New Roman" pitchFamily="18" charset="0"/>
              </a:endParaRPr>
            </a:p>
          </p:txBody>
        </p:sp>
        <p:sp>
          <p:nvSpPr>
            <p:cNvPr id="223248" name="Text Box 16"/>
            <p:cNvSpPr txBox="1">
              <a:spLocks noChangeArrowheads="1"/>
            </p:cNvSpPr>
            <p:nvPr/>
          </p:nvSpPr>
          <p:spPr bwMode="auto">
            <a:xfrm>
              <a:off x="4600548" y="5276817"/>
              <a:ext cx="356188"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ea typeface="宋体" pitchFamily="2" charset="-122"/>
                  <a:cs typeface="Times New Roman" pitchFamily="18" charset="0"/>
                </a:rPr>
                <a:t>R</a:t>
              </a:r>
              <a:endParaRPr kumimoji="1" lang="en-US" altLang="zh-CN" sz="2000" b="0" i="1" dirty="0">
                <a:solidFill>
                  <a:srgbClr val="0000CC"/>
                </a:solidFill>
                <a:ea typeface="宋体" pitchFamily="2" charset="-122"/>
                <a:cs typeface="Times New Roman" pitchFamily="18" charset="0"/>
              </a:endParaRPr>
            </a:p>
          </p:txBody>
        </p:sp>
        <p:sp>
          <p:nvSpPr>
            <p:cNvPr id="29" name="Oval 5"/>
            <p:cNvSpPr>
              <a:spLocks noChangeArrowheads="1"/>
            </p:cNvSpPr>
            <p:nvPr/>
          </p:nvSpPr>
          <p:spPr bwMode="auto">
            <a:xfrm>
              <a:off x="3667096" y="3852871"/>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grpSp>
      <p:grpSp>
        <p:nvGrpSpPr>
          <p:cNvPr id="39" name="组合 38"/>
          <p:cNvGrpSpPr/>
          <p:nvPr/>
        </p:nvGrpSpPr>
        <p:grpSpPr>
          <a:xfrm>
            <a:off x="6143636" y="2935428"/>
            <a:ext cx="2546368" cy="2993902"/>
            <a:chOff x="6143636" y="2935428"/>
            <a:chExt cx="2546368" cy="2993902"/>
          </a:xfrm>
        </p:grpSpPr>
        <p:sp>
          <p:nvSpPr>
            <p:cNvPr id="223253" name="Comment 21"/>
            <p:cNvSpPr>
              <a:spLocks noChangeArrowheads="1"/>
            </p:cNvSpPr>
            <p:nvPr/>
          </p:nvSpPr>
          <p:spPr bwMode="auto">
            <a:xfrm>
              <a:off x="6429388" y="2935428"/>
              <a:ext cx="1752600" cy="769441"/>
            </a:xfrm>
            <a:prstGeom prst="rect">
              <a:avLst/>
            </a:prstGeom>
            <a:noFill/>
            <a:ln w="12700" cap="sq">
              <a:no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pPr>
              <a:r>
                <a:rPr lang="zh-CN" altLang="en-US" dirty="0">
                  <a:solidFill>
                    <a:srgbClr val="CC00FF"/>
                  </a:solidFill>
                  <a:ea typeface="楷体" pitchFamily="49" charset="-122"/>
                  <a:cs typeface="Times New Roman" pitchFamily="18" charset="0"/>
                  <a:sym typeface="Wingdings"/>
                </a:rPr>
                <a:t></a:t>
              </a:r>
              <a:r>
                <a:rPr lang="zh-CN" altLang="en-US" sz="2000" dirty="0">
                  <a:solidFill>
                    <a:srgbClr val="CC00FF"/>
                  </a:solidFill>
                  <a:ea typeface="楷体" pitchFamily="49" charset="-122"/>
                  <a:cs typeface="Times New Roman" pitchFamily="18" charset="0"/>
                </a:rPr>
                <a:t>左右子树均不为空树</a:t>
              </a:r>
              <a:endParaRPr kumimoji="1" lang="zh-CN" altLang="en-US" sz="2000" b="0" dirty="0">
                <a:solidFill>
                  <a:srgbClr val="CC00FF"/>
                </a:solidFill>
                <a:ea typeface="楷体" pitchFamily="49" charset="-122"/>
                <a:cs typeface="Times New Roman" pitchFamily="18" charset="0"/>
              </a:endParaRPr>
            </a:p>
          </p:txBody>
        </p:sp>
        <p:sp>
          <p:nvSpPr>
            <p:cNvPr id="30" name="Oval 5"/>
            <p:cNvSpPr>
              <a:spLocks noChangeArrowheads="1"/>
            </p:cNvSpPr>
            <p:nvPr/>
          </p:nvSpPr>
          <p:spPr bwMode="auto">
            <a:xfrm>
              <a:off x="6996134" y="3857628"/>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Times New Roman" pitchFamily="18" charset="0"/>
                  <a:ea typeface="宋体" pitchFamily="2" charset="-122"/>
                  <a:cs typeface="Times New Roman" pitchFamily="18" charset="0"/>
                </a:rPr>
                <a:t>N</a:t>
              </a:r>
            </a:p>
          </p:txBody>
        </p:sp>
        <p:sp>
          <p:nvSpPr>
            <p:cNvPr id="31" name="AutoShape 6"/>
            <p:cNvSpPr>
              <a:spLocks noChangeArrowheads="1"/>
            </p:cNvSpPr>
            <p:nvPr/>
          </p:nvSpPr>
          <p:spPr bwMode="auto">
            <a:xfrm>
              <a:off x="6143636" y="4922855"/>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ea typeface="宋体" pitchFamily="2" charset="-122"/>
              </a:endParaRPr>
            </a:p>
          </p:txBody>
        </p:sp>
        <p:sp>
          <p:nvSpPr>
            <p:cNvPr id="32" name="Text Box 15"/>
            <p:cNvSpPr txBox="1">
              <a:spLocks noChangeArrowheads="1"/>
            </p:cNvSpPr>
            <p:nvPr/>
          </p:nvSpPr>
          <p:spPr bwMode="auto">
            <a:xfrm>
              <a:off x="6454322" y="5211773"/>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itchFamily="2" charset="-122"/>
                  <a:cs typeface="Times New Roman" pitchFamily="18" charset="0"/>
                </a:rPr>
                <a:t>L</a:t>
              </a:r>
              <a:endParaRPr kumimoji="1" lang="en-US" altLang="zh-CN" sz="2000" b="0" i="1" dirty="0">
                <a:solidFill>
                  <a:srgbClr val="0000CC"/>
                </a:solidFill>
                <a:ea typeface="宋体" pitchFamily="2" charset="-122"/>
                <a:cs typeface="Times New Roman" pitchFamily="18" charset="0"/>
              </a:endParaRPr>
            </a:p>
          </p:txBody>
        </p:sp>
        <p:sp>
          <p:nvSpPr>
            <p:cNvPr id="33" name="AutoShape 7"/>
            <p:cNvSpPr>
              <a:spLocks noChangeArrowheads="1"/>
            </p:cNvSpPr>
            <p:nvPr/>
          </p:nvSpPr>
          <p:spPr bwMode="auto">
            <a:xfrm>
              <a:off x="7832748" y="4929198"/>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ea typeface="宋体" pitchFamily="2" charset="-122"/>
              </a:endParaRPr>
            </a:p>
          </p:txBody>
        </p:sp>
        <p:sp>
          <p:nvSpPr>
            <p:cNvPr id="34" name="Text Box 16"/>
            <p:cNvSpPr txBox="1">
              <a:spLocks noChangeArrowheads="1"/>
            </p:cNvSpPr>
            <p:nvPr/>
          </p:nvSpPr>
          <p:spPr bwMode="auto">
            <a:xfrm>
              <a:off x="8072462" y="5230779"/>
              <a:ext cx="356188"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ea typeface="宋体" pitchFamily="2" charset="-122"/>
                  <a:cs typeface="Times New Roman" pitchFamily="18" charset="0"/>
                </a:rPr>
                <a:t>R</a:t>
              </a:r>
              <a:endParaRPr kumimoji="1" lang="en-US" altLang="zh-CN" sz="2000" b="0" i="1" dirty="0">
                <a:solidFill>
                  <a:srgbClr val="0000CC"/>
                </a:solidFill>
                <a:ea typeface="宋体" pitchFamily="2" charset="-122"/>
                <a:cs typeface="Times New Roman" pitchFamily="18" charset="0"/>
              </a:endParaRPr>
            </a:p>
          </p:txBody>
        </p:sp>
      </p:grpSp>
      <p:sp>
        <p:nvSpPr>
          <p:cNvPr id="2" name="灯片编号占位符 1">
            <a:extLst>
              <a:ext uri="{FF2B5EF4-FFF2-40B4-BE49-F238E27FC236}">
                <a16:creationId xmlns:a16="http://schemas.microsoft.com/office/drawing/2014/main" id="{7BBCF767-9F45-4018-9583-A4525EC6CAD3}"/>
              </a:ext>
            </a:extLst>
          </p:cNvPr>
          <p:cNvSpPr>
            <a:spLocks noGrp="1"/>
          </p:cNvSpPr>
          <p:nvPr>
            <p:ph type="sldNum" sz="quarter" idx="12"/>
          </p:nvPr>
        </p:nvSpPr>
        <p:spPr/>
        <p:txBody>
          <a:bodyPr/>
          <a:lstStyle/>
          <a:p>
            <a:fld id="{FFD28AF7-D4CC-4B35-B7D7-507FA0146854}" type="slidenum">
              <a:rPr lang="en-US" altLang="zh-CN" smtClean="0"/>
              <a:pPr/>
              <a:t>44</a:t>
            </a:fld>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71472" y="1000108"/>
            <a:ext cx="7929618" cy="1052596"/>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en-US" altLang="zh-CN" b="0" dirty="0">
                <a:solidFill>
                  <a:schemeClr val="tx1"/>
                </a:solidFill>
                <a:ea typeface="楷体" pitchFamily="49" charset="-122"/>
                <a:cs typeface="Times New Roman" pitchFamily="18" charset="0"/>
              </a:rPr>
              <a:t>     </a:t>
            </a:r>
            <a:r>
              <a:rPr kumimoji="1" lang="zh-CN" altLang="en-US" dirty="0">
                <a:ea typeface="楷体" pitchFamily="49" charset="-122"/>
                <a:cs typeface="Times New Roman" pitchFamily="18" charset="0"/>
              </a:rPr>
              <a:t>二叉树是可以采用树的逻辑结构</a:t>
            </a:r>
            <a:r>
              <a:rPr kumimoji="1" lang="zh-CN" altLang="en-US">
                <a:ea typeface="楷体" pitchFamily="49" charset="-122"/>
                <a:cs typeface="Times New Roman" pitchFamily="18" charset="0"/>
              </a:rPr>
              <a:t>表示法，其</a:t>
            </a:r>
            <a:r>
              <a:rPr kumimoji="1" lang="en-US" altLang="zh-CN" dirty="0">
                <a:ea typeface="楷体" pitchFamily="49" charset="-122"/>
                <a:cs typeface="Times New Roman" pitchFamily="18" charset="0"/>
              </a:rPr>
              <a:t>4</a:t>
            </a:r>
            <a:r>
              <a:rPr kumimoji="1" lang="zh-CN" altLang="en-US" dirty="0">
                <a:ea typeface="楷体" pitchFamily="49" charset="-122"/>
                <a:cs typeface="Times New Roman" pitchFamily="18" charset="0"/>
              </a:rPr>
              <a:t>种表示法如下：</a:t>
            </a:r>
          </a:p>
        </p:txBody>
      </p:sp>
      <p:sp>
        <p:nvSpPr>
          <p:cNvPr id="3" name="TextBox 2"/>
          <p:cNvSpPr txBox="1"/>
          <p:nvPr/>
        </p:nvSpPr>
        <p:spPr>
          <a:xfrm>
            <a:off x="1357290" y="2357430"/>
            <a:ext cx="3857652" cy="2249435"/>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08000" rIns="180000" bIns="108000" rtlCol="0">
            <a:spAutoFit/>
          </a:bodyPr>
          <a:lstStyle/>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树形表示法</a:t>
            </a:r>
          </a:p>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文氏图表示法</a:t>
            </a:r>
          </a:p>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凹入表示法</a:t>
            </a:r>
          </a:p>
          <a:p>
            <a:pPr marL="457200" indent="-457200" algn="just">
              <a:spcBef>
                <a:spcPct val="50000"/>
              </a:spcBef>
              <a:buBlip>
                <a:blip r:embed="rId2"/>
              </a:buBlip>
            </a:pPr>
            <a:r>
              <a:rPr kumimoji="1" lang="zh-CN" altLang="en-US" dirty="0">
                <a:solidFill>
                  <a:srgbClr val="FF00FF"/>
                </a:solidFill>
                <a:latin typeface="楷体" pitchFamily="49" charset="-122"/>
                <a:ea typeface="楷体" pitchFamily="49" charset="-122"/>
                <a:sym typeface="Wingdings" pitchFamily="2" charset="2"/>
              </a:rPr>
              <a:t>　</a:t>
            </a:r>
            <a:r>
              <a:rPr kumimoji="1" lang="zh-CN" altLang="en-US" dirty="0">
                <a:solidFill>
                  <a:srgbClr val="FF00FF"/>
                </a:solidFill>
                <a:latin typeface="楷体" pitchFamily="49" charset="-122"/>
                <a:ea typeface="楷体" pitchFamily="49" charset="-122"/>
              </a:rPr>
              <a:t>括号表示法</a:t>
            </a:r>
          </a:p>
        </p:txBody>
      </p:sp>
      <p:sp>
        <p:nvSpPr>
          <p:cNvPr id="5" name="Text Box 2">
            <a:extLst>
              <a:ext uri="{FF2B5EF4-FFF2-40B4-BE49-F238E27FC236}">
                <a16:creationId xmlns:a16="http://schemas.microsoft.com/office/drawing/2014/main" id="{C33F07BC-B07F-4611-84AA-098DAF85115D}"/>
              </a:ext>
            </a:extLst>
          </p:cNvPr>
          <p:cNvSpPr txBox="1">
            <a:spLocks noChangeArrowheads="1"/>
          </p:cNvSpPr>
          <p:nvPr/>
        </p:nvSpPr>
        <p:spPr bwMode="auto">
          <a:xfrm>
            <a:off x="1142976" y="5346858"/>
            <a:ext cx="5318134" cy="125049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44000" bIns="180000">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zh-CN" altLang="en-US">
                <a:solidFill>
                  <a:srgbClr val="3333FF"/>
                </a:solidFill>
                <a:ea typeface="楷体" pitchFamily="49" charset="-122"/>
                <a:cs typeface="Times New Roman" pitchFamily="18" charset="0"/>
              </a:rPr>
              <a:t>二叉树</a:t>
            </a:r>
            <a:r>
              <a:rPr lang="zh-CN" altLang="en-US" dirty="0">
                <a:solidFill>
                  <a:srgbClr val="3333FF"/>
                </a:solidFill>
                <a:ea typeface="楷体" pitchFamily="49" charset="-122"/>
                <a:cs typeface="Times New Roman" pitchFamily="18" charset="0"/>
              </a:rPr>
              <a:t>和</a:t>
            </a:r>
            <a:r>
              <a:rPr lang="en-US" altLang="zh-CN" dirty="0">
                <a:solidFill>
                  <a:srgbClr val="3333FF"/>
                </a:solidFill>
                <a:ea typeface="楷体" pitchFamily="49" charset="-122"/>
                <a:cs typeface="Times New Roman" pitchFamily="18" charset="0"/>
              </a:rPr>
              <a:t>2</a:t>
            </a:r>
            <a:r>
              <a:rPr lang="zh-CN" altLang="en-US" dirty="0">
                <a:solidFill>
                  <a:srgbClr val="3333FF"/>
                </a:solidFill>
                <a:ea typeface="楷体" pitchFamily="49" charset="-122"/>
                <a:cs typeface="Times New Roman" pitchFamily="18" charset="0"/>
              </a:rPr>
              <a:t>次树有什么区别？</a:t>
            </a:r>
          </a:p>
        </p:txBody>
      </p:sp>
      <p:sp>
        <p:nvSpPr>
          <p:cNvPr id="2" name="灯片编号占位符 1">
            <a:extLst>
              <a:ext uri="{FF2B5EF4-FFF2-40B4-BE49-F238E27FC236}">
                <a16:creationId xmlns:a16="http://schemas.microsoft.com/office/drawing/2014/main" id="{9F03BA7C-5618-4B2F-9965-3576B231C945}"/>
              </a:ext>
            </a:extLst>
          </p:cNvPr>
          <p:cNvSpPr>
            <a:spLocks noGrp="1"/>
          </p:cNvSpPr>
          <p:nvPr>
            <p:ph type="sldNum" sz="quarter" idx="12"/>
          </p:nvPr>
        </p:nvSpPr>
        <p:spPr/>
        <p:txBody>
          <a:bodyPr/>
          <a:lstStyle/>
          <a:p>
            <a:fld id="{FFD28AF7-D4CC-4B35-B7D7-507FA0146854}"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0" name="Text Box 8"/>
          <p:cNvSpPr txBox="1">
            <a:spLocks noChangeArrowheads="1"/>
          </p:cNvSpPr>
          <p:nvPr/>
        </p:nvSpPr>
        <p:spPr bwMode="auto">
          <a:xfrm>
            <a:off x="714348" y="1214422"/>
            <a:ext cx="5072098" cy="430887"/>
          </a:xfrm>
          <a:prstGeom prst="rect">
            <a:avLst/>
          </a:prstGeom>
          <a:noFill/>
          <a:ln w="9525">
            <a:noFill/>
            <a:miter lim="800000"/>
            <a:headEnd/>
            <a:tailEnd/>
          </a:ln>
          <a:effectLst/>
        </p:spPr>
        <p:txBody>
          <a:bodyPr wrap="square">
            <a:spAutoFit/>
          </a:bodyPr>
          <a:lstStyle/>
          <a:p>
            <a:pPr algn="l">
              <a:spcBef>
                <a:spcPct val="50000"/>
              </a:spcBef>
            </a:pPr>
            <a:r>
              <a:rPr kumimoji="1" lang="zh-CN" altLang="en-US" sz="2200">
                <a:solidFill>
                  <a:srgbClr val="FF0000"/>
                </a:solidFill>
                <a:latin typeface="黑体" pitchFamily="49" charset="-122"/>
                <a:ea typeface="黑体" pitchFamily="49" charset="-122"/>
                <a:sym typeface="Wingdings"/>
              </a:rPr>
              <a:t> </a:t>
            </a:r>
            <a:r>
              <a:rPr kumimoji="1" lang="zh-CN" altLang="en-US" sz="2200">
                <a:solidFill>
                  <a:srgbClr val="FF0000"/>
                </a:solidFill>
                <a:latin typeface="黑体" pitchFamily="49" charset="-122"/>
                <a:ea typeface="黑体" pitchFamily="49" charset="-122"/>
              </a:rPr>
              <a:t>满</a:t>
            </a:r>
            <a:r>
              <a:rPr kumimoji="1" lang="zh-CN" altLang="en-US" sz="2200" dirty="0">
                <a:solidFill>
                  <a:srgbClr val="FF0000"/>
                </a:solidFill>
                <a:latin typeface="黑体" pitchFamily="49" charset="-122"/>
                <a:ea typeface="黑体" pitchFamily="49" charset="-122"/>
              </a:rPr>
              <a:t>二叉树</a:t>
            </a:r>
            <a:r>
              <a:rPr kumimoji="1" lang="zh-CN" altLang="en-US" sz="2200" dirty="0">
                <a:latin typeface="楷体" pitchFamily="49" charset="-122"/>
                <a:ea typeface="楷体" pitchFamily="49" charset="-122"/>
              </a:rPr>
              <a:t>：在一棵二叉树中：　　</a:t>
            </a:r>
          </a:p>
        </p:txBody>
      </p:sp>
      <p:grpSp>
        <p:nvGrpSpPr>
          <p:cNvPr id="70" name="组合 69"/>
          <p:cNvGrpSpPr/>
          <p:nvPr/>
        </p:nvGrpSpPr>
        <p:grpSpPr>
          <a:xfrm>
            <a:off x="642910" y="2928934"/>
            <a:ext cx="7143800" cy="3000396"/>
            <a:chOff x="642910" y="2928934"/>
            <a:chExt cx="7858180" cy="3286148"/>
          </a:xfrm>
        </p:grpSpPr>
        <p:sp>
          <p:nvSpPr>
            <p:cNvPr id="4" name="椭圆 3"/>
            <p:cNvSpPr/>
            <p:nvPr/>
          </p:nvSpPr>
          <p:spPr>
            <a:xfrm>
              <a:off x="4357686" y="300037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5" name="TextBox 4"/>
            <p:cNvSpPr txBox="1"/>
            <p:nvPr/>
          </p:nvSpPr>
          <p:spPr>
            <a:xfrm>
              <a:off x="3929058" y="2928934"/>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6" name="椭圆 5"/>
            <p:cNvSpPr/>
            <p:nvPr/>
          </p:nvSpPr>
          <p:spPr>
            <a:xfrm>
              <a:off x="100010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7" name="TextBox 6"/>
            <p:cNvSpPr txBox="1"/>
            <p:nvPr/>
          </p:nvSpPr>
          <p:spPr>
            <a:xfrm>
              <a:off x="642910" y="5699216"/>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8</a:t>
              </a:r>
              <a:endParaRPr lang="zh-CN" altLang="en-US" sz="1800" dirty="0">
                <a:solidFill>
                  <a:srgbClr val="FF0000"/>
                </a:solidFill>
                <a:latin typeface="Consolas" pitchFamily="49" charset="0"/>
                <a:cs typeface="Consolas" pitchFamily="49" charset="0"/>
              </a:endParaRPr>
            </a:p>
          </p:txBody>
        </p:sp>
        <p:sp>
          <p:nvSpPr>
            <p:cNvPr id="8" name="椭圆 7"/>
            <p:cNvSpPr/>
            <p:nvPr/>
          </p:nvSpPr>
          <p:spPr>
            <a:xfrm>
              <a:off x="200023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9" name="TextBox 8"/>
            <p:cNvSpPr txBox="1"/>
            <p:nvPr/>
          </p:nvSpPr>
          <p:spPr>
            <a:xfrm>
              <a:off x="1643042"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10" name="椭圆 9"/>
            <p:cNvSpPr/>
            <p:nvPr/>
          </p:nvSpPr>
          <p:spPr>
            <a:xfrm>
              <a:off x="1500166"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1" name="TextBox 10"/>
            <p:cNvSpPr txBox="1"/>
            <p:nvPr/>
          </p:nvSpPr>
          <p:spPr>
            <a:xfrm>
              <a:off x="1142976" y="4786322"/>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3" name="直接连接符 12"/>
            <p:cNvCxnSpPr>
              <a:stCxn id="10" idx="3"/>
              <a:endCxn id="6" idx="0"/>
            </p:cNvCxnSpPr>
            <p:nvPr/>
          </p:nvCxnSpPr>
          <p:spPr>
            <a:xfrm rot="5400000">
              <a:off x="119655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5" name="直接连接符 14"/>
            <p:cNvCxnSpPr>
              <a:stCxn id="10" idx="5"/>
              <a:endCxn id="8" idx="0"/>
            </p:cNvCxnSpPr>
            <p:nvPr/>
          </p:nvCxnSpPr>
          <p:spPr>
            <a:xfrm rot="16200000" flipH="1">
              <a:off x="1873421"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300036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7" name="TextBox 16"/>
            <p:cNvSpPr txBox="1"/>
            <p:nvPr/>
          </p:nvSpPr>
          <p:spPr>
            <a:xfrm>
              <a:off x="2643174"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10</a:t>
              </a:r>
              <a:endParaRPr lang="zh-CN" altLang="en-US" sz="1800" dirty="0">
                <a:solidFill>
                  <a:srgbClr val="FF0000"/>
                </a:solidFill>
                <a:latin typeface="Consolas" pitchFamily="49" charset="0"/>
                <a:cs typeface="Consolas" pitchFamily="49" charset="0"/>
              </a:endParaRPr>
            </a:p>
          </p:txBody>
        </p:sp>
        <p:sp>
          <p:nvSpPr>
            <p:cNvPr id="18" name="椭圆 17"/>
            <p:cNvSpPr/>
            <p:nvPr/>
          </p:nvSpPr>
          <p:spPr>
            <a:xfrm>
              <a:off x="4000496"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19" name="TextBox 18"/>
            <p:cNvSpPr txBox="1"/>
            <p:nvPr/>
          </p:nvSpPr>
          <p:spPr>
            <a:xfrm>
              <a:off x="3643306"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11</a:t>
              </a:r>
              <a:endParaRPr lang="zh-CN" altLang="en-US" sz="1800" dirty="0">
                <a:solidFill>
                  <a:srgbClr val="FF0000"/>
                </a:solidFill>
                <a:latin typeface="Consolas" pitchFamily="49" charset="0"/>
                <a:cs typeface="Consolas" pitchFamily="49" charset="0"/>
              </a:endParaRPr>
            </a:p>
          </p:txBody>
        </p:sp>
        <p:sp>
          <p:nvSpPr>
            <p:cNvPr id="20" name="椭圆 19"/>
            <p:cNvSpPr/>
            <p:nvPr/>
          </p:nvSpPr>
          <p:spPr>
            <a:xfrm>
              <a:off x="3500430"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1" name="TextBox 20"/>
            <p:cNvSpPr txBox="1"/>
            <p:nvPr/>
          </p:nvSpPr>
          <p:spPr>
            <a:xfrm>
              <a:off x="3907626" y="4728491"/>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cxnSp>
          <p:nvCxnSpPr>
            <p:cNvPr id="22" name="直接连接符 21"/>
            <p:cNvCxnSpPr>
              <a:stCxn id="20" idx="3"/>
              <a:endCxn id="16" idx="0"/>
            </p:cNvCxnSpPr>
            <p:nvPr/>
          </p:nvCxnSpPr>
          <p:spPr>
            <a:xfrm rot="5400000">
              <a:off x="319681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3" name="直接连接符 22"/>
            <p:cNvCxnSpPr>
              <a:stCxn id="20" idx="5"/>
              <a:endCxn id="18" idx="0"/>
            </p:cNvCxnSpPr>
            <p:nvPr/>
          </p:nvCxnSpPr>
          <p:spPr>
            <a:xfrm rot="16200000" flipH="1">
              <a:off x="387368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4" name="椭圆 23"/>
            <p:cNvSpPr/>
            <p:nvPr/>
          </p:nvSpPr>
          <p:spPr>
            <a:xfrm>
              <a:off x="2428860"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5" name="TextBox 24"/>
            <p:cNvSpPr txBox="1"/>
            <p:nvPr/>
          </p:nvSpPr>
          <p:spPr>
            <a:xfrm>
              <a:off x="2071670" y="4000504"/>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cxnSp>
          <p:nvCxnSpPr>
            <p:cNvPr id="27" name="直接连接符 26"/>
            <p:cNvCxnSpPr>
              <a:stCxn id="24" idx="3"/>
              <a:endCxn id="10" idx="7"/>
            </p:cNvCxnSpPr>
            <p:nvPr/>
          </p:nvCxnSpPr>
          <p:spPr>
            <a:xfrm rot="5400000">
              <a:off x="1998437"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16200000" flipH="1">
              <a:off x="3031162" y="43487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0" name="椭圆 29"/>
            <p:cNvSpPr/>
            <p:nvPr/>
          </p:nvSpPr>
          <p:spPr>
            <a:xfrm>
              <a:off x="5000628"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L</a:t>
              </a:r>
              <a:endParaRPr lang="zh-CN" altLang="en-US" sz="2000" i="1" dirty="0">
                <a:solidFill>
                  <a:srgbClr val="0000CC"/>
                </a:solidFill>
                <a:latin typeface="Consolas" pitchFamily="49" charset="0"/>
                <a:cs typeface="Consolas" pitchFamily="49" charset="0"/>
              </a:endParaRPr>
            </a:p>
          </p:txBody>
        </p:sp>
        <p:sp>
          <p:nvSpPr>
            <p:cNvPr id="31" name="TextBox 30"/>
            <p:cNvSpPr txBox="1"/>
            <p:nvPr/>
          </p:nvSpPr>
          <p:spPr>
            <a:xfrm>
              <a:off x="4643438" y="5572140"/>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12</a:t>
              </a:r>
              <a:endParaRPr lang="zh-CN" altLang="en-US" sz="1800" dirty="0">
                <a:solidFill>
                  <a:srgbClr val="FF0000"/>
                </a:solidFill>
                <a:latin typeface="Consolas" pitchFamily="49" charset="0"/>
                <a:cs typeface="Consolas" pitchFamily="49" charset="0"/>
              </a:endParaRPr>
            </a:p>
          </p:txBody>
        </p:sp>
        <p:sp>
          <p:nvSpPr>
            <p:cNvPr id="32" name="椭圆 31"/>
            <p:cNvSpPr/>
            <p:nvPr/>
          </p:nvSpPr>
          <p:spPr>
            <a:xfrm>
              <a:off x="600076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M</a:t>
              </a:r>
              <a:endParaRPr lang="zh-CN" altLang="en-US" sz="2000" i="1" dirty="0">
                <a:solidFill>
                  <a:srgbClr val="0000CC"/>
                </a:solidFill>
                <a:latin typeface="Consolas" pitchFamily="49" charset="0"/>
                <a:cs typeface="Consolas" pitchFamily="49" charset="0"/>
              </a:endParaRPr>
            </a:p>
          </p:txBody>
        </p:sp>
        <p:sp>
          <p:nvSpPr>
            <p:cNvPr id="33" name="TextBox 32"/>
            <p:cNvSpPr txBox="1"/>
            <p:nvPr/>
          </p:nvSpPr>
          <p:spPr>
            <a:xfrm>
              <a:off x="5643570"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13</a:t>
              </a:r>
              <a:endParaRPr lang="zh-CN" altLang="en-US" sz="1800" dirty="0">
                <a:solidFill>
                  <a:srgbClr val="FF0000"/>
                </a:solidFill>
                <a:latin typeface="Consolas" pitchFamily="49" charset="0"/>
                <a:cs typeface="Consolas" pitchFamily="49" charset="0"/>
              </a:endParaRPr>
            </a:p>
          </p:txBody>
        </p:sp>
        <p:sp>
          <p:nvSpPr>
            <p:cNvPr id="34" name="椭圆 33"/>
            <p:cNvSpPr/>
            <p:nvPr/>
          </p:nvSpPr>
          <p:spPr>
            <a:xfrm>
              <a:off x="5500694"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5" name="TextBox 34"/>
            <p:cNvSpPr txBox="1"/>
            <p:nvPr/>
          </p:nvSpPr>
          <p:spPr>
            <a:xfrm>
              <a:off x="5143504" y="4786322"/>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cxnSp>
          <p:nvCxnSpPr>
            <p:cNvPr id="36" name="直接连接符 35"/>
            <p:cNvCxnSpPr>
              <a:stCxn id="34" idx="3"/>
              <a:endCxn id="30" idx="0"/>
            </p:cNvCxnSpPr>
            <p:nvPr/>
          </p:nvCxnSpPr>
          <p:spPr>
            <a:xfrm rot="5400000">
              <a:off x="519708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7" name="直接连接符 36"/>
            <p:cNvCxnSpPr>
              <a:stCxn id="34" idx="5"/>
              <a:endCxn id="32" idx="0"/>
            </p:cNvCxnSpPr>
            <p:nvPr/>
          </p:nvCxnSpPr>
          <p:spPr>
            <a:xfrm rot="16200000" flipH="1">
              <a:off x="587394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8" name="椭圆 37"/>
            <p:cNvSpPr/>
            <p:nvPr/>
          </p:nvSpPr>
          <p:spPr>
            <a:xfrm>
              <a:off x="700089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N</a:t>
              </a:r>
              <a:endParaRPr lang="zh-CN" altLang="en-US" sz="2000" i="1" dirty="0">
                <a:solidFill>
                  <a:srgbClr val="0000CC"/>
                </a:solidFill>
                <a:latin typeface="Consolas" pitchFamily="49" charset="0"/>
                <a:cs typeface="Consolas" pitchFamily="49" charset="0"/>
              </a:endParaRPr>
            </a:p>
          </p:txBody>
        </p:sp>
        <p:sp>
          <p:nvSpPr>
            <p:cNvPr id="39" name="TextBox 38"/>
            <p:cNvSpPr txBox="1"/>
            <p:nvPr/>
          </p:nvSpPr>
          <p:spPr>
            <a:xfrm>
              <a:off x="6643702"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14</a:t>
              </a:r>
              <a:endParaRPr lang="zh-CN" altLang="en-US" sz="1800" dirty="0">
                <a:solidFill>
                  <a:srgbClr val="FF0000"/>
                </a:solidFill>
                <a:latin typeface="Consolas" pitchFamily="49" charset="0"/>
                <a:cs typeface="Consolas" pitchFamily="49" charset="0"/>
              </a:endParaRPr>
            </a:p>
          </p:txBody>
        </p:sp>
        <p:sp>
          <p:nvSpPr>
            <p:cNvPr id="40" name="椭圆 39"/>
            <p:cNvSpPr/>
            <p:nvPr/>
          </p:nvSpPr>
          <p:spPr>
            <a:xfrm>
              <a:off x="800102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O</a:t>
              </a:r>
              <a:endParaRPr lang="zh-CN" altLang="en-US" sz="2000" i="1" dirty="0">
                <a:solidFill>
                  <a:srgbClr val="0000CC"/>
                </a:solidFill>
                <a:latin typeface="Consolas" pitchFamily="49" charset="0"/>
                <a:cs typeface="Consolas" pitchFamily="49" charset="0"/>
              </a:endParaRPr>
            </a:p>
          </p:txBody>
        </p:sp>
        <p:sp>
          <p:nvSpPr>
            <p:cNvPr id="41" name="TextBox 40"/>
            <p:cNvSpPr txBox="1"/>
            <p:nvPr/>
          </p:nvSpPr>
          <p:spPr>
            <a:xfrm>
              <a:off x="7643834" y="5643578"/>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15</a:t>
              </a:r>
              <a:endParaRPr lang="zh-CN" altLang="en-US" sz="1800" dirty="0">
                <a:solidFill>
                  <a:srgbClr val="FF0000"/>
                </a:solidFill>
                <a:latin typeface="Consolas" pitchFamily="49" charset="0"/>
                <a:cs typeface="Consolas" pitchFamily="49" charset="0"/>
              </a:endParaRPr>
            </a:p>
          </p:txBody>
        </p:sp>
        <p:sp>
          <p:nvSpPr>
            <p:cNvPr id="42" name="椭圆 41"/>
            <p:cNvSpPr/>
            <p:nvPr/>
          </p:nvSpPr>
          <p:spPr>
            <a:xfrm>
              <a:off x="7500958"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3" name="TextBox 42"/>
            <p:cNvSpPr txBox="1"/>
            <p:nvPr/>
          </p:nvSpPr>
          <p:spPr>
            <a:xfrm>
              <a:off x="7143768" y="4786322"/>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44" name="直接连接符 43"/>
            <p:cNvCxnSpPr>
              <a:stCxn id="42" idx="3"/>
              <a:endCxn id="38" idx="0"/>
            </p:cNvCxnSpPr>
            <p:nvPr/>
          </p:nvCxnSpPr>
          <p:spPr>
            <a:xfrm rot="5400000">
              <a:off x="7197347"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42" idx="5"/>
              <a:endCxn id="40" idx="0"/>
            </p:cNvCxnSpPr>
            <p:nvPr/>
          </p:nvCxnSpPr>
          <p:spPr>
            <a:xfrm rot="16200000" flipH="1">
              <a:off x="787421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46" name="椭圆 45"/>
            <p:cNvSpPr/>
            <p:nvPr/>
          </p:nvSpPr>
          <p:spPr>
            <a:xfrm>
              <a:off x="6429388"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7" name="TextBox 46"/>
            <p:cNvSpPr txBox="1"/>
            <p:nvPr/>
          </p:nvSpPr>
          <p:spPr>
            <a:xfrm>
              <a:off x="6858016" y="3929066"/>
              <a:ext cx="428628" cy="307777"/>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48" name="直接连接符 47"/>
            <p:cNvCxnSpPr>
              <a:stCxn id="46" idx="3"/>
              <a:endCxn id="34" idx="7"/>
            </p:cNvCxnSpPr>
            <p:nvPr/>
          </p:nvCxnSpPr>
          <p:spPr>
            <a:xfrm rot="5400000">
              <a:off x="5998965"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rot="16200000" flipH="1">
              <a:off x="7065028" y="43233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1" name="直接连接符 50"/>
            <p:cNvCxnSpPr>
              <a:stCxn id="4" idx="2"/>
              <a:endCxn id="24" idx="7"/>
            </p:cNvCxnSpPr>
            <p:nvPr/>
          </p:nvCxnSpPr>
          <p:spPr>
            <a:xfrm rot="10800000" flipV="1">
              <a:off x="2855694" y="3250405"/>
              <a:ext cx="1501993"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3" name="直接连接符 52"/>
            <p:cNvCxnSpPr>
              <a:stCxn id="4" idx="6"/>
              <a:endCxn id="46" idx="1"/>
            </p:cNvCxnSpPr>
            <p:nvPr/>
          </p:nvCxnSpPr>
          <p:spPr>
            <a:xfrm>
              <a:off x="4857752" y="3250405"/>
              <a:ext cx="1644869"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sp>
        <p:nvSpPr>
          <p:cNvPr id="59" name="TextBox 58"/>
          <p:cNvSpPr txBox="1"/>
          <p:nvPr/>
        </p:nvSpPr>
        <p:spPr>
          <a:xfrm>
            <a:off x="428596" y="285728"/>
            <a:ext cx="364333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a:solidFill>
                  <a:srgbClr val="FF0000"/>
                </a:solidFill>
                <a:latin typeface="楷体" pitchFamily="49" charset="-122"/>
                <a:ea typeface="楷体" pitchFamily="49" charset="-122"/>
              </a:rPr>
              <a:t>两种特殊的</a:t>
            </a:r>
            <a:r>
              <a:rPr kumimoji="1" lang="zh-CN" altLang="en-US" dirty="0">
                <a:solidFill>
                  <a:srgbClr val="FF0000"/>
                </a:solidFill>
                <a:latin typeface="楷体" pitchFamily="49" charset="-122"/>
                <a:ea typeface="楷体" pitchFamily="49" charset="-122"/>
              </a:rPr>
              <a:t>二叉树</a:t>
            </a:r>
            <a:endParaRPr lang="zh-CN" altLang="en-US" dirty="0">
              <a:solidFill>
                <a:srgbClr val="FF0000"/>
              </a:solidFill>
              <a:latin typeface="楷体" pitchFamily="49" charset="-122"/>
              <a:ea typeface="楷体" pitchFamily="49" charset="-122"/>
            </a:endParaRPr>
          </a:p>
        </p:txBody>
      </p:sp>
      <p:sp>
        <p:nvSpPr>
          <p:cNvPr id="60" name="TextBox 59"/>
          <p:cNvSpPr txBox="1"/>
          <p:nvPr/>
        </p:nvSpPr>
        <p:spPr>
          <a:xfrm>
            <a:off x="2285984" y="1643050"/>
            <a:ext cx="5929354" cy="961289"/>
          </a:xfrm>
          <a:prstGeom prst="rect">
            <a:avLst/>
          </a:prstGeom>
          <a:noFill/>
        </p:spPr>
        <p:txBody>
          <a:bodyPr wrap="square" rtlCol="0">
            <a:spAutoFit/>
          </a:bodyPr>
          <a:lstStyle/>
          <a:p>
            <a:pPr marL="457200" indent="-457200" algn="l">
              <a:lnSpc>
                <a:spcPct val="150000"/>
              </a:lnSpc>
              <a:buBlip>
                <a:blip r:embed="rId3"/>
              </a:buBlip>
            </a:pPr>
            <a:r>
              <a:rPr kumimoji="1" lang="zh-CN" altLang="en-US" sz="2000" dirty="0">
                <a:latin typeface="微软雅黑" pitchFamily="34" charset="-122"/>
                <a:ea typeface="微软雅黑" pitchFamily="34" charset="-122"/>
              </a:rPr>
              <a:t>如果</a:t>
            </a:r>
            <a:r>
              <a:rPr kumimoji="1" lang="zh-CN" altLang="en-US" sz="2000">
                <a:latin typeface="微软雅黑" pitchFamily="34" charset="-122"/>
                <a:ea typeface="微软雅黑" pitchFamily="34" charset="-122"/>
              </a:rPr>
              <a:t>所有分支结点都</a:t>
            </a:r>
            <a:r>
              <a:rPr kumimoji="1" lang="zh-CN" altLang="en-US" sz="2000" dirty="0">
                <a:latin typeface="微软雅黑" pitchFamily="34" charset="-122"/>
                <a:ea typeface="微软雅黑" pitchFamily="34" charset="-122"/>
              </a:rPr>
              <a:t>有</a:t>
            </a:r>
            <a:r>
              <a:rPr kumimoji="1" lang="zh-CN" altLang="en-US" sz="2000">
                <a:latin typeface="微软雅黑" pitchFamily="34" charset="-122"/>
                <a:ea typeface="微软雅黑" pitchFamily="34" charset="-122"/>
              </a:rPr>
              <a:t>双分结点</a:t>
            </a:r>
            <a:r>
              <a:rPr kumimoji="1" lang="en-US" altLang="zh-CN" sz="2000">
                <a:latin typeface="微软雅黑" pitchFamily="34" charset="-122"/>
                <a:ea typeface="微软雅黑" pitchFamily="34" charset="-122"/>
              </a:rPr>
              <a:t>;</a:t>
            </a:r>
            <a:endParaRPr kumimoji="1" lang="en-US" altLang="zh-CN" sz="2000" dirty="0">
              <a:latin typeface="微软雅黑" pitchFamily="34" charset="-122"/>
              <a:ea typeface="微软雅黑" pitchFamily="34" charset="-122"/>
            </a:endParaRPr>
          </a:p>
          <a:p>
            <a:pPr marL="457200" indent="-457200" algn="l">
              <a:lnSpc>
                <a:spcPct val="150000"/>
              </a:lnSpc>
              <a:buBlip>
                <a:blip r:embed="rId3"/>
              </a:buBlip>
            </a:pPr>
            <a:r>
              <a:rPr kumimoji="1" lang="zh-CN" altLang="en-US" sz="2000">
                <a:latin typeface="微软雅黑" pitchFamily="34" charset="-122"/>
                <a:ea typeface="微软雅黑" pitchFamily="34" charset="-122"/>
              </a:rPr>
              <a:t>并且叶结点都</a:t>
            </a:r>
            <a:r>
              <a:rPr kumimoji="1" lang="zh-CN" altLang="en-US" sz="2000" dirty="0">
                <a:latin typeface="微软雅黑" pitchFamily="34" charset="-122"/>
                <a:ea typeface="微软雅黑" pitchFamily="34" charset="-122"/>
              </a:rPr>
              <a:t>集中在二叉树的最下一层。</a:t>
            </a:r>
            <a:endParaRPr lang="zh-CN" altLang="en-US" sz="2000" dirty="0">
              <a:latin typeface="微软雅黑" pitchFamily="34" charset="-122"/>
              <a:ea typeface="微软雅黑" pitchFamily="34" charset="-122"/>
            </a:endParaRPr>
          </a:p>
        </p:txBody>
      </p:sp>
      <p:grpSp>
        <p:nvGrpSpPr>
          <p:cNvPr id="71" name="组合 70"/>
          <p:cNvGrpSpPr/>
          <p:nvPr/>
        </p:nvGrpSpPr>
        <p:grpSpPr>
          <a:xfrm>
            <a:off x="785786" y="3000372"/>
            <a:ext cx="2844531" cy="2500330"/>
            <a:chOff x="785786" y="3000372"/>
            <a:chExt cx="2844531" cy="2500330"/>
          </a:xfrm>
        </p:grpSpPr>
        <p:sp>
          <p:nvSpPr>
            <p:cNvPr id="61" name="TextBox 60"/>
            <p:cNvSpPr txBox="1"/>
            <p:nvPr/>
          </p:nvSpPr>
          <p:spPr>
            <a:xfrm>
              <a:off x="785786" y="3000372"/>
              <a:ext cx="1357322"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层序编号</a:t>
              </a:r>
            </a:p>
          </p:txBody>
        </p:sp>
        <p:cxnSp>
          <p:nvCxnSpPr>
            <p:cNvPr id="63" name="直接箭头连接符 62"/>
            <p:cNvCxnSpPr>
              <a:stCxn id="61" idx="3"/>
              <a:endCxn id="5" idx="1"/>
            </p:cNvCxnSpPr>
            <p:nvPr/>
          </p:nvCxnSpPr>
          <p:spPr>
            <a:xfrm flipV="1">
              <a:off x="2143108" y="3069441"/>
              <a:ext cx="1487209" cy="130986"/>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65" name="直接箭头连接符 64"/>
            <p:cNvCxnSpPr>
              <a:endCxn id="25" idx="0"/>
            </p:cNvCxnSpPr>
            <p:nvPr/>
          </p:nvCxnSpPr>
          <p:spPr>
            <a:xfrm rot="16200000" flipH="1">
              <a:off x="1757823" y="3528533"/>
              <a:ext cx="549762" cy="207820"/>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67" name="直接箭头连接符 66"/>
            <p:cNvCxnSpPr>
              <a:endCxn id="11" idx="0"/>
            </p:cNvCxnSpPr>
            <p:nvPr/>
          </p:nvCxnSpPr>
          <p:spPr>
            <a:xfrm rot="5400000">
              <a:off x="798351" y="3994433"/>
              <a:ext cx="1124372" cy="136382"/>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rot="5400000">
              <a:off x="-35751" y="4393413"/>
              <a:ext cx="2000264" cy="214314"/>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grpSp>
      <p:sp>
        <p:nvSpPr>
          <p:cNvPr id="2" name="灯片编号占位符 1">
            <a:extLst>
              <a:ext uri="{FF2B5EF4-FFF2-40B4-BE49-F238E27FC236}">
                <a16:creationId xmlns:a16="http://schemas.microsoft.com/office/drawing/2014/main" id="{89785675-A6A6-4C2A-A1F0-452324D0C3AF}"/>
              </a:ext>
            </a:extLst>
          </p:cNvPr>
          <p:cNvSpPr>
            <a:spLocks noGrp="1"/>
          </p:cNvSpPr>
          <p:nvPr>
            <p:ph type="sldNum" sz="quarter" idx="12"/>
          </p:nvPr>
        </p:nvSpPr>
        <p:spPr/>
        <p:txBody>
          <a:bodyPr/>
          <a:lstStyle/>
          <a:p>
            <a:fld id="{FFD28AF7-D4CC-4B35-B7D7-507FA0146854}" type="slidenum">
              <a:rPr lang="en-US" altLang="zh-CN" smtClean="0"/>
              <a:pPr/>
              <a:t>46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96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71"/>
                                        </p:tgtEl>
                                      </p:cBhvr>
                                    </p:animEffect>
                                    <p:set>
                                      <p:cBhvr>
                                        <p:cTn id="19"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9"/>
          <p:cNvGrpSpPr/>
          <p:nvPr/>
        </p:nvGrpSpPr>
        <p:grpSpPr>
          <a:xfrm>
            <a:off x="142844" y="357166"/>
            <a:ext cx="7215238" cy="3286148"/>
            <a:chOff x="642910" y="2928934"/>
            <a:chExt cx="7858180" cy="3286148"/>
          </a:xfrm>
        </p:grpSpPr>
        <p:sp>
          <p:nvSpPr>
            <p:cNvPr id="4" name="椭圆 3"/>
            <p:cNvSpPr/>
            <p:nvPr/>
          </p:nvSpPr>
          <p:spPr>
            <a:xfrm>
              <a:off x="4357686" y="300037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5" name="TextBox 4"/>
            <p:cNvSpPr txBox="1"/>
            <p:nvPr/>
          </p:nvSpPr>
          <p:spPr>
            <a:xfrm>
              <a:off x="4026667" y="2928934"/>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6" name="椭圆 5"/>
            <p:cNvSpPr/>
            <p:nvPr/>
          </p:nvSpPr>
          <p:spPr>
            <a:xfrm>
              <a:off x="100010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7" name="TextBox 6"/>
            <p:cNvSpPr txBox="1"/>
            <p:nvPr/>
          </p:nvSpPr>
          <p:spPr>
            <a:xfrm>
              <a:off x="642910"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8</a:t>
              </a:r>
              <a:endParaRPr lang="zh-CN" altLang="en-US" sz="1800" dirty="0">
                <a:solidFill>
                  <a:srgbClr val="FF0000"/>
                </a:solidFill>
                <a:latin typeface="Consolas" pitchFamily="49" charset="0"/>
                <a:cs typeface="Consolas" pitchFamily="49" charset="0"/>
              </a:endParaRPr>
            </a:p>
          </p:txBody>
        </p:sp>
        <p:sp>
          <p:nvSpPr>
            <p:cNvPr id="8" name="椭圆 7"/>
            <p:cNvSpPr/>
            <p:nvPr/>
          </p:nvSpPr>
          <p:spPr>
            <a:xfrm>
              <a:off x="200023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9" name="TextBox 8"/>
            <p:cNvSpPr txBox="1"/>
            <p:nvPr/>
          </p:nvSpPr>
          <p:spPr>
            <a:xfrm>
              <a:off x="1643042"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10" name="椭圆 9"/>
            <p:cNvSpPr/>
            <p:nvPr/>
          </p:nvSpPr>
          <p:spPr>
            <a:xfrm>
              <a:off x="1500166"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1" name="TextBox 10"/>
            <p:cNvSpPr txBox="1"/>
            <p:nvPr/>
          </p:nvSpPr>
          <p:spPr>
            <a:xfrm>
              <a:off x="1142977" y="4786322"/>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3" name="直接连接符 12"/>
            <p:cNvCxnSpPr>
              <a:stCxn id="10" idx="3"/>
              <a:endCxn id="6" idx="0"/>
            </p:cNvCxnSpPr>
            <p:nvPr/>
          </p:nvCxnSpPr>
          <p:spPr>
            <a:xfrm rot="5400000">
              <a:off x="119655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5" name="直接连接符 14"/>
            <p:cNvCxnSpPr>
              <a:stCxn id="10" idx="5"/>
              <a:endCxn id="8" idx="0"/>
            </p:cNvCxnSpPr>
            <p:nvPr/>
          </p:nvCxnSpPr>
          <p:spPr>
            <a:xfrm rot="16200000" flipH="1">
              <a:off x="1873421"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300036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7" name="TextBox 16"/>
            <p:cNvSpPr txBox="1"/>
            <p:nvPr/>
          </p:nvSpPr>
          <p:spPr>
            <a:xfrm>
              <a:off x="2643174"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10</a:t>
              </a:r>
              <a:endParaRPr lang="zh-CN" altLang="en-US" sz="1800" dirty="0">
                <a:solidFill>
                  <a:srgbClr val="FF0000"/>
                </a:solidFill>
                <a:latin typeface="Consolas" pitchFamily="49" charset="0"/>
                <a:cs typeface="Consolas" pitchFamily="49" charset="0"/>
              </a:endParaRPr>
            </a:p>
          </p:txBody>
        </p:sp>
        <p:sp>
          <p:nvSpPr>
            <p:cNvPr id="18" name="椭圆 17"/>
            <p:cNvSpPr/>
            <p:nvPr/>
          </p:nvSpPr>
          <p:spPr>
            <a:xfrm>
              <a:off x="4000496"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19" name="TextBox 18"/>
            <p:cNvSpPr txBox="1"/>
            <p:nvPr/>
          </p:nvSpPr>
          <p:spPr>
            <a:xfrm>
              <a:off x="3643306"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11</a:t>
              </a:r>
              <a:endParaRPr lang="zh-CN" altLang="en-US" sz="1800" dirty="0">
                <a:solidFill>
                  <a:srgbClr val="FF0000"/>
                </a:solidFill>
                <a:latin typeface="Consolas" pitchFamily="49" charset="0"/>
                <a:cs typeface="Consolas" pitchFamily="49" charset="0"/>
              </a:endParaRPr>
            </a:p>
          </p:txBody>
        </p:sp>
        <p:sp>
          <p:nvSpPr>
            <p:cNvPr id="20" name="椭圆 19"/>
            <p:cNvSpPr/>
            <p:nvPr/>
          </p:nvSpPr>
          <p:spPr>
            <a:xfrm>
              <a:off x="3500430"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1" name="TextBox 20"/>
            <p:cNvSpPr txBox="1"/>
            <p:nvPr/>
          </p:nvSpPr>
          <p:spPr>
            <a:xfrm>
              <a:off x="3871059" y="4714884"/>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cxnSp>
          <p:nvCxnSpPr>
            <p:cNvPr id="22" name="直接连接符 21"/>
            <p:cNvCxnSpPr>
              <a:stCxn id="20" idx="3"/>
              <a:endCxn id="16" idx="0"/>
            </p:cNvCxnSpPr>
            <p:nvPr/>
          </p:nvCxnSpPr>
          <p:spPr>
            <a:xfrm rot="5400000">
              <a:off x="319681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3" name="直接连接符 22"/>
            <p:cNvCxnSpPr>
              <a:stCxn id="20" idx="5"/>
              <a:endCxn id="18" idx="0"/>
            </p:cNvCxnSpPr>
            <p:nvPr/>
          </p:nvCxnSpPr>
          <p:spPr>
            <a:xfrm rot="16200000" flipH="1">
              <a:off x="387368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4" name="椭圆 23"/>
            <p:cNvSpPr/>
            <p:nvPr/>
          </p:nvSpPr>
          <p:spPr>
            <a:xfrm>
              <a:off x="2428860"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5" name="TextBox 24"/>
            <p:cNvSpPr txBox="1"/>
            <p:nvPr/>
          </p:nvSpPr>
          <p:spPr>
            <a:xfrm>
              <a:off x="2071670" y="4000504"/>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cxnSp>
          <p:nvCxnSpPr>
            <p:cNvPr id="27" name="直接连接符 26"/>
            <p:cNvCxnSpPr>
              <a:stCxn id="24" idx="3"/>
              <a:endCxn id="10" idx="7"/>
            </p:cNvCxnSpPr>
            <p:nvPr/>
          </p:nvCxnSpPr>
          <p:spPr>
            <a:xfrm rot="5400000">
              <a:off x="1998437"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16200000" flipH="1">
              <a:off x="3031162" y="43487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0" name="椭圆 29"/>
            <p:cNvSpPr/>
            <p:nvPr/>
          </p:nvSpPr>
          <p:spPr>
            <a:xfrm>
              <a:off x="5000628"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L</a:t>
              </a:r>
              <a:endParaRPr lang="zh-CN" altLang="en-US" sz="2000" i="1" dirty="0">
                <a:solidFill>
                  <a:srgbClr val="0000CC"/>
                </a:solidFill>
                <a:latin typeface="Consolas" pitchFamily="49" charset="0"/>
                <a:cs typeface="Consolas" pitchFamily="49" charset="0"/>
              </a:endParaRPr>
            </a:p>
          </p:txBody>
        </p:sp>
        <p:sp>
          <p:nvSpPr>
            <p:cNvPr id="31" name="TextBox 30"/>
            <p:cNvSpPr txBox="1"/>
            <p:nvPr/>
          </p:nvSpPr>
          <p:spPr>
            <a:xfrm>
              <a:off x="4643438" y="5572140"/>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12</a:t>
              </a:r>
              <a:endParaRPr lang="zh-CN" altLang="en-US" sz="1800" dirty="0">
                <a:solidFill>
                  <a:srgbClr val="FF0000"/>
                </a:solidFill>
                <a:latin typeface="Consolas" pitchFamily="49" charset="0"/>
                <a:cs typeface="Consolas" pitchFamily="49" charset="0"/>
              </a:endParaRPr>
            </a:p>
          </p:txBody>
        </p:sp>
        <p:sp>
          <p:nvSpPr>
            <p:cNvPr id="32" name="椭圆 31"/>
            <p:cNvSpPr/>
            <p:nvPr/>
          </p:nvSpPr>
          <p:spPr>
            <a:xfrm>
              <a:off x="600076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M</a:t>
              </a:r>
              <a:endParaRPr lang="zh-CN" altLang="en-US" sz="2000" i="1" dirty="0">
                <a:solidFill>
                  <a:srgbClr val="0000CC"/>
                </a:solidFill>
                <a:latin typeface="Consolas" pitchFamily="49" charset="0"/>
                <a:cs typeface="Consolas" pitchFamily="49" charset="0"/>
              </a:endParaRPr>
            </a:p>
          </p:txBody>
        </p:sp>
        <p:sp>
          <p:nvSpPr>
            <p:cNvPr id="33" name="TextBox 32"/>
            <p:cNvSpPr txBox="1"/>
            <p:nvPr/>
          </p:nvSpPr>
          <p:spPr>
            <a:xfrm>
              <a:off x="5643570"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13</a:t>
              </a:r>
              <a:endParaRPr lang="zh-CN" altLang="en-US" sz="1800" dirty="0">
                <a:solidFill>
                  <a:srgbClr val="FF0000"/>
                </a:solidFill>
                <a:latin typeface="Consolas" pitchFamily="49" charset="0"/>
                <a:cs typeface="Consolas" pitchFamily="49" charset="0"/>
              </a:endParaRPr>
            </a:p>
          </p:txBody>
        </p:sp>
        <p:sp>
          <p:nvSpPr>
            <p:cNvPr id="34" name="椭圆 33"/>
            <p:cNvSpPr/>
            <p:nvPr/>
          </p:nvSpPr>
          <p:spPr>
            <a:xfrm>
              <a:off x="5500694"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5" name="TextBox 34"/>
            <p:cNvSpPr txBox="1"/>
            <p:nvPr/>
          </p:nvSpPr>
          <p:spPr>
            <a:xfrm>
              <a:off x="5193723" y="4786322"/>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cxnSp>
          <p:nvCxnSpPr>
            <p:cNvPr id="36" name="直接连接符 35"/>
            <p:cNvCxnSpPr>
              <a:stCxn id="34" idx="3"/>
              <a:endCxn id="30" idx="0"/>
            </p:cNvCxnSpPr>
            <p:nvPr/>
          </p:nvCxnSpPr>
          <p:spPr>
            <a:xfrm rot="5400000">
              <a:off x="519708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7" name="直接连接符 36"/>
            <p:cNvCxnSpPr>
              <a:stCxn id="34" idx="5"/>
              <a:endCxn id="32" idx="0"/>
            </p:cNvCxnSpPr>
            <p:nvPr/>
          </p:nvCxnSpPr>
          <p:spPr>
            <a:xfrm rot="16200000" flipH="1">
              <a:off x="587394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8" name="椭圆 37"/>
            <p:cNvSpPr/>
            <p:nvPr/>
          </p:nvSpPr>
          <p:spPr>
            <a:xfrm>
              <a:off x="700089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N</a:t>
              </a:r>
              <a:endParaRPr lang="zh-CN" altLang="en-US" sz="2000" i="1" dirty="0">
                <a:solidFill>
                  <a:srgbClr val="0000CC"/>
                </a:solidFill>
                <a:latin typeface="Consolas" pitchFamily="49" charset="0"/>
                <a:cs typeface="Consolas" pitchFamily="49" charset="0"/>
              </a:endParaRPr>
            </a:p>
          </p:txBody>
        </p:sp>
        <p:sp>
          <p:nvSpPr>
            <p:cNvPr id="39" name="TextBox 38"/>
            <p:cNvSpPr txBox="1"/>
            <p:nvPr/>
          </p:nvSpPr>
          <p:spPr>
            <a:xfrm>
              <a:off x="6643702"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14</a:t>
              </a:r>
              <a:endParaRPr lang="zh-CN" altLang="en-US" sz="1800" dirty="0">
                <a:solidFill>
                  <a:srgbClr val="FF0000"/>
                </a:solidFill>
                <a:latin typeface="Consolas" pitchFamily="49" charset="0"/>
                <a:cs typeface="Consolas" pitchFamily="49" charset="0"/>
              </a:endParaRPr>
            </a:p>
          </p:txBody>
        </p:sp>
        <p:sp>
          <p:nvSpPr>
            <p:cNvPr id="40" name="椭圆 39"/>
            <p:cNvSpPr/>
            <p:nvPr/>
          </p:nvSpPr>
          <p:spPr>
            <a:xfrm>
              <a:off x="800102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O</a:t>
              </a:r>
              <a:endParaRPr lang="zh-CN" altLang="en-US" sz="2000" i="1" dirty="0">
                <a:solidFill>
                  <a:srgbClr val="0000CC"/>
                </a:solidFill>
                <a:latin typeface="Consolas" pitchFamily="49" charset="0"/>
                <a:cs typeface="Consolas" pitchFamily="49" charset="0"/>
              </a:endParaRPr>
            </a:p>
          </p:txBody>
        </p:sp>
        <p:sp>
          <p:nvSpPr>
            <p:cNvPr id="41" name="TextBox 40"/>
            <p:cNvSpPr txBox="1"/>
            <p:nvPr/>
          </p:nvSpPr>
          <p:spPr>
            <a:xfrm>
              <a:off x="7643834" y="5643578"/>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15</a:t>
              </a:r>
              <a:endParaRPr lang="zh-CN" altLang="en-US" sz="1800" dirty="0">
                <a:solidFill>
                  <a:srgbClr val="FF0000"/>
                </a:solidFill>
                <a:latin typeface="Consolas" pitchFamily="49" charset="0"/>
                <a:cs typeface="Consolas" pitchFamily="49" charset="0"/>
              </a:endParaRPr>
            </a:p>
          </p:txBody>
        </p:sp>
        <p:sp>
          <p:nvSpPr>
            <p:cNvPr id="42" name="椭圆 41"/>
            <p:cNvSpPr/>
            <p:nvPr/>
          </p:nvSpPr>
          <p:spPr>
            <a:xfrm>
              <a:off x="7500958"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3" name="TextBox 42"/>
            <p:cNvSpPr txBox="1"/>
            <p:nvPr/>
          </p:nvSpPr>
          <p:spPr>
            <a:xfrm>
              <a:off x="7216621" y="4857760"/>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cxnSp>
          <p:nvCxnSpPr>
            <p:cNvPr id="44" name="直接连接符 43"/>
            <p:cNvCxnSpPr>
              <a:stCxn id="42" idx="3"/>
              <a:endCxn id="38" idx="0"/>
            </p:cNvCxnSpPr>
            <p:nvPr/>
          </p:nvCxnSpPr>
          <p:spPr>
            <a:xfrm rot="5400000">
              <a:off x="7197347"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42" idx="5"/>
              <a:endCxn id="40" idx="0"/>
            </p:cNvCxnSpPr>
            <p:nvPr/>
          </p:nvCxnSpPr>
          <p:spPr>
            <a:xfrm rot="16200000" flipH="1">
              <a:off x="787421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46" name="椭圆 45"/>
            <p:cNvSpPr/>
            <p:nvPr/>
          </p:nvSpPr>
          <p:spPr>
            <a:xfrm>
              <a:off x="6429388"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7" name="TextBox 46"/>
            <p:cNvSpPr txBox="1"/>
            <p:nvPr/>
          </p:nvSpPr>
          <p:spPr>
            <a:xfrm>
              <a:off x="6789407" y="3929066"/>
              <a:ext cx="428628" cy="276999"/>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48" name="直接连接符 47"/>
            <p:cNvCxnSpPr>
              <a:stCxn id="46" idx="3"/>
              <a:endCxn id="34" idx="7"/>
            </p:cNvCxnSpPr>
            <p:nvPr/>
          </p:nvCxnSpPr>
          <p:spPr>
            <a:xfrm rot="5400000">
              <a:off x="5998965"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rot="16200000" flipH="1">
              <a:off x="7065028" y="43233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1" name="直接连接符 50"/>
            <p:cNvCxnSpPr>
              <a:stCxn id="4" idx="2"/>
              <a:endCxn id="24" idx="7"/>
            </p:cNvCxnSpPr>
            <p:nvPr/>
          </p:nvCxnSpPr>
          <p:spPr>
            <a:xfrm rot="10800000" flipV="1">
              <a:off x="2855694" y="3250405"/>
              <a:ext cx="1501993"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3" name="直接连接符 52"/>
            <p:cNvCxnSpPr>
              <a:stCxn id="4" idx="6"/>
              <a:endCxn id="46" idx="1"/>
            </p:cNvCxnSpPr>
            <p:nvPr/>
          </p:nvCxnSpPr>
          <p:spPr>
            <a:xfrm>
              <a:off x="4857752" y="3250405"/>
              <a:ext cx="1644869"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714348" y="4572008"/>
            <a:ext cx="7500990" cy="1023898"/>
            <a:chOff x="714348" y="4572008"/>
            <a:chExt cx="7500990" cy="1023898"/>
          </a:xfrm>
        </p:grpSpPr>
        <p:sp>
          <p:nvSpPr>
            <p:cNvPr id="69640" name="Text Box 8"/>
            <p:cNvSpPr txBox="1">
              <a:spLocks noChangeArrowheads="1"/>
            </p:cNvSpPr>
            <p:nvPr/>
          </p:nvSpPr>
          <p:spPr bwMode="auto">
            <a:xfrm>
              <a:off x="714348" y="4572008"/>
              <a:ext cx="5072098" cy="461665"/>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solidFill>
                    <a:srgbClr val="FF0000"/>
                  </a:solidFill>
                  <a:latin typeface="Consolas" pitchFamily="49" charset="0"/>
                  <a:ea typeface="黑体" pitchFamily="49" charset="-122"/>
                  <a:cs typeface="Consolas" pitchFamily="49" charset="0"/>
                </a:rPr>
                <a:t>满二叉树</a:t>
              </a:r>
              <a:r>
                <a:rPr kumimoji="1" lang="zh-CN" altLang="en-US" dirty="0">
                  <a:latin typeface="Consolas" pitchFamily="49" charset="0"/>
                  <a:ea typeface="楷体" pitchFamily="49" charset="-122"/>
                  <a:cs typeface="Consolas" pitchFamily="49" charset="0"/>
                </a:rPr>
                <a:t>：在一棵二叉树中：　　</a:t>
              </a:r>
            </a:p>
          </p:txBody>
        </p:sp>
        <p:sp>
          <p:nvSpPr>
            <p:cNvPr id="60" name="TextBox 59"/>
            <p:cNvSpPr txBox="1"/>
            <p:nvPr/>
          </p:nvSpPr>
          <p:spPr>
            <a:xfrm>
              <a:off x="2285984" y="5118852"/>
              <a:ext cx="5929354" cy="477054"/>
            </a:xfrm>
            <a:prstGeom prst="rect">
              <a:avLst/>
            </a:prstGeom>
            <a:noFill/>
          </p:spPr>
          <p:txBody>
            <a:bodyPr wrap="square" rtlCol="0">
              <a:spAutoFit/>
            </a:bodyPr>
            <a:lstStyle/>
            <a:p>
              <a:pPr marL="457200" indent="-457200" algn="l">
                <a:lnSpc>
                  <a:spcPts val="3000"/>
                </a:lnSpc>
                <a:buBlip>
                  <a:blip r:embed="rId3"/>
                </a:buBlip>
              </a:pPr>
              <a:r>
                <a:rPr kumimoji="1" lang="zh-CN" altLang="en-US" sz="2000" dirty="0">
                  <a:latin typeface="Consolas" pitchFamily="49" charset="0"/>
                  <a:ea typeface="微软雅黑" pitchFamily="34" charset="-122"/>
                  <a:cs typeface="Consolas" pitchFamily="49" charset="0"/>
                </a:rPr>
                <a:t>高度为</a:t>
              </a:r>
              <a:r>
                <a:rPr kumimoji="1" lang="en-US" altLang="zh-CN" sz="2000" i="1" dirty="0">
                  <a:latin typeface="Consolas" pitchFamily="49" charset="0"/>
                  <a:ea typeface="微软雅黑" pitchFamily="34" charset="-122"/>
                  <a:cs typeface="Consolas" pitchFamily="49" charset="0"/>
                </a:rPr>
                <a:t>h</a:t>
              </a:r>
              <a:r>
                <a:rPr kumimoji="1" lang="zh-CN" altLang="en-US" sz="2000" dirty="0">
                  <a:latin typeface="Consolas" pitchFamily="49" charset="0"/>
                  <a:ea typeface="微软雅黑" pitchFamily="34" charset="-122"/>
                  <a:cs typeface="Consolas" pitchFamily="49" charset="0"/>
                </a:rPr>
                <a:t>的二叉树恰好有</a:t>
              </a:r>
              <a:r>
                <a:rPr lang="en-US" altLang="zh-CN" sz="2000" err="1">
                  <a:latin typeface="Consolas" pitchFamily="49" charset="0"/>
                  <a:ea typeface="微软雅黑" pitchFamily="34" charset="-122"/>
                  <a:cs typeface="Consolas" pitchFamily="49" charset="0"/>
                </a:rPr>
                <a:t>2</a:t>
              </a:r>
              <a:r>
                <a:rPr lang="en-US" altLang="zh-CN" sz="2000" i="1" baseline="30000" err="1">
                  <a:latin typeface="Consolas" pitchFamily="49" charset="0"/>
                  <a:ea typeface="微软雅黑" pitchFamily="34" charset="-122"/>
                  <a:cs typeface="Consolas" pitchFamily="49" charset="0"/>
                </a:rPr>
                <a:t>h</a:t>
              </a:r>
              <a:r>
                <a:rPr lang="en-US" altLang="zh-CN" sz="2000">
                  <a:latin typeface="Consolas" pitchFamily="49" charset="0"/>
                  <a:ea typeface="微软雅黑" pitchFamily="34" charset="-122"/>
                  <a:cs typeface="Consolas" pitchFamily="49" charset="0"/>
                </a:rPr>
                <a:t>-1 </a:t>
              </a:r>
              <a:r>
                <a:rPr lang="zh-CN" altLang="en-US" sz="2000">
                  <a:latin typeface="Consolas" pitchFamily="49" charset="0"/>
                  <a:ea typeface="微软雅黑" pitchFamily="34" charset="-122"/>
                  <a:cs typeface="Consolas" pitchFamily="49" charset="0"/>
                </a:rPr>
                <a:t>个结点</a:t>
              </a:r>
              <a:r>
                <a:rPr kumimoji="1" lang="zh-CN" altLang="en-US" sz="2000">
                  <a:latin typeface="Consolas" pitchFamily="49" charset="0"/>
                  <a:ea typeface="微软雅黑" pitchFamily="34" charset="-122"/>
                  <a:cs typeface="Consolas" pitchFamily="49" charset="0"/>
                </a:rPr>
                <a:t>。</a:t>
              </a:r>
              <a:endParaRPr lang="zh-CN" altLang="en-US" sz="2000" dirty="0">
                <a:latin typeface="Consolas" pitchFamily="49" charset="0"/>
                <a:ea typeface="微软雅黑" pitchFamily="34" charset="-122"/>
                <a:cs typeface="Consolas" pitchFamily="49" charset="0"/>
              </a:endParaRPr>
            </a:p>
          </p:txBody>
        </p:sp>
      </p:grpSp>
      <p:sp>
        <p:nvSpPr>
          <p:cNvPr id="56" name="TextBox 55"/>
          <p:cNvSpPr txBox="1"/>
          <p:nvPr/>
        </p:nvSpPr>
        <p:spPr>
          <a:xfrm>
            <a:off x="2285984" y="3857628"/>
            <a:ext cx="3000396"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层序编号：</a:t>
            </a:r>
            <a:r>
              <a:rPr lang="en-US" altLang="zh-CN" sz="2000" dirty="0">
                <a:latin typeface="Consolas" pitchFamily="49" charset="0"/>
                <a:ea typeface="楷体" pitchFamily="49" charset="-122"/>
                <a:cs typeface="Consolas" pitchFamily="49" charset="0"/>
              </a:rPr>
              <a:t>1</a:t>
            </a:r>
            <a:r>
              <a:rPr lang="zh-CN" altLang="en-US" sz="2000" dirty="0">
                <a:latin typeface="Consolas" pitchFamily="49" charset="0"/>
                <a:ea typeface="楷体" pitchFamily="49" charset="-122"/>
                <a:cs typeface="Consolas" pitchFamily="49" charset="0"/>
              </a:rPr>
              <a:t>～</a:t>
            </a:r>
            <a:r>
              <a:rPr lang="en-US" altLang="zh-CN" sz="2000" dirty="0" err="1">
                <a:latin typeface="Consolas" pitchFamily="49" charset="0"/>
                <a:ea typeface="楷体" pitchFamily="49" charset="-122"/>
                <a:cs typeface="Consolas" pitchFamily="49" charset="0"/>
              </a:rPr>
              <a:t>2</a:t>
            </a:r>
            <a:r>
              <a:rPr lang="en-US" altLang="zh-CN" sz="2000" i="1" baseline="30000" dirty="0" err="1">
                <a:latin typeface="Consolas" pitchFamily="49" charset="0"/>
                <a:ea typeface="楷体" pitchFamily="49" charset="-122"/>
                <a:cs typeface="Consolas" pitchFamily="49" charset="0"/>
              </a:rPr>
              <a:t>h</a:t>
            </a:r>
            <a:r>
              <a:rPr lang="en-US" altLang="zh-CN" sz="2000" dirty="0">
                <a:latin typeface="Consolas" pitchFamily="49" charset="0"/>
                <a:ea typeface="+mj-ea"/>
                <a:cs typeface="Consolas" pitchFamily="49" charset="0"/>
              </a:rPr>
              <a:t>-</a:t>
            </a:r>
            <a:r>
              <a:rPr lang="en-US" altLang="zh-CN" sz="2000" dirty="0">
                <a:latin typeface="Consolas" pitchFamily="49" charset="0"/>
                <a:ea typeface="楷体" pitchFamily="49" charset="-122"/>
                <a:cs typeface="Consolas" pitchFamily="49" charset="0"/>
              </a:rPr>
              <a:t>1</a:t>
            </a:r>
            <a:endParaRPr lang="zh-CN" altLang="en-US" sz="2000" dirty="0">
              <a:latin typeface="Consolas" pitchFamily="49" charset="0"/>
              <a:ea typeface="楷体" pitchFamily="49" charset="-122"/>
              <a:cs typeface="Consolas" pitchFamily="49" charset="0"/>
            </a:endParaRPr>
          </a:p>
        </p:txBody>
      </p:sp>
      <p:sp>
        <p:nvSpPr>
          <p:cNvPr id="57" name="右大括号 56"/>
          <p:cNvSpPr/>
          <p:nvPr/>
        </p:nvSpPr>
        <p:spPr>
          <a:xfrm>
            <a:off x="7429520" y="428604"/>
            <a:ext cx="180000" cy="3214710"/>
          </a:xfrm>
          <a:prstGeom prst="rightBrac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8" name="TextBox 57"/>
          <p:cNvSpPr txBox="1"/>
          <p:nvPr/>
        </p:nvSpPr>
        <p:spPr>
          <a:xfrm>
            <a:off x="7643834" y="1571612"/>
            <a:ext cx="1071570" cy="400110"/>
          </a:xfrm>
          <a:prstGeom prst="rect">
            <a:avLst/>
          </a:prstGeom>
          <a:noFill/>
        </p:spPr>
        <p:txBody>
          <a:bodyPr wrap="square" rtlCol="0">
            <a:spAutoFit/>
          </a:bodyPr>
          <a:lstStyle/>
          <a:p>
            <a:pPr algn="l"/>
            <a:r>
              <a:rPr lang="en-US" altLang="zh-CN" sz="2000" i="1">
                <a:latin typeface="Consolas" pitchFamily="49" charset="0"/>
                <a:cs typeface="Consolas" pitchFamily="49" charset="0"/>
              </a:rPr>
              <a:t>h </a:t>
            </a:r>
            <a:r>
              <a:rPr lang="en-US" altLang="zh-CN" sz="2000">
                <a:latin typeface="Consolas" pitchFamily="49" charset="0"/>
                <a:cs typeface="Consolas" pitchFamily="49" charset="0"/>
              </a:rPr>
              <a:t>= 4</a:t>
            </a:r>
            <a:endParaRPr lang="zh-CN" altLang="en-US" sz="2000" dirty="0">
              <a:latin typeface="Consolas" pitchFamily="49" charset="0"/>
              <a:cs typeface="Consolas" pitchFamily="49" charset="0"/>
            </a:endParaRPr>
          </a:p>
        </p:txBody>
      </p:sp>
      <p:sp>
        <p:nvSpPr>
          <p:cNvPr id="62" name="TextBox 61"/>
          <p:cNvSpPr txBox="1"/>
          <p:nvPr/>
        </p:nvSpPr>
        <p:spPr>
          <a:xfrm>
            <a:off x="7643834" y="2000240"/>
            <a:ext cx="1285884" cy="707886"/>
          </a:xfrm>
          <a:prstGeom prst="rect">
            <a:avLst/>
          </a:prstGeom>
          <a:noFill/>
        </p:spPr>
        <p:txBody>
          <a:bodyPr wrap="square" rtlCol="0">
            <a:spAutoFit/>
          </a:bodyPr>
          <a:lstStyle/>
          <a:p>
            <a:r>
              <a:rPr lang="en-US" altLang="zh-CN" sz="2000" i="1">
                <a:latin typeface="Consolas" pitchFamily="49" charset="0"/>
                <a:cs typeface="Consolas" pitchFamily="49" charset="0"/>
              </a:rPr>
              <a:t>n </a:t>
            </a:r>
            <a:r>
              <a:rPr lang="en-US" altLang="zh-CN" sz="2000">
                <a:latin typeface="Consolas" pitchFamily="49" charset="0"/>
                <a:cs typeface="Consolas" pitchFamily="49" charset="0"/>
              </a:rPr>
              <a:t>= 2</a:t>
            </a:r>
            <a:r>
              <a:rPr lang="en-US" altLang="zh-CN" sz="2000" baseline="30000">
                <a:latin typeface="Consolas" pitchFamily="49" charset="0"/>
                <a:cs typeface="Consolas" pitchFamily="49" charset="0"/>
              </a:rPr>
              <a:t>4</a:t>
            </a:r>
            <a:r>
              <a:rPr lang="en-US" altLang="zh-CN" sz="2000">
                <a:latin typeface="Consolas" pitchFamily="49" charset="0"/>
                <a:ea typeface="+mj-ea"/>
                <a:cs typeface="Consolas" pitchFamily="49" charset="0"/>
              </a:rPr>
              <a:t>-</a:t>
            </a:r>
            <a:r>
              <a:rPr lang="en-US" altLang="zh-CN" sz="2000">
                <a:latin typeface="Consolas" pitchFamily="49" charset="0"/>
                <a:cs typeface="Consolas" pitchFamily="49" charset="0"/>
              </a:rPr>
              <a:t>1</a:t>
            </a:r>
            <a:endParaRPr lang="en-US" altLang="zh-CN" sz="2000" dirty="0">
              <a:latin typeface="Consolas" pitchFamily="49" charset="0"/>
              <a:cs typeface="Consolas" pitchFamily="49" charset="0"/>
            </a:endParaRPr>
          </a:p>
          <a:p>
            <a:r>
              <a:rPr lang="en-US" altLang="zh-CN" sz="2000">
                <a:latin typeface="Consolas" pitchFamily="49" charset="0"/>
                <a:cs typeface="Consolas" pitchFamily="49" charset="0"/>
              </a:rPr>
              <a:t>= 15</a:t>
            </a:r>
            <a:endParaRPr lang="zh-CN" altLang="en-US" sz="2000" dirty="0">
              <a:latin typeface="Consolas" pitchFamily="49" charset="0"/>
              <a:cs typeface="Consolas" pitchFamily="49" charset="0"/>
            </a:endParaRPr>
          </a:p>
        </p:txBody>
      </p:sp>
      <p:sp>
        <p:nvSpPr>
          <p:cNvPr id="3" name="灯片编号占位符 2">
            <a:extLst>
              <a:ext uri="{FF2B5EF4-FFF2-40B4-BE49-F238E27FC236}">
                <a16:creationId xmlns:a16="http://schemas.microsoft.com/office/drawing/2014/main" id="{535F10D6-B7CC-41C7-9DF4-045685FCE48B}"/>
              </a:ext>
            </a:extLst>
          </p:cNvPr>
          <p:cNvSpPr>
            <a:spLocks noGrp="1"/>
          </p:cNvSpPr>
          <p:nvPr>
            <p:ph type="sldNum" sz="quarter" idx="12"/>
          </p:nvPr>
        </p:nvSpPr>
        <p:spPr/>
        <p:txBody>
          <a:bodyPr/>
          <a:lstStyle/>
          <a:p>
            <a:fld id="{FFD28AF7-D4CC-4B35-B7D7-507FA0146854}" type="slidenum">
              <a:rPr lang="en-US" altLang="zh-CN" smtClean="0"/>
              <a:pPr/>
              <a:t>47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357166"/>
            <a:ext cx="5786478" cy="461665"/>
          </a:xfrm>
          <a:prstGeom prst="rect">
            <a:avLst/>
          </a:prstGeom>
          <a:noFill/>
        </p:spPr>
        <p:txBody>
          <a:bodyPr wrap="square" rtlCol="0">
            <a:spAutoFit/>
          </a:bodyPr>
          <a:lstStyle/>
          <a:p>
            <a:pPr algn="l"/>
            <a:r>
              <a:rPr kumimoji="1" lang="zh-CN" altLang="en-US">
                <a:solidFill>
                  <a:srgbClr val="FF0000"/>
                </a:solidFill>
                <a:latin typeface="Consolas" pitchFamily="49" charset="0"/>
                <a:ea typeface="黑体" pitchFamily="49" charset="-122"/>
                <a:cs typeface="Consolas" pitchFamily="49" charset="0"/>
                <a:sym typeface="Wingdings"/>
              </a:rPr>
              <a:t> </a:t>
            </a:r>
            <a:r>
              <a:rPr kumimoji="1" lang="zh-CN" altLang="en-US">
                <a:solidFill>
                  <a:srgbClr val="FF0000"/>
                </a:solidFill>
                <a:latin typeface="Consolas" pitchFamily="49" charset="0"/>
                <a:ea typeface="黑体" pitchFamily="49" charset="-122"/>
                <a:cs typeface="Consolas" pitchFamily="49" charset="0"/>
              </a:rPr>
              <a:t>完全</a:t>
            </a:r>
            <a:r>
              <a:rPr kumimoji="1" lang="zh-CN" altLang="en-US" dirty="0">
                <a:solidFill>
                  <a:srgbClr val="FF0000"/>
                </a:solidFill>
                <a:latin typeface="Consolas" pitchFamily="49" charset="0"/>
                <a:ea typeface="黑体" pitchFamily="49" charset="-122"/>
                <a:cs typeface="Consolas" pitchFamily="49" charset="0"/>
              </a:rPr>
              <a:t>二叉树：</a:t>
            </a:r>
            <a:r>
              <a:rPr kumimoji="1" lang="zh-CN" altLang="en-US" dirty="0">
                <a:latin typeface="Consolas" pitchFamily="49" charset="0"/>
                <a:ea typeface="楷体" pitchFamily="49" charset="-122"/>
                <a:cs typeface="Consolas" pitchFamily="49" charset="0"/>
              </a:rPr>
              <a:t>在一棵二叉树中：</a:t>
            </a:r>
            <a:endParaRPr lang="zh-CN" altLang="en-US" dirty="0">
              <a:latin typeface="Consolas" pitchFamily="49" charset="0"/>
              <a:ea typeface="楷体" pitchFamily="49" charset="-122"/>
              <a:cs typeface="Consolas" pitchFamily="49" charset="0"/>
            </a:endParaRPr>
          </a:p>
        </p:txBody>
      </p:sp>
      <p:sp>
        <p:nvSpPr>
          <p:cNvPr id="5" name="TextBox 4"/>
          <p:cNvSpPr txBox="1"/>
          <p:nvPr/>
        </p:nvSpPr>
        <p:spPr>
          <a:xfrm>
            <a:off x="714348" y="857232"/>
            <a:ext cx="7786742" cy="913070"/>
          </a:xfrm>
          <a:prstGeom prst="rect">
            <a:avLst/>
          </a:prstGeom>
          <a:noFill/>
        </p:spPr>
        <p:txBody>
          <a:bodyPr wrap="square" rtlCol="0">
            <a:spAutoFit/>
          </a:bodyPr>
          <a:lstStyle/>
          <a:p>
            <a:pPr marL="457200" indent="-457200" algn="l">
              <a:lnSpc>
                <a:spcPts val="3200"/>
              </a:lnSpc>
              <a:buBlip>
                <a:blip r:embed="rId3"/>
              </a:buBlip>
            </a:pPr>
            <a:r>
              <a:rPr kumimoji="1" lang="zh-CN" altLang="en-US" sz="2000" dirty="0">
                <a:latin typeface="Consolas" pitchFamily="49" charset="0"/>
                <a:ea typeface="微软雅黑" pitchFamily="34" charset="-122"/>
                <a:cs typeface="Consolas" pitchFamily="49" charset="0"/>
              </a:rPr>
              <a:t>最多只有下面两</a:t>
            </a:r>
            <a:r>
              <a:rPr kumimoji="1" lang="zh-CN" altLang="en-US" sz="2000">
                <a:latin typeface="Consolas" pitchFamily="49" charset="0"/>
                <a:ea typeface="微软雅黑" pitchFamily="34" charset="-122"/>
                <a:cs typeface="Consolas" pitchFamily="49" charset="0"/>
              </a:rPr>
              <a:t>层的结点的</a:t>
            </a:r>
            <a:r>
              <a:rPr kumimoji="1" lang="zh-CN" altLang="en-US" sz="2000" dirty="0">
                <a:latin typeface="Consolas" pitchFamily="49" charset="0"/>
                <a:ea typeface="微软雅黑" pitchFamily="34" charset="-122"/>
                <a:cs typeface="Consolas" pitchFamily="49" charset="0"/>
              </a:rPr>
              <a:t>度数小于</a:t>
            </a:r>
            <a:r>
              <a:rPr kumimoji="1" lang="en-US" altLang="zh-CN" sz="2000" dirty="0">
                <a:latin typeface="Consolas" pitchFamily="49" charset="0"/>
                <a:ea typeface="微软雅黑" pitchFamily="34" charset="-122"/>
                <a:cs typeface="Consolas" pitchFamily="49" charset="0"/>
              </a:rPr>
              <a:t>2</a:t>
            </a:r>
          </a:p>
          <a:p>
            <a:pPr marL="457200" indent="-457200" algn="l">
              <a:lnSpc>
                <a:spcPts val="3200"/>
              </a:lnSpc>
              <a:buBlip>
                <a:blip r:embed="rId3"/>
              </a:buBlip>
            </a:pPr>
            <a:r>
              <a:rPr kumimoji="1" lang="zh-CN" altLang="en-US" sz="2000" dirty="0">
                <a:latin typeface="Consolas" pitchFamily="49" charset="0"/>
                <a:ea typeface="微软雅黑" pitchFamily="34" charset="-122"/>
                <a:cs typeface="Consolas" pitchFamily="49" charset="0"/>
              </a:rPr>
              <a:t>并且最下面一层</a:t>
            </a:r>
            <a:r>
              <a:rPr kumimoji="1" lang="zh-CN" altLang="en-US" sz="2000">
                <a:latin typeface="Consolas" pitchFamily="49" charset="0"/>
                <a:ea typeface="微软雅黑" pitchFamily="34" charset="-122"/>
                <a:cs typeface="Consolas" pitchFamily="49" charset="0"/>
              </a:rPr>
              <a:t>的叶结点都</a:t>
            </a:r>
            <a:r>
              <a:rPr kumimoji="1" lang="zh-CN" altLang="en-US" sz="2000" dirty="0">
                <a:latin typeface="Consolas" pitchFamily="49" charset="0"/>
                <a:ea typeface="微软雅黑" pitchFamily="34" charset="-122"/>
                <a:cs typeface="Consolas" pitchFamily="49" charset="0"/>
              </a:rPr>
              <a:t>依次排列在该层最左边的位置上。</a:t>
            </a:r>
            <a:endParaRPr lang="zh-CN" altLang="en-US" sz="2000" dirty="0">
              <a:latin typeface="Consolas" pitchFamily="49" charset="0"/>
              <a:ea typeface="微软雅黑" pitchFamily="34" charset="-122"/>
              <a:cs typeface="Consolas" pitchFamily="49" charset="0"/>
            </a:endParaRPr>
          </a:p>
        </p:txBody>
      </p:sp>
      <p:grpSp>
        <p:nvGrpSpPr>
          <p:cNvPr id="51" name="组合 50"/>
          <p:cNvGrpSpPr/>
          <p:nvPr/>
        </p:nvGrpSpPr>
        <p:grpSpPr>
          <a:xfrm>
            <a:off x="642910" y="2071678"/>
            <a:ext cx="6689194" cy="3000396"/>
            <a:chOff x="1000100" y="2214554"/>
            <a:chExt cx="6689194" cy="3000396"/>
          </a:xfrm>
        </p:grpSpPr>
        <p:sp>
          <p:nvSpPr>
            <p:cNvPr id="7" name="椭圆 6"/>
            <p:cNvSpPr/>
            <p:nvPr/>
          </p:nvSpPr>
          <p:spPr>
            <a:xfrm>
              <a:off x="4377169" y="227978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8" name="TextBox 7"/>
            <p:cNvSpPr txBox="1"/>
            <p:nvPr/>
          </p:nvSpPr>
          <p:spPr>
            <a:xfrm>
              <a:off x="3987507" y="2214554"/>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a:t>
              </a:r>
              <a:endParaRPr lang="zh-CN" altLang="en-US" sz="1800" dirty="0">
                <a:solidFill>
                  <a:srgbClr val="FF0000"/>
                </a:solidFill>
                <a:latin typeface="Consolas" pitchFamily="49" charset="0"/>
                <a:cs typeface="Consolas" pitchFamily="49" charset="0"/>
              </a:endParaRPr>
            </a:p>
          </p:txBody>
        </p:sp>
        <p:sp>
          <p:nvSpPr>
            <p:cNvPr id="9" name="椭圆 8"/>
            <p:cNvSpPr/>
            <p:nvPr/>
          </p:nvSpPr>
          <p:spPr>
            <a:xfrm>
              <a:off x="1324818"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10" name="TextBox 9"/>
            <p:cNvSpPr txBox="1"/>
            <p:nvPr/>
          </p:nvSpPr>
          <p:spPr>
            <a:xfrm>
              <a:off x="1000100"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8</a:t>
              </a:r>
              <a:endParaRPr lang="zh-CN" altLang="en-US" sz="1800" dirty="0">
                <a:solidFill>
                  <a:srgbClr val="FF0000"/>
                </a:solidFill>
                <a:latin typeface="Consolas" pitchFamily="49" charset="0"/>
                <a:cs typeface="Consolas" pitchFamily="49" charset="0"/>
              </a:endParaRPr>
            </a:p>
          </p:txBody>
        </p:sp>
        <p:sp>
          <p:nvSpPr>
            <p:cNvPr id="11" name="椭圆 10"/>
            <p:cNvSpPr/>
            <p:nvPr/>
          </p:nvSpPr>
          <p:spPr>
            <a:xfrm>
              <a:off x="2234029"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12" name="TextBox 11"/>
            <p:cNvSpPr txBox="1"/>
            <p:nvPr/>
          </p:nvSpPr>
          <p:spPr>
            <a:xfrm>
              <a:off x="1909311"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9</a:t>
              </a:r>
              <a:endParaRPr lang="zh-CN" altLang="en-US" sz="1800" dirty="0">
                <a:solidFill>
                  <a:srgbClr val="FF0000"/>
                </a:solidFill>
                <a:latin typeface="Consolas" pitchFamily="49" charset="0"/>
                <a:cs typeface="Consolas" pitchFamily="49" charset="0"/>
              </a:endParaRPr>
            </a:p>
          </p:txBody>
        </p:sp>
        <p:sp>
          <p:nvSpPr>
            <p:cNvPr id="13" name="椭圆 12"/>
            <p:cNvSpPr/>
            <p:nvPr/>
          </p:nvSpPr>
          <p:spPr>
            <a:xfrm>
              <a:off x="1779424"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4" name="TextBox 13"/>
            <p:cNvSpPr txBox="1"/>
            <p:nvPr/>
          </p:nvSpPr>
          <p:spPr>
            <a:xfrm>
              <a:off x="1454705" y="39104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4</a:t>
              </a:r>
              <a:endParaRPr lang="zh-CN" altLang="en-US" sz="1800" dirty="0">
                <a:solidFill>
                  <a:srgbClr val="FF0000"/>
                </a:solidFill>
                <a:latin typeface="Consolas" pitchFamily="49" charset="0"/>
                <a:cs typeface="Consolas" pitchFamily="49" charset="0"/>
              </a:endParaRPr>
            </a:p>
          </p:txBody>
        </p:sp>
        <p:cxnSp>
          <p:nvCxnSpPr>
            <p:cNvPr id="15" name="直接连接符 14"/>
            <p:cNvCxnSpPr>
              <a:stCxn id="13" idx="3"/>
              <a:endCxn id="9" idx="0"/>
            </p:cNvCxnSpPr>
            <p:nvPr/>
          </p:nvCxnSpPr>
          <p:spPr>
            <a:xfrm rot="5400000">
              <a:off x="1502563"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6" name="直接连接符 15"/>
            <p:cNvCxnSpPr>
              <a:stCxn id="13" idx="5"/>
              <a:endCxn id="11" idx="0"/>
            </p:cNvCxnSpPr>
            <p:nvPr/>
          </p:nvCxnSpPr>
          <p:spPr>
            <a:xfrm rot="16200000" flipH="1">
              <a:off x="2117896"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7" name="椭圆 16"/>
            <p:cNvSpPr/>
            <p:nvPr/>
          </p:nvSpPr>
          <p:spPr>
            <a:xfrm>
              <a:off x="3143240"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8" name="TextBox 17"/>
            <p:cNvSpPr txBox="1"/>
            <p:nvPr/>
          </p:nvSpPr>
          <p:spPr>
            <a:xfrm>
              <a:off x="2818522"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10</a:t>
              </a:r>
              <a:endParaRPr lang="zh-CN" altLang="en-US" sz="1800" dirty="0">
                <a:solidFill>
                  <a:srgbClr val="FF0000"/>
                </a:solidFill>
                <a:latin typeface="Consolas" pitchFamily="49" charset="0"/>
                <a:cs typeface="Consolas" pitchFamily="49" charset="0"/>
              </a:endParaRPr>
            </a:p>
          </p:txBody>
        </p:sp>
        <p:sp>
          <p:nvSpPr>
            <p:cNvPr id="19" name="椭圆 18"/>
            <p:cNvSpPr/>
            <p:nvPr/>
          </p:nvSpPr>
          <p:spPr>
            <a:xfrm>
              <a:off x="4052451"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20" name="TextBox 19"/>
            <p:cNvSpPr txBox="1"/>
            <p:nvPr/>
          </p:nvSpPr>
          <p:spPr>
            <a:xfrm>
              <a:off x="3727733" y="4693142"/>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11</a:t>
              </a:r>
              <a:endParaRPr lang="zh-CN" altLang="en-US" sz="1800" dirty="0">
                <a:solidFill>
                  <a:srgbClr val="FF0000"/>
                </a:solidFill>
                <a:latin typeface="Consolas" pitchFamily="49" charset="0"/>
                <a:cs typeface="Consolas" pitchFamily="49" charset="0"/>
              </a:endParaRPr>
            </a:p>
          </p:txBody>
        </p:sp>
        <p:sp>
          <p:nvSpPr>
            <p:cNvPr id="21" name="椭圆 20"/>
            <p:cNvSpPr/>
            <p:nvPr/>
          </p:nvSpPr>
          <p:spPr>
            <a:xfrm>
              <a:off x="3597845"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2" name="TextBox 21"/>
            <p:cNvSpPr txBox="1"/>
            <p:nvPr/>
          </p:nvSpPr>
          <p:spPr>
            <a:xfrm>
              <a:off x="4000496" y="39104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5</a:t>
              </a:r>
              <a:endParaRPr lang="zh-CN" altLang="en-US" sz="1800" dirty="0">
                <a:solidFill>
                  <a:srgbClr val="FF0000"/>
                </a:solidFill>
                <a:latin typeface="Consolas" pitchFamily="49" charset="0"/>
                <a:cs typeface="Consolas" pitchFamily="49" charset="0"/>
              </a:endParaRPr>
            </a:p>
          </p:txBody>
        </p:sp>
        <p:cxnSp>
          <p:nvCxnSpPr>
            <p:cNvPr id="23" name="直接连接符 22"/>
            <p:cNvCxnSpPr>
              <a:stCxn id="21" idx="3"/>
              <a:endCxn id="17" idx="0"/>
            </p:cNvCxnSpPr>
            <p:nvPr/>
          </p:nvCxnSpPr>
          <p:spPr>
            <a:xfrm rot="5400000">
              <a:off x="3320985"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4" name="直接连接符 23"/>
            <p:cNvCxnSpPr>
              <a:stCxn id="21" idx="5"/>
              <a:endCxn id="19" idx="0"/>
            </p:cNvCxnSpPr>
            <p:nvPr/>
          </p:nvCxnSpPr>
          <p:spPr>
            <a:xfrm rot="16200000" flipH="1">
              <a:off x="3936318"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5" name="椭圆 24"/>
            <p:cNvSpPr/>
            <p:nvPr/>
          </p:nvSpPr>
          <p:spPr>
            <a:xfrm>
              <a:off x="2623691"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6" name="TextBox 25"/>
            <p:cNvSpPr txBox="1"/>
            <p:nvPr/>
          </p:nvSpPr>
          <p:spPr>
            <a:xfrm>
              <a:off x="2298973" y="3192944"/>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2</a:t>
              </a:r>
              <a:endParaRPr lang="zh-CN" altLang="en-US" sz="1800" dirty="0">
                <a:solidFill>
                  <a:srgbClr val="FF0000"/>
                </a:solidFill>
                <a:latin typeface="Consolas" pitchFamily="49" charset="0"/>
                <a:cs typeface="Consolas" pitchFamily="49" charset="0"/>
              </a:endParaRPr>
            </a:p>
          </p:txBody>
        </p:sp>
        <p:cxnSp>
          <p:nvCxnSpPr>
            <p:cNvPr id="27" name="直接连接符 26"/>
            <p:cNvCxnSpPr>
              <a:stCxn id="25" idx="3"/>
              <a:endCxn id="13" idx="7"/>
            </p:cNvCxnSpPr>
            <p:nvPr/>
          </p:nvCxnSpPr>
          <p:spPr>
            <a:xfrm rot="5400000">
              <a:off x="2231543"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16200000" flipH="1">
              <a:off x="3170366" y="3512282"/>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3" name="椭圆 32"/>
            <p:cNvSpPr/>
            <p:nvPr/>
          </p:nvSpPr>
          <p:spPr>
            <a:xfrm>
              <a:off x="5416267"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4" name="TextBox 33"/>
            <p:cNvSpPr txBox="1"/>
            <p:nvPr/>
          </p:nvSpPr>
          <p:spPr>
            <a:xfrm>
              <a:off x="5091549" y="39104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6</a:t>
              </a:r>
              <a:endParaRPr lang="zh-CN" altLang="en-US" sz="1800" dirty="0">
                <a:solidFill>
                  <a:srgbClr val="FF0000"/>
                </a:solidFill>
                <a:latin typeface="Consolas" pitchFamily="49" charset="0"/>
                <a:cs typeface="Consolas" pitchFamily="49" charset="0"/>
              </a:endParaRPr>
            </a:p>
          </p:txBody>
        </p:sp>
        <p:sp>
          <p:nvSpPr>
            <p:cNvPr id="41" name="椭圆 40"/>
            <p:cNvSpPr/>
            <p:nvPr/>
          </p:nvSpPr>
          <p:spPr>
            <a:xfrm>
              <a:off x="7234689"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2" name="TextBox 41"/>
            <p:cNvSpPr txBox="1"/>
            <p:nvPr/>
          </p:nvSpPr>
          <p:spPr>
            <a:xfrm>
              <a:off x="6960771" y="3935830"/>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7</a:t>
              </a:r>
              <a:endParaRPr lang="zh-CN" altLang="en-US" sz="1800" dirty="0">
                <a:solidFill>
                  <a:srgbClr val="FF0000"/>
                </a:solidFill>
                <a:latin typeface="Consolas" pitchFamily="49" charset="0"/>
                <a:cs typeface="Consolas" pitchFamily="49" charset="0"/>
              </a:endParaRPr>
            </a:p>
          </p:txBody>
        </p:sp>
        <p:sp>
          <p:nvSpPr>
            <p:cNvPr id="45" name="椭圆 44"/>
            <p:cNvSpPr/>
            <p:nvPr/>
          </p:nvSpPr>
          <p:spPr>
            <a:xfrm>
              <a:off x="6260535"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6" name="TextBox 45"/>
            <p:cNvSpPr txBox="1"/>
            <p:nvPr/>
          </p:nvSpPr>
          <p:spPr>
            <a:xfrm>
              <a:off x="6573996" y="3127718"/>
              <a:ext cx="389662" cy="281014"/>
            </a:xfrm>
            <a:prstGeom prst="rect">
              <a:avLst/>
            </a:prstGeom>
            <a:noFill/>
          </p:spPr>
          <p:txBody>
            <a:bodyPr wrap="square" lIns="0" tIns="0" rIns="0" bIns="0" rtlCol="0">
              <a:spAutoFit/>
            </a:bodyPr>
            <a:lstStyle/>
            <a:p>
              <a:r>
                <a:rPr lang="en-US" altLang="zh-CN" sz="1800" dirty="0">
                  <a:solidFill>
                    <a:srgbClr val="FF0000"/>
                  </a:solidFill>
                  <a:latin typeface="Consolas" pitchFamily="49" charset="0"/>
                  <a:cs typeface="Consolas" pitchFamily="49" charset="0"/>
                </a:rPr>
                <a:t>3</a:t>
              </a:r>
              <a:endParaRPr lang="zh-CN" altLang="en-US" sz="1800" dirty="0">
                <a:solidFill>
                  <a:srgbClr val="FF0000"/>
                </a:solidFill>
                <a:latin typeface="Consolas" pitchFamily="49" charset="0"/>
                <a:cs typeface="Consolas" pitchFamily="49" charset="0"/>
              </a:endParaRPr>
            </a:p>
          </p:txBody>
        </p:sp>
        <p:cxnSp>
          <p:nvCxnSpPr>
            <p:cNvPr id="47" name="直接连接符 46"/>
            <p:cNvCxnSpPr>
              <a:stCxn id="45" idx="3"/>
              <a:endCxn id="33" idx="7"/>
            </p:cNvCxnSpPr>
            <p:nvPr/>
          </p:nvCxnSpPr>
          <p:spPr>
            <a:xfrm rot="5400000">
              <a:off x="5868387"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rot="16200000" flipH="1">
              <a:off x="6837517" y="3489091"/>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a:stCxn id="7" idx="2"/>
              <a:endCxn id="25" idx="7"/>
            </p:cNvCxnSpPr>
            <p:nvPr/>
          </p:nvCxnSpPr>
          <p:spPr>
            <a:xfrm rot="10800000" flipV="1">
              <a:off x="3011722" y="2508071"/>
              <a:ext cx="1365448"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0" name="直接连接符 49"/>
            <p:cNvCxnSpPr>
              <a:stCxn id="7" idx="6"/>
              <a:endCxn id="45" idx="1"/>
            </p:cNvCxnSpPr>
            <p:nvPr/>
          </p:nvCxnSpPr>
          <p:spPr>
            <a:xfrm>
              <a:off x="4831775" y="2508071"/>
              <a:ext cx="1495335"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sp>
        <p:nvSpPr>
          <p:cNvPr id="40" name="TextBox 39"/>
          <p:cNvSpPr txBox="1"/>
          <p:nvPr/>
        </p:nvSpPr>
        <p:spPr>
          <a:xfrm>
            <a:off x="714348" y="5429264"/>
            <a:ext cx="7929618" cy="769441"/>
          </a:xfrm>
          <a:prstGeom prst="rect">
            <a:avLst/>
          </a:prstGeom>
          <a:noFill/>
        </p:spPr>
        <p:txBody>
          <a:bodyPr wrap="square" rtlCol="0">
            <a:spAutoFit/>
          </a:bodyPr>
          <a:lstStyle/>
          <a:p>
            <a:pPr algn="l"/>
            <a:r>
              <a:rPr lang="zh-CN" altLang="en-US" sz="2200">
                <a:latin typeface="Consolas" pitchFamily="49" charset="0"/>
                <a:ea typeface="微软雅黑" pitchFamily="34" charset="-122"/>
                <a:cs typeface="Consolas" pitchFamily="49" charset="0"/>
              </a:rPr>
              <a:t>    </a:t>
            </a:r>
            <a:r>
              <a:rPr lang="zh-CN" altLang="en-US" sz="2200">
                <a:solidFill>
                  <a:srgbClr val="FF0000"/>
                </a:solidFill>
                <a:latin typeface="Consolas" pitchFamily="49" charset="0"/>
                <a:ea typeface="微软雅黑" pitchFamily="34" charset="-122"/>
                <a:cs typeface="Consolas" pitchFamily="49" charset="0"/>
              </a:rPr>
              <a:t>完全</a:t>
            </a:r>
            <a:r>
              <a:rPr kumimoji="1" lang="zh-CN" altLang="en-US" sz="2200">
                <a:solidFill>
                  <a:srgbClr val="FF0000"/>
                </a:solidFill>
                <a:latin typeface="Consolas" pitchFamily="49" charset="0"/>
                <a:ea typeface="微软雅黑" pitchFamily="34" charset="-122"/>
                <a:cs typeface="Consolas" pitchFamily="49" charset="0"/>
              </a:rPr>
              <a:t>二叉树</a:t>
            </a:r>
            <a:r>
              <a:rPr kumimoji="1" lang="zh-CN" altLang="en-US" sz="2200">
                <a:latin typeface="Consolas" pitchFamily="49" charset="0"/>
                <a:ea typeface="微软雅黑" pitchFamily="34" charset="-122"/>
                <a:cs typeface="Consolas" pitchFamily="49" charset="0"/>
              </a:rPr>
              <a:t>实际上是对应的</a:t>
            </a:r>
            <a:r>
              <a:rPr kumimoji="1" lang="zh-CN" altLang="en-US" sz="2200">
                <a:solidFill>
                  <a:srgbClr val="FF0000"/>
                </a:solidFill>
                <a:latin typeface="Consolas" pitchFamily="49" charset="0"/>
                <a:ea typeface="微软雅黑" pitchFamily="34" charset="-122"/>
                <a:cs typeface="Consolas" pitchFamily="49" charset="0"/>
              </a:rPr>
              <a:t>满二叉树</a:t>
            </a:r>
            <a:r>
              <a:rPr kumimoji="1" lang="zh-CN" altLang="en-US" sz="2200">
                <a:latin typeface="Consolas" pitchFamily="49" charset="0"/>
                <a:ea typeface="微软雅黑" pitchFamily="34" charset="-122"/>
                <a:cs typeface="Consolas" pitchFamily="49" charset="0"/>
              </a:rPr>
              <a:t>删除叶结点层最右边若干个结点得到的。</a:t>
            </a:r>
            <a:endParaRPr lang="zh-CN" altLang="en-US" sz="2200">
              <a:latin typeface="Consolas" pitchFamily="49" charset="0"/>
              <a:ea typeface="微软雅黑" pitchFamily="34" charset="-122"/>
              <a:cs typeface="Consolas" pitchFamily="49" charset="0"/>
            </a:endParaRPr>
          </a:p>
        </p:txBody>
      </p:sp>
      <p:grpSp>
        <p:nvGrpSpPr>
          <p:cNvPr id="52" name="组合 51"/>
          <p:cNvGrpSpPr/>
          <p:nvPr/>
        </p:nvGrpSpPr>
        <p:grpSpPr>
          <a:xfrm>
            <a:off x="714348" y="2000240"/>
            <a:ext cx="7572428" cy="2500330"/>
            <a:chOff x="928662" y="1928802"/>
            <a:chExt cx="7572428" cy="2500330"/>
          </a:xfrm>
        </p:grpSpPr>
        <p:sp>
          <p:nvSpPr>
            <p:cNvPr id="43" name="矩形 42"/>
            <p:cNvSpPr/>
            <p:nvPr/>
          </p:nvSpPr>
          <p:spPr>
            <a:xfrm>
              <a:off x="928662" y="1928802"/>
              <a:ext cx="6786610" cy="2500330"/>
            </a:xfrm>
            <a:prstGeom prst="rect">
              <a:avLst/>
            </a:prstGeom>
            <a:solidFill>
              <a:schemeClr val="accent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4" name="TextBox 43"/>
            <p:cNvSpPr txBox="1"/>
            <p:nvPr/>
          </p:nvSpPr>
          <p:spPr>
            <a:xfrm>
              <a:off x="7715272" y="2857496"/>
              <a:ext cx="785818"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满的</a:t>
              </a:r>
              <a:endParaRPr lang="zh-CN" altLang="en-US" sz="2000">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77522535-6638-47EA-990F-875B74691A42}"/>
              </a:ext>
            </a:extLst>
          </p:cNvPr>
          <p:cNvSpPr>
            <a:spLocks noGrp="1"/>
          </p:cNvSpPr>
          <p:nvPr>
            <p:ph type="sldNum" sz="quarter" idx="12"/>
          </p:nvPr>
        </p:nvSpPr>
        <p:spPr/>
        <p:txBody>
          <a:bodyPr/>
          <a:lstStyle/>
          <a:p>
            <a:fld id="{FFD28AF7-D4CC-4B35-B7D7-507FA0146854}" type="slidenum">
              <a:rPr lang="en-US" altLang="zh-CN" smtClean="0"/>
              <a:pPr/>
              <a:t>48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90466" y="952461"/>
            <a:ext cx="8396376" cy="5874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08000" bIns="108000">
            <a:spAutoFit/>
          </a:bodyPr>
          <a:lstStyle/>
          <a:p>
            <a:pPr algn="l">
              <a:spcBef>
                <a:spcPct val="50000"/>
              </a:spcBef>
            </a:pPr>
            <a:r>
              <a:rPr kumimoji="1" lang="en-US" altLang="zh-CN">
                <a:solidFill>
                  <a:srgbClr val="3333FF"/>
                </a:solidFill>
                <a:latin typeface="Times New Roman" pitchFamily="18" charset="0"/>
                <a:ea typeface="楷体" pitchFamily="49" charset="-122"/>
                <a:cs typeface="Times New Roman" pitchFamily="18" charset="0"/>
              </a:rPr>
              <a:t>  </a:t>
            </a:r>
            <a:r>
              <a:rPr kumimoji="1" lang="zh-CN" altLang="en-US">
                <a:solidFill>
                  <a:srgbClr val="FF0000"/>
                </a:solidFill>
                <a:latin typeface="Times New Roman" pitchFamily="18" charset="0"/>
                <a:ea typeface="黑体" pitchFamily="49" charset="-122"/>
                <a:cs typeface="Times New Roman" pitchFamily="18" charset="0"/>
              </a:rPr>
              <a:t>性质</a:t>
            </a:r>
            <a:r>
              <a:rPr kumimoji="1" lang="en-US" altLang="zh-CN" dirty="0">
                <a:solidFill>
                  <a:srgbClr val="FF0000"/>
                </a:solidFill>
                <a:latin typeface="Times New Roman" pitchFamily="18" charset="0"/>
                <a:ea typeface="黑体" pitchFamily="49" charset="-122"/>
                <a:cs typeface="Times New Roman" pitchFamily="18" charset="0"/>
              </a:rPr>
              <a:t>1</a:t>
            </a:r>
            <a:r>
              <a:rPr kumimoji="1" lang="en-US" altLang="zh-CN" dirty="0">
                <a:solidFill>
                  <a:srgbClr val="3333FF"/>
                </a:solidFill>
                <a:latin typeface="Times New Roman" pitchFamily="18" charset="0"/>
                <a:ea typeface="楷体" pitchFamily="49" charset="-122"/>
                <a:cs typeface="Times New Roman" pitchFamily="18" charset="0"/>
              </a:rPr>
              <a:t>   </a:t>
            </a:r>
            <a:r>
              <a:rPr kumimoji="1" lang="zh-CN" altLang="en-US" sz="2000" dirty="0">
                <a:solidFill>
                  <a:srgbClr val="3333FF"/>
                </a:solidFill>
                <a:latin typeface="Consolas" pitchFamily="49" charset="0"/>
                <a:ea typeface="微软雅黑" pitchFamily="34" charset="-122"/>
                <a:cs typeface="Consolas" pitchFamily="49" charset="0"/>
              </a:rPr>
              <a:t>非空二叉树</a:t>
            </a:r>
            <a:r>
              <a:rPr kumimoji="1" lang="zh-CN" altLang="en-US" sz="2000">
                <a:solidFill>
                  <a:srgbClr val="3333FF"/>
                </a:solidFill>
                <a:latin typeface="Consolas" pitchFamily="49" charset="0"/>
                <a:ea typeface="微软雅黑" pitchFamily="34" charset="-122"/>
                <a:cs typeface="Consolas" pitchFamily="49" charset="0"/>
              </a:rPr>
              <a:t>上叶结点数</a:t>
            </a:r>
            <a:r>
              <a:rPr kumimoji="1" lang="zh-CN" altLang="en-US" sz="2000" dirty="0">
                <a:solidFill>
                  <a:srgbClr val="3333FF"/>
                </a:solidFill>
                <a:latin typeface="Consolas" pitchFamily="49" charset="0"/>
                <a:ea typeface="微软雅黑" pitchFamily="34" charset="-122"/>
                <a:cs typeface="Consolas" pitchFamily="49" charset="0"/>
              </a:rPr>
              <a:t>等于</a:t>
            </a:r>
            <a:r>
              <a:rPr kumimoji="1" lang="zh-CN" altLang="en-US" sz="2000">
                <a:solidFill>
                  <a:srgbClr val="3333FF"/>
                </a:solidFill>
                <a:latin typeface="Consolas" pitchFamily="49" charset="0"/>
                <a:ea typeface="微软雅黑" pitchFamily="34" charset="-122"/>
                <a:cs typeface="Consolas" pitchFamily="49" charset="0"/>
              </a:rPr>
              <a:t>双分支结点数</a:t>
            </a:r>
            <a:r>
              <a:rPr kumimoji="1" lang="zh-CN" altLang="en-US" sz="2000" dirty="0">
                <a:solidFill>
                  <a:srgbClr val="3333FF"/>
                </a:solidFill>
                <a:latin typeface="Consolas" pitchFamily="49" charset="0"/>
                <a:ea typeface="微软雅黑" pitchFamily="34" charset="-122"/>
                <a:cs typeface="Consolas" pitchFamily="49" charset="0"/>
              </a:rPr>
              <a:t>加</a:t>
            </a:r>
            <a:r>
              <a:rPr kumimoji="1" lang="en-US" altLang="zh-CN" sz="2000" dirty="0">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。即：</a:t>
            </a:r>
            <a:r>
              <a:rPr kumimoji="1" lang="en-US" altLang="zh-CN" sz="2000" i="1" dirty="0" err="1">
                <a:solidFill>
                  <a:srgbClr val="3333FF"/>
                </a:solidFill>
                <a:latin typeface="Consolas" pitchFamily="49" charset="0"/>
                <a:ea typeface="微软雅黑" pitchFamily="34" charset="-122"/>
                <a:cs typeface="Consolas" pitchFamily="49" charset="0"/>
              </a:rPr>
              <a:t>n</a:t>
            </a:r>
            <a:r>
              <a:rPr kumimoji="1" lang="en-US" altLang="zh-CN" sz="2000" baseline="-25000" dirty="0" err="1">
                <a:solidFill>
                  <a:srgbClr val="3333FF"/>
                </a:solidFill>
                <a:latin typeface="Consolas" pitchFamily="49" charset="0"/>
                <a:ea typeface="微软雅黑" pitchFamily="34" charset="-122"/>
                <a:cs typeface="Consolas" pitchFamily="49" charset="0"/>
              </a:rPr>
              <a:t>0</a:t>
            </a:r>
            <a:r>
              <a:rPr kumimoji="1" lang="en-US" altLang="zh-CN" sz="2000" dirty="0">
                <a:solidFill>
                  <a:srgbClr val="3333FF"/>
                </a:solidFill>
                <a:latin typeface="Consolas" pitchFamily="49" charset="0"/>
                <a:ea typeface="微软雅黑" pitchFamily="34" charset="-122"/>
                <a:cs typeface="Consolas" pitchFamily="49" charset="0"/>
              </a:rPr>
              <a:t>=</a:t>
            </a:r>
            <a:r>
              <a:rPr kumimoji="1" lang="en-US" altLang="zh-CN" sz="2000" i="1" dirty="0" err="1">
                <a:solidFill>
                  <a:srgbClr val="3333FF"/>
                </a:solidFill>
                <a:latin typeface="Consolas" pitchFamily="49" charset="0"/>
                <a:ea typeface="微软雅黑" pitchFamily="34" charset="-122"/>
                <a:cs typeface="Consolas" pitchFamily="49" charset="0"/>
              </a:rPr>
              <a:t>n</a:t>
            </a:r>
            <a:r>
              <a:rPr kumimoji="1" lang="en-US" altLang="zh-CN" sz="2000" baseline="-25000" dirty="0" err="1">
                <a:solidFill>
                  <a:srgbClr val="3333FF"/>
                </a:solidFill>
                <a:latin typeface="Consolas" pitchFamily="49" charset="0"/>
                <a:ea typeface="微软雅黑" pitchFamily="34" charset="-122"/>
                <a:cs typeface="Consolas" pitchFamily="49" charset="0"/>
              </a:rPr>
              <a:t>2</a:t>
            </a:r>
            <a:r>
              <a:rPr kumimoji="1" lang="en-US" altLang="zh-CN" sz="2000" dirty="0" err="1">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a:t>
            </a:r>
            <a:endParaRPr kumimoji="1" lang="en-US" altLang="zh-CN" sz="2000" dirty="0">
              <a:solidFill>
                <a:srgbClr val="3333FF"/>
              </a:solidFill>
              <a:latin typeface="Consolas" pitchFamily="49" charset="0"/>
              <a:ea typeface="微软雅黑" pitchFamily="34" charset="-122"/>
              <a:cs typeface="Consolas" pitchFamily="49" charset="0"/>
            </a:endParaRPr>
          </a:p>
        </p:txBody>
      </p:sp>
      <p:sp>
        <p:nvSpPr>
          <p:cNvPr id="71683" name="Text Box 3" descr="纸莎草纸"/>
          <p:cNvSpPr txBox="1">
            <a:spLocks noChangeArrowheads="1"/>
          </p:cNvSpPr>
          <p:nvPr/>
        </p:nvSpPr>
        <p:spPr bwMode="auto">
          <a:xfrm>
            <a:off x="214282" y="142852"/>
            <a:ext cx="3643338" cy="535531"/>
          </a:xfrm>
          <a:prstGeom prst="rect">
            <a:avLst/>
          </a:prstGeom>
          <a:blipFill dpi="0" rotWithShape="1">
            <a:blip r:embed="rId3"/>
            <a:srcRect/>
            <a:tile tx="0" ty="0" sx="100000" sy="100000" flip="none" algn="tl"/>
          </a:blipFill>
          <a:ln w="9525" algn="ctr">
            <a:noFill/>
            <a:miter lim="800000"/>
            <a:headEnd/>
            <a:tailEnd type="none" w="med" len="lg"/>
          </a:ln>
          <a:effectLst>
            <a:prstShdw prst="shdw17" dist="17961" dir="2700000">
              <a:srgbClr val="FFCC99">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90000"/>
              </a:lnSpc>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二叉树性质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38" name="组合 37"/>
          <p:cNvGrpSpPr/>
          <p:nvPr/>
        </p:nvGrpSpPr>
        <p:grpSpPr>
          <a:xfrm>
            <a:off x="714348" y="2786058"/>
            <a:ext cx="3500462" cy="2143140"/>
            <a:chOff x="714348" y="2786058"/>
            <a:chExt cx="3500462" cy="2143140"/>
          </a:xfrm>
        </p:grpSpPr>
        <p:sp>
          <p:nvSpPr>
            <p:cNvPr id="5" name="椭圆 4"/>
            <p:cNvSpPr/>
            <p:nvPr/>
          </p:nvSpPr>
          <p:spPr>
            <a:xfrm>
              <a:off x="2214546" y="2786058"/>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9" name="椭圆 8"/>
            <p:cNvSpPr/>
            <p:nvPr/>
          </p:nvSpPr>
          <p:spPr>
            <a:xfrm>
              <a:off x="1314918" y="4537842"/>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11" name="椭圆 10"/>
            <p:cNvSpPr/>
            <p:nvPr/>
          </p:nvSpPr>
          <p:spPr>
            <a:xfrm>
              <a:off x="714348" y="3866946"/>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cxnSp>
          <p:nvCxnSpPr>
            <p:cNvPr id="14" name="直接连接符 13"/>
            <p:cNvCxnSpPr>
              <a:stCxn id="11" idx="5"/>
              <a:endCxn id="9" idx="1"/>
            </p:cNvCxnSpPr>
            <p:nvPr/>
          </p:nvCxnSpPr>
          <p:spPr>
            <a:xfrm rot="16200000" flipH="1">
              <a:off x="997185" y="4224808"/>
              <a:ext cx="394166" cy="34652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9" name="椭圆 18"/>
            <p:cNvSpPr/>
            <p:nvPr/>
          </p:nvSpPr>
          <p:spPr>
            <a:xfrm>
              <a:off x="3855540" y="3866946"/>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23" name="椭圆 22"/>
            <p:cNvSpPr/>
            <p:nvPr/>
          </p:nvSpPr>
          <p:spPr>
            <a:xfrm>
              <a:off x="1381565" y="3251958"/>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cxnSp>
          <p:nvCxnSpPr>
            <p:cNvPr id="25" name="直接连接符 24"/>
            <p:cNvCxnSpPr>
              <a:stCxn id="23" idx="3"/>
              <a:endCxn id="11" idx="7"/>
            </p:cNvCxnSpPr>
            <p:nvPr/>
          </p:nvCxnSpPr>
          <p:spPr>
            <a:xfrm rot="5400000">
              <a:off x="1058463" y="3548543"/>
              <a:ext cx="338258" cy="413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16200000" flipH="1">
              <a:off x="3504235" y="3466131"/>
              <a:ext cx="345471" cy="51453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7" name="椭圆 26"/>
            <p:cNvSpPr/>
            <p:nvPr/>
          </p:nvSpPr>
          <p:spPr>
            <a:xfrm>
              <a:off x="2398117" y="3866946"/>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31" name="椭圆 30"/>
            <p:cNvSpPr/>
            <p:nvPr/>
          </p:nvSpPr>
          <p:spPr>
            <a:xfrm>
              <a:off x="3065335" y="3251958"/>
              <a:ext cx="359270" cy="3913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cxnSp>
          <p:nvCxnSpPr>
            <p:cNvPr id="33" name="直接连接符 32"/>
            <p:cNvCxnSpPr>
              <a:stCxn id="31" idx="3"/>
              <a:endCxn id="27" idx="7"/>
            </p:cNvCxnSpPr>
            <p:nvPr/>
          </p:nvCxnSpPr>
          <p:spPr>
            <a:xfrm rot="5400000">
              <a:off x="2742233" y="3548543"/>
              <a:ext cx="338258" cy="413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5" name="直接连接符 34"/>
            <p:cNvCxnSpPr>
              <a:stCxn id="5" idx="2"/>
              <a:endCxn id="23" idx="7"/>
            </p:cNvCxnSpPr>
            <p:nvPr/>
          </p:nvCxnSpPr>
          <p:spPr>
            <a:xfrm rot="10800000" flipV="1">
              <a:off x="1688222" y="2981735"/>
              <a:ext cx="526325" cy="32753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6" name="直接连接符 35"/>
            <p:cNvCxnSpPr>
              <a:stCxn id="5" idx="6"/>
              <a:endCxn id="31" idx="1"/>
            </p:cNvCxnSpPr>
            <p:nvPr/>
          </p:nvCxnSpPr>
          <p:spPr>
            <a:xfrm>
              <a:off x="2573816" y="2981736"/>
              <a:ext cx="544133" cy="32753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cxnSp>
        <p:nvCxnSpPr>
          <p:cNvPr id="40" name="直接连接符 39"/>
          <p:cNvCxnSpPr>
            <a:endCxn id="5" idx="7"/>
          </p:cNvCxnSpPr>
          <p:nvPr/>
        </p:nvCxnSpPr>
        <p:spPr>
          <a:xfrm rot="5400000">
            <a:off x="2482094" y="2610852"/>
            <a:ext cx="271627" cy="193410"/>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41" name="Text Box 5"/>
          <p:cNvSpPr txBox="1">
            <a:spLocks noChangeArrowheads="1"/>
          </p:cNvSpPr>
          <p:nvPr/>
        </p:nvSpPr>
        <p:spPr bwMode="auto">
          <a:xfrm>
            <a:off x="4286248" y="2000240"/>
            <a:ext cx="2286016" cy="1323439"/>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CC00FF"/>
                </a:solidFill>
                <a:latin typeface="Consolas" pitchFamily="49" charset="0"/>
                <a:ea typeface="楷体" pitchFamily="49" charset="-122"/>
                <a:cs typeface="Consolas" pitchFamily="49" charset="0"/>
              </a:rPr>
              <a:t>度之和＝分支数</a:t>
            </a:r>
          </a:p>
          <a:p>
            <a:pPr algn="l">
              <a:spcBef>
                <a:spcPct val="50000"/>
              </a:spcBef>
            </a:pPr>
            <a:r>
              <a:rPr lang="zh-CN" altLang="en-US" sz="2000" dirty="0">
                <a:solidFill>
                  <a:srgbClr val="CC00FF"/>
                </a:solidFill>
                <a:latin typeface="Consolas" pitchFamily="49" charset="0"/>
                <a:ea typeface="楷体" pitchFamily="49" charset="-122"/>
                <a:cs typeface="Consolas" pitchFamily="49" charset="0"/>
              </a:rPr>
              <a:t>分支数</a:t>
            </a:r>
            <a:r>
              <a:rPr lang="en-US" altLang="zh-CN" sz="2000" dirty="0">
                <a:solidFill>
                  <a:srgbClr val="CC00FF"/>
                </a:solidFill>
                <a:latin typeface="Consolas" pitchFamily="49" charset="0"/>
                <a:ea typeface="楷体" pitchFamily="49" charset="-122"/>
                <a:cs typeface="Consolas" pitchFamily="49" charset="0"/>
              </a:rPr>
              <a:t>=</a:t>
            </a:r>
            <a:r>
              <a:rPr lang="en-US" altLang="zh-CN" sz="2000" i="1" dirty="0">
                <a:solidFill>
                  <a:srgbClr val="CC00FF"/>
                </a:solidFill>
                <a:latin typeface="Consolas" pitchFamily="49" charset="0"/>
                <a:ea typeface="楷体" pitchFamily="49" charset="-122"/>
                <a:cs typeface="Consolas" pitchFamily="49" charset="0"/>
              </a:rPr>
              <a:t>n</a:t>
            </a:r>
            <a:r>
              <a:rPr lang="en-US" altLang="zh-CN" sz="2000" dirty="0">
                <a:solidFill>
                  <a:srgbClr val="CC00FF"/>
                </a:solidFill>
                <a:latin typeface="Consolas" pitchFamily="49" charset="0"/>
                <a:ea typeface="+mn-ea"/>
                <a:cs typeface="Consolas" pitchFamily="49" charset="0"/>
              </a:rPr>
              <a:t>-</a:t>
            </a:r>
            <a:r>
              <a:rPr lang="en-US" altLang="zh-CN" sz="2000" dirty="0">
                <a:solidFill>
                  <a:srgbClr val="CC00FF"/>
                </a:solidFill>
                <a:latin typeface="Consolas" pitchFamily="49" charset="0"/>
                <a:ea typeface="楷体" pitchFamily="49" charset="-122"/>
                <a:cs typeface="Consolas" pitchFamily="49" charset="0"/>
              </a:rPr>
              <a:t>1</a:t>
            </a:r>
          </a:p>
          <a:p>
            <a:pPr algn="l">
              <a:spcBef>
                <a:spcPct val="50000"/>
              </a:spcBef>
            </a:pPr>
            <a:r>
              <a:rPr lang="en-US" altLang="zh-CN" sz="2000" i="1" dirty="0">
                <a:solidFill>
                  <a:srgbClr val="CC00FF"/>
                </a:solidFill>
                <a:latin typeface="Consolas" pitchFamily="49" charset="0"/>
                <a:ea typeface="楷体" pitchFamily="49" charset="-122"/>
                <a:cs typeface="Consolas" pitchFamily="49" charset="0"/>
              </a:rPr>
              <a:t>n</a:t>
            </a:r>
            <a:r>
              <a:rPr lang="en-US" altLang="zh-CN" sz="2000" dirty="0">
                <a:solidFill>
                  <a:srgbClr val="CC00FF"/>
                </a:solidFill>
                <a:latin typeface="Consolas" pitchFamily="49" charset="0"/>
                <a:ea typeface="楷体" pitchFamily="49" charset="-122"/>
                <a:cs typeface="Consolas" pitchFamily="49" charset="0"/>
              </a:rPr>
              <a:t>=</a:t>
            </a:r>
            <a:r>
              <a:rPr lang="en-US" altLang="zh-CN" sz="2000" i="1" dirty="0" err="1">
                <a:solidFill>
                  <a:srgbClr val="CC00FF"/>
                </a:solidFill>
                <a:latin typeface="Consolas" pitchFamily="49" charset="0"/>
                <a:ea typeface="楷体" pitchFamily="49" charset="-122"/>
                <a:cs typeface="Consolas" pitchFamily="49" charset="0"/>
              </a:rPr>
              <a:t>n</a:t>
            </a:r>
            <a:r>
              <a:rPr lang="en-US" altLang="zh-CN" sz="2000" baseline="-25000" dirty="0" err="1">
                <a:solidFill>
                  <a:srgbClr val="CC00FF"/>
                </a:solidFill>
                <a:latin typeface="Consolas" pitchFamily="49" charset="0"/>
                <a:ea typeface="楷体" pitchFamily="49" charset="-122"/>
                <a:cs typeface="Consolas" pitchFamily="49" charset="0"/>
              </a:rPr>
              <a:t>0</a:t>
            </a:r>
            <a:r>
              <a:rPr lang="en-US" altLang="zh-CN" sz="2000" dirty="0" err="1">
                <a:solidFill>
                  <a:srgbClr val="CC00FF"/>
                </a:solidFill>
                <a:latin typeface="Consolas" pitchFamily="49" charset="0"/>
                <a:ea typeface="楷体" pitchFamily="49" charset="-122"/>
                <a:cs typeface="Consolas" pitchFamily="49" charset="0"/>
              </a:rPr>
              <a:t>+</a:t>
            </a:r>
            <a:r>
              <a:rPr lang="en-US" altLang="zh-CN" sz="2000" i="1" dirty="0" err="1">
                <a:solidFill>
                  <a:srgbClr val="CC00FF"/>
                </a:solidFill>
                <a:latin typeface="Consolas" pitchFamily="49" charset="0"/>
                <a:ea typeface="楷体" pitchFamily="49" charset="-122"/>
                <a:cs typeface="Consolas" pitchFamily="49" charset="0"/>
              </a:rPr>
              <a:t>n</a:t>
            </a:r>
            <a:r>
              <a:rPr lang="en-US" altLang="zh-CN" sz="2000" baseline="-25000" dirty="0" err="1">
                <a:solidFill>
                  <a:srgbClr val="CC00FF"/>
                </a:solidFill>
                <a:latin typeface="Consolas" pitchFamily="49" charset="0"/>
                <a:ea typeface="楷体" pitchFamily="49" charset="-122"/>
                <a:cs typeface="Consolas" pitchFamily="49" charset="0"/>
              </a:rPr>
              <a:t>1</a:t>
            </a:r>
            <a:r>
              <a:rPr lang="en-US" altLang="zh-CN" sz="2000" dirty="0" err="1">
                <a:solidFill>
                  <a:srgbClr val="CC00FF"/>
                </a:solidFill>
                <a:latin typeface="Consolas" pitchFamily="49" charset="0"/>
                <a:ea typeface="楷体" pitchFamily="49" charset="-122"/>
                <a:cs typeface="Consolas" pitchFamily="49" charset="0"/>
              </a:rPr>
              <a:t>+</a:t>
            </a:r>
            <a:r>
              <a:rPr lang="en-US" altLang="zh-CN" sz="2000" i="1" dirty="0" err="1">
                <a:solidFill>
                  <a:srgbClr val="CC00FF"/>
                </a:solidFill>
                <a:latin typeface="Consolas" pitchFamily="49" charset="0"/>
                <a:ea typeface="楷体" pitchFamily="49" charset="-122"/>
                <a:cs typeface="Consolas" pitchFamily="49" charset="0"/>
              </a:rPr>
              <a:t>n</a:t>
            </a:r>
            <a:r>
              <a:rPr lang="en-US" altLang="zh-CN" sz="2000" baseline="-25000" dirty="0" err="1">
                <a:solidFill>
                  <a:srgbClr val="CC00FF"/>
                </a:solidFill>
                <a:latin typeface="Consolas" pitchFamily="49" charset="0"/>
                <a:ea typeface="楷体" pitchFamily="49" charset="-122"/>
                <a:cs typeface="Consolas" pitchFamily="49" charset="0"/>
              </a:rPr>
              <a:t>2</a:t>
            </a:r>
            <a:endParaRPr lang="en-US" altLang="zh-CN" sz="2000" baseline="-25000" dirty="0">
              <a:solidFill>
                <a:srgbClr val="CC00FF"/>
              </a:solidFill>
              <a:latin typeface="Consolas" pitchFamily="49" charset="0"/>
              <a:ea typeface="楷体" pitchFamily="49" charset="-122"/>
              <a:cs typeface="Consolas" pitchFamily="49" charset="0"/>
            </a:endParaRPr>
          </a:p>
        </p:txBody>
      </p:sp>
      <p:sp>
        <p:nvSpPr>
          <p:cNvPr id="42" name="TextBox 41"/>
          <p:cNvSpPr txBox="1"/>
          <p:nvPr/>
        </p:nvSpPr>
        <p:spPr>
          <a:xfrm>
            <a:off x="4286248" y="3457518"/>
            <a:ext cx="2071702" cy="400110"/>
          </a:xfrm>
          <a:prstGeom prst="rect">
            <a:avLst/>
          </a:prstGeom>
          <a:noFill/>
        </p:spPr>
        <p:txBody>
          <a:bodyPr wrap="square" rtlCol="0">
            <a:spAutoFit/>
          </a:bodyPr>
          <a:lstStyle/>
          <a:p>
            <a:pPr algn="l"/>
            <a:r>
              <a:rPr lang="zh-CN" altLang="en-US" sz="2000" dirty="0">
                <a:latin typeface="Consolas" pitchFamily="49" charset="0"/>
                <a:ea typeface="楷体" pitchFamily="49" charset="-122"/>
                <a:cs typeface="Consolas" pitchFamily="49" charset="0"/>
              </a:rPr>
              <a:t>度之和</a:t>
            </a:r>
            <a:r>
              <a:rPr lang="en-US" altLang="zh-CN" sz="2000" dirty="0">
                <a:latin typeface="Consolas" pitchFamily="49" charset="0"/>
                <a:cs typeface="Consolas" pitchFamily="49" charset="0"/>
              </a:rPr>
              <a:t>=</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1</a:t>
            </a:r>
            <a:r>
              <a:rPr lang="en-US" altLang="zh-CN" sz="2000" dirty="0" err="1">
                <a:latin typeface="Consolas" pitchFamily="49" charset="0"/>
                <a:cs typeface="Consolas" pitchFamily="49" charset="0"/>
              </a:rPr>
              <a:t>+2</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2</a:t>
            </a:r>
            <a:endParaRPr lang="zh-CN" altLang="en-US" sz="2000" baseline="-25000" dirty="0">
              <a:latin typeface="Consolas" pitchFamily="49" charset="0"/>
              <a:cs typeface="Consolas" pitchFamily="49" charset="0"/>
            </a:endParaRPr>
          </a:p>
        </p:txBody>
      </p:sp>
      <p:grpSp>
        <p:nvGrpSpPr>
          <p:cNvPr id="30" name="组合 29"/>
          <p:cNvGrpSpPr/>
          <p:nvPr/>
        </p:nvGrpSpPr>
        <p:grpSpPr>
          <a:xfrm>
            <a:off x="6215074" y="2285992"/>
            <a:ext cx="2786082" cy="1961863"/>
            <a:chOff x="6215074" y="2285992"/>
            <a:chExt cx="2786082" cy="1961863"/>
          </a:xfrm>
        </p:grpSpPr>
        <p:sp>
          <p:nvSpPr>
            <p:cNvPr id="43" name="下箭头 42"/>
            <p:cNvSpPr/>
            <p:nvPr/>
          </p:nvSpPr>
          <p:spPr>
            <a:xfrm>
              <a:off x="7286644" y="3214686"/>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TextBox 43"/>
            <p:cNvSpPr txBox="1"/>
            <p:nvPr/>
          </p:nvSpPr>
          <p:spPr>
            <a:xfrm>
              <a:off x="6429388" y="2643182"/>
              <a:ext cx="2571768" cy="400110"/>
            </a:xfrm>
            <a:prstGeom prst="rect">
              <a:avLst/>
            </a:prstGeom>
            <a:noFill/>
          </p:spPr>
          <p:txBody>
            <a:bodyPr wrap="square" rtlCol="0">
              <a:spAutoFit/>
            </a:bodyPr>
            <a:lstStyle/>
            <a:p>
              <a:pPr algn="l"/>
              <a:r>
                <a:rPr lang="en-US" altLang="zh-CN" sz="2000" i="1" dirty="0" err="1">
                  <a:latin typeface="Consolas" pitchFamily="49" charset="0"/>
                  <a:ea typeface="楷体" pitchFamily="49" charset="-122"/>
                  <a:cs typeface="Consolas" pitchFamily="49" charset="0"/>
                </a:rPr>
                <a:t>n</a:t>
              </a:r>
              <a:r>
                <a:rPr lang="en-US" altLang="zh-CN" sz="2000" baseline="-25000" dirty="0" err="1">
                  <a:latin typeface="Consolas" pitchFamily="49" charset="0"/>
                  <a:ea typeface="楷体" pitchFamily="49" charset="-122"/>
                  <a:cs typeface="Consolas" pitchFamily="49" charset="0"/>
                </a:rPr>
                <a:t>0</a:t>
              </a:r>
              <a:r>
                <a:rPr lang="en-US" altLang="zh-CN" sz="2000" dirty="0" err="1">
                  <a:latin typeface="Consolas" pitchFamily="49" charset="0"/>
                  <a:ea typeface="楷体" pitchFamily="49" charset="-122"/>
                  <a:cs typeface="Consolas" pitchFamily="49" charset="0"/>
                </a:rPr>
                <a:t>+</a:t>
              </a:r>
              <a:r>
                <a:rPr lang="en-US" altLang="zh-CN" sz="2000" i="1" dirty="0" err="1">
                  <a:latin typeface="Consolas" pitchFamily="49" charset="0"/>
                  <a:ea typeface="楷体" pitchFamily="49" charset="-122"/>
                  <a:cs typeface="Consolas" pitchFamily="49" charset="0"/>
                </a:rPr>
                <a:t>n</a:t>
              </a:r>
              <a:r>
                <a:rPr lang="en-US" altLang="zh-CN" sz="2000" baseline="-25000" dirty="0" err="1">
                  <a:latin typeface="Consolas" pitchFamily="49" charset="0"/>
                  <a:ea typeface="楷体" pitchFamily="49" charset="-122"/>
                  <a:cs typeface="Consolas" pitchFamily="49" charset="0"/>
                </a:rPr>
                <a:t>1</a:t>
              </a:r>
              <a:r>
                <a:rPr lang="en-US" altLang="zh-CN" sz="2000" dirty="0" err="1">
                  <a:latin typeface="Consolas" pitchFamily="49" charset="0"/>
                  <a:ea typeface="楷体" pitchFamily="49" charset="-122"/>
                  <a:cs typeface="Consolas" pitchFamily="49" charset="0"/>
                </a:rPr>
                <a:t>+</a:t>
              </a:r>
              <a:r>
                <a:rPr lang="en-US" altLang="zh-CN" sz="2000" i="1" dirty="0" err="1">
                  <a:latin typeface="Consolas" pitchFamily="49" charset="0"/>
                  <a:ea typeface="楷体" pitchFamily="49" charset="-122"/>
                  <a:cs typeface="Consolas" pitchFamily="49" charset="0"/>
                </a:rPr>
                <a:t>n</a:t>
              </a:r>
              <a:r>
                <a:rPr lang="en-US" altLang="zh-CN" sz="2000" baseline="-25000" dirty="0" err="1">
                  <a:latin typeface="Consolas" pitchFamily="49" charset="0"/>
                  <a:ea typeface="楷体" pitchFamily="49" charset="-122"/>
                  <a:cs typeface="Consolas" pitchFamily="49" charset="0"/>
                </a:rPr>
                <a:t>2</a:t>
              </a:r>
              <a:r>
                <a:rPr lang="en-US" altLang="zh-CN" sz="2000" dirty="0">
                  <a:latin typeface="Consolas" pitchFamily="49" charset="0"/>
                  <a:ea typeface="+mn-ea"/>
                  <a:cs typeface="Consolas" pitchFamily="49" charset="0"/>
                </a:rPr>
                <a:t>-</a:t>
              </a:r>
              <a:r>
                <a:rPr lang="en-US" altLang="zh-CN" sz="2000" dirty="0">
                  <a:latin typeface="Consolas" pitchFamily="49" charset="0"/>
                  <a:cs typeface="Consolas" pitchFamily="49" charset="0"/>
                </a:rPr>
                <a:t>1</a:t>
              </a:r>
              <a:r>
                <a:rPr lang="en-US" altLang="zh-CN" sz="2000" i="1" dirty="0">
                  <a:latin typeface="Consolas" pitchFamily="49" charset="0"/>
                  <a:cs typeface="Consolas" pitchFamily="49" charset="0"/>
                </a:rPr>
                <a:t>=</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1</a:t>
              </a:r>
              <a:r>
                <a:rPr lang="en-US" altLang="zh-CN" sz="2000" dirty="0" err="1">
                  <a:latin typeface="Consolas" pitchFamily="49" charset="0"/>
                  <a:cs typeface="Consolas" pitchFamily="49" charset="0"/>
                </a:rPr>
                <a:t>+2</a:t>
              </a:r>
              <a:r>
                <a:rPr lang="en-US" altLang="zh-CN" sz="2000" i="1" dirty="0" err="1">
                  <a:latin typeface="Consolas" pitchFamily="49" charset="0"/>
                  <a:cs typeface="Consolas" pitchFamily="49" charset="0"/>
                </a:rPr>
                <a:t>n</a:t>
              </a:r>
              <a:r>
                <a:rPr lang="en-US" altLang="zh-CN" sz="2000" baseline="-25000" dirty="0" err="1">
                  <a:latin typeface="Consolas" pitchFamily="49" charset="0"/>
                  <a:cs typeface="Consolas" pitchFamily="49" charset="0"/>
                </a:rPr>
                <a:t>2</a:t>
              </a:r>
              <a:endParaRPr lang="zh-CN" altLang="en-US" sz="2000" dirty="0">
                <a:latin typeface="Consolas" pitchFamily="49" charset="0"/>
                <a:cs typeface="Consolas" pitchFamily="49" charset="0"/>
              </a:endParaRPr>
            </a:p>
          </p:txBody>
        </p:sp>
        <p:sp>
          <p:nvSpPr>
            <p:cNvPr id="45" name="TextBox 44"/>
            <p:cNvSpPr txBox="1"/>
            <p:nvPr/>
          </p:nvSpPr>
          <p:spPr>
            <a:xfrm>
              <a:off x="6786578" y="3786190"/>
              <a:ext cx="1428760" cy="461665"/>
            </a:xfrm>
            <a:prstGeom prst="rect">
              <a:avLst/>
            </a:prstGeom>
            <a:noFill/>
          </p:spPr>
          <p:txBody>
            <a:bodyPr wrap="square" rtlCol="0">
              <a:spAutoFit/>
            </a:bodyPr>
            <a:lstStyle/>
            <a:p>
              <a:pPr algn="l"/>
              <a:r>
                <a:rPr kumimoji="1" lang="en-US" altLang="zh-CN" i="1" dirty="0" err="1">
                  <a:latin typeface="Consolas" pitchFamily="49" charset="0"/>
                  <a:ea typeface="楷体" pitchFamily="49" charset="-122"/>
                  <a:cs typeface="Consolas" pitchFamily="49" charset="0"/>
                </a:rPr>
                <a:t>n</a:t>
              </a:r>
              <a:r>
                <a:rPr kumimoji="1" lang="en-US" altLang="zh-CN" baseline="-25000" dirty="0" err="1">
                  <a:latin typeface="Consolas" pitchFamily="49" charset="0"/>
                  <a:ea typeface="楷体" pitchFamily="49" charset="-122"/>
                  <a:cs typeface="Consolas" pitchFamily="49" charset="0"/>
                </a:rPr>
                <a:t>0</a:t>
              </a:r>
              <a:r>
                <a:rPr kumimoji="1" lang="en-US" altLang="zh-CN" dirty="0">
                  <a:latin typeface="Consolas" pitchFamily="49" charset="0"/>
                  <a:ea typeface="楷体" pitchFamily="49" charset="-122"/>
                  <a:cs typeface="Consolas" pitchFamily="49" charset="0"/>
                </a:rPr>
                <a:t>=</a:t>
              </a:r>
              <a:r>
                <a:rPr kumimoji="1" lang="en-US" altLang="zh-CN" i="1" dirty="0" err="1">
                  <a:latin typeface="Consolas" pitchFamily="49" charset="0"/>
                  <a:ea typeface="楷体" pitchFamily="49" charset="-122"/>
                  <a:cs typeface="Consolas" pitchFamily="49" charset="0"/>
                </a:rPr>
                <a:t>n</a:t>
              </a:r>
              <a:r>
                <a:rPr kumimoji="1" lang="en-US" altLang="zh-CN" baseline="-25000" dirty="0" err="1">
                  <a:latin typeface="Consolas" pitchFamily="49" charset="0"/>
                  <a:ea typeface="楷体" pitchFamily="49" charset="-122"/>
                  <a:cs typeface="Consolas" pitchFamily="49" charset="0"/>
                </a:rPr>
                <a:t>2</a:t>
              </a:r>
              <a:r>
                <a:rPr kumimoji="1" lang="en-US" altLang="zh-CN" dirty="0" err="1">
                  <a:latin typeface="Consolas" pitchFamily="49" charset="0"/>
                  <a:ea typeface="楷体" pitchFamily="49" charset="-122"/>
                  <a:cs typeface="Consolas" pitchFamily="49" charset="0"/>
                </a:rPr>
                <a:t>+1</a:t>
              </a:r>
              <a:endParaRPr lang="zh-CN" altLang="en-US" dirty="0">
                <a:latin typeface="Consolas" pitchFamily="49" charset="0"/>
                <a:cs typeface="Consolas" pitchFamily="49" charset="0"/>
              </a:endParaRPr>
            </a:p>
          </p:txBody>
        </p:sp>
        <p:sp>
          <p:nvSpPr>
            <p:cNvPr id="28" name="右大括号 27"/>
            <p:cNvSpPr/>
            <p:nvPr/>
          </p:nvSpPr>
          <p:spPr>
            <a:xfrm>
              <a:off x="6215074" y="2285992"/>
              <a:ext cx="142876" cy="1357322"/>
            </a:xfrm>
            <a:prstGeom prst="rightBrace">
              <a:avLst/>
            </a:prstGeom>
            <a:ln w="28575">
              <a:solidFill>
                <a:srgbClr val="7030A0"/>
              </a:solidFill>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1C0EBA47-4DAD-4C52-8605-AC1CCF7C4F4D}"/>
              </a:ext>
            </a:extLst>
          </p:cNvPr>
          <p:cNvSpPr>
            <a:spLocks noGrp="1"/>
          </p:cNvSpPr>
          <p:nvPr>
            <p:ph type="sldNum" sz="quarter" idx="12"/>
          </p:nvPr>
        </p:nvSpPr>
        <p:spPr/>
        <p:txBody>
          <a:bodyPr/>
          <a:lstStyle/>
          <a:p>
            <a:fld id="{FFD28AF7-D4CC-4B35-B7D7-507FA0146854}" type="slidenum">
              <a:rPr lang="en-US" altLang="zh-CN" smtClean="0"/>
              <a:pPr/>
              <a:t>49</a:t>
            </a:fld>
            <a:endParaRPr lang="en-US" altLang="zh-CN" dirty="0"/>
          </a:p>
        </p:txBody>
      </p:sp>
      <p:sp>
        <p:nvSpPr>
          <p:cNvPr id="3" name="文本框 2">
            <a:extLst>
              <a:ext uri="{FF2B5EF4-FFF2-40B4-BE49-F238E27FC236}">
                <a16:creationId xmlns:a16="http://schemas.microsoft.com/office/drawing/2014/main" id="{E0F038C9-66C5-6DA3-E768-2931FE74B05A}"/>
              </a:ext>
            </a:extLst>
          </p:cNvPr>
          <p:cNvSpPr txBox="1"/>
          <p:nvPr/>
        </p:nvSpPr>
        <p:spPr>
          <a:xfrm>
            <a:off x="4286248" y="5157192"/>
            <a:ext cx="3454104" cy="830997"/>
          </a:xfrm>
          <a:prstGeom prst="rect">
            <a:avLst/>
          </a:prstGeom>
          <a:noFill/>
        </p:spPr>
        <p:txBody>
          <a:bodyPr wrap="square" rtlCol="0">
            <a:spAutoFit/>
          </a:bodyPr>
          <a:lstStyle/>
          <a:p>
            <a:r>
              <a:rPr lang="en-US" altLang="zh-CN" dirty="0"/>
              <a:t>n0,n1,n2</a:t>
            </a:r>
            <a:r>
              <a:rPr lang="zh-CN" altLang="en-US" dirty="0"/>
              <a:t>都是啥啊</a:t>
            </a:r>
            <a:endParaRPr lang="en-US" altLang="zh-CN" dirty="0"/>
          </a:p>
          <a:p>
            <a:r>
              <a:rPr lang="en-US" altLang="zh-CN" dirty="0"/>
              <a:t>n0</a:t>
            </a:r>
            <a:r>
              <a:rPr lang="zh-CN" altLang="en-US" dirty="0"/>
              <a:t>度为</a:t>
            </a:r>
            <a:r>
              <a:rPr lang="en-US" altLang="zh-CN" dirty="0"/>
              <a:t>0</a:t>
            </a:r>
            <a:r>
              <a:rPr lang="zh-CN" altLang="en-US"/>
              <a:t>的节点</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9" name="Text Box 35"/>
          <p:cNvSpPr txBox="1">
            <a:spLocks noChangeArrowheads="1"/>
          </p:cNvSpPr>
          <p:nvPr/>
        </p:nvSpPr>
        <p:spPr bwMode="auto">
          <a:xfrm>
            <a:off x="642910" y="571480"/>
            <a:ext cx="7531977" cy="435119"/>
          </a:xfrm>
          <a:prstGeom prst="rect">
            <a:avLst/>
          </a:prstGeom>
          <a:noFill/>
          <a:ln w="9525">
            <a:noFill/>
            <a:miter lim="800000"/>
            <a:headEnd/>
            <a:tailEnd/>
          </a:ln>
          <a:effectLst/>
        </p:spPr>
        <p:txBody>
          <a:bodyPr wrap="square">
            <a:spAutoFit/>
          </a:bodyPr>
          <a:lstStyle/>
          <a:p>
            <a:pPr algn="l">
              <a:lnSpc>
                <a:spcPct val="110000"/>
              </a:lnSpc>
              <a:spcBef>
                <a:spcPct val="50000"/>
              </a:spcBef>
            </a:pPr>
            <a:r>
              <a:rPr kumimoji="1" lang="zh-CN" altLang="en-US" sz="2200" dirty="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3</a:t>
            </a:r>
            <a:r>
              <a:rPr kumimoji="1" lang="zh-CN" altLang="en-US" sz="2200" dirty="0">
                <a:solidFill>
                  <a:srgbClr val="FF0000"/>
                </a:solidFill>
                <a:latin typeface="微软雅黑" pitchFamily="34" charset="-122"/>
                <a:ea typeface="微软雅黑" pitchFamily="34" charset="-122"/>
                <a:cs typeface="Times New Roman" pitchFamily="18" charset="0"/>
              </a:rPr>
              <a:t>）凹入表示法。</a:t>
            </a:r>
            <a:r>
              <a:rPr kumimoji="1" lang="zh-CN" altLang="en-US" sz="2200" dirty="0">
                <a:ea typeface="楷体" pitchFamily="49" charset="-122"/>
                <a:cs typeface="Times New Roman" pitchFamily="18" charset="0"/>
              </a:rPr>
              <a:t>使用线段</a:t>
            </a:r>
            <a:r>
              <a:rPr kumimoji="1" lang="zh-CN" altLang="en-US" sz="2200">
                <a:ea typeface="楷体" pitchFamily="49" charset="-122"/>
                <a:cs typeface="Times New Roman" pitchFamily="18" charset="0"/>
              </a:rPr>
              <a:t>的伸缩关系描述</a:t>
            </a:r>
            <a:r>
              <a:rPr kumimoji="1" lang="zh-CN" altLang="en-US" sz="2200" dirty="0">
                <a:ea typeface="楷体" pitchFamily="49" charset="-122"/>
                <a:cs typeface="Times New Roman" pitchFamily="18" charset="0"/>
              </a:rPr>
              <a:t>树结构。</a:t>
            </a:r>
            <a:endParaRPr kumimoji="1" lang="zh-CN" altLang="en-US" sz="2200" b="0" dirty="0">
              <a:ea typeface="楷体" pitchFamily="49" charset="-122"/>
              <a:cs typeface="Times New Roman" pitchFamily="18" charset="0"/>
            </a:endParaRPr>
          </a:p>
        </p:txBody>
      </p:sp>
      <p:graphicFrame>
        <p:nvGraphicFramePr>
          <p:cNvPr id="52260" name="Object 36"/>
          <p:cNvGraphicFramePr>
            <a:graphicFrameLocks noChangeAspect="1"/>
          </p:cNvGraphicFramePr>
          <p:nvPr/>
        </p:nvGraphicFramePr>
        <p:xfrm>
          <a:off x="539751" y="1571612"/>
          <a:ext cx="3532184" cy="3985671"/>
        </p:xfrm>
        <a:graphic>
          <a:graphicData uri="http://schemas.openxmlformats.org/presentationml/2006/ole">
            <mc:AlternateContent xmlns:mc="http://schemas.openxmlformats.org/markup-compatibility/2006">
              <mc:Choice xmlns:v="urn:schemas-microsoft-com:vml" Requires="v">
                <p:oleObj name="Picture" r:id="rId2" imgW="2381400" imgH="2685960" progId="Word.Picture.8">
                  <p:embed/>
                </p:oleObj>
              </mc:Choice>
              <mc:Fallback>
                <p:oleObj name="Picture" r:id="rId2" imgW="2381400" imgH="2685960" progId="Word.Picture.8">
                  <p:embed/>
                  <p:pic>
                    <p:nvPicPr>
                      <p:cNvPr id="0"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1" y="1571612"/>
                        <a:ext cx="3532184" cy="3985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61" name="Text Box 37"/>
          <p:cNvSpPr txBox="1">
            <a:spLocks noChangeArrowheads="1"/>
          </p:cNvSpPr>
          <p:nvPr/>
        </p:nvSpPr>
        <p:spPr bwMode="auto">
          <a:xfrm>
            <a:off x="1428728" y="5299077"/>
            <a:ext cx="2459027"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latin typeface="Consolas" pitchFamily="49" charset="0"/>
                <a:ea typeface="楷体" pitchFamily="49" charset="-122"/>
                <a:cs typeface="Consolas" pitchFamily="49" charset="0"/>
              </a:rPr>
              <a:t>逻辑结构表示</a:t>
            </a:r>
            <a:r>
              <a:rPr lang="en-US" altLang="zh-CN" sz="2000" dirty="0">
                <a:latin typeface="Consolas" pitchFamily="49" charset="0"/>
                <a:ea typeface="楷体" pitchFamily="49" charset="-122"/>
                <a:cs typeface="Consolas" pitchFamily="49" charset="0"/>
              </a:rPr>
              <a:t>3</a:t>
            </a:r>
          </a:p>
        </p:txBody>
      </p:sp>
      <p:sp>
        <p:nvSpPr>
          <p:cNvPr id="52288" name="AutoShape 64"/>
          <p:cNvSpPr>
            <a:spLocks noChangeArrowheads="1"/>
          </p:cNvSpPr>
          <p:nvPr/>
        </p:nvSpPr>
        <p:spPr bwMode="auto">
          <a:xfrm>
            <a:off x="4284662" y="2004999"/>
            <a:ext cx="1008000" cy="288000"/>
          </a:xfrm>
          <a:prstGeom prst="leftRightArrow">
            <a:avLst>
              <a:gd name="adj1" fmla="val 50000"/>
              <a:gd name="adj2" fmla="val 64248"/>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58" name="组合 57"/>
          <p:cNvGrpSpPr/>
          <p:nvPr/>
        </p:nvGrpSpPr>
        <p:grpSpPr>
          <a:xfrm>
            <a:off x="4786314" y="2071678"/>
            <a:ext cx="3816350" cy="2305050"/>
            <a:chOff x="1692275" y="2276475"/>
            <a:chExt cx="3816350" cy="2305050"/>
          </a:xfrm>
        </p:grpSpPr>
        <p:sp>
          <p:nvSpPr>
            <p:cNvPr id="59"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0"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1"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62"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63"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64"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65"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66"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67"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68"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69"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70"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71"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72"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73"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74"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5"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6"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7" name="Line 49"/>
            <p:cNvSpPr>
              <a:spLocks noChangeShapeType="1"/>
            </p:cNvSpPr>
            <p:nvPr/>
          </p:nvSpPr>
          <p:spPr bwMode="auto">
            <a:xfrm>
              <a:off x="3243263" y="33194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8"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9"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0"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3"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6414804F-C793-4CDE-A714-A552B6089672}"/>
              </a:ext>
            </a:extLst>
          </p:cNvPr>
          <p:cNvSpPr>
            <a:spLocks noGrp="1"/>
          </p:cNvSpPr>
          <p:nvPr>
            <p:ph type="sldNum" sz="quarter" idx="12"/>
          </p:nvPr>
        </p:nvSpPr>
        <p:spPr/>
        <p:txBody>
          <a:bodyPr/>
          <a:lstStyle/>
          <a:p>
            <a:fld id="{FFD28AF7-D4CC-4B35-B7D7-507FA0146854}"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Text Box 4" descr="羊皮纸"/>
          <p:cNvSpPr txBox="1">
            <a:spLocks noChangeArrowheads="1"/>
          </p:cNvSpPr>
          <p:nvPr/>
        </p:nvSpPr>
        <p:spPr bwMode="auto">
          <a:xfrm>
            <a:off x="647732" y="1357313"/>
            <a:ext cx="8424862" cy="3785652"/>
          </a:xfrm>
          <a:prstGeom prst="rect">
            <a:avLst/>
          </a:prstGeom>
          <a:solidFill>
            <a:schemeClr val="accent6">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l">
              <a:lnSpc>
                <a:spcPct val="150000"/>
              </a:lnSpc>
            </a:pPr>
            <a:r>
              <a:rPr lang="zh-CN" altLang="en-US" dirty="0">
                <a:solidFill>
                  <a:srgbClr val="663300"/>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求解二叉树的结点个数问题：</a:t>
            </a:r>
            <a:r>
              <a:rPr lang="zh-CN" altLang="en-US" sz="2200" dirty="0">
                <a:solidFill>
                  <a:srgbClr val="3333FF"/>
                </a:solidFill>
                <a:latin typeface="Consolas" pitchFamily="49" charset="0"/>
                <a:ea typeface="楷体" pitchFamily="49" charset="-122"/>
                <a:cs typeface="Consolas" pitchFamily="49" charset="0"/>
              </a:rPr>
              <a:t>通常利用二叉树的性质</a:t>
            </a:r>
            <a:r>
              <a:rPr lang="en-US" altLang="zh-CN" sz="2200" dirty="0">
                <a:solidFill>
                  <a:srgbClr val="3333FF"/>
                </a:solidFill>
                <a:latin typeface="Consolas" pitchFamily="49" charset="0"/>
                <a:ea typeface="楷体" pitchFamily="49" charset="-122"/>
                <a:cs typeface="Consolas" pitchFamily="49" charset="0"/>
              </a:rPr>
              <a:t>1</a:t>
            </a:r>
            <a:r>
              <a:rPr lang="zh-CN" altLang="en-US" sz="2200" dirty="0">
                <a:solidFill>
                  <a:srgbClr val="3333FF"/>
                </a:solidFill>
                <a:latin typeface="Consolas" pitchFamily="49" charset="0"/>
                <a:ea typeface="楷体" pitchFamily="49" charset="-122"/>
                <a:cs typeface="Consolas" pitchFamily="49" charset="0"/>
              </a:rPr>
              <a:t>，即</a:t>
            </a:r>
            <a:r>
              <a:rPr lang="en-US" altLang="zh-CN" sz="2200" i="1" dirty="0" err="1">
                <a:solidFill>
                  <a:srgbClr val="3333FF"/>
                </a:solidFill>
                <a:latin typeface="Consolas" pitchFamily="49" charset="0"/>
                <a:ea typeface="楷体" pitchFamily="49" charset="-122"/>
                <a:cs typeface="Consolas" pitchFamily="49" charset="0"/>
              </a:rPr>
              <a:t>n</a:t>
            </a:r>
            <a:r>
              <a:rPr lang="en-US" altLang="zh-CN" sz="2200" baseline="-25000" dirty="0" err="1">
                <a:solidFill>
                  <a:srgbClr val="3333FF"/>
                </a:solidFill>
                <a:latin typeface="Consolas" pitchFamily="49" charset="0"/>
                <a:ea typeface="楷体" pitchFamily="49" charset="-122"/>
                <a:cs typeface="Consolas" pitchFamily="49" charset="0"/>
              </a:rPr>
              <a:t>0</a:t>
            </a:r>
            <a:r>
              <a:rPr lang="en-US" altLang="zh-CN" sz="2200" dirty="0">
                <a:solidFill>
                  <a:srgbClr val="3333FF"/>
                </a:solidFill>
                <a:latin typeface="Consolas" pitchFamily="49" charset="0"/>
                <a:ea typeface="楷体" pitchFamily="49" charset="-122"/>
                <a:cs typeface="Consolas" pitchFamily="49" charset="0"/>
              </a:rPr>
              <a:t>=</a:t>
            </a:r>
            <a:r>
              <a:rPr lang="en-US" altLang="zh-CN" sz="2200" i="1" dirty="0" err="1">
                <a:solidFill>
                  <a:srgbClr val="3333FF"/>
                </a:solidFill>
                <a:latin typeface="Consolas" pitchFamily="49" charset="0"/>
                <a:ea typeface="楷体" pitchFamily="49" charset="-122"/>
                <a:cs typeface="Consolas" pitchFamily="49" charset="0"/>
              </a:rPr>
              <a:t>n</a:t>
            </a:r>
            <a:r>
              <a:rPr lang="en-US" altLang="zh-CN" sz="2200" baseline="-25000" dirty="0" err="1">
                <a:solidFill>
                  <a:srgbClr val="3333FF"/>
                </a:solidFill>
                <a:latin typeface="Consolas" pitchFamily="49" charset="0"/>
                <a:ea typeface="楷体" pitchFamily="49" charset="-122"/>
                <a:cs typeface="Consolas" pitchFamily="49" charset="0"/>
              </a:rPr>
              <a:t>2</a:t>
            </a:r>
            <a:r>
              <a:rPr lang="en-US" altLang="zh-CN" sz="2200" dirty="0" err="1">
                <a:solidFill>
                  <a:srgbClr val="3333FF"/>
                </a:solidFill>
                <a:latin typeface="Consolas" pitchFamily="49" charset="0"/>
                <a:ea typeface="楷体" pitchFamily="49" charset="-122"/>
                <a:cs typeface="Consolas" pitchFamily="49" charset="0"/>
              </a:rPr>
              <a:t>+1</a:t>
            </a:r>
            <a:r>
              <a:rPr lang="zh-CN" altLang="en-US" sz="2200" dirty="0">
                <a:solidFill>
                  <a:srgbClr val="3333FF"/>
                </a:solidFill>
                <a:latin typeface="Consolas" pitchFamily="49" charset="0"/>
                <a:ea typeface="楷体" pitchFamily="49" charset="-122"/>
                <a:cs typeface="Consolas" pitchFamily="49" charset="0"/>
              </a:rPr>
              <a:t>来求解这类问题，常利用以下关系求解：</a:t>
            </a:r>
            <a:endParaRPr lang="zh-CN" altLang="pt-BR" sz="2200" i="1" dirty="0">
              <a:solidFill>
                <a:srgbClr val="3333FF"/>
              </a:solidFill>
              <a:latin typeface="Consolas" pitchFamily="49" charset="0"/>
              <a:ea typeface="楷体" pitchFamily="49" charset="-122"/>
              <a:cs typeface="Consolas" pitchFamily="49" charset="0"/>
            </a:endParaRPr>
          </a:p>
          <a:p>
            <a:pPr algn="l">
              <a:lnSpc>
                <a:spcPct val="150000"/>
              </a:lnSpc>
            </a:pPr>
            <a:r>
              <a:rPr lang="pt-BR" altLang="zh-CN" sz="2000" i="1" dirty="0">
                <a:solidFill>
                  <a:srgbClr val="3333FF"/>
                </a:solidFill>
                <a:latin typeface="Consolas" pitchFamily="49" charset="0"/>
                <a:ea typeface="微软雅黑" pitchFamily="34" charset="-122"/>
                <a:cs typeface="Consolas" pitchFamily="49" charset="0"/>
              </a:rPr>
              <a:t>   </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0</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1</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2</a:t>
            </a:r>
          </a:p>
          <a:p>
            <a:pPr algn="l">
              <a:lnSpc>
                <a:spcPct val="150000"/>
              </a:lnSpc>
            </a:pPr>
            <a:r>
              <a:rPr lang="zh-CN" altLang="pt-BR" sz="2200" dirty="0">
                <a:solidFill>
                  <a:srgbClr val="003300"/>
                </a:solidFill>
                <a:latin typeface="Consolas" pitchFamily="49" charset="0"/>
                <a:ea typeface="微软雅黑" pitchFamily="34" charset="-122"/>
                <a:cs typeface="Consolas" pitchFamily="49" charset="0"/>
              </a:rPr>
              <a:t>   度之和</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dirty="0">
                <a:solidFill>
                  <a:srgbClr val="003300"/>
                </a:solidFill>
                <a:latin typeface="Consolas" pitchFamily="49" charset="0"/>
                <a:ea typeface="微软雅黑" pitchFamily="34" charset="-122"/>
                <a:cs typeface="Consolas" pitchFamily="49" charset="0"/>
              </a:rPr>
              <a:t>-1</a:t>
            </a:r>
          </a:p>
          <a:p>
            <a:pPr algn="l">
              <a:lnSpc>
                <a:spcPct val="150000"/>
              </a:lnSpc>
            </a:pPr>
            <a:r>
              <a:rPr lang="zh-CN" altLang="pt-BR" sz="2200" dirty="0">
                <a:solidFill>
                  <a:srgbClr val="003300"/>
                </a:solidFill>
                <a:latin typeface="Consolas" pitchFamily="49" charset="0"/>
                <a:ea typeface="微软雅黑" pitchFamily="34" charset="-122"/>
                <a:cs typeface="Consolas" pitchFamily="49" charset="0"/>
              </a:rPr>
              <a:t>   度之和</a:t>
            </a:r>
            <a:r>
              <a:rPr lang="pt-BR" altLang="zh-CN" sz="2200" dirty="0">
                <a:solidFill>
                  <a:srgbClr val="003300"/>
                </a:solidFill>
                <a:latin typeface="Consolas" pitchFamily="49" charset="0"/>
                <a:ea typeface="微软雅黑" pitchFamily="34" charset="-122"/>
                <a:cs typeface="Consolas" pitchFamily="49" charset="0"/>
              </a:rPr>
              <a:t>=</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1</a:t>
            </a:r>
            <a:r>
              <a:rPr lang="pt-BR" altLang="zh-CN" sz="2200" dirty="0">
                <a:solidFill>
                  <a:srgbClr val="003300"/>
                </a:solidFill>
                <a:latin typeface="Consolas" pitchFamily="49" charset="0"/>
                <a:ea typeface="微软雅黑" pitchFamily="34" charset="-122"/>
                <a:cs typeface="Consolas" pitchFamily="49" charset="0"/>
              </a:rPr>
              <a:t>+2</a:t>
            </a:r>
            <a:r>
              <a:rPr lang="pt-BR" altLang="zh-CN" sz="2200" i="1" dirty="0">
                <a:solidFill>
                  <a:srgbClr val="003300"/>
                </a:solidFill>
                <a:latin typeface="Consolas" pitchFamily="49" charset="0"/>
                <a:ea typeface="微软雅黑" pitchFamily="34" charset="-122"/>
                <a:cs typeface="Consolas" pitchFamily="49" charset="0"/>
              </a:rPr>
              <a:t>n</a:t>
            </a:r>
            <a:r>
              <a:rPr lang="pt-BR" altLang="zh-CN" sz="2200" baseline="-25000" dirty="0">
                <a:solidFill>
                  <a:srgbClr val="003300"/>
                </a:solidFill>
                <a:latin typeface="Consolas" pitchFamily="49" charset="0"/>
                <a:ea typeface="微软雅黑" pitchFamily="34" charset="-122"/>
                <a:cs typeface="Consolas" pitchFamily="49" charset="0"/>
              </a:rPr>
              <a:t>2</a:t>
            </a:r>
          </a:p>
          <a:p>
            <a:pPr algn="l">
              <a:lnSpc>
                <a:spcPct val="150000"/>
              </a:lnSpc>
            </a:pPr>
            <a:r>
              <a:rPr lang="zh-CN" altLang="pt-BR" sz="2200" dirty="0">
                <a:solidFill>
                  <a:srgbClr val="3333FF"/>
                </a:solidFill>
                <a:latin typeface="Consolas" pitchFamily="49" charset="0"/>
                <a:ea typeface="楷体" pitchFamily="49" charset="-122"/>
                <a:cs typeface="Consolas" pitchFamily="49" charset="0"/>
              </a:rPr>
              <a:t>所以有：</a:t>
            </a:r>
            <a:endParaRPr lang="zh-CN" altLang="en-US" sz="2200" i="1" dirty="0">
              <a:solidFill>
                <a:srgbClr val="3333FF"/>
              </a:solidFill>
              <a:latin typeface="Consolas" pitchFamily="49" charset="0"/>
              <a:ea typeface="楷体" pitchFamily="49" charset="-122"/>
              <a:cs typeface="Consolas" pitchFamily="49" charset="0"/>
            </a:endParaRPr>
          </a:p>
          <a:p>
            <a:pPr algn="l">
              <a:lnSpc>
                <a:spcPct val="150000"/>
              </a:lnSpc>
            </a:pPr>
            <a:r>
              <a:rPr lang="zh-CN" altLang="en-US" sz="2000" i="1" dirty="0">
                <a:solidFill>
                  <a:srgbClr val="3333FF"/>
                </a:solidFill>
                <a:latin typeface="Consolas" pitchFamily="49" charset="0"/>
                <a:ea typeface="楷体" pitchFamily="49" charset="-122"/>
                <a:cs typeface="Consolas" pitchFamily="49" charset="0"/>
              </a:rPr>
              <a:t>     </a:t>
            </a:r>
            <a:r>
              <a:rPr lang="en-US" altLang="zh-CN" sz="2200" i="1" dirty="0">
                <a:solidFill>
                  <a:srgbClr val="CC00FF"/>
                </a:solidFill>
                <a:latin typeface="Consolas" pitchFamily="49" charset="0"/>
                <a:ea typeface="楷体" pitchFamily="49" charset="-122"/>
                <a:cs typeface="Consolas" pitchFamily="49" charset="0"/>
              </a:rPr>
              <a:t>n</a:t>
            </a:r>
            <a:r>
              <a:rPr lang="en-US" altLang="zh-CN" sz="2200" dirty="0">
                <a:solidFill>
                  <a:srgbClr val="CC00FF"/>
                </a:solidFill>
                <a:latin typeface="Consolas" pitchFamily="49" charset="0"/>
                <a:ea typeface="楷体" pitchFamily="49" charset="-122"/>
                <a:cs typeface="Consolas" pitchFamily="49" charset="0"/>
              </a:rPr>
              <a:t>=</a:t>
            </a:r>
            <a:r>
              <a:rPr lang="en-US" altLang="zh-CN" sz="2200" i="1" dirty="0">
                <a:solidFill>
                  <a:srgbClr val="CC00FF"/>
                </a:solidFill>
                <a:latin typeface="Consolas" pitchFamily="49" charset="0"/>
                <a:ea typeface="楷体" pitchFamily="49" charset="-122"/>
                <a:cs typeface="Consolas" pitchFamily="49" charset="0"/>
              </a:rPr>
              <a:t>n</a:t>
            </a:r>
            <a:r>
              <a:rPr lang="en-US" altLang="zh-CN" sz="2200" baseline="-25000" dirty="0">
                <a:solidFill>
                  <a:srgbClr val="CC00FF"/>
                </a:solidFill>
                <a:latin typeface="Consolas" pitchFamily="49" charset="0"/>
                <a:ea typeface="楷体" pitchFamily="49" charset="-122"/>
                <a:cs typeface="Consolas" pitchFamily="49" charset="0"/>
              </a:rPr>
              <a:t>1</a:t>
            </a:r>
            <a:r>
              <a:rPr lang="en-US" altLang="zh-CN" sz="2200" dirty="0">
                <a:solidFill>
                  <a:srgbClr val="CC00FF"/>
                </a:solidFill>
                <a:latin typeface="Consolas" pitchFamily="49" charset="0"/>
                <a:ea typeface="楷体" pitchFamily="49" charset="-122"/>
                <a:cs typeface="Consolas" pitchFamily="49" charset="0"/>
              </a:rPr>
              <a:t>+2</a:t>
            </a:r>
            <a:r>
              <a:rPr lang="en-US" altLang="zh-CN" sz="2200" i="1" dirty="0">
                <a:solidFill>
                  <a:srgbClr val="CC00FF"/>
                </a:solidFill>
                <a:latin typeface="Consolas" pitchFamily="49" charset="0"/>
                <a:ea typeface="楷体" pitchFamily="49" charset="-122"/>
                <a:cs typeface="Consolas" pitchFamily="49" charset="0"/>
              </a:rPr>
              <a:t>n</a:t>
            </a:r>
            <a:r>
              <a:rPr lang="en-US" altLang="zh-CN" sz="2200" baseline="-25000" dirty="0">
                <a:solidFill>
                  <a:srgbClr val="CC00FF"/>
                </a:solidFill>
                <a:latin typeface="Consolas" pitchFamily="49" charset="0"/>
                <a:ea typeface="楷体" pitchFamily="49" charset="-122"/>
                <a:cs typeface="Consolas" pitchFamily="49" charset="0"/>
              </a:rPr>
              <a:t>2</a:t>
            </a:r>
            <a:r>
              <a:rPr lang="en-US" altLang="zh-CN" sz="2200" dirty="0">
                <a:solidFill>
                  <a:srgbClr val="CC00FF"/>
                </a:solidFill>
                <a:latin typeface="Consolas" pitchFamily="49" charset="0"/>
                <a:ea typeface="楷体" pitchFamily="49" charset="-122"/>
                <a:cs typeface="Consolas" pitchFamily="49" charset="0"/>
              </a:rPr>
              <a:t>+1</a:t>
            </a:r>
          </a:p>
        </p:txBody>
      </p:sp>
      <p:sp>
        <p:nvSpPr>
          <p:cNvPr id="282629" name="Text Box 5"/>
          <p:cNvSpPr txBox="1">
            <a:spLocks noChangeArrowheads="1"/>
          </p:cNvSpPr>
          <p:nvPr/>
        </p:nvSpPr>
        <p:spPr bwMode="auto">
          <a:xfrm>
            <a:off x="2771775" y="404813"/>
            <a:ext cx="3024188"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r>
              <a:rPr lang="zh-CN" altLang="en-US" sz="2800" dirty="0">
                <a:solidFill>
                  <a:srgbClr val="3333FF"/>
                </a:solidFill>
                <a:ea typeface="华文隶书" pitchFamily="2" charset="-122"/>
              </a:rPr>
              <a:t>求解方法归纳</a:t>
            </a:r>
          </a:p>
        </p:txBody>
      </p:sp>
      <p:sp>
        <p:nvSpPr>
          <p:cNvPr id="2" name="灯片编号占位符 1">
            <a:extLst>
              <a:ext uri="{FF2B5EF4-FFF2-40B4-BE49-F238E27FC236}">
                <a16:creationId xmlns:a16="http://schemas.microsoft.com/office/drawing/2014/main" id="{A676271E-96E0-4035-8CB6-367EE570A5CA}"/>
              </a:ext>
            </a:extLst>
          </p:cNvPr>
          <p:cNvSpPr>
            <a:spLocks noGrp="1"/>
          </p:cNvSpPr>
          <p:nvPr>
            <p:ph type="sldNum" sz="quarter" idx="12"/>
          </p:nvPr>
        </p:nvSpPr>
        <p:spPr/>
        <p:txBody>
          <a:bodyPr/>
          <a:lstStyle/>
          <a:p>
            <a:fld id="{FFD28AF7-D4CC-4B35-B7D7-507FA0146854}" type="slidenum">
              <a:rPr lang="en-US" altLang="zh-CN" smtClean="0"/>
              <a:pPr/>
              <a:t>50</a:t>
            </a:fld>
            <a:endParaRPr lang="en-US" altLang="zh-CN" dirty="0"/>
          </a:p>
        </p:txBody>
      </p:sp>
    </p:spTree>
    <p:extLst>
      <p:ext uri="{BB962C8B-B14F-4D97-AF65-F5344CB8AC3E}">
        <p14:creationId xmlns:p14="http://schemas.microsoft.com/office/powerpoint/2010/main" val="1451710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7572428" cy="1561389"/>
          </a:xfrm>
          <a:prstGeom prst="rect">
            <a:avLst/>
          </a:prstGeom>
          <a:noFill/>
        </p:spPr>
        <p:txBody>
          <a:bodyPr wrap="square" rtlCol="0">
            <a:spAutoFit/>
          </a:bodyPr>
          <a:lstStyle/>
          <a:p>
            <a:pPr algn="l">
              <a:lnSpc>
                <a:spcPct val="150000"/>
              </a:lnSpc>
            </a:pPr>
            <a:r>
              <a:rPr lang="zh-CN" altLang="en-US" sz="2200">
                <a:solidFill>
                  <a:srgbClr val="FF0000"/>
                </a:solidFill>
                <a:latin typeface="Consolas" pitchFamily="49" charset="0"/>
                <a:ea typeface="楷体" pitchFamily="49" charset="-122"/>
                <a:cs typeface="Consolas" pitchFamily="49" charset="0"/>
              </a:rPr>
              <a:t>   例：</a:t>
            </a:r>
            <a:r>
              <a:rPr lang="zh-CN" altLang="en-US" sz="2200">
                <a:latin typeface="Consolas" pitchFamily="49" charset="0"/>
                <a:ea typeface="楷体" pitchFamily="49" charset="-122"/>
                <a:cs typeface="Consolas" pitchFamily="49" charset="0"/>
              </a:rPr>
              <a:t>一棵二叉树中有</a:t>
            </a:r>
            <a:r>
              <a:rPr lang="en-US" sz="2200">
                <a:latin typeface="Consolas" pitchFamily="49" charset="0"/>
                <a:ea typeface="楷体" pitchFamily="49" charset="-122"/>
                <a:cs typeface="Consolas" pitchFamily="49" charset="0"/>
              </a:rPr>
              <a:t>7</a:t>
            </a:r>
            <a:r>
              <a:rPr lang="zh-CN" altLang="en-US" sz="2200">
                <a:latin typeface="Consolas" pitchFamily="49" charset="0"/>
                <a:ea typeface="楷体" pitchFamily="49" charset="-122"/>
                <a:cs typeface="Consolas" pitchFamily="49" charset="0"/>
              </a:rPr>
              <a:t>个度为</a:t>
            </a:r>
            <a:r>
              <a:rPr lang="en-US" sz="2200">
                <a:latin typeface="Consolas" pitchFamily="49" charset="0"/>
                <a:ea typeface="楷体" pitchFamily="49" charset="-122"/>
                <a:cs typeface="Consolas" pitchFamily="49" charset="0"/>
              </a:rPr>
              <a:t>2</a:t>
            </a:r>
            <a:r>
              <a:rPr lang="zh-CN" altLang="en-US" sz="2200">
                <a:latin typeface="Consolas" pitchFamily="49" charset="0"/>
                <a:ea typeface="楷体" pitchFamily="49" charset="-122"/>
                <a:cs typeface="Consolas" pitchFamily="49" charset="0"/>
              </a:rPr>
              <a:t>的结点和</a:t>
            </a:r>
            <a:r>
              <a:rPr lang="en-US" sz="2200">
                <a:latin typeface="Consolas" pitchFamily="49" charset="0"/>
                <a:ea typeface="楷体" pitchFamily="49" charset="-122"/>
                <a:cs typeface="Consolas" pitchFamily="49" charset="0"/>
              </a:rPr>
              <a:t>5</a:t>
            </a:r>
            <a:r>
              <a:rPr lang="zh-CN" altLang="en-US" sz="2200">
                <a:latin typeface="Consolas" pitchFamily="49" charset="0"/>
                <a:ea typeface="楷体" pitchFamily="49" charset="-122"/>
                <a:cs typeface="Consolas" pitchFamily="49" charset="0"/>
              </a:rPr>
              <a:t>个度为</a:t>
            </a:r>
            <a:r>
              <a:rPr lang="en-US"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的结点，其总共有（   ）个结点。</a:t>
            </a:r>
          </a:p>
          <a:p>
            <a:pPr algn="l">
              <a:lnSpc>
                <a:spcPct val="150000"/>
              </a:lnSpc>
            </a:pPr>
            <a:r>
              <a:rPr lang="en-US" sz="2200">
                <a:latin typeface="Consolas" pitchFamily="49" charset="0"/>
                <a:ea typeface="楷体" pitchFamily="49" charset="-122"/>
                <a:cs typeface="Consolas" pitchFamily="49" charset="0"/>
              </a:rPr>
              <a:t>   A.16	B.18    C.20 	D.30</a:t>
            </a:r>
            <a:endParaRPr lang="zh-CN" altLang="en-US" sz="2200">
              <a:latin typeface="Consolas" pitchFamily="49" charset="0"/>
              <a:ea typeface="楷体" pitchFamily="49" charset="-122"/>
              <a:cs typeface="Consolas" pitchFamily="49" charset="0"/>
            </a:endParaRPr>
          </a:p>
        </p:txBody>
      </p:sp>
      <p:sp>
        <p:nvSpPr>
          <p:cNvPr id="4" name="TextBox 3"/>
          <p:cNvSpPr txBox="1"/>
          <p:nvPr/>
        </p:nvSpPr>
        <p:spPr>
          <a:xfrm>
            <a:off x="1214414" y="2714620"/>
            <a:ext cx="5143536" cy="1477328"/>
          </a:xfrm>
          <a:prstGeom prst="rect">
            <a:avLst/>
          </a:prstGeom>
          <a:noFill/>
        </p:spPr>
        <p:txBody>
          <a:bodyPr wrap="square" rtlCol="0">
            <a:spAutoFit/>
          </a:bodyPr>
          <a:lstStyle/>
          <a:p>
            <a:pPr marL="457200" indent="-457200" algn="l">
              <a:lnSpc>
                <a:spcPct val="150000"/>
              </a:lnSpc>
              <a:buBlip>
                <a:blip r:embed="rId3"/>
              </a:buBlip>
            </a:pP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2</a:t>
            </a:r>
            <a:r>
              <a:rPr lang="en-US" sz="2000">
                <a:latin typeface="Consolas" pitchFamily="49" charset="0"/>
                <a:ea typeface="微软雅黑" pitchFamily="34" charset="-122"/>
                <a:cs typeface="Consolas" pitchFamily="49" charset="0"/>
              </a:rPr>
              <a:t>=7  </a:t>
            </a:r>
            <a:r>
              <a:rPr lang="en-US" sz="2000">
                <a:latin typeface="Consolas" pitchFamily="49" charset="0"/>
                <a:ea typeface="微软雅黑" pitchFamily="34" charset="-122"/>
                <a:cs typeface="Consolas" pitchFamily="49" charset="0"/>
                <a:sym typeface="Wingdings"/>
              </a:rPr>
              <a:t> </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0</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2</a:t>
            </a:r>
            <a:r>
              <a:rPr lang="en-US" sz="2000">
                <a:latin typeface="Consolas" pitchFamily="49" charset="0"/>
                <a:ea typeface="微软雅黑" pitchFamily="34" charset="-122"/>
                <a:cs typeface="Consolas" pitchFamily="49" charset="0"/>
              </a:rPr>
              <a:t>+1=8</a:t>
            </a:r>
            <a:r>
              <a:rPr lang="zh-CN" altLang="en-US" sz="2000">
                <a:latin typeface="Consolas" pitchFamily="49" charset="0"/>
                <a:ea typeface="微软雅黑" pitchFamily="34" charset="-122"/>
                <a:cs typeface="Consolas" pitchFamily="49" charset="0"/>
              </a:rPr>
              <a:t>，</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1</a:t>
            </a:r>
            <a:r>
              <a:rPr lang="en-US" sz="2000">
                <a:latin typeface="Consolas" pitchFamily="49" charset="0"/>
                <a:ea typeface="微软雅黑" pitchFamily="34" charset="-122"/>
                <a:cs typeface="Consolas" pitchFamily="49" charset="0"/>
              </a:rPr>
              <a:t>=5</a:t>
            </a: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结点总数</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0</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1</a:t>
            </a:r>
            <a:r>
              <a:rPr lang="en-US" sz="2000">
                <a:latin typeface="Consolas" pitchFamily="49" charset="0"/>
                <a:ea typeface="微软雅黑" pitchFamily="34" charset="-122"/>
                <a:cs typeface="Consolas" pitchFamily="49" charset="0"/>
              </a:rPr>
              <a:t>+n</a:t>
            </a:r>
            <a:r>
              <a:rPr lang="en-US" sz="2000" baseline="-25000">
                <a:latin typeface="Consolas" pitchFamily="49" charset="0"/>
                <a:ea typeface="微软雅黑" pitchFamily="34" charset="-122"/>
                <a:cs typeface="Consolas" pitchFamily="49" charset="0"/>
              </a:rPr>
              <a:t>2</a:t>
            </a:r>
            <a:r>
              <a:rPr lang="en-US" sz="2000">
                <a:latin typeface="Consolas" pitchFamily="49" charset="0"/>
                <a:ea typeface="微软雅黑" pitchFamily="34" charset="-122"/>
                <a:cs typeface="Consolas" pitchFamily="49" charset="0"/>
              </a:rPr>
              <a:t>=20</a:t>
            </a:r>
            <a:r>
              <a:rPr lang="zh-CN" altLang="en-US" sz="2000">
                <a:latin typeface="Consolas" pitchFamily="49" charset="0"/>
                <a:ea typeface="微软雅黑" pitchFamily="34" charset="-122"/>
                <a:cs typeface="Consolas" pitchFamily="49" charset="0"/>
              </a:rPr>
              <a:t>。</a:t>
            </a:r>
            <a:endParaRPr lang="en-US" altLang="zh-CN" sz="2000">
              <a:latin typeface="Consolas" pitchFamily="49" charset="0"/>
              <a:ea typeface="微软雅黑" pitchFamily="34" charset="-122"/>
              <a:cs typeface="Consolas" pitchFamily="49" charset="0"/>
            </a:endParaRP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答案为</a:t>
            </a:r>
            <a:r>
              <a:rPr lang="en-US" sz="2000">
                <a:latin typeface="Consolas" pitchFamily="49" charset="0"/>
                <a:ea typeface="微软雅黑" pitchFamily="34" charset="-122"/>
                <a:cs typeface="Consolas" pitchFamily="49" charset="0"/>
              </a:rPr>
              <a:t>C</a:t>
            </a:r>
            <a:r>
              <a:rPr lang="zh-CN" altLang="en-US" sz="2000">
                <a:latin typeface="Consolas" pitchFamily="49" charset="0"/>
                <a:ea typeface="微软雅黑" pitchFamily="34" charset="-122"/>
                <a:cs typeface="Consolas" pitchFamily="49" charset="0"/>
              </a:rPr>
              <a:t>。</a:t>
            </a:r>
          </a:p>
        </p:txBody>
      </p:sp>
      <p:sp>
        <p:nvSpPr>
          <p:cNvPr id="2" name="灯片编号占位符 1">
            <a:extLst>
              <a:ext uri="{FF2B5EF4-FFF2-40B4-BE49-F238E27FC236}">
                <a16:creationId xmlns:a16="http://schemas.microsoft.com/office/drawing/2014/main" id="{D7BBA6F2-C4DB-4120-91B1-3D410AC26464}"/>
              </a:ext>
            </a:extLst>
          </p:cNvPr>
          <p:cNvSpPr>
            <a:spLocks noGrp="1"/>
          </p:cNvSpPr>
          <p:nvPr>
            <p:ph type="sldNum" sz="quarter" idx="12"/>
          </p:nvPr>
        </p:nvSpPr>
        <p:spPr/>
        <p:txBody>
          <a:bodyPr/>
          <a:lstStyle/>
          <a:p>
            <a:fld id="{FFD28AF7-D4CC-4B35-B7D7-507FA0146854}" type="slidenum">
              <a:rPr lang="en-US" altLang="zh-CN" smtClean="0"/>
              <a:pPr/>
              <a:t>51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4" y="285728"/>
            <a:ext cx="8786842" cy="1561389"/>
          </a:xfrm>
          <a:prstGeom prst="rect">
            <a:avLst/>
          </a:prstGeom>
          <a:noFill/>
        </p:spPr>
        <p:txBody>
          <a:bodyPr wrap="square" rtlCol="0">
            <a:spAutoFit/>
          </a:bodyPr>
          <a:lstStyle/>
          <a:p>
            <a:pPr algn="l">
              <a:lnSpc>
                <a:spcPct val="1500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例</a:t>
            </a:r>
            <a:r>
              <a:rPr lang="zh-CN" altLang="en-US" sz="2200">
                <a:latin typeface="Consolas" pitchFamily="49" charset="0"/>
                <a:ea typeface="楷体" pitchFamily="49" charset="-122"/>
                <a:cs typeface="Consolas" pitchFamily="49" charset="0"/>
              </a:rPr>
              <a:t>：已知一棵完全二叉树的第</a:t>
            </a:r>
            <a:r>
              <a:rPr lang="en-US" sz="2200">
                <a:latin typeface="Consolas" pitchFamily="49" charset="0"/>
                <a:ea typeface="楷体" pitchFamily="49" charset="-122"/>
                <a:cs typeface="Consolas" pitchFamily="49" charset="0"/>
              </a:rPr>
              <a:t>6</a:t>
            </a:r>
            <a:r>
              <a:rPr lang="zh-CN" altLang="en-US" sz="2200">
                <a:latin typeface="Consolas" pitchFamily="49" charset="0"/>
                <a:ea typeface="楷体" pitchFamily="49" charset="-122"/>
                <a:cs typeface="Consolas" pitchFamily="49" charset="0"/>
              </a:rPr>
              <a:t>层（设根为第</a:t>
            </a:r>
            <a:r>
              <a:rPr lang="en-US"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层）有</a:t>
            </a:r>
            <a:r>
              <a:rPr lang="en-US" sz="2200">
                <a:latin typeface="Consolas" pitchFamily="49" charset="0"/>
                <a:ea typeface="楷体" pitchFamily="49" charset="-122"/>
                <a:cs typeface="Consolas" pitchFamily="49" charset="0"/>
              </a:rPr>
              <a:t>8</a:t>
            </a:r>
            <a:r>
              <a:rPr lang="zh-CN" altLang="en-US" sz="2200">
                <a:latin typeface="Consolas" pitchFamily="49" charset="0"/>
                <a:ea typeface="楷体" pitchFamily="49" charset="-122"/>
                <a:cs typeface="Consolas" pitchFamily="49" charset="0"/>
              </a:rPr>
              <a:t>个叶子结点，则该完全二叉树的结点个数最多是</a:t>
            </a:r>
            <a:r>
              <a:rPr lang="en-US" sz="2200" u="sng">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a:t>
            </a:r>
            <a:endParaRPr lang="en-US" altLang="zh-CN" sz="2200">
              <a:latin typeface="Consolas" pitchFamily="49" charset="0"/>
              <a:ea typeface="楷体" pitchFamily="49" charset="-122"/>
              <a:cs typeface="Consolas" pitchFamily="49" charset="0"/>
            </a:endParaRPr>
          </a:p>
          <a:p>
            <a:pPr algn="l">
              <a:lnSpc>
                <a:spcPct val="150000"/>
              </a:lnSpc>
            </a:pPr>
            <a:r>
              <a:rPr lang="en-US" sz="2200">
                <a:latin typeface="Consolas" pitchFamily="49" charset="0"/>
                <a:ea typeface="楷体" pitchFamily="49" charset="-122"/>
                <a:cs typeface="Consolas" pitchFamily="49" charset="0"/>
              </a:rPr>
              <a:t>   A. 39		B. 52		C. 111	D. 119</a:t>
            </a:r>
            <a:endParaRPr lang="zh-CN" altLang="en-US" sz="2200">
              <a:latin typeface="Consolas" pitchFamily="49" charset="0"/>
              <a:ea typeface="楷体" pitchFamily="49" charset="-122"/>
              <a:cs typeface="Consolas" pitchFamily="49" charset="0"/>
            </a:endParaRPr>
          </a:p>
        </p:txBody>
      </p:sp>
      <p:sp>
        <p:nvSpPr>
          <p:cNvPr id="5" name="TextBox 4"/>
          <p:cNvSpPr txBox="1"/>
          <p:nvPr/>
        </p:nvSpPr>
        <p:spPr>
          <a:xfrm>
            <a:off x="357158" y="2857496"/>
            <a:ext cx="8286808" cy="3323987"/>
          </a:xfrm>
          <a:prstGeom prst="rect">
            <a:avLst/>
          </a:prstGeom>
          <a:noFill/>
        </p:spPr>
        <p:txBody>
          <a:bodyPr wrap="square" rtlCol="0">
            <a:spAutoFit/>
          </a:bodyPr>
          <a:lstStyle/>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完全二叉树的叶子结点只能在最下两层，对于本题，结点最多的情况是第</a:t>
            </a:r>
            <a:r>
              <a:rPr lang="en-US" sz="2000">
                <a:latin typeface="Consolas" pitchFamily="49" charset="0"/>
                <a:ea typeface="微软雅黑" pitchFamily="34" charset="-122"/>
                <a:cs typeface="Consolas" pitchFamily="49" charset="0"/>
              </a:rPr>
              <a:t>6</a:t>
            </a:r>
            <a:r>
              <a:rPr lang="zh-CN" altLang="en-US" sz="2000">
                <a:latin typeface="Consolas" pitchFamily="49" charset="0"/>
                <a:ea typeface="微软雅黑" pitchFamily="34" charset="-122"/>
                <a:cs typeface="Consolas" pitchFamily="49" charset="0"/>
              </a:rPr>
              <a:t>层为倒数第二层，即</a:t>
            </a:r>
            <a:r>
              <a:rPr lang="en-US" sz="2000">
                <a:latin typeface="Consolas" pitchFamily="49" charset="0"/>
                <a:ea typeface="微软雅黑" pitchFamily="34" charset="-122"/>
                <a:cs typeface="Consolas" pitchFamily="49" charset="0"/>
              </a:rPr>
              <a:t>1</a:t>
            </a:r>
            <a:r>
              <a:rPr lang="zh-CN" altLang="en-US" sz="2000">
                <a:latin typeface="Consolas" pitchFamily="49" charset="0"/>
                <a:ea typeface="微软雅黑" pitchFamily="34" charset="-122"/>
                <a:cs typeface="Consolas" pitchFamily="49" charset="0"/>
              </a:rPr>
              <a:t>～</a:t>
            </a:r>
            <a:r>
              <a:rPr lang="en-US" sz="2000">
                <a:latin typeface="Consolas" pitchFamily="49" charset="0"/>
                <a:ea typeface="微软雅黑" pitchFamily="34" charset="-122"/>
                <a:cs typeface="Consolas" pitchFamily="49" charset="0"/>
              </a:rPr>
              <a:t>6</a:t>
            </a:r>
            <a:r>
              <a:rPr lang="zh-CN" altLang="en-US" sz="2000">
                <a:latin typeface="Consolas" pitchFamily="49" charset="0"/>
                <a:ea typeface="微软雅黑" pitchFamily="34" charset="-122"/>
                <a:cs typeface="Consolas" pitchFamily="49" charset="0"/>
              </a:rPr>
              <a:t>层构成一个满二叉树，其结点总数为</a:t>
            </a:r>
            <a:r>
              <a:rPr lang="en-US" sz="2000">
                <a:latin typeface="Consolas" pitchFamily="49" charset="0"/>
                <a:ea typeface="微软雅黑" pitchFamily="34" charset="-122"/>
                <a:cs typeface="Consolas" pitchFamily="49" charset="0"/>
              </a:rPr>
              <a:t>2</a:t>
            </a:r>
            <a:r>
              <a:rPr lang="en-US" sz="2000" baseline="30000">
                <a:latin typeface="Consolas" pitchFamily="49" charset="0"/>
                <a:ea typeface="微软雅黑" pitchFamily="34" charset="-122"/>
                <a:cs typeface="Consolas" pitchFamily="49" charset="0"/>
              </a:rPr>
              <a:t>6</a:t>
            </a:r>
            <a:r>
              <a:rPr lang="en-US" sz="2000">
                <a:latin typeface="Consolas" pitchFamily="49" charset="0"/>
                <a:ea typeface="微软雅黑" pitchFamily="34" charset="-122"/>
                <a:cs typeface="Consolas" pitchFamily="49" charset="0"/>
              </a:rPr>
              <a:t>-1=63</a:t>
            </a:r>
            <a:r>
              <a:rPr lang="zh-CN" altLang="en-US" sz="2000">
                <a:latin typeface="Consolas" pitchFamily="49" charset="0"/>
                <a:ea typeface="微软雅黑" pitchFamily="34" charset="-122"/>
                <a:cs typeface="Consolas" pitchFamily="49" charset="0"/>
              </a:rPr>
              <a:t>。</a:t>
            </a:r>
            <a:endParaRPr lang="en-US" altLang="zh-CN" sz="2000">
              <a:latin typeface="Consolas" pitchFamily="49" charset="0"/>
              <a:ea typeface="微软雅黑" pitchFamily="34" charset="-122"/>
              <a:cs typeface="Consolas" pitchFamily="49" charset="0"/>
            </a:endParaRP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其中第</a:t>
            </a:r>
            <a:r>
              <a:rPr lang="en-US" sz="2000">
                <a:latin typeface="Consolas" pitchFamily="49" charset="0"/>
                <a:ea typeface="微软雅黑" pitchFamily="34" charset="-122"/>
                <a:cs typeface="Consolas" pitchFamily="49" charset="0"/>
              </a:rPr>
              <a:t>6</a:t>
            </a:r>
            <a:r>
              <a:rPr lang="zh-CN" altLang="en-US" sz="2000">
                <a:latin typeface="Consolas" pitchFamily="49" charset="0"/>
                <a:ea typeface="微软雅黑" pitchFamily="34" charset="-122"/>
                <a:cs typeface="Consolas" pitchFamily="49" charset="0"/>
              </a:rPr>
              <a:t>层有</a:t>
            </a:r>
            <a:r>
              <a:rPr lang="en-US" sz="2000">
                <a:latin typeface="Consolas" pitchFamily="49" charset="0"/>
                <a:ea typeface="微软雅黑" pitchFamily="34" charset="-122"/>
                <a:cs typeface="Consolas" pitchFamily="49" charset="0"/>
              </a:rPr>
              <a:t>2</a:t>
            </a:r>
            <a:r>
              <a:rPr lang="en-US" sz="2000" baseline="30000">
                <a:latin typeface="Consolas" pitchFamily="49" charset="0"/>
                <a:ea typeface="微软雅黑" pitchFamily="34" charset="-122"/>
                <a:cs typeface="Consolas" pitchFamily="49" charset="0"/>
              </a:rPr>
              <a:t>5</a:t>
            </a:r>
            <a:r>
              <a:rPr lang="en-US" sz="2000">
                <a:latin typeface="Consolas" pitchFamily="49" charset="0"/>
                <a:ea typeface="微软雅黑" pitchFamily="34" charset="-122"/>
                <a:cs typeface="Consolas" pitchFamily="49" charset="0"/>
              </a:rPr>
              <a:t>=32</a:t>
            </a:r>
            <a:r>
              <a:rPr lang="zh-CN" altLang="en-US" sz="2000">
                <a:latin typeface="Consolas" pitchFamily="49" charset="0"/>
                <a:ea typeface="微软雅黑" pitchFamily="34" charset="-122"/>
                <a:cs typeface="Consolas" pitchFamily="49" charset="0"/>
              </a:rPr>
              <a:t>个结点，含</a:t>
            </a:r>
            <a:r>
              <a:rPr lang="en-US" sz="2000">
                <a:latin typeface="Consolas" pitchFamily="49" charset="0"/>
                <a:ea typeface="微软雅黑" pitchFamily="34" charset="-122"/>
                <a:cs typeface="Consolas" pitchFamily="49" charset="0"/>
              </a:rPr>
              <a:t>8</a:t>
            </a:r>
            <a:r>
              <a:rPr lang="zh-CN" altLang="en-US" sz="2000">
                <a:latin typeface="Consolas" pitchFamily="49" charset="0"/>
                <a:ea typeface="微软雅黑" pitchFamily="34" charset="-122"/>
                <a:cs typeface="Consolas" pitchFamily="49" charset="0"/>
              </a:rPr>
              <a:t>个叶子结点，则另外有</a:t>
            </a:r>
            <a:r>
              <a:rPr lang="en-US" sz="2000">
                <a:latin typeface="Consolas" pitchFamily="49" charset="0"/>
                <a:ea typeface="微软雅黑" pitchFamily="34" charset="-122"/>
                <a:cs typeface="Consolas" pitchFamily="49" charset="0"/>
              </a:rPr>
              <a:t>32-8=24</a:t>
            </a:r>
            <a:r>
              <a:rPr lang="zh-CN" altLang="en-US" sz="2000">
                <a:latin typeface="Consolas" pitchFamily="49" charset="0"/>
                <a:ea typeface="微软雅黑" pitchFamily="34" charset="-122"/>
                <a:cs typeface="Consolas" pitchFamily="49" charset="0"/>
              </a:rPr>
              <a:t>个非叶子结点，它们中每个结点有两个孩子结点（均为第</a:t>
            </a:r>
            <a:r>
              <a:rPr lang="en-US" sz="2000">
                <a:latin typeface="Consolas" pitchFamily="49" charset="0"/>
                <a:ea typeface="微软雅黑" pitchFamily="34" charset="-122"/>
                <a:cs typeface="Consolas" pitchFamily="49" charset="0"/>
              </a:rPr>
              <a:t>7</a:t>
            </a:r>
            <a:r>
              <a:rPr lang="zh-CN" altLang="en-US" sz="2000">
                <a:latin typeface="Consolas" pitchFamily="49" charset="0"/>
                <a:ea typeface="微软雅黑" pitchFamily="34" charset="-122"/>
                <a:cs typeface="Consolas" pitchFamily="49" charset="0"/>
              </a:rPr>
              <a:t>层的叶子结点），计</a:t>
            </a:r>
            <a:r>
              <a:rPr lang="en-US" sz="2000">
                <a:latin typeface="Consolas" pitchFamily="49" charset="0"/>
                <a:ea typeface="微软雅黑" pitchFamily="34" charset="-122"/>
                <a:cs typeface="Consolas" pitchFamily="49" charset="0"/>
              </a:rPr>
              <a:t>48</a:t>
            </a:r>
            <a:r>
              <a:rPr lang="zh-CN" altLang="en-US" sz="2000">
                <a:latin typeface="Consolas" pitchFamily="49" charset="0"/>
                <a:ea typeface="微软雅黑" pitchFamily="34" charset="-122"/>
                <a:cs typeface="Consolas" pitchFamily="49" charset="0"/>
              </a:rPr>
              <a:t>个叶子结点。这样最多的结点个数</a:t>
            </a:r>
            <a:r>
              <a:rPr lang="en-US" sz="2000">
                <a:latin typeface="Consolas" pitchFamily="49" charset="0"/>
                <a:ea typeface="微软雅黑" pitchFamily="34" charset="-122"/>
                <a:cs typeface="Consolas" pitchFamily="49" charset="0"/>
              </a:rPr>
              <a:t>=63+48=111</a:t>
            </a:r>
            <a:r>
              <a:rPr lang="zh-CN" altLang="en-US" sz="2000">
                <a:latin typeface="Consolas" pitchFamily="49" charset="0"/>
                <a:ea typeface="微软雅黑" pitchFamily="34" charset="-122"/>
                <a:cs typeface="Consolas" pitchFamily="49" charset="0"/>
              </a:rPr>
              <a:t>。</a:t>
            </a:r>
            <a:endParaRPr lang="en-US" altLang="zh-CN" sz="2000">
              <a:latin typeface="Consolas" pitchFamily="49" charset="0"/>
              <a:ea typeface="微软雅黑" pitchFamily="34" charset="-122"/>
              <a:cs typeface="Consolas" pitchFamily="49" charset="0"/>
            </a:endParaRPr>
          </a:p>
          <a:p>
            <a:pPr marL="457200" indent="-457200" algn="l">
              <a:lnSpc>
                <a:spcPct val="150000"/>
              </a:lnSpc>
              <a:buBlip>
                <a:blip r:embed="rId3"/>
              </a:buBlip>
            </a:pPr>
            <a:r>
              <a:rPr lang="zh-CN" altLang="en-US" sz="2000">
                <a:latin typeface="Consolas" pitchFamily="49" charset="0"/>
                <a:ea typeface="微软雅黑" pitchFamily="34" charset="-122"/>
                <a:cs typeface="Consolas" pitchFamily="49" charset="0"/>
              </a:rPr>
              <a:t>答案为</a:t>
            </a:r>
            <a:r>
              <a:rPr lang="en-US" sz="2000">
                <a:latin typeface="Consolas" pitchFamily="49" charset="0"/>
                <a:ea typeface="微软雅黑" pitchFamily="34" charset="-122"/>
                <a:cs typeface="Consolas" pitchFamily="49" charset="0"/>
              </a:rPr>
              <a:t>C</a:t>
            </a:r>
            <a:r>
              <a:rPr lang="zh-CN" altLang="en-US" sz="2000">
                <a:latin typeface="Consolas" pitchFamily="49" charset="0"/>
                <a:ea typeface="微软雅黑" pitchFamily="34" charset="-122"/>
                <a:cs typeface="Consolas" pitchFamily="49" charset="0"/>
              </a:rPr>
              <a:t>。</a:t>
            </a:r>
          </a:p>
        </p:txBody>
      </p:sp>
      <p:sp>
        <p:nvSpPr>
          <p:cNvPr id="2" name="灯片编号占位符 1">
            <a:extLst>
              <a:ext uri="{FF2B5EF4-FFF2-40B4-BE49-F238E27FC236}">
                <a16:creationId xmlns:a16="http://schemas.microsoft.com/office/drawing/2014/main" id="{B6F695F2-3E52-4AC6-88AC-9B4ACD9A84AC}"/>
              </a:ext>
            </a:extLst>
          </p:cNvPr>
          <p:cNvSpPr>
            <a:spLocks noGrp="1"/>
          </p:cNvSpPr>
          <p:nvPr>
            <p:ph type="sldNum" sz="quarter" idx="12"/>
          </p:nvPr>
        </p:nvSpPr>
        <p:spPr/>
        <p:txBody>
          <a:bodyPr/>
          <a:lstStyle/>
          <a:p>
            <a:fld id="{FFD28AF7-D4CC-4B35-B7D7-507FA0146854}" type="slidenum">
              <a:rPr lang="en-US" altLang="zh-CN" smtClean="0"/>
              <a:pPr/>
              <a:t>52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00080" y="642918"/>
            <a:ext cx="8458200" cy="120347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lnSpc>
                <a:spcPct val="150000"/>
              </a:lnSpc>
              <a:spcBef>
                <a:spcPct val="50000"/>
              </a:spcBef>
            </a:pPr>
            <a:r>
              <a:rPr kumimoji="1" lang="zh-CN" altLang="en-US" dirty="0">
                <a:solidFill>
                  <a:srgbClr val="FF0000"/>
                </a:solidFill>
                <a:latin typeface="Times New Roman" pitchFamily="18" charset="0"/>
                <a:ea typeface="黑体" pitchFamily="49" charset="-122"/>
                <a:cs typeface="Times New Roman" pitchFamily="18" charset="0"/>
              </a:rPr>
              <a:t>性质</a:t>
            </a:r>
            <a:r>
              <a:rPr kumimoji="1" lang="en-US" altLang="zh-CN" dirty="0">
                <a:solidFill>
                  <a:srgbClr val="FF0000"/>
                </a:solidFill>
                <a:latin typeface="Times New Roman" pitchFamily="18" charset="0"/>
                <a:ea typeface="黑体" pitchFamily="49" charset="-122"/>
                <a:cs typeface="Times New Roman" pitchFamily="18" charset="0"/>
              </a:rPr>
              <a:t>2</a:t>
            </a:r>
            <a:r>
              <a:rPr kumimoji="1" lang="en-US" altLang="zh-CN" dirty="0">
                <a:solidFill>
                  <a:srgbClr val="3333FF"/>
                </a:solidFill>
                <a:latin typeface="Times New Roman" pitchFamily="18" charset="0"/>
                <a:ea typeface="黑体" pitchFamily="49" charset="-122"/>
                <a:cs typeface="Times New Roman" pitchFamily="18" charset="0"/>
              </a:rPr>
              <a:t> </a:t>
            </a:r>
            <a:r>
              <a:rPr kumimoji="1" lang="en-US" altLang="zh-CN" dirty="0">
                <a:solidFill>
                  <a:srgbClr val="3333FF"/>
                </a:solidFill>
                <a:latin typeface="Times New Roman" pitchFamily="18" charset="0"/>
                <a:ea typeface="楷体" pitchFamily="49" charset="-122"/>
                <a:cs typeface="Times New Roman" pitchFamily="18" charset="0"/>
              </a:rPr>
              <a:t> </a:t>
            </a:r>
            <a:r>
              <a:rPr kumimoji="1" lang="zh-CN" altLang="en-US" sz="2000" dirty="0">
                <a:solidFill>
                  <a:srgbClr val="3333FF"/>
                </a:solidFill>
                <a:latin typeface="Consolas" pitchFamily="49" charset="0"/>
                <a:ea typeface="微软雅黑" pitchFamily="34" charset="-122"/>
                <a:cs typeface="Consolas" pitchFamily="49" charset="0"/>
              </a:rPr>
              <a:t>非空二叉树上第</a:t>
            </a:r>
            <a:r>
              <a:rPr kumimoji="1" lang="en-US" altLang="zh-CN" sz="2000" i="1" dirty="0" err="1">
                <a:solidFill>
                  <a:srgbClr val="3333FF"/>
                </a:solidFill>
                <a:latin typeface="Consolas" pitchFamily="49" charset="0"/>
                <a:ea typeface="微软雅黑" pitchFamily="34" charset="-122"/>
                <a:cs typeface="Consolas" pitchFamily="49" charset="0"/>
              </a:rPr>
              <a:t>i</a:t>
            </a:r>
            <a:r>
              <a:rPr kumimoji="1" lang="zh-CN" altLang="en-US" sz="2000" dirty="0">
                <a:solidFill>
                  <a:srgbClr val="3333FF"/>
                </a:solidFill>
                <a:latin typeface="Consolas" pitchFamily="49" charset="0"/>
                <a:ea typeface="微软雅黑" pitchFamily="34" charset="-122"/>
                <a:cs typeface="Consolas" pitchFamily="49" charset="0"/>
              </a:rPr>
              <a:t>层上至多有</a:t>
            </a:r>
            <a:r>
              <a:rPr kumimoji="1" lang="en-US" altLang="zh-CN" sz="2000" err="1">
                <a:solidFill>
                  <a:srgbClr val="3333FF"/>
                </a:solidFill>
                <a:latin typeface="Consolas" pitchFamily="49" charset="0"/>
                <a:ea typeface="微软雅黑" pitchFamily="34" charset="-122"/>
                <a:cs typeface="Consolas" pitchFamily="49" charset="0"/>
              </a:rPr>
              <a:t>2</a:t>
            </a:r>
            <a:r>
              <a:rPr kumimoji="1" lang="en-US" altLang="zh-CN" sz="2000" i="1" baseline="30000" err="1">
                <a:solidFill>
                  <a:srgbClr val="3333FF"/>
                </a:solidFill>
                <a:latin typeface="Consolas" pitchFamily="49" charset="0"/>
                <a:ea typeface="微软雅黑" pitchFamily="34" charset="-122"/>
                <a:cs typeface="Consolas" pitchFamily="49" charset="0"/>
              </a:rPr>
              <a:t>i</a:t>
            </a:r>
            <a:r>
              <a:rPr kumimoji="1" lang="en-US" altLang="zh-CN" sz="2000" baseline="30000">
                <a:solidFill>
                  <a:srgbClr val="3333FF"/>
                </a:solidFill>
                <a:latin typeface="Consolas" pitchFamily="49" charset="0"/>
                <a:ea typeface="微软雅黑" pitchFamily="34" charset="-122"/>
                <a:cs typeface="Consolas" pitchFamily="49" charset="0"/>
              </a:rPr>
              <a:t>-1</a:t>
            </a:r>
            <a:r>
              <a:rPr kumimoji="1" lang="zh-CN" altLang="en-US" sz="2000">
                <a:solidFill>
                  <a:srgbClr val="3333FF"/>
                </a:solidFill>
                <a:latin typeface="Consolas" pitchFamily="49" charset="0"/>
                <a:ea typeface="微软雅黑" pitchFamily="34" charset="-122"/>
                <a:cs typeface="Consolas" pitchFamily="49" charset="0"/>
              </a:rPr>
              <a:t>个结点（</a:t>
            </a:r>
            <a:r>
              <a:rPr kumimoji="1" lang="en-US" altLang="zh-CN" sz="2000" i="1" dirty="0" err="1">
                <a:solidFill>
                  <a:srgbClr val="3333FF"/>
                </a:solidFill>
                <a:latin typeface="Consolas" pitchFamily="49" charset="0"/>
                <a:ea typeface="微软雅黑" pitchFamily="34" charset="-122"/>
                <a:cs typeface="Consolas" pitchFamily="49" charset="0"/>
              </a:rPr>
              <a:t>i</a:t>
            </a:r>
            <a:r>
              <a:rPr kumimoji="1" lang="en-US" altLang="zh-CN" sz="2000" dirty="0" err="1">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a:t>
            </a:r>
          </a:p>
          <a:p>
            <a:pPr algn="just">
              <a:lnSpc>
                <a:spcPct val="150000"/>
              </a:lnSpc>
              <a:spcBef>
                <a:spcPct val="50000"/>
              </a:spcBef>
            </a:pPr>
            <a:r>
              <a:rPr kumimoji="1" lang="zh-CN" altLang="en-US" sz="2000" dirty="0">
                <a:solidFill>
                  <a:srgbClr val="3333FF"/>
                </a:solidFill>
                <a:latin typeface="Consolas" pitchFamily="49" charset="0"/>
                <a:ea typeface="微软雅黑" pitchFamily="34" charset="-122"/>
                <a:cs typeface="Consolas" pitchFamily="49" charset="0"/>
              </a:rPr>
              <a:t>      由树的性质</a:t>
            </a:r>
            <a:r>
              <a:rPr kumimoji="1" lang="en-US" altLang="zh-CN" sz="2000" dirty="0">
                <a:solidFill>
                  <a:srgbClr val="3333FF"/>
                </a:solidFill>
                <a:latin typeface="Consolas" pitchFamily="49" charset="0"/>
                <a:ea typeface="微软雅黑" pitchFamily="34" charset="-122"/>
                <a:cs typeface="Consolas" pitchFamily="49" charset="0"/>
              </a:rPr>
              <a:t>2</a:t>
            </a:r>
            <a:r>
              <a:rPr kumimoji="1" lang="zh-CN" altLang="en-US" sz="2000" dirty="0">
                <a:solidFill>
                  <a:srgbClr val="3333FF"/>
                </a:solidFill>
                <a:latin typeface="Consolas" pitchFamily="49" charset="0"/>
                <a:ea typeface="微软雅黑" pitchFamily="34" charset="-122"/>
                <a:cs typeface="Consolas" pitchFamily="49" charset="0"/>
              </a:rPr>
              <a:t>可推出。</a:t>
            </a:r>
          </a:p>
        </p:txBody>
      </p:sp>
      <p:sp>
        <p:nvSpPr>
          <p:cNvPr id="3" name="TextBox 2"/>
          <p:cNvSpPr txBox="1"/>
          <p:nvPr/>
        </p:nvSpPr>
        <p:spPr>
          <a:xfrm>
            <a:off x="357158" y="2362176"/>
            <a:ext cx="8429684" cy="12034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lnSpc>
                <a:spcPct val="150000"/>
              </a:lnSpc>
              <a:spcBef>
                <a:spcPct val="50000"/>
              </a:spcBef>
            </a:pPr>
            <a:r>
              <a:rPr kumimoji="1" lang="zh-CN" altLang="en-US" dirty="0">
                <a:solidFill>
                  <a:srgbClr val="FF0000"/>
                </a:solidFill>
                <a:latin typeface="Times New Roman" pitchFamily="18" charset="0"/>
                <a:ea typeface="楷体" pitchFamily="49" charset="-122"/>
                <a:cs typeface="Times New Roman" pitchFamily="18" charset="0"/>
              </a:rPr>
              <a:t> </a:t>
            </a:r>
            <a:r>
              <a:rPr kumimoji="1" lang="zh-CN" altLang="en-US" dirty="0">
                <a:solidFill>
                  <a:srgbClr val="FF0000"/>
                </a:solidFill>
                <a:latin typeface="Times New Roman" pitchFamily="18" charset="0"/>
                <a:ea typeface="黑体" pitchFamily="49" charset="-122"/>
                <a:cs typeface="Times New Roman" pitchFamily="18" charset="0"/>
              </a:rPr>
              <a:t>性质</a:t>
            </a:r>
            <a:r>
              <a:rPr kumimoji="1" lang="en-US" altLang="zh-CN" dirty="0">
                <a:solidFill>
                  <a:srgbClr val="FF0000"/>
                </a:solidFill>
                <a:latin typeface="Times New Roman" pitchFamily="18" charset="0"/>
                <a:ea typeface="黑体" pitchFamily="49" charset="-122"/>
                <a:cs typeface="Times New Roman" pitchFamily="18" charset="0"/>
              </a:rPr>
              <a:t>3 </a:t>
            </a:r>
            <a:r>
              <a:rPr kumimoji="1" lang="en-US" altLang="zh-CN" dirty="0">
                <a:solidFill>
                  <a:srgbClr val="3333FF"/>
                </a:solidFill>
                <a:latin typeface="Times New Roman" pitchFamily="18" charset="0"/>
                <a:ea typeface="楷体" pitchFamily="49" charset="-122"/>
                <a:cs typeface="Times New Roman" pitchFamily="18" charset="0"/>
              </a:rPr>
              <a:t> </a:t>
            </a:r>
            <a:r>
              <a:rPr kumimoji="1" lang="zh-CN" altLang="en-US" sz="2000" dirty="0">
                <a:solidFill>
                  <a:srgbClr val="3333FF"/>
                </a:solidFill>
                <a:latin typeface="Consolas" pitchFamily="49" charset="0"/>
                <a:ea typeface="微软雅黑" pitchFamily="34" charset="-122"/>
                <a:cs typeface="Consolas" pitchFamily="49" charset="0"/>
              </a:rPr>
              <a:t>高度为</a:t>
            </a:r>
            <a:r>
              <a:rPr kumimoji="1" lang="en-US" altLang="zh-CN" sz="2000" i="1" dirty="0">
                <a:solidFill>
                  <a:srgbClr val="3333FF"/>
                </a:solidFill>
                <a:latin typeface="Consolas" pitchFamily="49" charset="0"/>
                <a:ea typeface="微软雅黑" pitchFamily="34" charset="-122"/>
                <a:cs typeface="Consolas" pitchFamily="49" charset="0"/>
              </a:rPr>
              <a:t>h</a:t>
            </a:r>
            <a:r>
              <a:rPr kumimoji="1" lang="zh-CN" altLang="en-US" sz="2000" dirty="0">
                <a:solidFill>
                  <a:srgbClr val="3333FF"/>
                </a:solidFill>
                <a:latin typeface="Consolas" pitchFamily="49" charset="0"/>
                <a:ea typeface="微软雅黑" pitchFamily="34" charset="-122"/>
                <a:cs typeface="Consolas" pitchFamily="49" charset="0"/>
              </a:rPr>
              <a:t>的二叉树至多有</a:t>
            </a:r>
            <a:r>
              <a:rPr kumimoji="1" lang="en-US" altLang="zh-CN" sz="2000" err="1">
                <a:solidFill>
                  <a:srgbClr val="3333FF"/>
                </a:solidFill>
                <a:latin typeface="Consolas" pitchFamily="49" charset="0"/>
                <a:ea typeface="微软雅黑" pitchFamily="34" charset="-122"/>
                <a:cs typeface="Consolas" pitchFamily="49" charset="0"/>
              </a:rPr>
              <a:t>2</a:t>
            </a:r>
            <a:r>
              <a:rPr kumimoji="1" lang="en-US" altLang="zh-CN" sz="2000" i="1" baseline="30000" err="1">
                <a:solidFill>
                  <a:srgbClr val="3333FF"/>
                </a:solidFill>
                <a:latin typeface="Consolas" pitchFamily="49" charset="0"/>
                <a:ea typeface="微软雅黑" pitchFamily="34" charset="-122"/>
                <a:cs typeface="Consolas" pitchFamily="49" charset="0"/>
              </a:rPr>
              <a:t>h</a:t>
            </a:r>
            <a:r>
              <a:rPr kumimoji="1" lang="en-US" altLang="zh-CN" sz="2000">
                <a:solidFill>
                  <a:srgbClr val="3333FF"/>
                </a:solidFill>
                <a:latin typeface="Consolas" pitchFamily="49" charset="0"/>
                <a:ea typeface="微软雅黑" pitchFamily="34" charset="-122"/>
                <a:cs typeface="Consolas" pitchFamily="49" charset="0"/>
              </a:rPr>
              <a:t>-1</a:t>
            </a:r>
            <a:r>
              <a:rPr kumimoji="1" lang="zh-CN" altLang="en-US" sz="2000">
                <a:solidFill>
                  <a:srgbClr val="3333FF"/>
                </a:solidFill>
                <a:latin typeface="Consolas" pitchFamily="49" charset="0"/>
                <a:ea typeface="微软雅黑" pitchFamily="34" charset="-122"/>
                <a:cs typeface="Consolas" pitchFamily="49" charset="0"/>
              </a:rPr>
              <a:t>个结点（</a:t>
            </a:r>
            <a:r>
              <a:rPr kumimoji="1" lang="en-US" altLang="zh-CN" sz="2000" i="1" dirty="0" err="1">
                <a:solidFill>
                  <a:srgbClr val="3333FF"/>
                </a:solidFill>
                <a:latin typeface="Consolas" pitchFamily="49" charset="0"/>
                <a:ea typeface="微软雅黑" pitchFamily="34" charset="-122"/>
                <a:cs typeface="Consolas" pitchFamily="49" charset="0"/>
              </a:rPr>
              <a:t>h</a:t>
            </a:r>
            <a:r>
              <a:rPr kumimoji="1" lang="en-US" altLang="zh-CN" sz="2000" dirty="0" err="1">
                <a:solidFill>
                  <a:srgbClr val="3333FF"/>
                </a:solidFill>
                <a:latin typeface="Consolas" pitchFamily="49" charset="0"/>
                <a:ea typeface="微软雅黑" pitchFamily="34" charset="-122"/>
                <a:cs typeface="Consolas" pitchFamily="49" charset="0"/>
              </a:rPr>
              <a:t>≥1</a:t>
            </a:r>
            <a:r>
              <a:rPr kumimoji="1" lang="zh-CN" altLang="en-US" sz="2000" dirty="0">
                <a:solidFill>
                  <a:srgbClr val="3333FF"/>
                </a:solidFill>
                <a:latin typeface="Consolas" pitchFamily="49" charset="0"/>
                <a:ea typeface="微软雅黑" pitchFamily="34" charset="-122"/>
                <a:cs typeface="Consolas" pitchFamily="49" charset="0"/>
              </a:rPr>
              <a:t>）。</a:t>
            </a:r>
          </a:p>
          <a:p>
            <a:pPr algn="just">
              <a:lnSpc>
                <a:spcPct val="150000"/>
              </a:lnSpc>
              <a:spcBef>
                <a:spcPct val="50000"/>
              </a:spcBef>
            </a:pPr>
            <a:r>
              <a:rPr kumimoji="1" lang="zh-CN" altLang="en-US" sz="2000">
                <a:solidFill>
                  <a:srgbClr val="3333FF"/>
                </a:solidFill>
                <a:latin typeface="Consolas" pitchFamily="49" charset="0"/>
                <a:ea typeface="微软雅黑" pitchFamily="34" charset="-122"/>
                <a:cs typeface="Consolas" pitchFamily="49" charset="0"/>
              </a:rPr>
              <a:t>      由</a:t>
            </a:r>
            <a:r>
              <a:rPr kumimoji="1" lang="zh-CN" altLang="en-US" sz="2000" dirty="0">
                <a:solidFill>
                  <a:srgbClr val="3333FF"/>
                </a:solidFill>
                <a:latin typeface="Consolas" pitchFamily="49" charset="0"/>
                <a:ea typeface="微软雅黑" pitchFamily="34" charset="-122"/>
                <a:cs typeface="Consolas" pitchFamily="49" charset="0"/>
              </a:rPr>
              <a:t>树的性质</a:t>
            </a:r>
            <a:r>
              <a:rPr kumimoji="1" lang="en-US" altLang="zh-CN" sz="2000" dirty="0">
                <a:solidFill>
                  <a:srgbClr val="3333FF"/>
                </a:solidFill>
                <a:latin typeface="Consolas" pitchFamily="49" charset="0"/>
                <a:ea typeface="微软雅黑" pitchFamily="34" charset="-122"/>
                <a:cs typeface="Consolas" pitchFamily="49" charset="0"/>
              </a:rPr>
              <a:t>3</a:t>
            </a:r>
            <a:r>
              <a:rPr kumimoji="1" lang="zh-CN" altLang="en-US" sz="2000" dirty="0">
                <a:solidFill>
                  <a:srgbClr val="3333FF"/>
                </a:solidFill>
                <a:latin typeface="Consolas" pitchFamily="49" charset="0"/>
                <a:ea typeface="微软雅黑" pitchFamily="34" charset="-122"/>
                <a:cs typeface="Consolas" pitchFamily="49" charset="0"/>
              </a:rPr>
              <a:t>可推出。</a:t>
            </a:r>
            <a:endParaRPr lang="zh-CN" altLang="en-US" sz="2000" dirty="0">
              <a:solidFill>
                <a:srgbClr val="3333FF"/>
              </a:solidFill>
              <a:latin typeface="Consolas" pitchFamily="49" charset="0"/>
              <a:ea typeface="微软雅黑" pitchFamily="34" charset="-122"/>
              <a:cs typeface="Consolas" pitchFamily="49" charset="0"/>
            </a:endParaRPr>
          </a:p>
        </p:txBody>
      </p:sp>
      <p:sp>
        <p:nvSpPr>
          <p:cNvPr id="2" name="灯片编号占位符 1">
            <a:extLst>
              <a:ext uri="{FF2B5EF4-FFF2-40B4-BE49-F238E27FC236}">
                <a16:creationId xmlns:a16="http://schemas.microsoft.com/office/drawing/2014/main" id="{A977D3E4-E3AF-489E-A1F9-257F4042843D}"/>
              </a:ext>
            </a:extLst>
          </p:cNvPr>
          <p:cNvSpPr>
            <a:spLocks noGrp="1"/>
          </p:cNvSpPr>
          <p:nvPr>
            <p:ph type="sldNum" sz="quarter" idx="12"/>
          </p:nvPr>
        </p:nvSpPr>
        <p:spPr/>
        <p:txBody>
          <a:bodyPr/>
          <a:lstStyle/>
          <a:p>
            <a:fld id="{FFD28AF7-D4CC-4B35-B7D7-507FA0146854}" type="slidenum">
              <a:rPr lang="en-US" altLang="zh-CN" smtClean="0"/>
              <a:pPr/>
              <a:t>53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214290"/>
            <a:ext cx="6477016" cy="461665"/>
          </a:xfrm>
          <a:prstGeom prst="rect">
            <a:avLst/>
          </a:prstGeom>
          <a:noFill/>
          <a:ln w="9525">
            <a:noFill/>
            <a:miter lim="800000"/>
            <a:headEnd/>
            <a:tailEnd/>
          </a:ln>
          <a:effectLst/>
        </p:spPr>
        <p:txBody>
          <a:bodyPr wrap="square">
            <a:spAutoFit/>
          </a:bodyPr>
          <a:lstStyle/>
          <a:p>
            <a:pPr algn="l">
              <a:spcBef>
                <a:spcPct val="50000"/>
              </a:spcBef>
            </a:pPr>
            <a:r>
              <a:rPr kumimoji="1" lang="en-US" altLang="zh-CN">
                <a:solidFill>
                  <a:srgbClr val="FF0000"/>
                </a:solidFill>
                <a:latin typeface="Consolas" pitchFamily="49" charset="0"/>
                <a:ea typeface="楷体" pitchFamily="49" charset="-122"/>
                <a:cs typeface="Consolas" pitchFamily="49" charset="0"/>
              </a:rPr>
              <a:t> </a:t>
            </a:r>
            <a:r>
              <a:rPr kumimoji="1" lang="zh-CN" altLang="en-US">
                <a:solidFill>
                  <a:srgbClr val="FF0000"/>
                </a:solidFill>
                <a:latin typeface="Consolas" pitchFamily="49" charset="0"/>
                <a:ea typeface="黑体" pitchFamily="49" charset="-122"/>
                <a:cs typeface="Consolas" pitchFamily="49" charset="0"/>
              </a:rPr>
              <a:t>性质</a:t>
            </a:r>
            <a:r>
              <a:rPr kumimoji="1" lang="en-US" altLang="zh-CN">
                <a:solidFill>
                  <a:srgbClr val="FF0000"/>
                </a:solidFill>
                <a:latin typeface="Consolas" pitchFamily="49" charset="0"/>
                <a:ea typeface="黑体" pitchFamily="49" charset="-122"/>
                <a:cs typeface="Consolas" pitchFamily="49" charset="0"/>
              </a:rPr>
              <a:t>4</a:t>
            </a:r>
            <a:r>
              <a:rPr kumimoji="1" lang="en-US" altLang="zh-CN">
                <a:solidFill>
                  <a:srgbClr val="FF00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完全二叉树性质（含</a:t>
            </a:r>
            <a:r>
              <a:rPr kumimoji="1" lang="en-US" altLang="zh-CN" i="1">
                <a:latin typeface="Consolas" pitchFamily="49" charset="0"/>
                <a:ea typeface="楷体" pitchFamily="49" charset="-122"/>
                <a:cs typeface="Consolas" pitchFamily="49" charset="0"/>
              </a:rPr>
              <a:t>n</a:t>
            </a:r>
            <a:r>
              <a:rPr kumimoji="1" lang="zh-CN" altLang="en-US">
                <a:latin typeface="Consolas" pitchFamily="49" charset="0"/>
                <a:ea typeface="楷体" pitchFamily="49" charset="-122"/>
                <a:cs typeface="Consolas" pitchFamily="49" charset="0"/>
              </a:rPr>
              <a:t>为结点）： </a:t>
            </a:r>
            <a:endParaRPr kumimoji="1" lang="zh-CN" altLang="en-US" sz="2200" dirty="0">
              <a:latin typeface="Consolas" pitchFamily="49" charset="0"/>
              <a:ea typeface="楷体" pitchFamily="49" charset="-122"/>
              <a:cs typeface="Consolas" pitchFamily="49" charset="0"/>
            </a:endParaRPr>
          </a:p>
        </p:txBody>
      </p:sp>
      <p:sp>
        <p:nvSpPr>
          <p:cNvPr id="14" name="TextBox 13"/>
          <p:cNvSpPr txBox="1"/>
          <p:nvPr/>
        </p:nvSpPr>
        <p:spPr>
          <a:xfrm>
            <a:off x="642910" y="857232"/>
            <a:ext cx="5429288"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spcBef>
                <a:spcPts val="0"/>
              </a:spcBef>
            </a:pPr>
            <a:r>
              <a:rPr kumimoji="1" lang="zh-CN" altLang="en-US" sz="2000">
                <a:solidFill>
                  <a:srgbClr val="3333FF"/>
                </a:solidFill>
                <a:latin typeface="Consolas" pitchFamily="49" charset="0"/>
                <a:ea typeface="微软雅黑" pitchFamily="34" charset="-122"/>
                <a:cs typeface="Consolas" pitchFamily="49" charset="0"/>
                <a:sym typeface="Wingdings"/>
              </a:rPr>
              <a:t>  </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en-US" altLang="zh-CN" sz="2000" baseline="-25000">
                <a:solidFill>
                  <a:srgbClr val="3333FF"/>
                </a:solidFill>
                <a:latin typeface="Consolas" pitchFamily="49" charset="0"/>
                <a:ea typeface="微软雅黑" pitchFamily="34" charset="-122"/>
                <a:cs typeface="Consolas" pitchFamily="49" charset="0"/>
                <a:sym typeface="Wingdings"/>
              </a:rPr>
              <a:t>1</a:t>
            </a:r>
            <a:r>
              <a:rPr kumimoji="1" lang="en-US" altLang="zh-CN" sz="2000">
                <a:solidFill>
                  <a:srgbClr val="3333FF"/>
                </a:solidFill>
                <a:latin typeface="Consolas" pitchFamily="49" charset="0"/>
                <a:ea typeface="微软雅黑" pitchFamily="34" charset="-122"/>
                <a:cs typeface="Consolas" pitchFamily="49" charset="0"/>
                <a:sym typeface="Wingdings"/>
              </a:rPr>
              <a:t>=0</a:t>
            </a:r>
            <a:r>
              <a:rPr kumimoji="1" lang="zh-CN" altLang="en-US" sz="2000">
                <a:solidFill>
                  <a:srgbClr val="3333FF"/>
                </a:solidFill>
                <a:latin typeface="Consolas" pitchFamily="49" charset="0"/>
                <a:ea typeface="微软雅黑" pitchFamily="34" charset="-122"/>
                <a:cs typeface="Consolas" pitchFamily="49" charset="0"/>
                <a:sym typeface="Wingdings"/>
              </a:rPr>
              <a:t>或者</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en-US" altLang="zh-CN" sz="2000" baseline="-25000">
                <a:solidFill>
                  <a:srgbClr val="3333FF"/>
                </a:solidFill>
                <a:latin typeface="Consolas" pitchFamily="49" charset="0"/>
                <a:ea typeface="微软雅黑" pitchFamily="34" charset="-122"/>
                <a:cs typeface="Consolas" pitchFamily="49" charset="0"/>
                <a:sym typeface="Wingdings"/>
              </a:rPr>
              <a:t>1</a:t>
            </a:r>
            <a:r>
              <a:rPr kumimoji="1" lang="en-US" altLang="zh-CN" sz="2000">
                <a:solidFill>
                  <a:srgbClr val="3333FF"/>
                </a:solidFill>
                <a:latin typeface="Consolas" pitchFamily="49" charset="0"/>
                <a:ea typeface="微软雅黑" pitchFamily="34" charset="-122"/>
                <a:cs typeface="Consolas" pitchFamily="49" charset="0"/>
                <a:sym typeface="Wingdings"/>
              </a:rPr>
              <a:t>=1</a:t>
            </a:r>
            <a:r>
              <a:rPr kumimoji="1" lang="zh-CN" altLang="en-US" sz="2000">
                <a:solidFill>
                  <a:srgbClr val="3333FF"/>
                </a:solidFill>
                <a:latin typeface="Consolas" pitchFamily="49" charset="0"/>
                <a:ea typeface="微软雅黑" pitchFamily="34" charset="-122"/>
                <a:cs typeface="Consolas" pitchFamily="49" charset="0"/>
                <a:sym typeface="Wingdings"/>
              </a:rPr>
              <a:t>。</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en-US" altLang="zh-CN" sz="2000" baseline="-25000">
                <a:solidFill>
                  <a:srgbClr val="3333FF"/>
                </a:solidFill>
                <a:latin typeface="Consolas" pitchFamily="49" charset="0"/>
                <a:ea typeface="微软雅黑" pitchFamily="34" charset="-122"/>
                <a:cs typeface="Consolas" pitchFamily="49" charset="0"/>
                <a:sym typeface="Wingdings"/>
              </a:rPr>
              <a:t>1</a:t>
            </a:r>
            <a:r>
              <a:rPr kumimoji="1" lang="zh-CN" altLang="en-US" sz="2000">
                <a:solidFill>
                  <a:srgbClr val="3333FF"/>
                </a:solidFill>
                <a:latin typeface="Consolas" pitchFamily="49" charset="0"/>
                <a:ea typeface="微软雅黑" pitchFamily="34" charset="-122"/>
                <a:cs typeface="Consolas" pitchFamily="49" charset="0"/>
                <a:sym typeface="Wingdings"/>
              </a:rPr>
              <a:t>可由</a:t>
            </a:r>
            <a:r>
              <a:rPr kumimoji="1" lang="en-US" altLang="zh-CN" sz="2000" i="1">
                <a:solidFill>
                  <a:srgbClr val="3333FF"/>
                </a:solidFill>
                <a:latin typeface="Consolas" pitchFamily="49" charset="0"/>
                <a:ea typeface="微软雅黑" pitchFamily="34" charset="-122"/>
                <a:cs typeface="Consolas" pitchFamily="49" charset="0"/>
                <a:sym typeface="Wingdings"/>
              </a:rPr>
              <a:t>n</a:t>
            </a:r>
            <a:r>
              <a:rPr kumimoji="1" lang="zh-CN" altLang="en-US" sz="2000">
                <a:solidFill>
                  <a:srgbClr val="3333FF"/>
                </a:solidFill>
                <a:latin typeface="Consolas" pitchFamily="49" charset="0"/>
                <a:ea typeface="微软雅黑" pitchFamily="34" charset="-122"/>
                <a:cs typeface="Consolas" pitchFamily="49" charset="0"/>
                <a:sym typeface="Wingdings"/>
              </a:rPr>
              <a:t>的奇偶性确定：</a:t>
            </a:r>
            <a:endParaRPr kumimoji="1" lang="en-US" altLang="zh-CN" sz="2000">
              <a:solidFill>
                <a:srgbClr val="3333FF"/>
              </a:solidFill>
              <a:latin typeface="Consolas" pitchFamily="49" charset="0"/>
              <a:ea typeface="微软雅黑" pitchFamily="34" charset="-122"/>
              <a:cs typeface="Consolas" pitchFamily="49" charset="0"/>
              <a:sym typeface="Wingdings"/>
            </a:endParaRPr>
          </a:p>
        </p:txBody>
      </p:sp>
      <p:sp>
        <p:nvSpPr>
          <p:cNvPr id="18" name="TextBox 17"/>
          <p:cNvSpPr txBox="1"/>
          <p:nvPr/>
        </p:nvSpPr>
        <p:spPr>
          <a:xfrm>
            <a:off x="571472" y="4038905"/>
            <a:ext cx="7358114"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spcBef>
                <a:spcPct val="50000"/>
              </a:spcBef>
            </a:pPr>
            <a:r>
              <a:rPr kumimoji="1" lang="zh-CN" altLang="zh-CN" sz="2000">
                <a:solidFill>
                  <a:srgbClr val="3333FF"/>
                </a:solidFill>
                <a:latin typeface="Consolas" pitchFamily="49" charset="0"/>
                <a:ea typeface="微软雅黑" pitchFamily="34" charset="-122"/>
                <a:cs typeface="Consolas" pitchFamily="49" charset="0"/>
                <a:sym typeface="Wingdings"/>
              </a:rPr>
              <a:t></a:t>
            </a:r>
            <a:r>
              <a:rPr kumimoji="1" lang="en-US" altLang="zh-CN" sz="2000">
                <a:solidFill>
                  <a:srgbClr val="3333FF"/>
                </a:solidFill>
                <a:latin typeface="Consolas" pitchFamily="49" charset="0"/>
                <a:ea typeface="微软雅黑" pitchFamily="34" charset="-122"/>
                <a:cs typeface="Consolas" pitchFamily="49" charset="0"/>
                <a:sym typeface="Wingdings"/>
              </a:rPr>
              <a:t> </a:t>
            </a:r>
            <a:r>
              <a:rPr kumimoji="1" lang="zh-CN" altLang="en-US" sz="2000">
                <a:solidFill>
                  <a:srgbClr val="3333FF"/>
                </a:solidFill>
                <a:latin typeface="Consolas" pitchFamily="49" charset="0"/>
                <a:ea typeface="微软雅黑" pitchFamily="34" charset="-122"/>
                <a:cs typeface="Consolas" pitchFamily="49" charset="0"/>
              </a:rPr>
              <a:t>若</a:t>
            </a:r>
            <a:r>
              <a:rPr kumimoji="1" lang="en-US" altLang="zh-CN" sz="2000" i="1">
                <a:solidFill>
                  <a:srgbClr val="3333FF"/>
                </a:solidFill>
                <a:latin typeface="Consolas" pitchFamily="49" charset="0"/>
                <a:ea typeface="微软雅黑" pitchFamily="34" charset="-122"/>
                <a:cs typeface="Consolas" pitchFamily="49" charset="0"/>
              </a:rPr>
              <a:t>i</a:t>
            </a:r>
            <a:r>
              <a:rPr kumimoji="1" lang="en-US" altLang="zh-CN" sz="2000">
                <a:solidFill>
                  <a:srgbClr val="3333FF"/>
                </a:solidFill>
                <a:latin typeface="Consolas" pitchFamily="49" charset="0"/>
                <a:ea typeface="微软雅黑" pitchFamily="34" charset="-122"/>
                <a:cs typeface="Consolas" pitchFamily="49" charset="0"/>
              </a:rPr>
              <a:t>≤</a:t>
            </a:r>
            <a:r>
              <a:rPr kumimoji="1" lang="en-US" altLang="zh-CN" sz="2000">
                <a:solidFill>
                  <a:srgbClr val="3333FF"/>
                </a:solidFill>
                <a:latin typeface="Consolas" pitchFamily="49" charset="0"/>
                <a:ea typeface="微软雅黑" pitchFamily="34" charset="-122"/>
                <a:cs typeface="Consolas" pitchFamily="49" charset="0"/>
                <a:sym typeface="Symbol" pitchFamily="18" charset="2"/>
              </a:rPr>
              <a:t></a:t>
            </a:r>
            <a:r>
              <a:rPr kumimoji="1" lang="en-US" altLang="zh-CN" sz="2000" i="1">
                <a:solidFill>
                  <a:srgbClr val="3333FF"/>
                </a:solidFill>
                <a:latin typeface="Consolas" pitchFamily="49" charset="0"/>
                <a:ea typeface="微软雅黑" pitchFamily="34" charset="-122"/>
                <a:cs typeface="Consolas" pitchFamily="49" charset="0"/>
                <a:sym typeface="Symbol" pitchFamily="18" charset="2"/>
              </a:rPr>
              <a:t>n</a:t>
            </a:r>
            <a:r>
              <a:rPr kumimoji="1" lang="en-US" altLang="zh-CN" sz="2000">
                <a:solidFill>
                  <a:srgbClr val="3333FF"/>
                </a:solidFill>
                <a:latin typeface="Consolas" pitchFamily="49" charset="0"/>
                <a:ea typeface="微软雅黑" pitchFamily="34" charset="-122"/>
                <a:cs typeface="Consolas" pitchFamily="49" charset="0"/>
                <a:sym typeface="Symbol" pitchFamily="18" charset="2"/>
              </a:rPr>
              <a:t>/2</a:t>
            </a:r>
            <a:r>
              <a:rPr kumimoji="1" lang="zh-CN" altLang="en-US" sz="2000">
                <a:solidFill>
                  <a:srgbClr val="3333FF"/>
                </a:solidFill>
                <a:latin typeface="Consolas" pitchFamily="49" charset="0"/>
                <a:ea typeface="微软雅黑" pitchFamily="34" charset="-122"/>
                <a:cs typeface="Consolas" pitchFamily="49" charset="0"/>
                <a:sym typeface="Symbol" pitchFamily="18" charset="2"/>
              </a:rPr>
              <a:t>，</a:t>
            </a:r>
            <a:r>
              <a:rPr kumimoji="1" lang="zh-CN" altLang="en-US" sz="2000">
                <a:solidFill>
                  <a:srgbClr val="3333FF"/>
                </a:solidFill>
                <a:latin typeface="Consolas" pitchFamily="49" charset="0"/>
                <a:ea typeface="微软雅黑" pitchFamily="34" charset="-122"/>
                <a:cs typeface="Consolas" pitchFamily="49" charset="0"/>
              </a:rPr>
              <a:t>则编号为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的结点为分支结点，否则为叶结点。   </a:t>
            </a:r>
            <a:endParaRPr lang="zh-CN" altLang="en-US" sz="2000">
              <a:solidFill>
                <a:srgbClr val="3333FF"/>
              </a:solidFill>
              <a:latin typeface="Consolas" pitchFamily="49" charset="0"/>
              <a:ea typeface="微软雅黑" pitchFamily="34" charset="-122"/>
              <a:cs typeface="Consolas" pitchFamily="49" charset="0"/>
            </a:endParaRPr>
          </a:p>
        </p:txBody>
      </p:sp>
      <p:grpSp>
        <p:nvGrpSpPr>
          <p:cNvPr id="28" name="组合 27"/>
          <p:cNvGrpSpPr/>
          <p:nvPr/>
        </p:nvGrpSpPr>
        <p:grpSpPr>
          <a:xfrm>
            <a:off x="1783108" y="1994620"/>
            <a:ext cx="1503008" cy="1005752"/>
            <a:chOff x="925852" y="1711678"/>
            <a:chExt cx="1503008" cy="1005752"/>
          </a:xfrm>
        </p:grpSpPr>
        <p:sp>
          <p:nvSpPr>
            <p:cNvPr id="21" name="Oval 4"/>
            <p:cNvSpPr>
              <a:spLocks noChangeArrowheads="1"/>
            </p:cNvSpPr>
            <p:nvPr/>
          </p:nvSpPr>
          <p:spPr bwMode="auto">
            <a:xfrm>
              <a:off x="1500166" y="1711678"/>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22" name="Oval 4"/>
            <p:cNvSpPr>
              <a:spLocks noChangeArrowheads="1"/>
            </p:cNvSpPr>
            <p:nvPr/>
          </p:nvSpPr>
          <p:spPr bwMode="auto">
            <a:xfrm>
              <a:off x="925852" y="235462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23" name="Oval 4"/>
            <p:cNvSpPr>
              <a:spLocks noChangeArrowheads="1"/>
            </p:cNvSpPr>
            <p:nvPr/>
          </p:nvSpPr>
          <p:spPr bwMode="auto">
            <a:xfrm>
              <a:off x="2068860" y="235743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cxnSp>
          <p:nvCxnSpPr>
            <p:cNvPr id="25" name="直接连接符 24"/>
            <p:cNvCxnSpPr>
              <a:stCxn id="21" idx="3"/>
              <a:endCxn id="22" idx="7"/>
            </p:cNvCxnSpPr>
            <p:nvPr/>
          </p:nvCxnSpPr>
          <p:spPr>
            <a:xfrm rot="5400000">
              <a:off x="1198817" y="2053271"/>
              <a:ext cx="388384" cy="31975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3" idx="1"/>
            </p:cNvCxnSpPr>
            <p:nvPr/>
          </p:nvCxnSpPr>
          <p:spPr>
            <a:xfrm rot="16200000" flipH="1">
              <a:off x="1768916" y="2057486"/>
              <a:ext cx="391194" cy="31413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4802220" y="1571612"/>
            <a:ext cx="1984358" cy="1708495"/>
            <a:chOff x="3373460" y="1714488"/>
            <a:chExt cx="1984358" cy="1708495"/>
          </a:xfrm>
        </p:grpSpPr>
        <p:sp>
          <p:nvSpPr>
            <p:cNvPr id="30" name="Oval 4"/>
            <p:cNvSpPr>
              <a:spLocks noChangeArrowheads="1"/>
            </p:cNvSpPr>
            <p:nvPr/>
          </p:nvSpPr>
          <p:spPr bwMode="auto">
            <a:xfrm>
              <a:off x="4429124" y="1714488"/>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31" name="Oval 4"/>
            <p:cNvSpPr>
              <a:spLocks noChangeArrowheads="1"/>
            </p:cNvSpPr>
            <p:nvPr/>
          </p:nvSpPr>
          <p:spPr bwMode="auto">
            <a:xfrm>
              <a:off x="3854810" y="235743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sp>
          <p:nvSpPr>
            <p:cNvPr id="32" name="Oval 4"/>
            <p:cNvSpPr>
              <a:spLocks noChangeArrowheads="1"/>
            </p:cNvSpPr>
            <p:nvPr/>
          </p:nvSpPr>
          <p:spPr bwMode="auto">
            <a:xfrm>
              <a:off x="4997818" y="236024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cxnSp>
          <p:nvCxnSpPr>
            <p:cNvPr id="33" name="直接连接符 32"/>
            <p:cNvCxnSpPr>
              <a:stCxn id="30" idx="3"/>
              <a:endCxn id="31" idx="7"/>
            </p:cNvCxnSpPr>
            <p:nvPr/>
          </p:nvCxnSpPr>
          <p:spPr>
            <a:xfrm rot="5400000">
              <a:off x="4127775" y="2056081"/>
              <a:ext cx="388384" cy="31975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34" name="直接连接符 33"/>
            <p:cNvCxnSpPr>
              <a:stCxn id="30" idx="5"/>
              <a:endCxn id="32" idx="1"/>
            </p:cNvCxnSpPr>
            <p:nvPr/>
          </p:nvCxnSpPr>
          <p:spPr>
            <a:xfrm rot="16200000" flipH="1">
              <a:off x="4697874" y="2060296"/>
              <a:ext cx="391194" cy="31413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35" name="Oval 4"/>
            <p:cNvSpPr>
              <a:spLocks noChangeArrowheads="1"/>
            </p:cNvSpPr>
            <p:nvPr/>
          </p:nvSpPr>
          <p:spPr bwMode="auto">
            <a:xfrm>
              <a:off x="3373460" y="3062983"/>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Consolas" pitchFamily="49" charset="0"/>
                <a:cs typeface="Consolas" pitchFamily="49" charset="0"/>
              </a:endParaRPr>
            </a:p>
          </p:txBody>
        </p:sp>
        <p:cxnSp>
          <p:nvCxnSpPr>
            <p:cNvPr id="36" name="直接连接符 35"/>
            <p:cNvCxnSpPr>
              <a:stCxn id="31" idx="3"/>
              <a:endCxn id="35" idx="7"/>
            </p:cNvCxnSpPr>
            <p:nvPr/>
          </p:nvCxnSpPr>
          <p:spPr>
            <a:xfrm rot="5400000">
              <a:off x="3568638" y="2776810"/>
              <a:ext cx="450995" cy="22679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40" name="TextBox 39"/>
          <p:cNvSpPr txBox="1"/>
          <p:nvPr/>
        </p:nvSpPr>
        <p:spPr>
          <a:xfrm>
            <a:off x="1428728" y="3286124"/>
            <a:ext cx="2500330" cy="430887"/>
          </a:xfrm>
          <a:prstGeom prst="rect">
            <a:avLst/>
          </a:prstGeom>
          <a:noFill/>
        </p:spPr>
        <p:txBody>
          <a:bodyPr wrap="square" rtlCol="0">
            <a:spAutoFit/>
          </a:bodyPr>
          <a:lstStyle/>
          <a:p>
            <a:pPr algn="l"/>
            <a:r>
              <a:rPr kumimoji="1" lang="en-US" altLang="zh-CN" sz="2200" i="1">
                <a:latin typeface="Consolas" pitchFamily="49" charset="0"/>
                <a:ea typeface="楷体" pitchFamily="49" charset="-122"/>
                <a:cs typeface="Consolas" pitchFamily="49" charset="0"/>
                <a:sym typeface="Wingdings"/>
              </a:rPr>
              <a:t>n</a:t>
            </a:r>
            <a:r>
              <a:rPr kumimoji="1" lang="zh-CN" altLang="en-US" sz="2200">
                <a:latin typeface="Consolas" pitchFamily="49" charset="0"/>
                <a:ea typeface="楷体" pitchFamily="49" charset="-122"/>
                <a:cs typeface="Consolas" pitchFamily="49" charset="0"/>
                <a:sym typeface="Wingdings"/>
              </a:rPr>
              <a:t>为奇数 </a:t>
            </a:r>
            <a:r>
              <a:rPr kumimoji="1" lang="zh-CN" altLang="en-US" sz="2200">
                <a:solidFill>
                  <a:srgbClr val="FF0000"/>
                </a:solidFill>
                <a:latin typeface="Consolas" pitchFamily="49" charset="0"/>
                <a:ea typeface="楷体" pitchFamily="49" charset="-122"/>
                <a:cs typeface="Consolas" pitchFamily="49" charset="0"/>
                <a:sym typeface="Wingdings"/>
              </a:rPr>
              <a:t></a:t>
            </a:r>
            <a:r>
              <a:rPr kumimoji="1" lang="zh-CN" altLang="en-US" sz="2200">
                <a:latin typeface="Consolas" pitchFamily="49" charset="0"/>
                <a:ea typeface="楷体" pitchFamily="49" charset="-122"/>
                <a:cs typeface="Consolas" pitchFamily="49" charset="0"/>
                <a:sym typeface="Wingdings"/>
              </a:rPr>
              <a:t>  </a:t>
            </a:r>
            <a:r>
              <a:rPr kumimoji="1" lang="en-US" altLang="zh-CN" sz="2200" i="1">
                <a:latin typeface="Consolas" pitchFamily="49" charset="0"/>
                <a:ea typeface="楷体" pitchFamily="49" charset="-122"/>
                <a:cs typeface="Consolas" pitchFamily="49" charset="0"/>
                <a:sym typeface="Wingdings"/>
              </a:rPr>
              <a:t>n</a:t>
            </a:r>
            <a:r>
              <a:rPr kumimoji="1" lang="en-US" altLang="zh-CN" sz="2200" baseline="-25000">
                <a:latin typeface="Consolas" pitchFamily="49" charset="0"/>
                <a:ea typeface="楷体" pitchFamily="49" charset="-122"/>
                <a:cs typeface="Consolas" pitchFamily="49" charset="0"/>
                <a:sym typeface="Wingdings"/>
              </a:rPr>
              <a:t>1</a:t>
            </a:r>
            <a:r>
              <a:rPr kumimoji="1" lang="en-US" altLang="zh-CN" sz="2200">
                <a:latin typeface="Consolas" pitchFamily="49" charset="0"/>
                <a:ea typeface="楷体" pitchFamily="49" charset="-122"/>
                <a:cs typeface="Consolas" pitchFamily="49" charset="0"/>
                <a:sym typeface="Wingdings"/>
              </a:rPr>
              <a:t>=0</a:t>
            </a:r>
            <a:endParaRPr lang="zh-CN" altLang="en-US" sz="2200">
              <a:latin typeface="Consolas" pitchFamily="49" charset="0"/>
              <a:cs typeface="Consolas" pitchFamily="49" charset="0"/>
            </a:endParaRPr>
          </a:p>
        </p:txBody>
      </p:sp>
      <p:sp>
        <p:nvSpPr>
          <p:cNvPr id="41" name="TextBox 40"/>
          <p:cNvSpPr txBox="1"/>
          <p:nvPr/>
        </p:nvSpPr>
        <p:spPr>
          <a:xfrm>
            <a:off x="4786314" y="3429000"/>
            <a:ext cx="2500330" cy="430887"/>
          </a:xfrm>
          <a:prstGeom prst="rect">
            <a:avLst/>
          </a:prstGeom>
          <a:noFill/>
        </p:spPr>
        <p:txBody>
          <a:bodyPr wrap="square" rtlCol="0">
            <a:spAutoFit/>
          </a:bodyPr>
          <a:lstStyle/>
          <a:p>
            <a:pPr algn="l"/>
            <a:r>
              <a:rPr kumimoji="1" lang="en-US" altLang="zh-CN" sz="2200" i="1">
                <a:latin typeface="Consolas" pitchFamily="49" charset="0"/>
                <a:ea typeface="楷体" pitchFamily="49" charset="-122"/>
                <a:cs typeface="Consolas" pitchFamily="49" charset="0"/>
                <a:sym typeface="Wingdings"/>
              </a:rPr>
              <a:t>n</a:t>
            </a:r>
            <a:r>
              <a:rPr kumimoji="1" lang="zh-CN" altLang="en-US" sz="2200">
                <a:latin typeface="Consolas" pitchFamily="49" charset="0"/>
                <a:ea typeface="楷体" pitchFamily="49" charset="-122"/>
                <a:cs typeface="Consolas" pitchFamily="49" charset="0"/>
                <a:sym typeface="Wingdings"/>
              </a:rPr>
              <a:t>为偶数 </a:t>
            </a:r>
            <a:r>
              <a:rPr kumimoji="1" lang="zh-CN" altLang="en-US" sz="2200">
                <a:solidFill>
                  <a:srgbClr val="FF0000"/>
                </a:solidFill>
                <a:latin typeface="Consolas" pitchFamily="49" charset="0"/>
                <a:ea typeface="楷体" pitchFamily="49" charset="-122"/>
                <a:cs typeface="Consolas" pitchFamily="49" charset="0"/>
                <a:sym typeface="Wingdings"/>
              </a:rPr>
              <a:t></a:t>
            </a:r>
            <a:r>
              <a:rPr kumimoji="1" lang="zh-CN" altLang="en-US" sz="2200">
                <a:latin typeface="Consolas" pitchFamily="49" charset="0"/>
                <a:ea typeface="楷体" pitchFamily="49" charset="-122"/>
                <a:cs typeface="Consolas" pitchFamily="49" charset="0"/>
                <a:sym typeface="Wingdings"/>
              </a:rPr>
              <a:t>  </a:t>
            </a:r>
            <a:r>
              <a:rPr kumimoji="1" lang="en-US" altLang="zh-CN" sz="2200" i="1">
                <a:latin typeface="Consolas" pitchFamily="49" charset="0"/>
                <a:ea typeface="楷体" pitchFamily="49" charset="-122"/>
                <a:cs typeface="Consolas" pitchFamily="49" charset="0"/>
                <a:sym typeface="Wingdings"/>
              </a:rPr>
              <a:t>n</a:t>
            </a:r>
            <a:r>
              <a:rPr kumimoji="1" lang="en-US" altLang="zh-CN" sz="2200" baseline="-25000">
                <a:latin typeface="Consolas" pitchFamily="49" charset="0"/>
                <a:ea typeface="楷体" pitchFamily="49" charset="-122"/>
                <a:cs typeface="Consolas" pitchFamily="49" charset="0"/>
                <a:sym typeface="Wingdings"/>
              </a:rPr>
              <a:t>1</a:t>
            </a:r>
            <a:r>
              <a:rPr kumimoji="1" lang="en-US" altLang="zh-CN" sz="2200">
                <a:latin typeface="Consolas" pitchFamily="49" charset="0"/>
                <a:ea typeface="楷体" pitchFamily="49" charset="-122"/>
                <a:cs typeface="Consolas" pitchFamily="49" charset="0"/>
                <a:sym typeface="Wingdings"/>
              </a:rPr>
              <a:t>=1</a:t>
            </a:r>
            <a:endParaRPr lang="zh-CN" altLang="en-US" sz="2200">
              <a:latin typeface="Consolas" pitchFamily="49" charset="0"/>
              <a:cs typeface="Consolas" pitchFamily="49" charset="0"/>
            </a:endParaRPr>
          </a:p>
        </p:txBody>
      </p:sp>
      <p:sp>
        <p:nvSpPr>
          <p:cNvPr id="42" name="TextBox 41"/>
          <p:cNvSpPr txBox="1"/>
          <p:nvPr/>
        </p:nvSpPr>
        <p:spPr>
          <a:xfrm>
            <a:off x="2571736" y="1835339"/>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1</a:t>
            </a:r>
            <a:endParaRPr lang="zh-CN" altLang="en-US" sz="1800">
              <a:solidFill>
                <a:srgbClr val="FF0000"/>
              </a:solidFill>
              <a:latin typeface="Consolas" pitchFamily="49" charset="0"/>
              <a:cs typeface="Consolas" pitchFamily="49" charset="0"/>
            </a:endParaRPr>
          </a:p>
        </p:txBody>
      </p:sp>
      <p:sp>
        <p:nvSpPr>
          <p:cNvPr id="43" name="TextBox 42"/>
          <p:cNvSpPr txBox="1"/>
          <p:nvPr/>
        </p:nvSpPr>
        <p:spPr>
          <a:xfrm>
            <a:off x="1428728" y="2500306"/>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2</a:t>
            </a:r>
            <a:endParaRPr lang="zh-CN" altLang="en-US" sz="1800">
              <a:solidFill>
                <a:srgbClr val="FF0000"/>
              </a:solidFill>
              <a:latin typeface="Consolas" pitchFamily="49" charset="0"/>
              <a:cs typeface="Consolas" pitchFamily="49" charset="0"/>
            </a:endParaRPr>
          </a:p>
        </p:txBody>
      </p:sp>
      <p:sp>
        <p:nvSpPr>
          <p:cNvPr id="44" name="TextBox 43"/>
          <p:cNvSpPr txBox="1"/>
          <p:nvPr/>
        </p:nvSpPr>
        <p:spPr>
          <a:xfrm>
            <a:off x="3143240" y="2406843"/>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3</a:t>
            </a:r>
            <a:endParaRPr lang="zh-CN" altLang="en-US" sz="1800">
              <a:solidFill>
                <a:srgbClr val="FF0000"/>
              </a:solidFill>
              <a:latin typeface="Consolas" pitchFamily="49" charset="0"/>
              <a:cs typeface="Consolas" pitchFamily="49" charset="0"/>
            </a:endParaRPr>
          </a:p>
        </p:txBody>
      </p:sp>
      <p:sp>
        <p:nvSpPr>
          <p:cNvPr id="45" name="TextBox 44"/>
          <p:cNvSpPr txBox="1"/>
          <p:nvPr/>
        </p:nvSpPr>
        <p:spPr>
          <a:xfrm>
            <a:off x="6143636" y="1357298"/>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1</a:t>
            </a:r>
            <a:endParaRPr lang="zh-CN" altLang="en-US" sz="1800">
              <a:solidFill>
                <a:srgbClr val="FF0000"/>
              </a:solidFill>
              <a:latin typeface="Consolas" pitchFamily="49" charset="0"/>
              <a:cs typeface="Consolas" pitchFamily="49" charset="0"/>
            </a:endParaRPr>
          </a:p>
        </p:txBody>
      </p:sp>
      <p:sp>
        <p:nvSpPr>
          <p:cNvPr id="46" name="TextBox 45"/>
          <p:cNvSpPr txBox="1"/>
          <p:nvPr/>
        </p:nvSpPr>
        <p:spPr>
          <a:xfrm>
            <a:off x="5000628" y="2022265"/>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2</a:t>
            </a:r>
            <a:endParaRPr lang="zh-CN" altLang="en-US" sz="1800">
              <a:solidFill>
                <a:srgbClr val="FF0000"/>
              </a:solidFill>
              <a:latin typeface="Consolas" pitchFamily="49" charset="0"/>
              <a:cs typeface="Consolas" pitchFamily="49" charset="0"/>
            </a:endParaRPr>
          </a:p>
        </p:txBody>
      </p:sp>
      <p:sp>
        <p:nvSpPr>
          <p:cNvPr id="47" name="TextBox 46"/>
          <p:cNvSpPr txBox="1"/>
          <p:nvPr/>
        </p:nvSpPr>
        <p:spPr>
          <a:xfrm>
            <a:off x="6643702" y="1928802"/>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3</a:t>
            </a:r>
            <a:endParaRPr lang="zh-CN" altLang="en-US" sz="1800">
              <a:solidFill>
                <a:srgbClr val="FF0000"/>
              </a:solidFill>
              <a:latin typeface="Consolas" pitchFamily="49" charset="0"/>
              <a:cs typeface="Consolas" pitchFamily="49" charset="0"/>
            </a:endParaRPr>
          </a:p>
        </p:txBody>
      </p:sp>
      <p:sp>
        <p:nvSpPr>
          <p:cNvPr id="48" name="TextBox 47"/>
          <p:cNvSpPr txBox="1"/>
          <p:nvPr/>
        </p:nvSpPr>
        <p:spPr>
          <a:xfrm>
            <a:off x="4500562" y="2786058"/>
            <a:ext cx="428628" cy="276999"/>
          </a:xfrm>
          <a:prstGeom prst="rect">
            <a:avLst/>
          </a:prstGeom>
          <a:noFill/>
        </p:spPr>
        <p:txBody>
          <a:bodyPr wrap="square" lIns="0" tIns="0" rIns="0" bIns="0" rtlCol="0">
            <a:spAutoFit/>
          </a:bodyPr>
          <a:lstStyle/>
          <a:p>
            <a:r>
              <a:rPr lang="en-US" altLang="zh-CN" sz="1800">
                <a:solidFill>
                  <a:srgbClr val="FF0000"/>
                </a:solidFill>
                <a:latin typeface="Consolas" pitchFamily="49" charset="0"/>
                <a:cs typeface="Consolas" pitchFamily="49" charset="0"/>
              </a:rPr>
              <a:t>4</a:t>
            </a:r>
            <a:endParaRPr lang="zh-CN" altLang="en-US" sz="1800">
              <a:solidFill>
                <a:srgbClr val="FF0000"/>
              </a:solidFill>
              <a:latin typeface="Consolas" pitchFamily="49" charset="0"/>
              <a:cs typeface="Consolas" pitchFamily="49" charset="0"/>
            </a:endParaRPr>
          </a:p>
        </p:txBody>
      </p:sp>
      <p:sp>
        <p:nvSpPr>
          <p:cNvPr id="49" name="TextBox 48"/>
          <p:cNvSpPr txBox="1"/>
          <p:nvPr/>
        </p:nvSpPr>
        <p:spPr>
          <a:xfrm>
            <a:off x="642910" y="4643446"/>
            <a:ext cx="8143932" cy="1477328"/>
          </a:xfrm>
          <a:prstGeom prst="rect">
            <a:avLst/>
          </a:prstGeom>
          <a:noFill/>
        </p:spPr>
        <p:txBody>
          <a:bodyPr wrap="square" rtlCol="0">
            <a:spAutoFit/>
          </a:bodyPr>
          <a:lstStyle/>
          <a:p>
            <a:pPr marL="457200" indent="-457200" algn="l">
              <a:lnSpc>
                <a:spcPct val="150000"/>
              </a:lnSpc>
              <a:buBlip>
                <a:blip r:embed="rId3"/>
              </a:buBlip>
            </a:pPr>
            <a:r>
              <a:rPr lang="en-US" altLang="zh-CN" sz="2000" i="1">
                <a:latin typeface="Consolas" pitchFamily="49" charset="0"/>
                <a:cs typeface="Consolas" pitchFamily="49" charset="0"/>
              </a:rPr>
              <a:t>n</a:t>
            </a:r>
            <a:r>
              <a:rPr lang="en-US" altLang="zh-CN" sz="2000">
                <a:latin typeface="Consolas" pitchFamily="49" charset="0"/>
                <a:cs typeface="Consolas" pitchFamily="49" charset="0"/>
              </a:rPr>
              <a:t>=3 </a:t>
            </a:r>
            <a:r>
              <a:rPr kumimoji="1" lang="zh-CN" altLang="en-US" sz="2000">
                <a:solidFill>
                  <a:srgbClr val="FF0000"/>
                </a:solidFill>
                <a:latin typeface="Consolas" pitchFamily="49" charset="0"/>
                <a:ea typeface="楷体" pitchFamily="49" charset="-122"/>
                <a:cs typeface="Consolas" pitchFamily="49" charset="0"/>
                <a:sym typeface="Wingdings"/>
              </a:rPr>
              <a:t></a:t>
            </a:r>
            <a:r>
              <a:rPr kumimoji="1" lang="zh-CN" altLang="en-US" sz="2000">
                <a:latin typeface="Consolas" pitchFamily="49" charset="0"/>
                <a:ea typeface="楷体" pitchFamily="49" charset="-122"/>
                <a:cs typeface="Consolas" pitchFamily="49" charset="0"/>
                <a:sym typeface="Wingdings"/>
              </a:rPr>
              <a:t>  </a:t>
            </a:r>
            <a:r>
              <a:rPr kumimoji="1" lang="en-US" altLang="zh-CN" sz="2000">
                <a:latin typeface="Consolas" pitchFamily="49" charset="0"/>
                <a:ea typeface="楷体" pitchFamily="49" charset="-122"/>
                <a:cs typeface="Consolas" pitchFamily="49" charset="0"/>
                <a:sym typeface="Symbol" pitchFamily="18" charset="2"/>
              </a:rPr>
              <a:t></a:t>
            </a:r>
            <a:r>
              <a:rPr kumimoji="1" lang="en-US" altLang="zh-CN" sz="2000" i="1">
                <a:latin typeface="Consolas" pitchFamily="49" charset="0"/>
                <a:ea typeface="楷体" pitchFamily="49" charset="-122"/>
                <a:cs typeface="Consolas" pitchFamily="49" charset="0"/>
                <a:sym typeface="Symbol" pitchFamily="18" charset="2"/>
              </a:rPr>
              <a:t>n</a:t>
            </a:r>
            <a:r>
              <a:rPr kumimoji="1" lang="en-US" altLang="zh-CN" sz="2000">
                <a:latin typeface="Consolas" pitchFamily="49" charset="0"/>
                <a:ea typeface="楷体" pitchFamily="49" charset="-122"/>
                <a:cs typeface="Consolas" pitchFamily="49" charset="0"/>
                <a:sym typeface="Symbol" pitchFamily="18" charset="2"/>
              </a:rPr>
              <a:t>/2=1</a:t>
            </a:r>
            <a:r>
              <a:rPr kumimoji="1" lang="zh-CN" altLang="en-US" sz="2000">
                <a:latin typeface="Consolas" pitchFamily="49" charset="0"/>
                <a:ea typeface="楷体" pitchFamily="49" charset="-122"/>
                <a:cs typeface="Consolas" pitchFamily="49" charset="0"/>
                <a:sym typeface="Symbol" pitchFamily="18" charset="2"/>
              </a:rPr>
              <a:t>，</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1</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分支结点；</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2</a:t>
            </a:r>
            <a:r>
              <a:rPr kumimoji="1" lang="zh-CN" altLang="en-US" sz="2000">
                <a:latin typeface="Consolas" pitchFamily="49" charset="0"/>
                <a:ea typeface="楷体" pitchFamily="49" charset="-122"/>
                <a:cs typeface="Consolas" pitchFamily="49" charset="0"/>
                <a:sym typeface="Wingdings"/>
              </a:rPr>
              <a:t>、</a:t>
            </a:r>
            <a:r>
              <a:rPr kumimoji="1" lang="en-US" altLang="zh-CN" sz="2000">
                <a:latin typeface="Consolas" pitchFamily="49" charset="0"/>
                <a:ea typeface="楷体" pitchFamily="49" charset="-122"/>
                <a:cs typeface="Consolas" pitchFamily="49" charset="0"/>
                <a:sym typeface="Wingdings"/>
              </a:rPr>
              <a:t>3</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叶结点</a:t>
            </a:r>
            <a:endParaRPr kumimoji="1" lang="en-US" altLang="zh-CN" sz="2000">
              <a:latin typeface="Consolas" pitchFamily="49" charset="0"/>
              <a:ea typeface="楷体" pitchFamily="49" charset="-122"/>
              <a:cs typeface="Consolas" pitchFamily="49" charset="0"/>
            </a:endParaRPr>
          </a:p>
          <a:p>
            <a:pPr marL="457200" indent="-457200" algn="l">
              <a:lnSpc>
                <a:spcPct val="150000"/>
              </a:lnSpc>
              <a:buBlip>
                <a:blip r:embed="rId3"/>
              </a:buBlip>
            </a:pPr>
            <a:r>
              <a:rPr lang="en-US" altLang="zh-CN" sz="2000" i="1">
                <a:latin typeface="Consolas" pitchFamily="49" charset="0"/>
                <a:cs typeface="Consolas" pitchFamily="49" charset="0"/>
              </a:rPr>
              <a:t>n</a:t>
            </a:r>
            <a:r>
              <a:rPr lang="en-US" altLang="zh-CN" sz="2000">
                <a:latin typeface="Consolas" pitchFamily="49" charset="0"/>
                <a:cs typeface="Consolas" pitchFamily="49" charset="0"/>
              </a:rPr>
              <a:t>=4 </a:t>
            </a:r>
            <a:r>
              <a:rPr kumimoji="1" lang="zh-CN" altLang="en-US" sz="2000">
                <a:solidFill>
                  <a:srgbClr val="FF0000"/>
                </a:solidFill>
                <a:latin typeface="Consolas" pitchFamily="49" charset="0"/>
                <a:ea typeface="楷体" pitchFamily="49" charset="-122"/>
                <a:cs typeface="Consolas" pitchFamily="49" charset="0"/>
                <a:sym typeface="Wingdings"/>
              </a:rPr>
              <a:t></a:t>
            </a:r>
            <a:r>
              <a:rPr kumimoji="1" lang="zh-CN" altLang="en-US" sz="2000">
                <a:latin typeface="Consolas" pitchFamily="49" charset="0"/>
                <a:ea typeface="楷体" pitchFamily="49" charset="-122"/>
                <a:cs typeface="Consolas" pitchFamily="49" charset="0"/>
                <a:sym typeface="Wingdings"/>
              </a:rPr>
              <a:t>  </a:t>
            </a:r>
            <a:r>
              <a:rPr kumimoji="1" lang="en-US" altLang="zh-CN" sz="2000">
                <a:latin typeface="Consolas" pitchFamily="49" charset="0"/>
                <a:ea typeface="楷体" pitchFamily="49" charset="-122"/>
                <a:cs typeface="Consolas" pitchFamily="49" charset="0"/>
                <a:sym typeface="Symbol" pitchFamily="18" charset="2"/>
              </a:rPr>
              <a:t></a:t>
            </a:r>
            <a:r>
              <a:rPr kumimoji="1" lang="en-US" altLang="zh-CN" sz="2000" i="1">
                <a:latin typeface="Consolas" pitchFamily="49" charset="0"/>
                <a:ea typeface="楷体" pitchFamily="49" charset="-122"/>
                <a:cs typeface="Consolas" pitchFamily="49" charset="0"/>
                <a:sym typeface="Symbol" pitchFamily="18" charset="2"/>
              </a:rPr>
              <a:t>n</a:t>
            </a:r>
            <a:r>
              <a:rPr kumimoji="1" lang="en-US" altLang="zh-CN" sz="2000">
                <a:latin typeface="Consolas" pitchFamily="49" charset="0"/>
                <a:ea typeface="楷体" pitchFamily="49" charset="-122"/>
                <a:cs typeface="Consolas" pitchFamily="49" charset="0"/>
                <a:sym typeface="Symbol" pitchFamily="18" charset="2"/>
              </a:rPr>
              <a:t>/2=2</a:t>
            </a:r>
            <a:r>
              <a:rPr kumimoji="1" lang="zh-CN" altLang="en-US" sz="2000">
                <a:latin typeface="Consolas" pitchFamily="49" charset="0"/>
                <a:ea typeface="楷体" pitchFamily="49" charset="-122"/>
                <a:cs typeface="Consolas" pitchFamily="49" charset="0"/>
                <a:sym typeface="Symbol" pitchFamily="18" charset="2"/>
              </a:rPr>
              <a:t>，</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1</a:t>
            </a:r>
            <a:r>
              <a:rPr kumimoji="1" lang="zh-CN" altLang="en-US" sz="2000">
                <a:latin typeface="Consolas" pitchFamily="49" charset="0"/>
                <a:ea typeface="楷体" pitchFamily="49" charset="-122"/>
                <a:cs typeface="Consolas" pitchFamily="49" charset="0"/>
                <a:sym typeface="Wingdings"/>
              </a:rPr>
              <a:t>、</a:t>
            </a:r>
            <a:r>
              <a:rPr kumimoji="1" lang="en-US" altLang="zh-CN" sz="2000">
                <a:latin typeface="Consolas" pitchFamily="49" charset="0"/>
                <a:ea typeface="楷体" pitchFamily="49" charset="-122"/>
                <a:cs typeface="Consolas" pitchFamily="49" charset="0"/>
                <a:sym typeface="Wingdings"/>
              </a:rPr>
              <a:t>2</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分支结点；</a:t>
            </a:r>
            <a:r>
              <a:rPr kumimoji="1" lang="zh-CN" altLang="en-US" sz="2000">
                <a:latin typeface="Consolas" pitchFamily="49" charset="0"/>
                <a:ea typeface="楷体" pitchFamily="49" charset="-122"/>
                <a:cs typeface="Consolas" pitchFamily="49" charset="0"/>
                <a:sym typeface="Wingdings"/>
              </a:rPr>
              <a:t>编号为</a:t>
            </a:r>
            <a:r>
              <a:rPr kumimoji="1" lang="en-US" altLang="zh-CN" sz="2000">
                <a:latin typeface="Consolas" pitchFamily="49" charset="0"/>
                <a:ea typeface="楷体" pitchFamily="49" charset="-122"/>
                <a:cs typeface="Consolas" pitchFamily="49" charset="0"/>
                <a:sym typeface="Wingdings"/>
              </a:rPr>
              <a:t>3</a:t>
            </a:r>
            <a:r>
              <a:rPr kumimoji="1" lang="zh-CN" altLang="en-US" sz="2000">
                <a:latin typeface="Consolas" pitchFamily="49" charset="0"/>
                <a:ea typeface="楷体" pitchFamily="49" charset="-122"/>
                <a:cs typeface="Consolas" pitchFamily="49" charset="0"/>
                <a:sym typeface="Wingdings"/>
              </a:rPr>
              <a:t>、</a:t>
            </a:r>
            <a:r>
              <a:rPr kumimoji="1" lang="en-US" altLang="zh-CN" sz="2000">
                <a:latin typeface="Consolas" pitchFamily="49" charset="0"/>
                <a:ea typeface="楷体" pitchFamily="49" charset="-122"/>
                <a:cs typeface="Consolas" pitchFamily="49" charset="0"/>
                <a:sym typeface="Wingdings"/>
              </a:rPr>
              <a:t>4</a:t>
            </a:r>
            <a:r>
              <a:rPr kumimoji="1" lang="zh-CN" altLang="en-US" sz="2000">
                <a:latin typeface="Consolas" pitchFamily="49" charset="0"/>
                <a:ea typeface="楷体" pitchFamily="49" charset="-122"/>
                <a:cs typeface="Consolas" pitchFamily="49" charset="0"/>
                <a:sym typeface="Wingdings"/>
              </a:rPr>
              <a:t>的是</a:t>
            </a:r>
            <a:r>
              <a:rPr kumimoji="1" lang="zh-CN" altLang="en-US" sz="2000">
                <a:latin typeface="Consolas" pitchFamily="49" charset="0"/>
                <a:ea typeface="楷体" pitchFamily="49" charset="-122"/>
                <a:cs typeface="Consolas" pitchFamily="49" charset="0"/>
              </a:rPr>
              <a:t>叶结点</a:t>
            </a:r>
            <a:endParaRPr kumimoji="1" lang="en-US" altLang="zh-CN" sz="200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113CEAA4-CC0F-4BEE-A035-BB4E39039D6A}"/>
              </a:ext>
            </a:extLst>
          </p:cNvPr>
          <p:cNvSpPr>
            <a:spLocks noGrp="1"/>
          </p:cNvSpPr>
          <p:nvPr>
            <p:ph type="sldNum" sz="quarter" idx="12"/>
          </p:nvPr>
        </p:nvSpPr>
        <p:spPr/>
        <p:txBody>
          <a:bodyPr/>
          <a:lstStyle/>
          <a:p>
            <a:fld id="{FFD28AF7-D4CC-4B35-B7D7-507FA0146854}" type="slidenum">
              <a:rPr lang="en-US" altLang="zh-CN" smtClean="0"/>
              <a:pPr/>
              <a:t>54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xEl>
                                              <p:pRg st="1" end="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0" grpId="0"/>
      <p:bldP spid="41" grpId="0"/>
      <p:bldP spid="42" grpId="0"/>
      <p:bldP spid="43" grpId="0"/>
      <p:bldP spid="44" grpId="0"/>
      <p:bldP spid="45" grpId="0"/>
      <p:bldP spid="46" grpId="0"/>
      <p:bldP spid="47" grpId="0"/>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857356" y="2977077"/>
            <a:ext cx="2857520" cy="2166435"/>
            <a:chOff x="2500298" y="4000504"/>
            <a:chExt cx="2857520" cy="2166435"/>
          </a:xfrm>
        </p:grpSpPr>
        <p:sp>
          <p:nvSpPr>
            <p:cNvPr id="10" name="椭圆 9"/>
            <p:cNvSpPr/>
            <p:nvPr/>
          </p:nvSpPr>
          <p:spPr>
            <a:xfrm>
              <a:off x="3357554" y="4000504"/>
              <a:ext cx="857256"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dirty="0" err="1">
                  <a:solidFill>
                    <a:srgbClr val="0000CC"/>
                  </a:solidFill>
                  <a:latin typeface="Consolas" pitchFamily="49" charset="0"/>
                  <a:cs typeface="Consolas" pitchFamily="49" charset="0"/>
                </a:rPr>
                <a:t>i</a:t>
              </a:r>
              <a:r>
                <a:rPr lang="en-US" altLang="zh-CN" sz="1800" dirty="0">
                  <a:solidFill>
                    <a:srgbClr val="0000CC"/>
                  </a:solidFill>
                  <a:latin typeface="Consolas" pitchFamily="49" charset="0"/>
                  <a:cs typeface="Consolas" pitchFamily="49" charset="0"/>
                </a:rPr>
                <a:t>/2</a:t>
              </a:r>
              <a:endParaRPr lang="zh-CN" altLang="en-US" sz="1800" dirty="0">
                <a:solidFill>
                  <a:srgbClr val="0000CC"/>
                </a:solidFill>
                <a:latin typeface="Consolas" pitchFamily="49" charset="0"/>
                <a:cs typeface="Consolas" pitchFamily="49" charset="0"/>
              </a:endParaRPr>
            </a:p>
          </p:txBody>
        </p:sp>
        <p:sp>
          <p:nvSpPr>
            <p:cNvPr id="11" name="椭圆 10"/>
            <p:cNvSpPr/>
            <p:nvPr/>
          </p:nvSpPr>
          <p:spPr>
            <a:xfrm>
              <a:off x="3428992" y="4857760"/>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2" name="椭圆 11"/>
            <p:cNvSpPr/>
            <p:nvPr/>
          </p:nvSpPr>
          <p:spPr>
            <a:xfrm>
              <a:off x="2500298" y="5643578"/>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3" name="椭圆 12"/>
            <p:cNvSpPr/>
            <p:nvPr/>
          </p:nvSpPr>
          <p:spPr>
            <a:xfrm>
              <a:off x="4357686" y="5643578"/>
              <a:ext cx="1000132"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r>
                <a:rPr lang="en-US" altLang="zh-CN" sz="1800" dirty="0" err="1">
                  <a:solidFill>
                    <a:srgbClr val="0000CC"/>
                  </a:solidFill>
                  <a:latin typeface="Consolas" pitchFamily="49" charset="0"/>
                  <a:cs typeface="Consolas" pitchFamily="49" charset="0"/>
                </a:rPr>
                <a:t>+1</a:t>
              </a:r>
              <a:endParaRPr lang="zh-CN" altLang="en-US" sz="1800" dirty="0">
                <a:solidFill>
                  <a:srgbClr val="0000CC"/>
                </a:solidFill>
                <a:latin typeface="Consolas" pitchFamily="49" charset="0"/>
                <a:cs typeface="Consolas" pitchFamily="49" charset="0"/>
              </a:endParaRPr>
            </a:p>
          </p:txBody>
        </p:sp>
        <p:cxnSp>
          <p:nvCxnSpPr>
            <p:cNvPr id="15" name="直接连接符 14"/>
            <p:cNvCxnSpPr>
              <a:stCxn id="10" idx="4"/>
              <a:endCxn id="11" idx="0"/>
            </p:cNvCxnSpPr>
            <p:nvPr/>
          </p:nvCxnSpPr>
          <p:spPr>
            <a:xfrm rot="5400000">
              <a:off x="3619235" y="4690812"/>
              <a:ext cx="333895"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7" name="直接连接符 16"/>
            <p:cNvCxnSpPr>
              <a:stCxn id="11" idx="3"/>
              <a:endCxn id="12" idx="7"/>
            </p:cNvCxnSpPr>
            <p:nvPr/>
          </p:nvCxnSpPr>
          <p:spPr>
            <a:xfrm rot="5400000">
              <a:off x="3113963" y="5300573"/>
              <a:ext cx="415745" cy="42355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1" idx="5"/>
              <a:endCxn id="13" idx="1"/>
            </p:cNvCxnSpPr>
            <p:nvPr/>
          </p:nvCxnSpPr>
          <p:spPr>
            <a:xfrm rot="16200000" flipH="1">
              <a:off x="4063580" y="5279649"/>
              <a:ext cx="415745" cy="465399"/>
            </a:xfrm>
            <a:prstGeom prst="straightConnector1">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357158" y="642918"/>
            <a:ext cx="8286808" cy="1603104"/>
          </a:xfrm>
          <a:prstGeom prst="rect">
            <a:avLst/>
          </a:prstGeom>
        </p:spPr>
        <p:style>
          <a:lnRef idx="1">
            <a:schemeClr val="accent6"/>
          </a:lnRef>
          <a:fillRef idx="2">
            <a:schemeClr val="accent6"/>
          </a:fillRef>
          <a:effectRef idx="1">
            <a:schemeClr val="accent6"/>
          </a:effectRef>
          <a:fontRef idx="minor">
            <a:schemeClr val="dk1"/>
          </a:fontRef>
        </p:style>
        <p:txBody>
          <a:bodyPr wrap="square" tIns="108000" bIns="108000" rtlCol="0">
            <a:spAutoFit/>
          </a:bodyPr>
          <a:lstStyle/>
          <a:p>
            <a:pPr algn="just">
              <a:spcBef>
                <a:spcPct val="50000"/>
              </a:spcBef>
            </a:pPr>
            <a:r>
              <a:rPr kumimoji="1" lang="zh-CN" altLang="en-US" sz="2000">
                <a:solidFill>
                  <a:srgbClr val="3333FF"/>
                </a:solidFill>
                <a:latin typeface="Consolas" pitchFamily="49" charset="0"/>
                <a:ea typeface="微软雅黑" pitchFamily="34" charset="-122"/>
                <a:cs typeface="Consolas" pitchFamily="49" charset="0"/>
              </a:rPr>
              <a:t>   </a:t>
            </a:r>
            <a:r>
              <a:rPr kumimoji="1" lang="zh-CN" altLang="en-US" sz="2000">
                <a:solidFill>
                  <a:srgbClr val="3333FF"/>
                </a:solidFill>
                <a:latin typeface="Consolas" pitchFamily="49" charset="0"/>
                <a:ea typeface="微软雅黑" pitchFamily="34" charset="-122"/>
                <a:cs typeface="Consolas" pitchFamily="49" charset="0"/>
                <a:sym typeface="Wingdings"/>
              </a:rPr>
              <a:t> </a:t>
            </a:r>
            <a:r>
              <a:rPr kumimoji="1" lang="zh-CN" altLang="en-US" sz="2000">
                <a:solidFill>
                  <a:srgbClr val="3333FF"/>
                </a:solidFill>
                <a:latin typeface="Consolas" pitchFamily="49" charset="0"/>
                <a:ea typeface="微软雅黑" pitchFamily="34" charset="-122"/>
                <a:cs typeface="Consolas" pitchFamily="49" charset="0"/>
              </a:rPr>
              <a:t>除树根结点外，若一个结点的编号为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，则它的双亲结点的编号为</a:t>
            </a:r>
            <a:r>
              <a:rPr kumimoji="1" lang="zh-CN" altLang="en-US" sz="2000">
                <a:solidFill>
                  <a:srgbClr val="3333FF"/>
                </a:solidFill>
                <a:latin typeface="Consolas" pitchFamily="49" charset="0"/>
                <a:ea typeface="微软雅黑" pitchFamily="34" charset="-122"/>
                <a:cs typeface="Consolas" pitchFamily="49" charset="0"/>
                <a:sym typeface="Symbol" pitchFamily="18" charset="2"/>
              </a:rPr>
              <a:t></a:t>
            </a:r>
            <a:r>
              <a:rPr kumimoji="1" lang="en-US" altLang="zh-CN" sz="2000" i="1">
                <a:solidFill>
                  <a:srgbClr val="3333FF"/>
                </a:solidFill>
                <a:latin typeface="Consolas" pitchFamily="49" charset="0"/>
                <a:ea typeface="微软雅黑" pitchFamily="34" charset="-122"/>
                <a:cs typeface="Consolas" pitchFamily="49" charset="0"/>
                <a:sym typeface="Symbol" pitchFamily="18" charset="2"/>
              </a:rPr>
              <a:t>i</a:t>
            </a:r>
            <a:r>
              <a:rPr kumimoji="1" lang="en-US" altLang="zh-CN" sz="2000">
                <a:solidFill>
                  <a:srgbClr val="3333FF"/>
                </a:solidFill>
                <a:latin typeface="Consolas" pitchFamily="49" charset="0"/>
                <a:ea typeface="微软雅黑" pitchFamily="34" charset="-122"/>
                <a:cs typeface="Consolas" pitchFamily="49" charset="0"/>
                <a:sym typeface="Symbol" pitchFamily="18" charset="2"/>
              </a:rPr>
              <a:t>/2</a:t>
            </a:r>
            <a:r>
              <a:rPr kumimoji="1" lang="zh-CN" altLang="en-US" sz="2000">
                <a:solidFill>
                  <a:srgbClr val="3333FF"/>
                </a:solidFill>
                <a:latin typeface="Consolas" pitchFamily="49" charset="0"/>
                <a:ea typeface="微软雅黑" pitchFamily="34" charset="-122"/>
                <a:cs typeface="Consolas" pitchFamily="49" charset="0"/>
                <a:sym typeface="Symbol" pitchFamily="18" charset="2"/>
              </a:rPr>
              <a:t>。</a:t>
            </a:r>
            <a:endParaRPr kumimoji="1" lang="en-US" altLang="zh-CN" sz="2000">
              <a:solidFill>
                <a:srgbClr val="3333FF"/>
              </a:solidFill>
              <a:latin typeface="Consolas" pitchFamily="49" charset="0"/>
              <a:ea typeface="微软雅黑" pitchFamily="34" charset="-122"/>
              <a:cs typeface="Consolas" pitchFamily="49" charset="0"/>
              <a:sym typeface="Symbol" pitchFamily="18" charset="2"/>
            </a:endParaRPr>
          </a:p>
          <a:p>
            <a:pPr algn="just">
              <a:spcBef>
                <a:spcPct val="50000"/>
              </a:spcBef>
            </a:pPr>
            <a:r>
              <a:rPr kumimoji="1" lang="zh-CN" altLang="en-US" sz="2000">
                <a:solidFill>
                  <a:srgbClr val="3333FF"/>
                </a:solidFill>
                <a:latin typeface="Consolas" pitchFamily="49" charset="0"/>
                <a:ea typeface="微软雅黑" pitchFamily="34" charset="-122"/>
                <a:cs typeface="Consolas" pitchFamily="49" charset="0"/>
              </a:rPr>
              <a:t>   </a:t>
            </a:r>
            <a:r>
              <a:rPr kumimoji="1" lang="zh-CN" altLang="en-US" sz="2000">
                <a:solidFill>
                  <a:srgbClr val="3333FF"/>
                </a:solidFill>
                <a:latin typeface="Consolas" pitchFamily="49" charset="0"/>
                <a:ea typeface="微软雅黑" pitchFamily="34" charset="-122"/>
                <a:cs typeface="Consolas" pitchFamily="49" charset="0"/>
                <a:sym typeface="Wingdings"/>
              </a:rPr>
              <a:t> </a:t>
            </a:r>
            <a:r>
              <a:rPr kumimoji="1" lang="zh-CN" altLang="en-US" sz="2000">
                <a:solidFill>
                  <a:srgbClr val="3333FF"/>
                </a:solidFill>
                <a:latin typeface="Consolas" pitchFamily="49" charset="0"/>
                <a:ea typeface="微软雅黑" pitchFamily="34" charset="-122"/>
                <a:cs typeface="Consolas" pitchFamily="49" charset="0"/>
              </a:rPr>
              <a:t>若编号为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的结点有左孩子结点，则左孩子结点的编号为</a:t>
            </a:r>
            <a:r>
              <a:rPr kumimoji="1" lang="en-US" altLang="zh-CN" sz="2000">
                <a:solidFill>
                  <a:srgbClr val="3333FF"/>
                </a:solidFill>
                <a:latin typeface="Consolas" pitchFamily="49" charset="0"/>
                <a:ea typeface="微软雅黑" pitchFamily="34" charset="-122"/>
                <a:cs typeface="Consolas" pitchFamily="49" charset="0"/>
              </a:rPr>
              <a:t>2</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；若编号为</a:t>
            </a:r>
            <a:r>
              <a:rPr kumimoji="1" lang="en-US" altLang="zh-CN" sz="2000" i="1">
                <a:solidFill>
                  <a:srgbClr val="3333FF"/>
                </a:solidFill>
                <a:latin typeface="Consolas" pitchFamily="49" charset="0"/>
                <a:ea typeface="微软雅黑" pitchFamily="34" charset="-122"/>
                <a:cs typeface="Consolas" pitchFamily="49" charset="0"/>
              </a:rPr>
              <a:t>i</a:t>
            </a:r>
            <a:r>
              <a:rPr kumimoji="1" lang="zh-CN" altLang="en-US" sz="2000">
                <a:solidFill>
                  <a:srgbClr val="3333FF"/>
                </a:solidFill>
                <a:latin typeface="Consolas" pitchFamily="49" charset="0"/>
                <a:ea typeface="微软雅黑" pitchFamily="34" charset="-122"/>
                <a:cs typeface="Consolas" pitchFamily="49" charset="0"/>
              </a:rPr>
              <a:t>的结点有右孩子结点，则右孩子结点的编号为</a:t>
            </a:r>
            <a:r>
              <a:rPr kumimoji="1" lang="en-US" altLang="zh-CN" sz="2000">
                <a:solidFill>
                  <a:srgbClr val="3333FF"/>
                </a:solidFill>
                <a:latin typeface="Consolas" pitchFamily="49" charset="0"/>
                <a:ea typeface="微软雅黑" pitchFamily="34" charset="-122"/>
                <a:cs typeface="Consolas" pitchFamily="49" charset="0"/>
              </a:rPr>
              <a:t>2</a:t>
            </a:r>
            <a:r>
              <a:rPr kumimoji="1" lang="en-US" altLang="zh-CN" sz="2000" i="1">
                <a:solidFill>
                  <a:srgbClr val="3333FF"/>
                </a:solidFill>
                <a:latin typeface="Consolas" pitchFamily="49" charset="0"/>
                <a:ea typeface="微软雅黑" pitchFamily="34" charset="-122"/>
                <a:cs typeface="Consolas" pitchFamily="49" charset="0"/>
              </a:rPr>
              <a:t>i</a:t>
            </a:r>
            <a:r>
              <a:rPr kumimoji="1" lang="en-US" altLang="zh-CN" sz="2000">
                <a:solidFill>
                  <a:srgbClr val="3333FF"/>
                </a:solidFill>
                <a:latin typeface="Consolas" pitchFamily="49" charset="0"/>
                <a:ea typeface="微软雅黑" pitchFamily="34" charset="-122"/>
                <a:cs typeface="Consolas" pitchFamily="49" charset="0"/>
              </a:rPr>
              <a:t>+1</a:t>
            </a:r>
            <a:r>
              <a:rPr kumimoji="1" lang="zh-CN" altLang="en-US" sz="2000">
                <a:solidFill>
                  <a:srgbClr val="3333FF"/>
                </a:solidFill>
                <a:latin typeface="Consolas" pitchFamily="49" charset="0"/>
                <a:ea typeface="微软雅黑" pitchFamily="34" charset="-122"/>
                <a:cs typeface="Consolas" pitchFamily="49" charset="0"/>
              </a:rPr>
              <a:t>。      </a:t>
            </a:r>
            <a:endParaRPr lang="zh-CN" altLang="en-US" sz="2000">
              <a:solidFill>
                <a:srgbClr val="3333FF"/>
              </a:solidFill>
              <a:latin typeface="Consolas" pitchFamily="49" charset="0"/>
              <a:ea typeface="微软雅黑" pitchFamily="34" charset="-122"/>
              <a:cs typeface="Consolas" pitchFamily="49" charset="0"/>
            </a:endParaRPr>
          </a:p>
        </p:txBody>
      </p:sp>
      <p:grpSp>
        <p:nvGrpSpPr>
          <p:cNvPr id="32" name="组合 31"/>
          <p:cNvGrpSpPr/>
          <p:nvPr/>
        </p:nvGrpSpPr>
        <p:grpSpPr>
          <a:xfrm>
            <a:off x="5214942" y="2857496"/>
            <a:ext cx="3071834" cy="1928826"/>
            <a:chOff x="5214942" y="2857496"/>
            <a:chExt cx="3071834" cy="1928826"/>
          </a:xfrm>
        </p:grpSpPr>
        <p:grpSp>
          <p:nvGrpSpPr>
            <p:cNvPr id="18" name="组合 17"/>
            <p:cNvGrpSpPr/>
            <p:nvPr/>
          </p:nvGrpSpPr>
          <p:grpSpPr>
            <a:xfrm>
              <a:off x="6016666" y="3077827"/>
              <a:ext cx="1984358" cy="1708495"/>
              <a:chOff x="3373460" y="1714488"/>
              <a:chExt cx="1984358" cy="1708495"/>
            </a:xfrm>
          </p:grpSpPr>
          <p:sp>
            <p:nvSpPr>
              <p:cNvPr id="20" name="Oval 4"/>
              <p:cNvSpPr>
                <a:spLocks noChangeArrowheads="1"/>
              </p:cNvSpPr>
              <p:nvPr/>
            </p:nvSpPr>
            <p:spPr bwMode="auto">
              <a:xfrm>
                <a:off x="4429124" y="1714488"/>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sp>
            <p:nvSpPr>
              <p:cNvPr id="21" name="Oval 4"/>
              <p:cNvSpPr>
                <a:spLocks noChangeArrowheads="1"/>
              </p:cNvSpPr>
              <p:nvPr/>
            </p:nvSpPr>
            <p:spPr bwMode="auto">
              <a:xfrm>
                <a:off x="3854810" y="235743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sp>
            <p:nvSpPr>
              <p:cNvPr id="22" name="Oval 4"/>
              <p:cNvSpPr>
                <a:spLocks noChangeArrowheads="1"/>
              </p:cNvSpPr>
              <p:nvPr/>
            </p:nvSpPr>
            <p:spPr bwMode="auto">
              <a:xfrm>
                <a:off x="4997818" y="2360240"/>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cxnSp>
            <p:nvCxnSpPr>
              <p:cNvPr id="23" name="直接连接符 22"/>
              <p:cNvCxnSpPr>
                <a:stCxn id="20" idx="3"/>
                <a:endCxn id="21" idx="7"/>
              </p:cNvCxnSpPr>
              <p:nvPr/>
            </p:nvCxnSpPr>
            <p:spPr>
              <a:xfrm rot="5400000">
                <a:off x="4127775" y="2056081"/>
                <a:ext cx="388384" cy="31975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4" name="直接连接符 23"/>
              <p:cNvCxnSpPr>
                <a:stCxn id="20" idx="5"/>
                <a:endCxn id="22" idx="1"/>
              </p:cNvCxnSpPr>
              <p:nvPr/>
            </p:nvCxnSpPr>
            <p:spPr>
              <a:xfrm rot="16200000" flipH="1">
                <a:off x="4697874" y="2060296"/>
                <a:ext cx="391194" cy="31413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25" name="Oval 4"/>
              <p:cNvSpPr>
                <a:spLocks noChangeArrowheads="1"/>
              </p:cNvSpPr>
              <p:nvPr/>
            </p:nvSpPr>
            <p:spPr bwMode="auto">
              <a:xfrm>
                <a:off x="3373460" y="3062983"/>
                <a:ext cx="360000" cy="3600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2000" i="1">
                  <a:solidFill>
                    <a:srgbClr val="3333FF"/>
                  </a:solidFill>
                  <a:latin typeface="Times New Roman" pitchFamily="18" charset="0"/>
                  <a:cs typeface="Times New Roman" pitchFamily="18" charset="0"/>
                </a:endParaRPr>
              </a:p>
            </p:txBody>
          </p:sp>
          <p:cxnSp>
            <p:nvCxnSpPr>
              <p:cNvPr id="26" name="直接连接符 25"/>
              <p:cNvCxnSpPr>
                <a:stCxn id="21" idx="3"/>
                <a:endCxn id="25" idx="7"/>
              </p:cNvCxnSpPr>
              <p:nvPr/>
            </p:nvCxnSpPr>
            <p:spPr>
              <a:xfrm rot="5400000">
                <a:off x="3568638" y="2776810"/>
                <a:ext cx="450995" cy="22679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27" name="TextBox 26"/>
            <p:cNvSpPr txBox="1"/>
            <p:nvPr/>
          </p:nvSpPr>
          <p:spPr>
            <a:xfrm>
              <a:off x="7358082" y="2863513"/>
              <a:ext cx="428628" cy="307777"/>
            </a:xfrm>
            <a:prstGeom prst="rect">
              <a:avLst/>
            </a:prstGeom>
            <a:noFill/>
          </p:spPr>
          <p:txBody>
            <a:bodyPr wrap="square" lIns="0" tIns="0" rIns="0" bIns="0" rtlCol="0">
              <a:spAutoFit/>
            </a:bodyPr>
            <a:lstStyle/>
            <a:p>
              <a:r>
                <a:rPr lang="en-US" altLang="zh-CN" sz="2000"/>
                <a:t>1</a:t>
              </a:r>
              <a:endParaRPr lang="zh-CN" altLang="en-US" sz="2000"/>
            </a:p>
          </p:txBody>
        </p:sp>
        <p:sp>
          <p:nvSpPr>
            <p:cNvPr id="28" name="TextBox 27"/>
            <p:cNvSpPr txBox="1"/>
            <p:nvPr/>
          </p:nvSpPr>
          <p:spPr>
            <a:xfrm>
              <a:off x="6215074" y="3528480"/>
              <a:ext cx="428628" cy="307777"/>
            </a:xfrm>
            <a:prstGeom prst="rect">
              <a:avLst/>
            </a:prstGeom>
            <a:noFill/>
          </p:spPr>
          <p:txBody>
            <a:bodyPr wrap="square" lIns="0" tIns="0" rIns="0" bIns="0" rtlCol="0">
              <a:spAutoFit/>
            </a:bodyPr>
            <a:lstStyle/>
            <a:p>
              <a:r>
                <a:rPr lang="en-US" altLang="zh-CN" sz="2000"/>
                <a:t>2</a:t>
              </a:r>
              <a:endParaRPr lang="zh-CN" altLang="en-US" sz="2000"/>
            </a:p>
          </p:txBody>
        </p:sp>
        <p:sp>
          <p:nvSpPr>
            <p:cNvPr id="29" name="TextBox 28"/>
            <p:cNvSpPr txBox="1"/>
            <p:nvPr/>
          </p:nvSpPr>
          <p:spPr>
            <a:xfrm>
              <a:off x="7858148" y="3435017"/>
              <a:ext cx="428628" cy="307777"/>
            </a:xfrm>
            <a:prstGeom prst="rect">
              <a:avLst/>
            </a:prstGeom>
            <a:noFill/>
          </p:spPr>
          <p:txBody>
            <a:bodyPr wrap="square" lIns="0" tIns="0" rIns="0" bIns="0" rtlCol="0">
              <a:spAutoFit/>
            </a:bodyPr>
            <a:lstStyle/>
            <a:p>
              <a:r>
                <a:rPr lang="en-US" altLang="zh-CN" sz="2000"/>
                <a:t>3</a:t>
              </a:r>
              <a:endParaRPr lang="zh-CN" altLang="en-US" sz="2000"/>
            </a:p>
          </p:txBody>
        </p:sp>
        <p:sp>
          <p:nvSpPr>
            <p:cNvPr id="30" name="TextBox 29"/>
            <p:cNvSpPr txBox="1"/>
            <p:nvPr/>
          </p:nvSpPr>
          <p:spPr>
            <a:xfrm>
              <a:off x="5715008" y="4292273"/>
              <a:ext cx="428628" cy="307777"/>
            </a:xfrm>
            <a:prstGeom prst="rect">
              <a:avLst/>
            </a:prstGeom>
            <a:noFill/>
          </p:spPr>
          <p:txBody>
            <a:bodyPr wrap="square" lIns="0" tIns="0" rIns="0" bIns="0" rtlCol="0">
              <a:spAutoFit/>
            </a:bodyPr>
            <a:lstStyle/>
            <a:p>
              <a:r>
                <a:rPr lang="en-US" altLang="zh-CN" sz="2000"/>
                <a:t>4</a:t>
              </a:r>
              <a:endParaRPr lang="zh-CN" altLang="en-US" sz="2000"/>
            </a:p>
          </p:txBody>
        </p:sp>
        <p:sp>
          <p:nvSpPr>
            <p:cNvPr id="31" name="TextBox 30"/>
            <p:cNvSpPr txBox="1"/>
            <p:nvPr/>
          </p:nvSpPr>
          <p:spPr>
            <a:xfrm>
              <a:off x="5214942" y="2857496"/>
              <a:ext cx="857256" cy="461665"/>
            </a:xfrm>
            <a:prstGeom prst="rect">
              <a:avLst/>
            </a:prstGeom>
            <a:noFill/>
          </p:spPr>
          <p:txBody>
            <a:bodyPr wrap="square" rtlCol="0">
              <a:spAutoFit/>
            </a:bodyPr>
            <a:lstStyle/>
            <a:p>
              <a:r>
                <a:rPr lang="zh-CN" altLang="en-US">
                  <a:latin typeface="楷体" pitchFamily="49" charset="-122"/>
                  <a:ea typeface="楷体" pitchFamily="49" charset="-122"/>
                </a:rPr>
                <a:t>例如：</a:t>
              </a:r>
            </a:p>
          </p:txBody>
        </p:sp>
      </p:grpSp>
      <p:sp>
        <p:nvSpPr>
          <p:cNvPr id="3" name="灯片编号占位符 2">
            <a:extLst>
              <a:ext uri="{FF2B5EF4-FFF2-40B4-BE49-F238E27FC236}">
                <a16:creationId xmlns:a16="http://schemas.microsoft.com/office/drawing/2014/main" id="{876C5B16-93AA-4305-9604-1FCDC39D8857}"/>
              </a:ext>
            </a:extLst>
          </p:cNvPr>
          <p:cNvSpPr>
            <a:spLocks noGrp="1"/>
          </p:cNvSpPr>
          <p:nvPr>
            <p:ph type="sldNum" sz="quarter" idx="12"/>
          </p:nvPr>
        </p:nvSpPr>
        <p:spPr/>
        <p:txBody>
          <a:bodyPr/>
          <a:lstStyle/>
          <a:p>
            <a:fld id="{FFD28AF7-D4CC-4B35-B7D7-507FA0146854}" type="slidenum">
              <a:rPr lang="en-US" altLang="zh-CN" smtClean="0"/>
              <a:pPr/>
              <a:t>55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Oval 4"/>
          <p:cNvSpPr>
            <a:spLocks noChangeArrowheads="1"/>
          </p:cNvSpPr>
          <p:nvPr/>
        </p:nvSpPr>
        <p:spPr bwMode="auto">
          <a:xfrm>
            <a:off x="2817835" y="2219312"/>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9909" name="Oval 5"/>
          <p:cNvSpPr>
            <a:spLocks noChangeArrowheads="1"/>
          </p:cNvSpPr>
          <p:nvPr/>
        </p:nvSpPr>
        <p:spPr bwMode="auto">
          <a:xfrm>
            <a:off x="2025672"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9910" name="Oval 6"/>
          <p:cNvSpPr>
            <a:spLocks noChangeArrowheads="1"/>
          </p:cNvSpPr>
          <p:nvPr/>
        </p:nvSpPr>
        <p:spPr bwMode="auto">
          <a:xfrm>
            <a:off x="2817835"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9911" name="Oval 7"/>
          <p:cNvSpPr>
            <a:spLocks noChangeArrowheads="1"/>
          </p:cNvSpPr>
          <p:nvPr/>
        </p:nvSpPr>
        <p:spPr bwMode="auto">
          <a:xfrm>
            <a:off x="3605235"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9912" name="Freeform 8"/>
          <p:cNvSpPr>
            <a:spLocks/>
          </p:cNvSpPr>
          <p:nvPr/>
        </p:nvSpPr>
        <p:spPr bwMode="auto">
          <a:xfrm>
            <a:off x="2355872" y="2508237"/>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16" name="Oval 12"/>
          <p:cNvSpPr>
            <a:spLocks noChangeArrowheads="1"/>
          </p:cNvSpPr>
          <p:nvPr/>
        </p:nvSpPr>
        <p:spPr bwMode="auto">
          <a:xfrm>
            <a:off x="2025672"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79917" name="Oval 13"/>
          <p:cNvSpPr>
            <a:spLocks noChangeArrowheads="1"/>
          </p:cNvSpPr>
          <p:nvPr/>
        </p:nvSpPr>
        <p:spPr bwMode="auto">
          <a:xfrm>
            <a:off x="2817835"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9918" name="Oval 14"/>
          <p:cNvSpPr>
            <a:spLocks noChangeArrowheads="1"/>
          </p:cNvSpPr>
          <p:nvPr/>
        </p:nvSpPr>
        <p:spPr bwMode="auto">
          <a:xfrm>
            <a:off x="3605235"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79919" name="Freeform 15"/>
          <p:cNvSpPr>
            <a:spLocks/>
          </p:cNvSpPr>
          <p:nvPr/>
        </p:nvSpPr>
        <p:spPr bwMode="auto">
          <a:xfrm>
            <a:off x="2355872" y="32718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79949" name="Group 45"/>
          <p:cNvGrpSpPr>
            <a:grpSpLocks/>
          </p:cNvGrpSpPr>
          <p:nvPr/>
        </p:nvGrpSpPr>
        <p:grpSpPr bwMode="auto">
          <a:xfrm>
            <a:off x="3033735" y="2508237"/>
            <a:ext cx="712787" cy="1201738"/>
            <a:chOff x="1519" y="1208"/>
            <a:chExt cx="449" cy="757"/>
          </a:xfrm>
        </p:grpSpPr>
        <p:sp>
          <p:nvSpPr>
            <p:cNvPr id="379913" name="Line 9"/>
            <p:cNvSpPr>
              <a:spLocks noChangeShapeType="1"/>
            </p:cNvSpPr>
            <p:nvPr/>
          </p:nvSpPr>
          <p:spPr bwMode="auto">
            <a:xfrm>
              <a:off x="1519" y="1298"/>
              <a:ext cx="0" cy="181"/>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9914" name="Freeform 10"/>
            <p:cNvSpPr>
              <a:spLocks/>
            </p:cNvSpPr>
            <p:nvPr/>
          </p:nvSpPr>
          <p:spPr bwMode="auto">
            <a:xfrm>
              <a:off x="1648" y="1208"/>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20" name="Freeform 16"/>
            <p:cNvSpPr>
              <a:spLocks/>
            </p:cNvSpPr>
            <p:nvPr/>
          </p:nvSpPr>
          <p:spPr bwMode="auto">
            <a:xfrm>
              <a:off x="1526" y="1745"/>
              <a:ext cx="1" cy="216"/>
            </a:xfrm>
            <a:custGeom>
              <a:avLst/>
              <a:gdLst/>
              <a:ahLst/>
              <a:cxnLst>
                <a:cxn ang="0">
                  <a:pos x="0" y="0"/>
                </a:cxn>
                <a:cxn ang="0">
                  <a:pos x="0" y="216"/>
                </a:cxn>
              </a:cxnLst>
              <a:rect l="0" t="0" r="r" b="b"/>
              <a:pathLst>
                <a:path w="1" h="216">
                  <a:moveTo>
                    <a:pt x="0" y="0"/>
                  </a:moveTo>
                  <a:lnTo>
                    <a:pt x="0" y="21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21" name="Freeform 17"/>
            <p:cNvSpPr>
              <a:spLocks/>
            </p:cNvSpPr>
            <p:nvPr/>
          </p:nvSpPr>
          <p:spPr bwMode="auto">
            <a:xfrm>
              <a:off x="1642" y="167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79922" name="Oval 18"/>
          <p:cNvSpPr>
            <a:spLocks noChangeArrowheads="1"/>
          </p:cNvSpPr>
          <p:nvPr/>
        </p:nvSpPr>
        <p:spPr bwMode="auto">
          <a:xfrm>
            <a:off x="2819422" y="4464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9923" name="Freeform 19"/>
          <p:cNvSpPr>
            <a:spLocks/>
          </p:cNvSpPr>
          <p:nvPr/>
        </p:nvSpPr>
        <p:spPr bwMode="auto">
          <a:xfrm>
            <a:off x="3046435" y="4122725"/>
            <a:ext cx="1587" cy="342900"/>
          </a:xfrm>
          <a:custGeom>
            <a:avLst/>
            <a:gdLst/>
            <a:ahLst/>
            <a:cxnLst>
              <a:cxn ang="0">
                <a:pos x="0" y="0"/>
              </a:cxn>
              <a:cxn ang="0">
                <a:pos x="0" y="216"/>
              </a:cxn>
            </a:cxnLst>
            <a:rect l="0" t="0" r="r" b="b"/>
            <a:pathLst>
              <a:path w="1" h="216">
                <a:moveTo>
                  <a:pt x="0" y="0"/>
                </a:moveTo>
                <a:lnTo>
                  <a:pt x="0" y="21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79948" name="Group 44"/>
          <p:cNvGrpSpPr>
            <a:grpSpLocks/>
          </p:cNvGrpSpPr>
          <p:nvPr/>
        </p:nvGrpSpPr>
        <p:grpSpPr bwMode="auto">
          <a:xfrm>
            <a:off x="2452710" y="3154350"/>
            <a:ext cx="1165225" cy="754062"/>
            <a:chOff x="1153" y="1615"/>
            <a:chExt cx="734" cy="475"/>
          </a:xfrm>
        </p:grpSpPr>
        <p:sp>
          <p:nvSpPr>
            <p:cNvPr id="379945" name="Line 41"/>
            <p:cNvSpPr>
              <a:spLocks noChangeShapeType="1"/>
            </p:cNvSpPr>
            <p:nvPr/>
          </p:nvSpPr>
          <p:spPr bwMode="auto">
            <a:xfrm>
              <a:off x="1153" y="1615"/>
              <a:ext cx="726" cy="0"/>
            </a:xfrm>
            <a:prstGeom prst="line">
              <a:avLst/>
            </a:prstGeom>
            <a:noFill/>
            <a:ln w="28575">
              <a:solidFill>
                <a:srgbClr val="0000CC"/>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sp>
          <p:nvSpPr>
            <p:cNvPr id="379946" name="Line 42"/>
            <p:cNvSpPr>
              <a:spLocks noChangeShapeType="1"/>
            </p:cNvSpPr>
            <p:nvPr/>
          </p:nvSpPr>
          <p:spPr bwMode="auto">
            <a:xfrm>
              <a:off x="1161" y="2090"/>
              <a:ext cx="726" cy="0"/>
            </a:xfrm>
            <a:prstGeom prst="line">
              <a:avLst/>
            </a:prstGeom>
            <a:noFill/>
            <a:ln w="28575">
              <a:solidFill>
                <a:srgbClr val="0000CC"/>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79951" name="Group 47"/>
          <p:cNvGrpSpPr>
            <a:grpSpLocks/>
          </p:cNvGrpSpPr>
          <p:nvPr/>
        </p:nvGrpSpPr>
        <p:grpSpPr bwMode="auto">
          <a:xfrm>
            <a:off x="4762522" y="1571612"/>
            <a:ext cx="3024188" cy="3959225"/>
            <a:chOff x="2608" y="618"/>
            <a:chExt cx="1905" cy="2494"/>
          </a:xfrm>
        </p:grpSpPr>
        <p:grpSp>
          <p:nvGrpSpPr>
            <p:cNvPr id="379950" name="Group 46"/>
            <p:cNvGrpSpPr>
              <a:grpSpLocks/>
            </p:cNvGrpSpPr>
            <p:nvPr/>
          </p:nvGrpSpPr>
          <p:grpSpPr bwMode="auto">
            <a:xfrm>
              <a:off x="3518" y="618"/>
              <a:ext cx="995" cy="2494"/>
              <a:chOff x="3518" y="618"/>
              <a:chExt cx="995" cy="2494"/>
            </a:xfrm>
          </p:grpSpPr>
          <p:sp>
            <p:nvSpPr>
              <p:cNvPr id="379925" name="Oval 21"/>
              <p:cNvSpPr>
                <a:spLocks noChangeArrowheads="1"/>
              </p:cNvSpPr>
              <p:nvPr/>
            </p:nvSpPr>
            <p:spPr bwMode="auto">
              <a:xfrm>
                <a:off x="4017" y="618"/>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79926" name="Oval 22"/>
              <p:cNvSpPr>
                <a:spLocks noChangeArrowheads="1"/>
              </p:cNvSpPr>
              <p:nvPr/>
            </p:nvSpPr>
            <p:spPr bwMode="auto">
              <a:xfrm>
                <a:off x="3518" y="1071"/>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9927" name="Oval 23"/>
              <p:cNvSpPr>
                <a:spLocks noChangeArrowheads="1"/>
              </p:cNvSpPr>
              <p:nvPr/>
            </p:nvSpPr>
            <p:spPr bwMode="auto">
              <a:xfrm>
                <a:off x="3878" y="157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9928" name="Oval 24"/>
              <p:cNvSpPr>
                <a:spLocks noChangeArrowheads="1"/>
              </p:cNvSpPr>
              <p:nvPr/>
            </p:nvSpPr>
            <p:spPr bwMode="auto">
              <a:xfrm>
                <a:off x="4196" y="20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9929" name="Freeform 25"/>
              <p:cNvSpPr>
                <a:spLocks/>
              </p:cNvSpPr>
              <p:nvPr/>
            </p:nvSpPr>
            <p:spPr bwMode="auto">
              <a:xfrm>
                <a:off x="3726" y="800"/>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31" name="Freeform 27"/>
              <p:cNvSpPr>
                <a:spLocks/>
              </p:cNvSpPr>
              <p:nvPr/>
            </p:nvSpPr>
            <p:spPr bwMode="auto">
              <a:xfrm>
                <a:off x="4101" y="1803"/>
                <a:ext cx="216" cy="222"/>
              </a:xfrm>
              <a:custGeom>
                <a:avLst/>
                <a:gdLst/>
                <a:ahLst/>
                <a:cxnLst>
                  <a:cxn ang="0">
                    <a:pos x="0" y="0"/>
                  </a:cxn>
                  <a:cxn ang="0">
                    <a:pos x="216" y="222"/>
                  </a:cxn>
                </a:cxnLst>
                <a:rect l="0" t="0" r="r" b="b"/>
                <a:pathLst>
                  <a:path w="216" h="222">
                    <a:moveTo>
                      <a:pt x="0" y="0"/>
                    </a:moveTo>
                    <a:lnTo>
                      <a:pt x="216" y="222"/>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32" name="Oval 28"/>
              <p:cNvSpPr>
                <a:spLocks noChangeArrowheads="1"/>
              </p:cNvSpPr>
              <p:nvPr/>
            </p:nvSpPr>
            <p:spPr bwMode="auto">
              <a:xfrm>
                <a:off x="3561" y="20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79933" name="Oval 29"/>
              <p:cNvSpPr>
                <a:spLocks noChangeArrowheads="1"/>
              </p:cNvSpPr>
              <p:nvPr/>
            </p:nvSpPr>
            <p:spPr bwMode="auto">
              <a:xfrm>
                <a:off x="3923" y="243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9934" name="Oval 30"/>
              <p:cNvSpPr>
                <a:spLocks noChangeArrowheads="1"/>
              </p:cNvSpPr>
              <p:nvPr/>
            </p:nvSpPr>
            <p:spPr bwMode="auto">
              <a:xfrm>
                <a:off x="4241" y="284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79937" name="Freeform 33"/>
              <p:cNvSpPr>
                <a:spLocks/>
              </p:cNvSpPr>
              <p:nvPr/>
            </p:nvSpPr>
            <p:spPr bwMode="auto">
              <a:xfrm>
                <a:off x="3735" y="1317"/>
                <a:ext cx="216" cy="270"/>
              </a:xfrm>
              <a:custGeom>
                <a:avLst/>
                <a:gdLst/>
                <a:ahLst/>
                <a:cxnLst>
                  <a:cxn ang="0">
                    <a:pos x="0" y="0"/>
                  </a:cxn>
                  <a:cxn ang="0">
                    <a:pos x="216" y="270"/>
                  </a:cxn>
                </a:cxnLst>
                <a:rect l="0" t="0" r="r" b="b"/>
                <a:pathLst>
                  <a:path w="216" h="270">
                    <a:moveTo>
                      <a:pt x="0" y="0"/>
                    </a:moveTo>
                    <a:lnTo>
                      <a:pt x="216" y="270"/>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38" name="Oval 34"/>
              <p:cNvSpPr>
                <a:spLocks noChangeArrowheads="1"/>
              </p:cNvSpPr>
              <p:nvPr/>
            </p:nvSpPr>
            <p:spPr bwMode="auto">
              <a:xfrm>
                <a:off x="3651" y="284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9940" name="Freeform 36"/>
              <p:cNvSpPr>
                <a:spLocks/>
              </p:cNvSpPr>
              <p:nvPr/>
            </p:nvSpPr>
            <p:spPr bwMode="auto">
              <a:xfrm>
                <a:off x="3741" y="1797"/>
                <a:ext cx="183" cy="234"/>
              </a:xfrm>
              <a:custGeom>
                <a:avLst/>
                <a:gdLst/>
                <a:ahLst/>
                <a:cxnLst>
                  <a:cxn ang="0">
                    <a:pos x="183" y="0"/>
                  </a:cxn>
                  <a:cxn ang="0">
                    <a:pos x="0" y="234"/>
                  </a:cxn>
                </a:cxnLst>
                <a:rect l="0" t="0" r="r" b="b"/>
                <a:pathLst>
                  <a:path w="183" h="234">
                    <a:moveTo>
                      <a:pt x="183"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42" name="Line 38"/>
              <p:cNvSpPr>
                <a:spLocks noChangeShapeType="1"/>
              </p:cNvSpPr>
              <p:nvPr/>
            </p:nvSpPr>
            <p:spPr bwMode="auto">
              <a:xfrm>
                <a:off x="3787" y="2251"/>
                <a:ext cx="182" cy="226"/>
              </a:xfrm>
              <a:prstGeom prst="line">
                <a:avLst/>
              </a:prstGeom>
              <a:noFill/>
              <a:ln w="28575">
                <a:solidFill>
                  <a:srgbClr val="0000CC"/>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9943" name="Freeform 39"/>
              <p:cNvSpPr>
                <a:spLocks/>
              </p:cNvSpPr>
              <p:nvPr/>
            </p:nvSpPr>
            <p:spPr bwMode="auto">
              <a:xfrm>
                <a:off x="3837" y="2659"/>
                <a:ext cx="132" cy="188"/>
              </a:xfrm>
              <a:custGeom>
                <a:avLst/>
                <a:gdLst/>
                <a:ahLst/>
                <a:cxnLst>
                  <a:cxn ang="0">
                    <a:pos x="132" y="0"/>
                  </a:cxn>
                  <a:cxn ang="0">
                    <a:pos x="0" y="188"/>
                  </a:cxn>
                </a:cxnLst>
                <a:rect l="0" t="0" r="r" b="b"/>
                <a:pathLst>
                  <a:path w="132" h="188">
                    <a:moveTo>
                      <a:pt x="132" y="0"/>
                    </a:moveTo>
                    <a:lnTo>
                      <a:pt x="0" y="1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9944" name="Freeform 40"/>
              <p:cNvSpPr>
                <a:spLocks/>
              </p:cNvSpPr>
              <p:nvPr/>
            </p:nvSpPr>
            <p:spPr bwMode="auto">
              <a:xfrm>
                <a:off x="4150" y="2659"/>
                <a:ext cx="167" cy="194"/>
              </a:xfrm>
              <a:custGeom>
                <a:avLst/>
                <a:gdLst/>
                <a:ahLst/>
                <a:cxnLst>
                  <a:cxn ang="0">
                    <a:pos x="0" y="0"/>
                  </a:cxn>
                  <a:cxn ang="0">
                    <a:pos x="167" y="194"/>
                  </a:cxn>
                </a:cxnLst>
                <a:rect l="0" t="0" r="r" b="b"/>
                <a:pathLst>
                  <a:path w="167" h="194">
                    <a:moveTo>
                      <a:pt x="0" y="0"/>
                    </a:moveTo>
                    <a:lnTo>
                      <a:pt x="167" y="194"/>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79947" name="AutoShape 43"/>
            <p:cNvSpPr>
              <a:spLocks noChangeArrowheads="1"/>
            </p:cNvSpPr>
            <p:nvPr/>
          </p:nvSpPr>
          <p:spPr bwMode="auto">
            <a:xfrm>
              <a:off x="2608" y="1661"/>
              <a:ext cx="544" cy="227"/>
            </a:xfrm>
            <a:prstGeom prst="rightArrow">
              <a:avLst>
                <a:gd name="adj1" fmla="val 50000"/>
                <a:gd name="adj2" fmla="val 42767"/>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grpSp>
        <p:nvGrpSpPr>
          <p:cNvPr id="379955" name="Group 51"/>
          <p:cNvGrpSpPr>
            <a:grpSpLocks/>
          </p:cNvGrpSpPr>
          <p:nvPr/>
        </p:nvGrpSpPr>
        <p:grpSpPr bwMode="auto">
          <a:xfrm>
            <a:off x="4186260" y="5243500"/>
            <a:ext cx="2447925" cy="1047750"/>
            <a:chOff x="2245" y="2931"/>
            <a:chExt cx="1542" cy="660"/>
          </a:xfrm>
        </p:grpSpPr>
        <p:sp>
          <p:nvSpPr>
            <p:cNvPr id="379953" name="Text Box 49"/>
            <p:cNvSpPr txBox="1">
              <a:spLocks noChangeArrowheads="1"/>
            </p:cNvSpPr>
            <p:nvPr/>
          </p:nvSpPr>
          <p:spPr bwMode="auto">
            <a:xfrm>
              <a:off x="2245" y="3339"/>
              <a:ext cx="1542"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rPr>
                <a:t>对应的二叉树</a:t>
              </a:r>
            </a:p>
          </p:txBody>
        </p:sp>
        <p:sp>
          <p:nvSpPr>
            <p:cNvPr id="379954" name="Line 50"/>
            <p:cNvSpPr>
              <a:spLocks noChangeShapeType="1"/>
            </p:cNvSpPr>
            <p:nvPr/>
          </p:nvSpPr>
          <p:spPr bwMode="auto">
            <a:xfrm flipV="1">
              <a:off x="3152" y="2931"/>
              <a:ext cx="363" cy="363"/>
            </a:xfrm>
            <a:prstGeom prst="line">
              <a:avLst/>
            </a:prstGeom>
            <a:noFill/>
            <a:ln w="57150">
              <a:solidFill>
                <a:srgbClr val="FF00FF"/>
              </a:solidFill>
              <a:round/>
              <a:headEnd/>
              <a:tailEnd type="triangle" w="med" len="lg"/>
            </a:ln>
            <a:effectLst/>
          </p:spPr>
          <p:txBody>
            <a:bodyPr wrap="none"/>
            <a:lstStyle/>
            <a:p>
              <a:endParaRPr lang="zh-CN" altLang="en-US"/>
            </a:p>
          </p:txBody>
        </p:sp>
      </p:grpSp>
      <p:sp>
        <p:nvSpPr>
          <p:cNvPr id="43" name="Text Box 2" descr="纸莎草纸"/>
          <p:cNvSpPr txBox="1">
            <a:spLocks noChangeArrowheads="1"/>
          </p:cNvSpPr>
          <p:nvPr/>
        </p:nvSpPr>
        <p:spPr bwMode="auto">
          <a:xfrm>
            <a:off x="381000" y="242888"/>
            <a:ext cx="6905644" cy="584775"/>
          </a:xfrm>
          <a:prstGeom prst="rect">
            <a:avLst/>
          </a:prstGeom>
          <a:blipFill dpi="0" rotWithShape="1">
            <a:blip r:embed="rId3"/>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二叉树与树、森林之间的转换</a:t>
            </a:r>
          </a:p>
        </p:txBody>
      </p:sp>
      <p:sp>
        <p:nvSpPr>
          <p:cNvPr id="44" name="Text Box 2"/>
          <p:cNvSpPr txBox="1">
            <a:spLocks noChangeArrowheads="1"/>
          </p:cNvSpPr>
          <p:nvPr/>
        </p:nvSpPr>
        <p:spPr bwMode="auto">
          <a:xfrm>
            <a:off x="609602" y="1125538"/>
            <a:ext cx="3962398" cy="457200"/>
          </a:xfrm>
          <a:prstGeom prst="rect">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itchFamily="34" charset="-122"/>
                <a:ea typeface="微软雅黑" pitchFamily="34" charset="-122"/>
                <a:cs typeface="Times New Roman" pitchFamily="18" charset="0"/>
              </a:rPr>
              <a:t>  1</a:t>
            </a:r>
            <a:r>
              <a:rPr kumimoji="1" lang="zh-CN" altLang="en-US" dirty="0">
                <a:solidFill>
                  <a:schemeClr val="bg1"/>
                </a:solidFill>
                <a:latin typeface="微软雅黑" pitchFamily="34" charset="-122"/>
                <a:ea typeface="微软雅黑" pitchFamily="34" charset="-122"/>
                <a:cs typeface="Times New Roman" pitchFamily="18" charset="0"/>
              </a:rPr>
              <a:t>、森林、树转换为二叉树</a:t>
            </a:r>
            <a:endParaRPr lang="zh-CN" altLang="en-US" dirty="0">
              <a:solidFill>
                <a:schemeClr val="bg1"/>
              </a:solidFill>
              <a:latin typeface="微软雅黑" pitchFamily="34" charset="-122"/>
              <a:ea typeface="微软雅黑" pitchFamily="34" charset="-122"/>
              <a:cs typeface="Times New Roman" pitchFamily="18" charset="0"/>
            </a:endParaRPr>
          </a:p>
        </p:txBody>
      </p:sp>
      <p:sp>
        <p:nvSpPr>
          <p:cNvPr id="45" name="TextBox 44"/>
          <p:cNvSpPr txBox="1"/>
          <p:nvPr/>
        </p:nvSpPr>
        <p:spPr>
          <a:xfrm>
            <a:off x="714353" y="1857364"/>
            <a:ext cx="553998" cy="3714776"/>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4"/>
              </a:buBlip>
            </a:pPr>
            <a:r>
              <a:rPr lang="zh-CN" altLang="en-US">
                <a:solidFill>
                  <a:srgbClr val="FF0000"/>
                </a:solidFill>
                <a:latin typeface="幼圆" pitchFamily="49" charset="-122"/>
                <a:ea typeface="幼圆" pitchFamily="49" charset="-122"/>
              </a:rPr>
              <a:t>一颗</a:t>
            </a:r>
            <a:r>
              <a:rPr kumimoji="1" lang="zh-CN" altLang="en-US">
                <a:solidFill>
                  <a:srgbClr val="FF0000"/>
                </a:solidFill>
                <a:latin typeface="幼圆" pitchFamily="49" charset="-122"/>
                <a:ea typeface="幼圆" pitchFamily="49" charset="-122"/>
              </a:rPr>
              <a:t>树</a:t>
            </a:r>
            <a:r>
              <a:rPr kumimoji="1" lang="zh-CN" altLang="en-US">
                <a:latin typeface="幼圆" pitchFamily="49" charset="-122"/>
                <a:ea typeface="幼圆" pitchFamily="49" charset="-122"/>
              </a:rPr>
              <a:t>转换</a:t>
            </a:r>
            <a:r>
              <a:rPr kumimoji="1" lang="zh-CN" altLang="en-US" dirty="0">
                <a:latin typeface="幼圆" pitchFamily="49" charset="-122"/>
                <a:ea typeface="幼圆" pitchFamily="49" charset="-122"/>
              </a:rPr>
              <a:t>为二叉树</a:t>
            </a:r>
            <a:endParaRPr lang="zh-CN" altLang="en-US" dirty="0">
              <a:latin typeface="幼圆" pitchFamily="49" charset="-122"/>
              <a:ea typeface="幼圆" pitchFamily="49" charset="-122"/>
            </a:endParaRPr>
          </a:p>
        </p:txBody>
      </p:sp>
      <p:sp>
        <p:nvSpPr>
          <p:cNvPr id="2" name="灯片编号占位符 1">
            <a:extLst>
              <a:ext uri="{FF2B5EF4-FFF2-40B4-BE49-F238E27FC236}">
                <a16:creationId xmlns:a16="http://schemas.microsoft.com/office/drawing/2014/main" id="{E774EDE9-1D89-4C3B-87E0-4B17C443A25E}"/>
              </a:ext>
            </a:extLst>
          </p:cNvPr>
          <p:cNvSpPr>
            <a:spLocks noGrp="1"/>
          </p:cNvSpPr>
          <p:nvPr>
            <p:ph type="sldNum" sz="quarter" idx="12"/>
          </p:nvPr>
        </p:nvSpPr>
        <p:spPr/>
        <p:txBody>
          <a:bodyPr/>
          <a:lstStyle/>
          <a:p>
            <a:fld id="{FFD28AF7-D4CC-4B35-B7D7-507FA0146854}" type="slidenum">
              <a:rPr lang="en-US" altLang="zh-CN" smtClean="0"/>
              <a:pPr/>
              <a:t>56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9948"/>
                                        </p:tgtEl>
                                        <p:attrNameLst>
                                          <p:attrName>style.visibility</p:attrName>
                                        </p:attrNameLst>
                                      </p:cBhvr>
                                      <p:to>
                                        <p:strVal val="visible"/>
                                      </p:to>
                                    </p:set>
                                    <p:animEffect transition="in" filter="wipe(up)">
                                      <p:cBhvr>
                                        <p:cTn id="7" dur="500"/>
                                        <p:tgtEl>
                                          <p:spTgt spid="379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79949"/>
                                        </p:tgtEl>
                                      </p:cBhvr>
                                    </p:animEffect>
                                    <p:set>
                                      <p:cBhvr>
                                        <p:cTn id="12" dur="1" fill="hold">
                                          <p:stCondLst>
                                            <p:cond delay="499"/>
                                          </p:stCondLst>
                                        </p:cTn>
                                        <p:tgtEl>
                                          <p:spTgt spid="3799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9951"/>
                                        </p:tgtEl>
                                        <p:attrNameLst>
                                          <p:attrName>style.visibility</p:attrName>
                                        </p:attrNameLst>
                                      </p:cBhvr>
                                      <p:to>
                                        <p:strVal val="visible"/>
                                      </p:to>
                                    </p:set>
                                    <p:animEffect transition="in" filter="wipe(left)">
                                      <p:cBhvr>
                                        <p:cTn id="17" dur="500"/>
                                        <p:tgtEl>
                                          <p:spTgt spid="379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9955"/>
                                        </p:tgtEl>
                                        <p:attrNameLst>
                                          <p:attrName>style.visibility</p:attrName>
                                        </p:attrNameLst>
                                      </p:cBhvr>
                                      <p:to>
                                        <p:strVal val="visible"/>
                                      </p:to>
                                    </p:set>
                                    <p:animEffect transition="in" filter="wipe(left)">
                                      <p:cBhvr>
                                        <p:cTn id="22" dur="500"/>
                                        <p:tgtEl>
                                          <p:spTgt spid="37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889273" y="1889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8885" name="Oval 5"/>
          <p:cNvSpPr>
            <a:spLocks noChangeArrowheads="1"/>
          </p:cNvSpPr>
          <p:nvPr/>
        </p:nvSpPr>
        <p:spPr bwMode="auto">
          <a:xfrm>
            <a:off x="2097110"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8886" name="Oval 6"/>
          <p:cNvSpPr>
            <a:spLocks noChangeArrowheads="1"/>
          </p:cNvSpPr>
          <p:nvPr/>
        </p:nvSpPr>
        <p:spPr bwMode="auto">
          <a:xfrm>
            <a:off x="2889273"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8887" name="Oval 7"/>
          <p:cNvSpPr>
            <a:spLocks noChangeArrowheads="1"/>
          </p:cNvSpPr>
          <p:nvPr/>
        </p:nvSpPr>
        <p:spPr bwMode="auto">
          <a:xfrm>
            <a:off x="3676673"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8888" name="Oval 8"/>
          <p:cNvSpPr>
            <a:spLocks noChangeArrowheads="1"/>
          </p:cNvSpPr>
          <p:nvPr/>
        </p:nvSpPr>
        <p:spPr bwMode="auto">
          <a:xfrm>
            <a:off x="4905398" y="188913"/>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78889" name="Oval 9"/>
          <p:cNvSpPr>
            <a:spLocks noChangeArrowheads="1"/>
          </p:cNvSpPr>
          <p:nvPr/>
        </p:nvSpPr>
        <p:spPr bwMode="auto">
          <a:xfrm>
            <a:off x="4905398" y="90805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8890" name="Oval 10"/>
          <p:cNvSpPr>
            <a:spLocks noChangeArrowheads="1"/>
          </p:cNvSpPr>
          <p:nvPr/>
        </p:nvSpPr>
        <p:spPr bwMode="auto">
          <a:xfrm>
            <a:off x="6850085" y="188913"/>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78892" name="Oval 12"/>
          <p:cNvSpPr>
            <a:spLocks noChangeArrowheads="1"/>
          </p:cNvSpPr>
          <p:nvPr/>
        </p:nvSpPr>
        <p:spPr bwMode="auto">
          <a:xfrm>
            <a:off x="6345260" y="908050"/>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8893" name="Oval 13"/>
          <p:cNvSpPr>
            <a:spLocks noChangeArrowheads="1"/>
          </p:cNvSpPr>
          <p:nvPr/>
        </p:nvSpPr>
        <p:spPr bwMode="auto">
          <a:xfrm>
            <a:off x="7426348" y="908050"/>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78894" name="Freeform 14"/>
          <p:cNvSpPr>
            <a:spLocks/>
          </p:cNvSpPr>
          <p:nvPr/>
        </p:nvSpPr>
        <p:spPr bwMode="auto">
          <a:xfrm>
            <a:off x="2427310" y="4778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897" name="Line 17"/>
          <p:cNvSpPr>
            <a:spLocks noChangeShapeType="1"/>
          </p:cNvSpPr>
          <p:nvPr/>
        </p:nvSpPr>
        <p:spPr bwMode="auto">
          <a:xfrm>
            <a:off x="5121298" y="620713"/>
            <a:ext cx="0" cy="287337"/>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898" name="Freeform 18"/>
          <p:cNvSpPr>
            <a:spLocks/>
          </p:cNvSpPr>
          <p:nvPr/>
        </p:nvSpPr>
        <p:spPr bwMode="auto">
          <a:xfrm>
            <a:off x="6618310" y="549275"/>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78940" name="Group 60"/>
          <p:cNvGrpSpPr>
            <a:grpSpLocks/>
          </p:cNvGrpSpPr>
          <p:nvPr/>
        </p:nvGrpSpPr>
        <p:grpSpPr bwMode="auto">
          <a:xfrm>
            <a:off x="3105173" y="477838"/>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896" name="Freeform 16"/>
            <p:cNvSpPr>
              <a:spLocks/>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78939" name="Group 59"/>
          <p:cNvGrpSpPr>
            <a:grpSpLocks/>
          </p:cNvGrpSpPr>
          <p:nvPr/>
        </p:nvGrpSpPr>
        <p:grpSpPr bwMode="auto">
          <a:xfrm>
            <a:off x="2528910" y="1123950"/>
            <a:ext cx="4897438" cy="0"/>
            <a:chOff x="2528910" y="1123950"/>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78941" name="Group 61"/>
          <p:cNvGrpSpPr>
            <a:grpSpLocks/>
          </p:cNvGrpSpPr>
          <p:nvPr/>
        </p:nvGrpSpPr>
        <p:grpSpPr bwMode="auto">
          <a:xfrm>
            <a:off x="2097110" y="1597025"/>
            <a:ext cx="5472113" cy="2119313"/>
            <a:chOff x="748" y="1006"/>
            <a:chExt cx="3447" cy="1335"/>
          </a:xfrm>
        </p:grpSpPr>
        <p:sp>
          <p:nvSpPr>
            <p:cNvPr id="378902" name="AutoShape 22"/>
            <p:cNvSpPr>
              <a:spLocks noChangeArrowheads="1"/>
            </p:cNvSpPr>
            <p:nvPr/>
          </p:nvSpPr>
          <p:spPr bwMode="auto">
            <a:xfrm>
              <a:off x="2562" y="1006"/>
              <a:ext cx="195" cy="189"/>
            </a:xfrm>
            <a:prstGeom prst="downArrow">
              <a:avLst>
                <a:gd name="adj1" fmla="val 50000"/>
                <a:gd name="adj2" fmla="val 25000"/>
              </a:avLst>
            </a:prstGeom>
            <a:ln>
              <a:headEnd/>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78903" name="Oval 23"/>
            <p:cNvSpPr>
              <a:spLocks noChangeArrowheads="1"/>
            </p:cNvSpPr>
            <p:nvPr/>
          </p:nvSpPr>
          <p:spPr bwMode="auto">
            <a:xfrm>
              <a:off x="1247" y="1071"/>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78904" name="Oval 24"/>
            <p:cNvSpPr>
              <a:spLocks noChangeArrowheads="1"/>
            </p:cNvSpPr>
            <p:nvPr/>
          </p:nvSpPr>
          <p:spPr bwMode="auto">
            <a:xfrm>
              <a:off x="748" y="15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8905" name="Oval 25"/>
            <p:cNvSpPr>
              <a:spLocks noChangeArrowheads="1"/>
            </p:cNvSpPr>
            <p:nvPr/>
          </p:nvSpPr>
          <p:spPr bwMode="auto">
            <a:xfrm>
              <a:off x="1156" y="1797"/>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8906" name="Oval 26"/>
            <p:cNvSpPr>
              <a:spLocks noChangeArrowheads="1"/>
            </p:cNvSpPr>
            <p:nvPr/>
          </p:nvSpPr>
          <p:spPr bwMode="auto">
            <a:xfrm>
              <a:off x="1565" y="206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8907" name="Oval 27"/>
            <p:cNvSpPr>
              <a:spLocks noChangeArrowheads="1"/>
            </p:cNvSpPr>
            <p:nvPr/>
          </p:nvSpPr>
          <p:spPr bwMode="auto">
            <a:xfrm>
              <a:off x="2517" y="1298"/>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78908" name="Oval 28"/>
            <p:cNvSpPr>
              <a:spLocks noChangeArrowheads="1"/>
            </p:cNvSpPr>
            <p:nvPr/>
          </p:nvSpPr>
          <p:spPr bwMode="auto">
            <a:xfrm>
              <a:off x="2290" y="1751"/>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8912" name="Freeform 32"/>
            <p:cNvSpPr>
              <a:spLocks/>
            </p:cNvSpPr>
            <p:nvPr/>
          </p:nvSpPr>
          <p:spPr bwMode="auto">
            <a:xfrm>
              <a:off x="956" y="1253"/>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14" name="Freeform 34"/>
            <p:cNvSpPr>
              <a:spLocks/>
            </p:cNvSpPr>
            <p:nvPr/>
          </p:nvSpPr>
          <p:spPr bwMode="auto">
            <a:xfrm>
              <a:off x="1000" y="1729"/>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15" name="Freeform 35"/>
            <p:cNvSpPr>
              <a:spLocks/>
            </p:cNvSpPr>
            <p:nvPr/>
          </p:nvSpPr>
          <p:spPr bwMode="auto">
            <a:xfrm>
              <a:off x="2472" y="1560"/>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0" name="Line 40"/>
            <p:cNvSpPr>
              <a:spLocks noChangeShapeType="1"/>
            </p:cNvSpPr>
            <p:nvPr/>
          </p:nvSpPr>
          <p:spPr bwMode="auto">
            <a:xfrm>
              <a:off x="1403" y="2002"/>
              <a:ext cx="182" cy="137"/>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78931" name="Oval 51"/>
            <p:cNvSpPr>
              <a:spLocks noChangeArrowheads="1"/>
            </p:cNvSpPr>
            <p:nvPr/>
          </p:nvSpPr>
          <p:spPr bwMode="auto">
            <a:xfrm>
              <a:off x="3469" y="1484"/>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8932" name="Oval 52"/>
            <p:cNvSpPr>
              <a:spLocks noChangeArrowheads="1"/>
            </p:cNvSpPr>
            <p:nvPr/>
          </p:nvSpPr>
          <p:spPr bwMode="auto">
            <a:xfrm>
              <a:off x="3923" y="1757"/>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78933" name="Freeform 53"/>
            <p:cNvSpPr>
              <a:spLocks/>
            </p:cNvSpPr>
            <p:nvPr/>
          </p:nvSpPr>
          <p:spPr bwMode="auto">
            <a:xfrm>
              <a:off x="3690" y="1284"/>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4" name="Freeform 54"/>
            <p:cNvSpPr>
              <a:spLocks/>
            </p:cNvSpPr>
            <p:nvPr/>
          </p:nvSpPr>
          <p:spPr bwMode="auto">
            <a:xfrm>
              <a:off x="3732" y="1674"/>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5" name="Oval 55"/>
            <p:cNvSpPr>
              <a:spLocks noChangeArrowheads="1"/>
            </p:cNvSpPr>
            <p:nvPr/>
          </p:nvSpPr>
          <p:spPr bwMode="auto">
            <a:xfrm>
              <a:off x="3878" y="1072"/>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grpSp>
      <p:grpSp>
        <p:nvGrpSpPr>
          <p:cNvPr id="378948" name="Group 68"/>
          <p:cNvGrpSpPr>
            <a:grpSpLocks/>
          </p:cNvGrpSpPr>
          <p:nvPr/>
        </p:nvGrpSpPr>
        <p:grpSpPr bwMode="auto">
          <a:xfrm>
            <a:off x="4400576" y="2636838"/>
            <a:ext cx="3298826" cy="3960812"/>
            <a:chOff x="2199" y="1661"/>
            <a:chExt cx="2078" cy="2495"/>
          </a:xfrm>
        </p:grpSpPr>
        <p:sp>
          <p:nvSpPr>
            <p:cNvPr id="378909" name="Oval 29"/>
            <p:cNvSpPr>
              <a:spLocks noChangeArrowheads="1"/>
            </p:cNvSpPr>
            <p:nvPr/>
          </p:nvSpPr>
          <p:spPr bwMode="auto">
            <a:xfrm>
              <a:off x="3651" y="3158"/>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78910" name="Oval 30"/>
            <p:cNvSpPr>
              <a:spLocks noChangeArrowheads="1"/>
            </p:cNvSpPr>
            <p:nvPr/>
          </p:nvSpPr>
          <p:spPr bwMode="auto">
            <a:xfrm>
              <a:off x="3333" y="3566"/>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78911" name="Oval 31"/>
            <p:cNvSpPr>
              <a:spLocks noChangeArrowheads="1"/>
            </p:cNvSpPr>
            <p:nvPr/>
          </p:nvSpPr>
          <p:spPr bwMode="auto">
            <a:xfrm>
              <a:off x="3742" y="3884"/>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78916" name="Freeform 36"/>
            <p:cNvSpPr>
              <a:spLocks/>
            </p:cNvSpPr>
            <p:nvPr/>
          </p:nvSpPr>
          <p:spPr bwMode="auto">
            <a:xfrm>
              <a:off x="3528" y="3378"/>
              <a:ext cx="150" cy="210"/>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17" name="Freeform 37"/>
            <p:cNvSpPr>
              <a:spLocks/>
            </p:cNvSpPr>
            <p:nvPr/>
          </p:nvSpPr>
          <p:spPr bwMode="auto">
            <a:xfrm>
              <a:off x="3600" y="3762"/>
              <a:ext cx="192" cy="150"/>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1" name="Oval 41"/>
            <p:cNvSpPr>
              <a:spLocks noChangeArrowheads="1"/>
            </p:cNvSpPr>
            <p:nvPr/>
          </p:nvSpPr>
          <p:spPr bwMode="auto">
            <a:xfrm>
              <a:off x="2699" y="229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78922" name="Oval 42"/>
            <p:cNvSpPr>
              <a:spLocks noChangeArrowheads="1"/>
            </p:cNvSpPr>
            <p:nvPr/>
          </p:nvSpPr>
          <p:spPr bwMode="auto">
            <a:xfrm>
              <a:off x="2199" y="274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78923" name="Oval 43"/>
            <p:cNvSpPr>
              <a:spLocks noChangeArrowheads="1"/>
            </p:cNvSpPr>
            <p:nvPr/>
          </p:nvSpPr>
          <p:spPr bwMode="auto">
            <a:xfrm>
              <a:off x="2471" y="320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78924" name="Oval 44"/>
            <p:cNvSpPr>
              <a:spLocks noChangeArrowheads="1"/>
            </p:cNvSpPr>
            <p:nvPr/>
          </p:nvSpPr>
          <p:spPr bwMode="auto">
            <a:xfrm>
              <a:off x="2789" y="356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78925" name="Freeform 45"/>
            <p:cNvSpPr>
              <a:spLocks/>
            </p:cNvSpPr>
            <p:nvPr/>
          </p:nvSpPr>
          <p:spPr bwMode="auto">
            <a:xfrm>
              <a:off x="2436" y="2502"/>
              <a:ext cx="288" cy="288"/>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6" name="Freeform 46"/>
            <p:cNvSpPr>
              <a:spLocks/>
            </p:cNvSpPr>
            <p:nvPr/>
          </p:nvSpPr>
          <p:spPr bwMode="auto">
            <a:xfrm>
              <a:off x="2412" y="2994"/>
              <a:ext cx="156" cy="210"/>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7" name="Freeform 47"/>
            <p:cNvSpPr>
              <a:spLocks/>
            </p:cNvSpPr>
            <p:nvPr/>
          </p:nvSpPr>
          <p:spPr bwMode="auto">
            <a:xfrm>
              <a:off x="2706" y="3426"/>
              <a:ext cx="126" cy="168"/>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28" name="Oval 48"/>
            <p:cNvSpPr>
              <a:spLocks noChangeArrowheads="1"/>
            </p:cNvSpPr>
            <p:nvPr/>
          </p:nvSpPr>
          <p:spPr bwMode="auto">
            <a:xfrm>
              <a:off x="3197" y="2750"/>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78929" name="Oval 49"/>
            <p:cNvSpPr>
              <a:spLocks noChangeArrowheads="1"/>
            </p:cNvSpPr>
            <p:nvPr/>
          </p:nvSpPr>
          <p:spPr bwMode="auto">
            <a:xfrm>
              <a:off x="2970" y="3203"/>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78930" name="Freeform 50"/>
            <p:cNvSpPr>
              <a:spLocks/>
            </p:cNvSpPr>
            <p:nvPr/>
          </p:nvSpPr>
          <p:spPr bwMode="auto">
            <a:xfrm>
              <a:off x="3152" y="3012"/>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6" name="Freeform 56"/>
            <p:cNvSpPr>
              <a:spLocks/>
            </p:cNvSpPr>
            <p:nvPr/>
          </p:nvSpPr>
          <p:spPr bwMode="auto">
            <a:xfrm>
              <a:off x="2958" y="2496"/>
              <a:ext cx="300" cy="270"/>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7" name="Freeform 57"/>
            <p:cNvSpPr>
              <a:spLocks/>
            </p:cNvSpPr>
            <p:nvPr/>
          </p:nvSpPr>
          <p:spPr bwMode="auto">
            <a:xfrm>
              <a:off x="3444" y="2958"/>
              <a:ext cx="252" cy="245"/>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38" name="AutoShape 58"/>
            <p:cNvSpPr>
              <a:spLocks noChangeArrowheads="1"/>
            </p:cNvSpPr>
            <p:nvPr/>
          </p:nvSpPr>
          <p:spPr bwMode="auto">
            <a:xfrm>
              <a:off x="2622" y="2061"/>
              <a:ext cx="144" cy="189"/>
            </a:xfrm>
            <a:prstGeom prst="downArrow">
              <a:avLst>
                <a:gd name="adj1" fmla="val 50000"/>
                <a:gd name="adj2" fmla="val 25000"/>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378943" name="Oval 63"/>
            <p:cNvSpPr>
              <a:spLocks noChangeArrowheads="1"/>
            </p:cNvSpPr>
            <p:nvPr/>
          </p:nvSpPr>
          <p:spPr bwMode="auto">
            <a:xfrm rot="2049258">
              <a:off x="2957" y="2660"/>
              <a:ext cx="537" cy="862"/>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378944" name="Oval 64"/>
            <p:cNvSpPr>
              <a:spLocks noChangeArrowheads="1"/>
            </p:cNvSpPr>
            <p:nvPr/>
          </p:nvSpPr>
          <p:spPr bwMode="auto">
            <a:xfrm rot="2049258">
              <a:off x="3284" y="3197"/>
              <a:ext cx="993" cy="944"/>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378945" name="Line 65"/>
            <p:cNvSpPr>
              <a:spLocks noChangeShapeType="1"/>
            </p:cNvSpPr>
            <p:nvPr/>
          </p:nvSpPr>
          <p:spPr bwMode="auto">
            <a:xfrm>
              <a:off x="3379" y="2478"/>
              <a:ext cx="0" cy="272"/>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78946" name="Freeform 66"/>
            <p:cNvSpPr>
              <a:spLocks/>
            </p:cNvSpPr>
            <p:nvPr/>
          </p:nvSpPr>
          <p:spPr bwMode="auto">
            <a:xfrm>
              <a:off x="2789" y="1661"/>
              <a:ext cx="595" cy="827"/>
            </a:xfrm>
            <a:custGeom>
              <a:avLst/>
              <a:gdLst/>
              <a:ahLst/>
              <a:cxnLst>
                <a:cxn ang="0">
                  <a:pos x="595" y="827"/>
                </a:cxn>
                <a:cxn ang="0">
                  <a:pos x="0" y="0"/>
                </a:cxn>
              </a:cxnLst>
              <a:rect l="0" t="0" r="r" b="b"/>
              <a:pathLst>
                <a:path w="595" h="827">
                  <a:moveTo>
                    <a:pt x="595" y="827"/>
                  </a:moveTo>
                  <a:lnTo>
                    <a:pt x="0" y="0"/>
                  </a:lnTo>
                </a:path>
              </a:pathLst>
            </a:custGeom>
            <a:noFill/>
            <a:ln w="57150" cap="flat" cmpd="sng">
              <a:solidFill>
                <a:srgbClr val="FF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78947" name="Line 67"/>
            <p:cNvSpPr>
              <a:spLocks noChangeShapeType="1"/>
            </p:cNvSpPr>
            <p:nvPr/>
          </p:nvSpPr>
          <p:spPr bwMode="auto">
            <a:xfrm>
              <a:off x="4014" y="2091"/>
              <a:ext cx="0" cy="1088"/>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378949" name="Text Box 69"/>
          <p:cNvSpPr txBox="1">
            <a:spLocks noChangeArrowheads="1"/>
          </p:cNvSpPr>
          <p:nvPr/>
        </p:nvSpPr>
        <p:spPr bwMode="auto">
          <a:xfrm>
            <a:off x="642912" y="765175"/>
            <a:ext cx="553998" cy="439261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vert="eaVert">
            <a:spAutoFit/>
          </a:bodyPr>
          <a:lstStyle/>
          <a:p>
            <a:pPr marL="457200" indent="-457200">
              <a:spcBef>
                <a:spcPct val="50000"/>
              </a:spcBef>
              <a:buBlip>
                <a:blip r:embed="rId3"/>
              </a:buBlip>
            </a:pPr>
            <a:r>
              <a:rPr lang="zh-CN" altLang="en-US" dirty="0">
                <a:solidFill>
                  <a:srgbClr val="FF0000"/>
                </a:solidFill>
                <a:latin typeface="幼圆" pitchFamily="49" charset="-122"/>
                <a:ea typeface="幼圆" pitchFamily="49" charset="-122"/>
                <a:cs typeface="Times New Roman" pitchFamily="18" charset="0"/>
              </a:rPr>
              <a:t>多颗</a:t>
            </a:r>
            <a:r>
              <a:rPr kumimoji="1" lang="zh-CN" altLang="en-US" dirty="0">
                <a:solidFill>
                  <a:srgbClr val="FF0000"/>
                </a:solidFill>
                <a:latin typeface="幼圆" pitchFamily="49" charset="-122"/>
                <a:ea typeface="幼圆" pitchFamily="49" charset="-122"/>
                <a:cs typeface="Times New Roman" pitchFamily="18" charset="0"/>
              </a:rPr>
              <a:t>树</a:t>
            </a:r>
            <a:r>
              <a:rPr kumimoji="1" lang="zh-CN" altLang="en-US" dirty="0">
                <a:latin typeface="幼圆" pitchFamily="49" charset="-122"/>
                <a:ea typeface="幼圆" pitchFamily="49" charset="-122"/>
                <a:cs typeface="Times New Roman" pitchFamily="18" charset="0"/>
              </a:rPr>
              <a:t>转换为</a:t>
            </a:r>
            <a:r>
              <a:rPr lang="zh-CN" altLang="en-US" dirty="0">
                <a:latin typeface="幼圆" pitchFamily="49" charset="-122"/>
                <a:ea typeface="幼圆" pitchFamily="49" charset="-122"/>
                <a:cs typeface="Times New Roman" pitchFamily="18" charset="0"/>
              </a:rPr>
              <a:t>一颗</a:t>
            </a:r>
            <a:r>
              <a:rPr kumimoji="1" lang="zh-CN" altLang="en-US" dirty="0">
                <a:latin typeface="幼圆" pitchFamily="49" charset="-122"/>
                <a:ea typeface="幼圆" pitchFamily="49" charset="-122"/>
                <a:cs typeface="Times New Roman" pitchFamily="18" charset="0"/>
              </a:rPr>
              <a:t>二叉树</a:t>
            </a:r>
          </a:p>
        </p:txBody>
      </p:sp>
      <p:grpSp>
        <p:nvGrpSpPr>
          <p:cNvPr id="378950" name="Group 70"/>
          <p:cNvGrpSpPr>
            <a:grpSpLocks/>
          </p:cNvGrpSpPr>
          <p:nvPr/>
        </p:nvGrpSpPr>
        <p:grpSpPr bwMode="auto">
          <a:xfrm>
            <a:off x="2457473" y="5445125"/>
            <a:ext cx="2447925" cy="1047750"/>
            <a:chOff x="2245" y="2931"/>
            <a:chExt cx="1542" cy="660"/>
          </a:xfrm>
        </p:grpSpPr>
        <p:sp>
          <p:nvSpPr>
            <p:cNvPr id="378951" name="Text Box 71"/>
            <p:cNvSpPr txBox="1">
              <a:spLocks noChangeArrowheads="1"/>
            </p:cNvSpPr>
            <p:nvPr/>
          </p:nvSpPr>
          <p:spPr bwMode="auto">
            <a:xfrm>
              <a:off x="2245" y="3339"/>
              <a:ext cx="1542"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微软雅黑" pitchFamily="34" charset="-122"/>
                  <a:cs typeface="Consolas" pitchFamily="49" charset="0"/>
                </a:rPr>
                <a:t>对应的二叉树</a:t>
              </a:r>
            </a:p>
          </p:txBody>
        </p:sp>
        <p:sp>
          <p:nvSpPr>
            <p:cNvPr id="378952" name="Line 72"/>
            <p:cNvSpPr>
              <a:spLocks noChangeShapeType="1"/>
            </p:cNvSpPr>
            <p:nvPr/>
          </p:nvSpPr>
          <p:spPr bwMode="auto">
            <a:xfrm flipV="1">
              <a:off x="3152" y="2931"/>
              <a:ext cx="363" cy="363"/>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69" name="组合 68"/>
          <p:cNvGrpSpPr/>
          <p:nvPr/>
        </p:nvGrpSpPr>
        <p:grpSpPr>
          <a:xfrm>
            <a:off x="2528910" y="1123950"/>
            <a:ext cx="4955562" cy="20622"/>
            <a:chOff x="2528910" y="1123950"/>
            <a:chExt cx="4955562" cy="20622"/>
          </a:xfrm>
        </p:grpSpPr>
        <p:cxnSp>
          <p:nvCxnSpPr>
            <p:cNvPr id="67" name="直接连接符 66"/>
            <p:cNvCxnSpPr>
              <a:stCxn id="378885" idx="6"/>
              <a:endCxn id="378887" idx="2"/>
            </p:cNvCxnSpPr>
            <p:nvPr/>
          </p:nvCxnSpPr>
          <p:spPr>
            <a:xfrm>
              <a:off x="2528910" y="1123950"/>
              <a:ext cx="1147763"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6764472" y="1142984"/>
              <a:ext cx="720000"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grpSp>
      <p:sp>
        <p:nvSpPr>
          <p:cNvPr id="2" name="灯片编号占位符 1">
            <a:extLst>
              <a:ext uri="{FF2B5EF4-FFF2-40B4-BE49-F238E27FC236}">
                <a16:creationId xmlns:a16="http://schemas.microsoft.com/office/drawing/2014/main" id="{078DCC79-997A-4DFA-B46B-B82644A01779}"/>
              </a:ext>
            </a:extLst>
          </p:cNvPr>
          <p:cNvSpPr>
            <a:spLocks noGrp="1"/>
          </p:cNvSpPr>
          <p:nvPr>
            <p:ph type="sldNum" sz="quarter" idx="12"/>
          </p:nvPr>
        </p:nvSpPr>
        <p:spPr/>
        <p:txBody>
          <a:bodyPr/>
          <a:lstStyle/>
          <a:p>
            <a:fld id="{FFD28AF7-D4CC-4B35-B7D7-507FA0146854}" type="slidenum">
              <a:rPr lang="en-US" altLang="zh-CN" smtClean="0"/>
              <a:pPr/>
              <a:t>57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nodeType="clickEffect">
                                  <p:stCondLst>
                                    <p:cond delay="0"/>
                                  </p:stCondLst>
                                  <p:childTnLst>
                                    <p:animEffect transition="out" filter="wipe(up)">
                                      <p:cBhvr>
                                        <p:cTn id="10" dur="500"/>
                                        <p:tgtEl>
                                          <p:spTgt spid="378940"/>
                                        </p:tgtEl>
                                      </p:cBhvr>
                                    </p:animEffect>
                                    <p:set>
                                      <p:cBhvr>
                                        <p:cTn id="11" dur="1" fill="hold">
                                          <p:stCondLst>
                                            <p:cond delay="499"/>
                                          </p:stCondLst>
                                        </p:cTn>
                                        <p:tgtEl>
                                          <p:spTgt spid="37894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8941"/>
                                        </p:tgtEl>
                                        <p:attrNameLst>
                                          <p:attrName>style.visibility</p:attrName>
                                        </p:attrNameLst>
                                      </p:cBhvr>
                                      <p:to>
                                        <p:strVal val="visible"/>
                                      </p:to>
                                    </p:set>
                                    <p:animEffect transition="in" filter="wipe(up)">
                                      <p:cBhvr>
                                        <p:cTn id="16" dur="500"/>
                                        <p:tgtEl>
                                          <p:spTgt spid="378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8948"/>
                                        </p:tgtEl>
                                        <p:attrNameLst>
                                          <p:attrName>style.visibility</p:attrName>
                                        </p:attrNameLst>
                                      </p:cBhvr>
                                      <p:to>
                                        <p:strVal val="visible"/>
                                      </p:to>
                                    </p:set>
                                    <p:animEffect transition="in" filter="wipe(up)">
                                      <p:cBhvr>
                                        <p:cTn id="21" dur="500"/>
                                        <p:tgtEl>
                                          <p:spTgt spid="3789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8950"/>
                                        </p:tgtEl>
                                        <p:attrNameLst>
                                          <p:attrName>style.visibility</p:attrName>
                                        </p:attrNameLst>
                                      </p:cBhvr>
                                      <p:to>
                                        <p:strVal val="visible"/>
                                      </p:to>
                                    </p:set>
                                    <p:animEffect transition="in" filter="wipe(left)">
                                      <p:cBhvr>
                                        <p:cTn id="26" dur="500"/>
                                        <p:tgtEl>
                                          <p:spTgt spid="37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2873350" y="3690938"/>
            <a:ext cx="9144000" cy="0"/>
          </a:xfrm>
          <a:prstGeom prst="rect">
            <a:avLst/>
          </a:prstGeom>
          <a:noFill/>
          <a:ln w="9525">
            <a:noFill/>
            <a:miter lim="800000"/>
            <a:headEnd/>
            <a:tailEnd/>
          </a:ln>
          <a:effectLst/>
        </p:spPr>
        <p:txBody>
          <a:bodyPr>
            <a:spAutoFit/>
          </a:bodyPr>
          <a:lstStyle/>
          <a:p>
            <a:endParaRPr lang="zh-CN" altLang="en-US"/>
          </a:p>
        </p:txBody>
      </p:sp>
      <p:sp>
        <p:nvSpPr>
          <p:cNvPr id="303107" name="Oval 3"/>
          <p:cNvSpPr>
            <a:spLocks noChangeArrowheads="1"/>
          </p:cNvSpPr>
          <p:nvPr/>
        </p:nvSpPr>
        <p:spPr bwMode="auto">
          <a:xfrm>
            <a:off x="3016225" y="19177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03108" name="Oval 4"/>
          <p:cNvSpPr>
            <a:spLocks noChangeArrowheads="1"/>
          </p:cNvSpPr>
          <p:nvPr/>
        </p:nvSpPr>
        <p:spPr bwMode="auto">
          <a:xfrm>
            <a:off x="2343125" y="25082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03110" name="Freeform 6"/>
          <p:cNvSpPr>
            <a:spLocks/>
          </p:cNvSpPr>
          <p:nvPr/>
        </p:nvSpPr>
        <p:spPr bwMode="auto">
          <a:xfrm>
            <a:off x="2690788" y="2252663"/>
            <a:ext cx="349250" cy="315912"/>
          </a:xfrm>
          <a:custGeom>
            <a:avLst/>
            <a:gdLst/>
            <a:ahLst/>
            <a:cxnLst>
              <a:cxn ang="0">
                <a:pos x="220" y="0"/>
              </a:cxn>
              <a:cxn ang="0">
                <a:pos x="0" y="199"/>
              </a:cxn>
            </a:cxnLst>
            <a:rect l="0" t="0" r="r" b="b"/>
            <a:pathLst>
              <a:path w="220" h="199">
                <a:moveTo>
                  <a:pt x="220" y="0"/>
                </a:moveTo>
                <a:lnTo>
                  <a:pt x="0" y="199"/>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13" name="Oval 9"/>
          <p:cNvSpPr>
            <a:spLocks noChangeArrowheads="1"/>
          </p:cNvSpPr>
          <p:nvPr/>
        </p:nvSpPr>
        <p:spPr bwMode="auto">
          <a:xfrm>
            <a:off x="1158850"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03114" name="Oval 10"/>
          <p:cNvSpPr>
            <a:spLocks noChangeArrowheads="1"/>
          </p:cNvSpPr>
          <p:nvPr/>
        </p:nvSpPr>
        <p:spPr bwMode="auto">
          <a:xfrm>
            <a:off x="2024038"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03115" name="Oval 11"/>
          <p:cNvSpPr>
            <a:spLocks noChangeArrowheads="1"/>
          </p:cNvSpPr>
          <p:nvPr/>
        </p:nvSpPr>
        <p:spPr bwMode="auto">
          <a:xfrm>
            <a:off x="1590650" y="32718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03116" name="Freeform 12"/>
          <p:cNvSpPr>
            <a:spLocks/>
          </p:cNvSpPr>
          <p:nvPr/>
        </p:nvSpPr>
        <p:spPr bwMode="auto">
          <a:xfrm>
            <a:off x="1881163" y="28416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1" name="Line 17"/>
          <p:cNvSpPr>
            <a:spLocks noChangeShapeType="1"/>
          </p:cNvSpPr>
          <p:nvPr/>
        </p:nvSpPr>
        <p:spPr bwMode="auto">
          <a:xfrm flipH="1">
            <a:off x="1455713" y="3651250"/>
            <a:ext cx="217487" cy="288925"/>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03123" name="Oval 19"/>
          <p:cNvSpPr>
            <a:spLocks noChangeArrowheads="1"/>
          </p:cNvSpPr>
          <p:nvPr/>
        </p:nvSpPr>
        <p:spPr bwMode="auto">
          <a:xfrm>
            <a:off x="2670150"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03124" name="Oval 20"/>
          <p:cNvSpPr>
            <a:spLocks noChangeArrowheads="1"/>
          </p:cNvSpPr>
          <p:nvPr/>
        </p:nvSpPr>
        <p:spPr bwMode="auto">
          <a:xfrm>
            <a:off x="3535338"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03125" name="Oval 21"/>
          <p:cNvSpPr>
            <a:spLocks noChangeArrowheads="1"/>
          </p:cNvSpPr>
          <p:nvPr/>
        </p:nvSpPr>
        <p:spPr bwMode="auto">
          <a:xfrm>
            <a:off x="3101950" y="32718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03126" name="Line 22"/>
          <p:cNvSpPr>
            <a:spLocks noChangeShapeType="1"/>
          </p:cNvSpPr>
          <p:nvPr/>
        </p:nvSpPr>
        <p:spPr bwMode="auto">
          <a:xfrm flipH="1">
            <a:off x="2967013" y="3651250"/>
            <a:ext cx="217487" cy="288925"/>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grpSp>
        <p:nvGrpSpPr>
          <p:cNvPr id="303151" name="Group 47"/>
          <p:cNvGrpSpPr>
            <a:grpSpLocks/>
          </p:cNvGrpSpPr>
          <p:nvPr/>
        </p:nvGrpSpPr>
        <p:grpSpPr bwMode="auto">
          <a:xfrm>
            <a:off x="1958950" y="2822575"/>
            <a:ext cx="1739900" cy="1119188"/>
            <a:chOff x="753" y="1097"/>
            <a:chExt cx="1096" cy="705"/>
          </a:xfrm>
        </p:grpSpPr>
        <p:sp>
          <p:nvSpPr>
            <p:cNvPr id="303118" name="Freeform 14"/>
            <p:cNvSpPr>
              <a:spLocks/>
            </p:cNvSpPr>
            <p:nvPr/>
          </p:nvSpPr>
          <p:spPr bwMode="auto">
            <a:xfrm>
              <a:off x="1254" y="109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2" name="Freeform 18"/>
            <p:cNvSpPr>
              <a:spLocks/>
            </p:cNvSpPr>
            <p:nvPr/>
          </p:nvSpPr>
          <p:spPr bwMode="auto">
            <a:xfrm>
              <a:off x="753"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7" name="Freeform 23"/>
            <p:cNvSpPr>
              <a:spLocks/>
            </p:cNvSpPr>
            <p:nvPr/>
          </p:nvSpPr>
          <p:spPr bwMode="auto">
            <a:xfrm>
              <a:off x="1705"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grpSp>
        <p:nvGrpSpPr>
          <p:cNvPr id="303150" name="Group 46"/>
          <p:cNvGrpSpPr>
            <a:grpSpLocks/>
          </p:cNvGrpSpPr>
          <p:nvPr/>
        </p:nvGrpSpPr>
        <p:grpSpPr bwMode="auto">
          <a:xfrm>
            <a:off x="2311375" y="2278063"/>
            <a:ext cx="1547813" cy="1655762"/>
            <a:chOff x="975" y="754"/>
            <a:chExt cx="975" cy="1043"/>
          </a:xfrm>
        </p:grpSpPr>
        <p:sp>
          <p:nvSpPr>
            <p:cNvPr id="303128" name="Freeform 24"/>
            <p:cNvSpPr>
              <a:spLocks/>
            </p:cNvSpPr>
            <p:nvPr/>
          </p:nvSpPr>
          <p:spPr bwMode="auto">
            <a:xfrm>
              <a:off x="1565" y="799"/>
              <a:ext cx="127" cy="579"/>
            </a:xfrm>
            <a:custGeom>
              <a:avLst/>
              <a:gdLst/>
              <a:ahLst/>
              <a:cxnLst>
                <a:cxn ang="0">
                  <a:pos x="0" y="0"/>
                </a:cxn>
                <a:cxn ang="0">
                  <a:pos x="78" y="180"/>
                </a:cxn>
                <a:cxn ang="0">
                  <a:pos x="127" y="311"/>
                </a:cxn>
                <a:cxn ang="0">
                  <a:pos x="126" y="420"/>
                </a:cxn>
                <a:cxn ang="0">
                  <a:pos x="89" y="579"/>
                </a:cxn>
              </a:cxnLst>
              <a:rect l="0" t="0" r="r" b="b"/>
              <a:pathLst>
                <a:path w="127" h="579">
                  <a:moveTo>
                    <a:pt x="0" y="0"/>
                  </a:moveTo>
                  <a:lnTo>
                    <a:pt x="78" y="180"/>
                  </a:lnTo>
                  <a:lnTo>
                    <a:pt x="127" y="311"/>
                  </a:lnTo>
                  <a:lnTo>
                    <a:pt x="126" y="420"/>
                  </a:lnTo>
                  <a:lnTo>
                    <a:pt x="89" y="57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29" name="Freeform 25"/>
            <p:cNvSpPr>
              <a:spLocks/>
            </p:cNvSpPr>
            <p:nvPr/>
          </p:nvSpPr>
          <p:spPr bwMode="auto">
            <a:xfrm>
              <a:off x="975" y="1162"/>
              <a:ext cx="189" cy="635"/>
            </a:xfrm>
            <a:custGeom>
              <a:avLst/>
              <a:gdLst/>
              <a:ahLst/>
              <a:cxnLst>
                <a:cxn ang="0">
                  <a:pos x="136" y="0"/>
                </a:cxn>
                <a:cxn ang="0">
                  <a:pos x="189" y="200"/>
                </a:cxn>
                <a:cxn ang="0">
                  <a:pos x="171" y="350"/>
                </a:cxn>
                <a:cxn ang="0">
                  <a:pos x="129" y="506"/>
                </a:cxn>
                <a:cxn ang="0">
                  <a:pos x="0" y="635"/>
                </a:cxn>
              </a:cxnLst>
              <a:rect l="0" t="0" r="r" b="b"/>
              <a:pathLst>
                <a:path w="189" h="635">
                  <a:moveTo>
                    <a:pt x="136" y="0"/>
                  </a:moveTo>
                  <a:lnTo>
                    <a:pt x="189" y="200"/>
                  </a:lnTo>
                  <a:lnTo>
                    <a:pt x="171" y="350"/>
                  </a:lnTo>
                  <a:lnTo>
                    <a:pt x="129" y="506"/>
                  </a:lnTo>
                  <a:lnTo>
                    <a:pt x="0" y="635"/>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0" name="Freeform 26"/>
            <p:cNvSpPr>
              <a:spLocks/>
            </p:cNvSpPr>
            <p:nvPr/>
          </p:nvSpPr>
          <p:spPr bwMode="auto">
            <a:xfrm>
              <a:off x="1655" y="754"/>
              <a:ext cx="295" cy="1043"/>
            </a:xfrm>
            <a:custGeom>
              <a:avLst/>
              <a:gdLst/>
              <a:ahLst/>
              <a:cxnLst>
                <a:cxn ang="0">
                  <a:pos x="0" y="0"/>
                </a:cxn>
                <a:cxn ang="0">
                  <a:pos x="205" y="308"/>
                </a:cxn>
                <a:cxn ang="0">
                  <a:pos x="289" y="530"/>
                </a:cxn>
                <a:cxn ang="0">
                  <a:pos x="295" y="794"/>
                </a:cxn>
                <a:cxn ang="0">
                  <a:pos x="272" y="1043"/>
                </a:cxn>
              </a:cxnLst>
              <a:rect l="0" t="0" r="r" b="b"/>
              <a:pathLst>
                <a:path w="295" h="1043">
                  <a:moveTo>
                    <a:pt x="0" y="0"/>
                  </a:moveTo>
                  <a:lnTo>
                    <a:pt x="205" y="308"/>
                  </a:lnTo>
                  <a:lnTo>
                    <a:pt x="289" y="530"/>
                  </a:lnTo>
                  <a:lnTo>
                    <a:pt x="295" y="794"/>
                  </a:lnTo>
                  <a:lnTo>
                    <a:pt x="272" y="1043"/>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03131" name="AutoShape 27"/>
          <p:cNvSpPr>
            <a:spLocks noChangeArrowheads="1"/>
          </p:cNvSpPr>
          <p:nvPr/>
        </p:nvSpPr>
        <p:spPr bwMode="auto">
          <a:xfrm>
            <a:off x="4614838" y="2997200"/>
            <a:ext cx="647700" cy="360000"/>
          </a:xfrm>
          <a:prstGeom prst="rightArrow">
            <a:avLst>
              <a:gd name="adj1" fmla="val 50000"/>
              <a:gd name="adj2" fmla="val 37363"/>
            </a:avLst>
          </a:prstGeom>
          <a:ln>
            <a:headEnd/>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303156" name="Group 52"/>
          <p:cNvGrpSpPr>
            <a:grpSpLocks/>
          </p:cNvGrpSpPr>
          <p:nvPr/>
        </p:nvGrpSpPr>
        <p:grpSpPr bwMode="auto">
          <a:xfrm>
            <a:off x="5556225" y="1917700"/>
            <a:ext cx="2947988" cy="2506663"/>
            <a:chOff x="3210" y="1208"/>
            <a:chExt cx="1857" cy="1579"/>
          </a:xfrm>
        </p:grpSpPr>
        <p:sp>
          <p:nvSpPr>
            <p:cNvPr id="303146" name="Freeform 42"/>
            <p:cNvSpPr>
              <a:spLocks/>
            </p:cNvSpPr>
            <p:nvPr/>
          </p:nvSpPr>
          <p:spPr bwMode="auto">
            <a:xfrm>
              <a:off x="4385" y="1392"/>
              <a:ext cx="456" cy="252"/>
            </a:xfrm>
            <a:custGeom>
              <a:avLst/>
              <a:gdLst/>
              <a:ahLst/>
              <a:cxnLst>
                <a:cxn ang="0">
                  <a:pos x="0" y="0"/>
                </a:cxn>
                <a:cxn ang="0">
                  <a:pos x="30" y="0"/>
                </a:cxn>
                <a:cxn ang="0">
                  <a:pos x="456" y="252"/>
                </a:cxn>
              </a:cxnLst>
              <a:rect l="0" t="0" r="r" b="b"/>
              <a:pathLst>
                <a:path w="456" h="252">
                  <a:moveTo>
                    <a:pt x="0" y="0"/>
                  </a:moveTo>
                  <a:lnTo>
                    <a:pt x="30" y="0"/>
                  </a:lnTo>
                  <a:lnTo>
                    <a:pt x="456" y="252"/>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2" name="Oval 28"/>
            <p:cNvSpPr>
              <a:spLocks noChangeArrowheads="1"/>
            </p:cNvSpPr>
            <p:nvPr/>
          </p:nvSpPr>
          <p:spPr bwMode="auto">
            <a:xfrm>
              <a:off x="4138" y="1208"/>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03133" name="Oval 29"/>
            <p:cNvSpPr>
              <a:spLocks noChangeArrowheads="1"/>
            </p:cNvSpPr>
            <p:nvPr/>
          </p:nvSpPr>
          <p:spPr bwMode="auto">
            <a:xfrm>
              <a:off x="3685" y="162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03134" name="Freeform 30"/>
            <p:cNvSpPr>
              <a:spLocks/>
            </p:cNvSpPr>
            <p:nvPr/>
          </p:nvSpPr>
          <p:spPr bwMode="auto">
            <a:xfrm>
              <a:off x="3903" y="1410"/>
              <a:ext cx="254" cy="241"/>
            </a:xfrm>
            <a:custGeom>
              <a:avLst/>
              <a:gdLst/>
              <a:ahLst/>
              <a:cxnLst>
                <a:cxn ang="0">
                  <a:pos x="254" y="0"/>
                </a:cxn>
                <a:cxn ang="0">
                  <a:pos x="0" y="241"/>
                </a:cxn>
              </a:cxnLst>
              <a:rect l="0" t="0" r="r" b="b"/>
              <a:pathLst>
                <a:path w="254" h="241">
                  <a:moveTo>
                    <a:pt x="254" y="0"/>
                  </a:moveTo>
                  <a:lnTo>
                    <a:pt x="0" y="241"/>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5" name="Oval 31"/>
            <p:cNvSpPr>
              <a:spLocks noChangeArrowheads="1"/>
            </p:cNvSpPr>
            <p:nvPr/>
          </p:nvSpPr>
          <p:spPr bwMode="auto">
            <a:xfrm>
              <a:off x="3210" y="25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303136" name="Oval 32"/>
            <p:cNvSpPr>
              <a:spLocks noChangeArrowheads="1"/>
            </p:cNvSpPr>
            <p:nvPr/>
          </p:nvSpPr>
          <p:spPr bwMode="auto">
            <a:xfrm>
              <a:off x="3913" y="21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03137" name="Oval 33"/>
            <p:cNvSpPr>
              <a:spLocks noChangeArrowheads="1"/>
            </p:cNvSpPr>
            <p:nvPr/>
          </p:nvSpPr>
          <p:spPr bwMode="auto">
            <a:xfrm>
              <a:off x="3434" y="210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03138" name="Freeform 34"/>
            <p:cNvSpPr>
              <a:spLocks/>
            </p:cNvSpPr>
            <p:nvPr/>
          </p:nvSpPr>
          <p:spPr bwMode="auto">
            <a:xfrm>
              <a:off x="3605" y="1866"/>
              <a:ext cx="138" cy="252"/>
            </a:xfrm>
            <a:custGeom>
              <a:avLst/>
              <a:gdLst/>
              <a:ahLst/>
              <a:cxnLst>
                <a:cxn ang="0">
                  <a:pos x="138" y="0"/>
                </a:cxn>
                <a:cxn ang="0">
                  <a:pos x="0" y="252"/>
                </a:cxn>
              </a:cxnLst>
              <a:rect l="0" t="0" r="r" b="b"/>
              <a:pathLst>
                <a:path w="138" h="252">
                  <a:moveTo>
                    <a:pt x="138" y="0"/>
                  </a:moveTo>
                  <a:lnTo>
                    <a:pt x="0" y="25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39" name="Freeform 35"/>
            <p:cNvSpPr>
              <a:spLocks/>
            </p:cNvSpPr>
            <p:nvPr/>
          </p:nvSpPr>
          <p:spPr bwMode="auto">
            <a:xfrm>
              <a:off x="4481" y="1884"/>
              <a:ext cx="1" cy="240"/>
            </a:xfrm>
            <a:custGeom>
              <a:avLst/>
              <a:gdLst/>
              <a:ahLst/>
              <a:cxnLst>
                <a:cxn ang="0">
                  <a:pos x="0" y="0"/>
                </a:cxn>
                <a:cxn ang="0">
                  <a:pos x="0" y="240"/>
                </a:cxn>
              </a:cxnLst>
              <a:rect l="0" t="0" r="r" b="b"/>
              <a:pathLst>
                <a:path w="1" h="240">
                  <a:moveTo>
                    <a:pt x="0" y="0"/>
                  </a:moveTo>
                  <a:lnTo>
                    <a:pt x="0" y="24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40" name="Freeform 36"/>
            <p:cNvSpPr>
              <a:spLocks/>
            </p:cNvSpPr>
            <p:nvPr/>
          </p:nvSpPr>
          <p:spPr bwMode="auto">
            <a:xfrm>
              <a:off x="3377" y="2346"/>
              <a:ext cx="114" cy="174"/>
            </a:xfrm>
            <a:custGeom>
              <a:avLst/>
              <a:gdLst/>
              <a:ahLst/>
              <a:cxnLst>
                <a:cxn ang="0">
                  <a:pos x="114" y="0"/>
                </a:cxn>
                <a:cxn ang="0">
                  <a:pos x="0" y="174"/>
                </a:cxn>
              </a:cxnLst>
              <a:rect l="0" t="0" r="r" b="b"/>
              <a:pathLst>
                <a:path w="114" h="174">
                  <a:moveTo>
                    <a:pt x="114" y="0"/>
                  </a:moveTo>
                  <a:lnTo>
                    <a:pt x="0" y="17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41" name="Freeform 37"/>
            <p:cNvSpPr>
              <a:spLocks/>
            </p:cNvSpPr>
            <p:nvPr/>
          </p:nvSpPr>
          <p:spPr bwMode="auto">
            <a:xfrm>
              <a:off x="4331" y="1464"/>
              <a:ext cx="108" cy="156"/>
            </a:xfrm>
            <a:custGeom>
              <a:avLst/>
              <a:gdLst/>
              <a:ahLst/>
              <a:cxnLst>
                <a:cxn ang="0">
                  <a:pos x="0" y="0"/>
                </a:cxn>
                <a:cxn ang="0">
                  <a:pos x="108" y="156"/>
                </a:cxn>
              </a:cxnLst>
              <a:rect l="0" t="0" r="r" b="b"/>
              <a:pathLst>
                <a:path w="108" h="156">
                  <a:moveTo>
                    <a:pt x="0" y="0"/>
                  </a:moveTo>
                  <a:lnTo>
                    <a:pt x="108" y="15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03142" name="Oval 38"/>
            <p:cNvSpPr>
              <a:spLocks noChangeArrowheads="1"/>
            </p:cNvSpPr>
            <p:nvPr/>
          </p:nvSpPr>
          <p:spPr bwMode="auto">
            <a:xfrm>
              <a:off x="4341" y="21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303143" name="Oval 39"/>
            <p:cNvSpPr>
              <a:spLocks noChangeArrowheads="1"/>
            </p:cNvSpPr>
            <p:nvPr/>
          </p:nvSpPr>
          <p:spPr bwMode="auto">
            <a:xfrm>
              <a:off x="4795" y="161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03144" name="Oval 40"/>
            <p:cNvSpPr>
              <a:spLocks noChangeArrowheads="1"/>
            </p:cNvSpPr>
            <p:nvPr/>
          </p:nvSpPr>
          <p:spPr bwMode="auto">
            <a:xfrm>
              <a:off x="4341" y="161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03145" name="Freeform 41"/>
            <p:cNvSpPr>
              <a:spLocks/>
            </p:cNvSpPr>
            <p:nvPr/>
          </p:nvSpPr>
          <p:spPr bwMode="auto">
            <a:xfrm>
              <a:off x="3911" y="1866"/>
              <a:ext cx="138" cy="251"/>
            </a:xfrm>
            <a:custGeom>
              <a:avLst/>
              <a:gdLst/>
              <a:ahLst/>
              <a:cxnLst>
                <a:cxn ang="0">
                  <a:pos x="0" y="0"/>
                </a:cxn>
                <a:cxn ang="0">
                  <a:pos x="138" y="251"/>
                </a:cxn>
              </a:cxnLst>
              <a:rect l="0" t="0" r="r" b="b"/>
              <a:pathLst>
                <a:path w="138" h="251">
                  <a:moveTo>
                    <a:pt x="0" y="0"/>
                  </a:moveTo>
                  <a:lnTo>
                    <a:pt x="138" y="251"/>
                  </a:lnTo>
                </a:path>
              </a:pathLst>
            </a:custGeom>
            <a:noFill/>
            <a:ln w="28575" cap="flat" cmpd="sng">
              <a:solidFill>
                <a:schemeClr val="tx2"/>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grpSp>
        <p:nvGrpSpPr>
          <p:cNvPr id="303153" name="Group 49"/>
          <p:cNvGrpSpPr>
            <a:grpSpLocks/>
          </p:cNvGrpSpPr>
          <p:nvPr/>
        </p:nvGrpSpPr>
        <p:grpSpPr bwMode="auto">
          <a:xfrm>
            <a:off x="3808388" y="4629150"/>
            <a:ext cx="2447925" cy="1047750"/>
            <a:chOff x="2245" y="2931"/>
            <a:chExt cx="1542" cy="660"/>
          </a:xfrm>
        </p:grpSpPr>
        <p:sp>
          <p:nvSpPr>
            <p:cNvPr id="303154" name="Text Box 50"/>
            <p:cNvSpPr txBox="1">
              <a:spLocks noChangeArrowheads="1"/>
            </p:cNvSpPr>
            <p:nvPr/>
          </p:nvSpPr>
          <p:spPr bwMode="auto">
            <a:xfrm>
              <a:off x="2245" y="3339"/>
              <a:ext cx="1542" cy="252"/>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rPr>
                <a:t>还原的树</a:t>
              </a:r>
            </a:p>
          </p:txBody>
        </p:sp>
        <p:sp>
          <p:nvSpPr>
            <p:cNvPr id="303155" name="Line 51"/>
            <p:cNvSpPr>
              <a:spLocks noChangeShapeType="1"/>
            </p:cNvSpPr>
            <p:nvPr/>
          </p:nvSpPr>
          <p:spPr bwMode="auto">
            <a:xfrm flipV="1">
              <a:off x="3152" y="2931"/>
              <a:ext cx="363" cy="363"/>
            </a:xfrm>
            <a:prstGeom prst="line">
              <a:avLst/>
            </a:prstGeom>
            <a:noFill/>
            <a:ln w="57150">
              <a:solidFill>
                <a:srgbClr val="FF00FF"/>
              </a:solidFill>
              <a:round/>
              <a:headEnd/>
              <a:tailEnd type="triangle" w="med" len="lg"/>
            </a:ln>
            <a:effectLst/>
          </p:spPr>
          <p:txBody>
            <a:bodyPr wrap="none"/>
            <a:lstStyle/>
            <a:p>
              <a:endParaRPr lang="zh-CN" altLang="en-US"/>
            </a:p>
          </p:txBody>
        </p:sp>
      </p:grpSp>
      <p:sp>
        <p:nvSpPr>
          <p:cNvPr id="44" name="TextBox 43"/>
          <p:cNvSpPr txBox="1"/>
          <p:nvPr/>
        </p:nvSpPr>
        <p:spPr>
          <a:xfrm>
            <a:off x="357160"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3"/>
              </a:buBlip>
            </a:pPr>
            <a:r>
              <a:rPr kumimoji="1" lang="zh-CN" altLang="en-US" dirty="0">
                <a:latin typeface="幼圆" pitchFamily="49" charset="-122"/>
                <a:ea typeface="幼圆" pitchFamily="49" charset="-122"/>
              </a:rPr>
              <a:t>将一棵二叉树还原为</a:t>
            </a:r>
            <a:r>
              <a:rPr kumimoji="1" lang="zh-CN" altLang="en-US" dirty="0">
                <a:solidFill>
                  <a:srgbClr val="FF0000"/>
                </a:solidFill>
                <a:latin typeface="幼圆" pitchFamily="49" charset="-122"/>
                <a:ea typeface="幼圆" pitchFamily="49" charset="-122"/>
              </a:rPr>
              <a:t>一棵树</a:t>
            </a:r>
            <a:endParaRPr lang="zh-CN" altLang="en-US" dirty="0">
              <a:solidFill>
                <a:srgbClr val="FF0000"/>
              </a:solidFill>
              <a:latin typeface="幼圆" pitchFamily="49" charset="-122"/>
              <a:ea typeface="幼圆" pitchFamily="49" charset="-122"/>
            </a:endParaRPr>
          </a:p>
        </p:txBody>
      </p:sp>
      <p:sp>
        <p:nvSpPr>
          <p:cNvPr id="45" name="Text Box 2"/>
          <p:cNvSpPr txBox="1">
            <a:spLocks noChangeArrowheads="1"/>
          </p:cNvSpPr>
          <p:nvPr/>
        </p:nvSpPr>
        <p:spPr bwMode="auto">
          <a:xfrm>
            <a:off x="571472" y="428604"/>
            <a:ext cx="4286280" cy="4572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itchFamily="34" charset="-122"/>
                <a:ea typeface="微软雅黑" pitchFamily="34" charset="-122"/>
                <a:cs typeface="Times New Roman" pitchFamily="18" charset="0"/>
              </a:rPr>
              <a:t> 2</a:t>
            </a:r>
            <a:r>
              <a:rPr kumimoji="1" lang="zh-CN" altLang="en-US" dirty="0">
                <a:solidFill>
                  <a:schemeClr val="bg1"/>
                </a:solidFill>
                <a:latin typeface="微软雅黑" pitchFamily="34" charset="-122"/>
                <a:ea typeface="微软雅黑" pitchFamily="34" charset="-122"/>
                <a:cs typeface="Times New Roman" pitchFamily="18" charset="0"/>
              </a:rPr>
              <a:t>、二叉树还原为森林、树</a:t>
            </a:r>
            <a:endParaRPr kumimoji="1" lang="zh-CN" altLang="en-US" b="0" dirty="0">
              <a:solidFill>
                <a:schemeClr val="bg1"/>
              </a:solidFill>
              <a:latin typeface="微软雅黑" pitchFamily="34" charset="-122"/>
              <a:ea typeface="微软雅黑" pitchFamily="34" charset="-122"/>
              <a:cs typeface="Times New Roman" pitchFamily="18" charset="0"/>
            </a:endParaRPr>
          </a:p>
        </p:txBody>
      </p:sp>
      <p:sp>
        <p:nvSpPr>
          <p:cNvPr id="2" name="灯片编号占位符 1">
            <a:extLst>
              <a:ext uri="{FF2B5EF4-FFF2-40B4-BE49-F238E27FC236}">
                <a16:creationId xmlns:a16="http://schemas.microsoft.com/office/drawing/2014/main" id="{DF69586F-2BA2-4F6C-A059-1D7DAE19B7F2}"/>
              </a:ext>
            </a:extLst>
          </p:cNvPr>
          <p:cNvSpPr>
            <a:spLocks noGrp="1"/>
          </p:cNvSpPr>
          <p:nvPr>
            <p:ph type="sldNum" sz="quarter" idx="12"/>
          </p:nvPr>
        </p:nvSpPr>
        <p:spPr/>
        <p:txBody>
          <a:bodyPr/>
          <a:lstStyle/>
          <a:p>
            <a:fld id="{FFD28AF7-D4CC-4B35-B7D7-507FA0146854}" type="slidenum">
              <a:rPr lang="en-US" altLang="zh-CN" smtClean="0"/>
              <a:pPr/>
              <a:t>58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03151"/>
                                        </p:tgtEl>
                                      </p:cBhvr>
                                    </p:animEffect>
                                    <p:set>
                                      <p:cBhvr>
                                        <p:cTn id="11" dur="1" fill="hold">
                                          <p:stCondLst>
                                            <p:cond delay="499"/>
                                          </p:stCondLst>
                                        </p:cTn>
                                        <p:tgtEl>
                                          <p:spTgt spid="3031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313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315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3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Oval 5"/>
          <p:cNvSpPr>
            <a:spLocks noChangeArrowheads="1"/>
          </p:cNvSpPr>
          <p:nvPr/>
        </p:nvSpPr>
        <p:spPr bwMode="auto">
          <a:xfrm>
            <a:off x="3771931" y="34290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82982" name="Oval 6"/>
          <p:cNvSpPr>
            <a:spLocks noChangeArrowheads="1"/>
          </p:cNvSpPr>
          <p:nvPr/>
        </p:nvSpPr>
        <p:spPr bwMode="auto">
          <a:xfrm>
            <a:off x="3267106" y="40767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2983" name="Oval 7"/>
          <p:cNvSpPr>
            <a:spLocks noChangeArrowheads="1"/>
          </p:cNvSpPr>
          <p:nvPr/>
        </p:nvSpPr>
        <p:spPr bwMode="auto">
          <a:xfrm>
            <a:off x="3916393" y="4581525"/>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2984" name="Freeform 8"/>
          <p:cNvSpPr>
            <a:spLocks/>
          </p:cNvSpPr>
          <p:nvPr/>
        </p:nvSpPr>
        <p:spPr bwMode="auto">
          <a:xfrm>
            <a:off x="3576668" y="3778250"/>
            <a:ext cx="238125" cy="333375"/>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85" name="Freeform 9"/>
          <p:cNvSpPr>
            <a:spLocks/>
          </p:cNvSpPr>
          <p:nvPr/>
        </p:nvSpPr>
        <p:spPr bwMode="auto">
          <a:xfrm>
            <a:off x="3690968" y="4387850"/>
            <a:ext cx="304800" cy="238125"/>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86" name="Oval 10"/>
          <p:cNvSpPr>
            <a:spLocks noChangeArrowheads="1"/>
          </p:cNvSpPr>
          <p:nvPr/>
        </p:nvSpPr>
        <p:spPr bwMode="auto">
          <a:xfrm>
            <a:off x="2260631" y="20605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2987" name="Oval 11"/>
          <p:cNvSpPr>
            <a:spLocks noChangeArrowheads="1"/>
          </p:cNvSpPr>
          <p:nvPr/>
        </p:nvSpPr>
        <p:spPr bwMode="auto">
          <a:xfrm>
            <a:off x="1466881" y="27797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2988" name="Oval 12"/>
          <p:cNvSpPr>
            <a:spLocks noChangeArrowheads="1"/>
          </p:cNvSpPr>
          <p:nvPr/>
        </p:nvSpPr>
        <p:spPr bwMode="auto">
          <a:xfrm>
            <a:off x="1898681" y="35020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2989" name="Oval 13"/>
          <p:cNvSpPr>
            <a:spLocks noChangeArrowheads="1"/>
          </p:cNvSpPr>
          <p:nvPr/>
        </p:nvSpPr>
        <p:spPr bwMode="auto">
          <a:xfrm>
            <a:off x="2403506" y="40767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2990" name="Freeform 14"/>
          <p:cNvSpPr>
            <a:spLocks/>
          </p:cNvSpPr>
          <p:nvPr/>
        </p:nvSpPr>
        <p:spPr bwMode="auto">
          <a:xfrm>
            <a:off x="1843118" y="2387600"/>
            <a:ext cx="457200" cy="457200"/>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1" name="Freeform 15"/>
          <p:cNvSpPr>
            <a:spLocks/>
          </p:cNvSpPr>
          <p:nvPr/>
        </p:nvSpPr>
        <p:spPr bwMode="auto">
          <a:xfrm>
            <a:off x="1805018" y="3168650"/>
            <a:ext cx="247650" cy="333375"/>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2" name="Freeform 16"/>
          <p:cNvSpPr>
            <a:spLocks/>
          </p:cNvSpPr>
          <p:nvPr/>
        </p:nvSpPr>
        <p:spPr bwMode="auto">
          <a:xfrm>
            <a:off x="2271743" y="3854450"/>
            <a:ext cx="200025" cy="266700"/>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3" name="Oval 17"/>
          <p:cNvSpPr>
            <a:spLocks noChangeArrowheads="1"/>
          </p:cNvSpPr>
          <p:nvPr/>
        </p:nvSpPr>
        <p:spPr bwMode="auto">
          <a:xfrm>
            <a:off x="3051206" y="278130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2994" name="Oval 18"/>
          <p:cNvSpPr>
            <a:spLocks noChangeArrowheads="1"/>
          </p:cNvSpPr>
          <p:nvPr/>
        </p:nvSpPr>
        <p:spPr bwMode="auto">
          <a:xfrm>
            <a:off x="2690843" y="3500438"/>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2995" name="Freeform 19"/>
          <p:cNvSpPr>
            <a:spLocks/>
          </p:cNvSpPr>
          <p:nvPr/>
        </p:nvSpPr>
        <p:spPr bwMode="auto">
          <a:xfrm>
            <a:off x="2979768" y="3197225"/>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6" name="Freeform 20"/>
          <p:cNvSpPr>
            <a:spLocks/>
          </p:cNvSpPr>
          <p:nvPr/>
        </p:nvSpPr>
        <p:spPr bwMode="auto">
          <a:xfrm>
            <a:off x="2671793" y="2378075"/>
            <a:ext cx="476250" cy="428625"/>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2997" name="Freeform 21"/>
          <p:cNvSpPr>
            <a:spLocks/>
          </p:cNvSpPr>
          <p:nvPr/>
        </p:nvSpPr>
        <p:spPr bwMode="auto">
          <a:xfrm>
            <a:off x="3443318" y="3111500"/>
            <a:ext cx="400050" cy="388938"/>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83025" name="Group 49"/>
          <p:cNvGrpSpPr>
            <a:grpSpLocks/>
          </p:cNvGrpSpPr>
          <p:nvPr/>
        </p:nvGrpSpPr>
        <p:grpSpPr bwMode="auto">
          <a:xfrm>
            <a:off x="2630474" y="2689225"/>
            <a:ext cx="2165350" cy="2300288"/>
            <a:chOff x="1166" y="1694"/>
            <a:chExt cx="1364" cy="1449"/>
          </a:xfrm>
        </p:grpSpPr>
        <p:sp>
          <p:nvSpPr>
            <p:cNvPr id="382999" name="Oval 23"/>
            <p:cNvSpPr>
              <a:spLocks noChangeArrowheads="1"/>
            </p:cNvSpPr>
            <p:nvPr/>
          </p:nvSpPr>
          <p:spPr bwMode="auto">
            <a:xfrm rot="2049258">
              <a:off x="1166" y="1694"/>
              <a:ext cx="537" cy="862"/>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383000" name="Oval 24"/>
            <p:cNvSpPr>
              <a:spLocks noChangeArrowheads="1"/>
            </p:cNvSpPr>
            <p:nvPr/>
          </p:nvSpPr>
          <p:spPr bwMode="auto">
            <a:xfrm rot="2049258">
              <a:off x="1537" y="2199"/>
              <a:ext cx="993" cy="944"/>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endParaRPr lang="zh-CN" altLang="en-US">
                <a:latin typeface="Consolas" pitchFamily="49" charset="0"/>
                <a:cs typeface="Consolas" pitchFamily="49" charset="0"/>
              </a:endParaRPr>
            </a:p>
          </p:txBody>
        </p:sp>
      </p:grpSp>
      <p:grpSp>
        <p:nvGrpSpPr>
          <p:cNvPr id="383029" name="Group 53"/>
          <p:cNvGrpSpPr>
            <a:grpSpLocks/>
          </p:cNvGrpSpPr>
          <p:nvPr/>
        </p:nvGrpSpPr>
        <p:grpSpPr bwMode="auto">
          <a:xfrm>
            <a:off x="5715031" y="836613"/>
            <a:ext cx="1728787" cy="2016125"/>
            <a:chOff x="3061" y="527"/>
            <a:chExt cx="1089" cy="1270"/>
          </a:xfrm>
        </p:grpSpPr>
        <p:sp>
          <p:nvSpPr>
            <p:cNvPr id="383006" name="Oval 30"/>
            <p:cNvSpPr>
              <a:spLocks noChangeArrowheads="1"/>
            </p:cNvSpPr>
            <p:nvPr/>
          </p:nvSpPr>
          <p:spPr bwMode="auto">
            <a:xfrm>
              <a:off x="3560" y="527"/>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3007" name="Oval 31"/>
            <p:cNvSpPr>
              <a:spLocks noChangeArrowheads="1"/>
            </p:cNvSpPr>
            <p:nvPr/>
          </p:nvSpPr>
          <p:spPr bwMode="auto">
            <a:xfrm>
              <a:off x="3061" y="98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3008" name="Oval 32"/>
            <p:cNvSpPr>
              <a:spLocks noChangeArrowheads="1"/>
            </p:cNvSpPr>
            <p:nvPr/>
          </p:nvSpPr>
          <p:spPr bwMode="auto">
            <a:xfrm>
              <a:off x="3469" y="1253"/>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3009" name="Oval 33"/>
            <p:cNvSpPr>
              <a:spLocks noChangeArrowheads="1"/>
            </p:cNvSpPr>
            <p:nvPr/>
          </p:nvSpPr>
          <p:spPr bwMode="auto">
            <a:xfrm>
              <a:off x="3878" y="152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3012" name="Freeform 36"/>
            <p:cNvSpPr>
              <a:spLocks/>
            </p:cNvSpPr>
            <p:nvPr/>
          </p:nvSpPr>
          <p:spPr bwMode="auto">
            <a:xfrm>
              <a:off x="3269" y="709"/>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13" name="Freeform 37"/>
            <p:cNvSpPr>
              <a:spLocks/>
            </p:cNvSpPr>
            <p:nvPr/>
          </p:nvSpPr>
          <p:spPr bwMode="auto">
            <a:xfrm>
              <a:off x="3313"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15" name="Line 39"/>
            <p:cNvSpPr>
              <a:spLocks noChangeShapeType="1"/>
            </p:cNvSpPr>
            <p:nvPr/>
          </p:nvSpPr>
          <p:spPr bwMode="auto">
            <a:xfrm>
              <a:off x="3716" y="1458"/>
              <a:ext cx="182" cy="137"/>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grpSp>
      <p:sp>
        <p:nvSpPr>
          <p:cNvPr id="383022" name="AutoShape 46"/>
          <p:cNvSpPr>
            <a:spLocks noChangeArrowheads="1"/>
          </p:cNvSpPr>
          <p:nvPr/>
        </p:nvSpPr>
        <p:spPr bwMode="auto">
          <a:xfrm>
            <a:off x="5211793" y="2636838"/>
            <a:ext cx="649288" cy="360000"/>
          </a:xfrm>
          <a:prstGeom prst="rightArrow">
            <a:avLst>
              <a:gd name="adj1" fmla="val 50000"/>
              <a:gd name="adj2" fmla="val 32256"/>
            </a:avLst>
          </a:prstGeom>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383031" name="Group 55"/>
          <p:cNvGrpSpPr>
            <a:grpSpLocks/>
          </p:cNvGrpSpPr>
          <p:nvPr/>
        </p:nvGrpSpPr>
        <p:grpSpPr bwMode="auto">
          <a:xfrm>
            <a:off x="4851431" y="4437063"/>
            <a:ext cx="2447925" cy="1584325"/>
            <a:chOff x="2517" y="2795"/>
            <a:chExt cx="1542" cy="998"/>
          </a:xfrm>
        </p:grpSpPr>
        <p:sp>
          <p:nvSpPr>
            <p:cNvPr id="383016" name="Oval 40"/>
            <p:cNvSpPr>
              <a:spLocks noChangeArrowheads="1"/>
            </p:cNvSpPr>
            <p:nvPr/>
          </p:nvSpPr>
          <p:spPr bwMode="auto">
            <a:xfrm>
              <a:off x="3333"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3017" name="Oval 41"/>
            <p:cNvSpPr>
              <a:spLocks noChangeArrowheads="1"/>
            </p:cNvSpPr>
            <p:nvPr/>
          </p:nvSpPr>
          <p:spPr bwMode="auto">
            <a:xfrm>
              <a:off x="3787" y="3521"/>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3018" name="Freeform 42"/>
            <p:cNvSpPr>
              <a:spLocks/>
            </p:cNvSpPr>
            <p:nvPr/>
          </p:nvSpPr>
          <p:spPr bwMode="auto">
            <a:xfrm>
              <a:off x="3554" y="3048"/>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19" name="Freeform 43"/>
            <p:cNvSpPr>
              <a:spLocks/>
            </p:cNvSpPr>
            <p:nvPr/>
          </p:nvSpPr>
          <p:spPr bwMode="auto">
            <a:xfrm>
              <a:off x="3596"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20" name="Oval 44"/>
            <p:cNvSpPr>
              <a:spLocks noChangeArrowheads="1"/>
            </p:cNvSpPr>
            <p:nvPr/>
          </p:nvSpPr>
          <p:spPr bwMode="auto">
            <a:xfrm>
              <a:off x="3742" y="2836"/>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83023" name="Line 47"/>
            <p:cNvSpPr>
              <a:spLocks noChangeShapeType="1"/>
            </p:cNvSpPr>
            <p:nvPr/>
          </p:nvSpPr>
          <p:spPr bwMode="auto">
            <a:xfrm>
              <a:off x="2517" y="2795"/>
              <a:ext cx="771" cy="363"/>
            </a:xfrm>
            <a:prstGeom prst="line">
              <a:avLst/>
            </a:prstGeom>
            <a:noFill/>
            <a:ln w="28575">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383030" name="Group 54"/>
          <p:cNvGrpSpPr>
            <a:grpSpLocks/>
          </p:cNvGrpSpPr>
          <p:nvPr/>
        </p:nvGrpSpPr>
        <p:grpSpPr bwMode="auto">
          <a:xfrm>
            <a:off x="3698906" y="3141663"/>
            <a:ext cx="3529012" cy="1150937"/>
            <a:chOff x="1791" y="1979"/>
            <a:chExt cx="2223" cy="725"/>
          </a:xfrm>
        </p:grpSpPr>
        <p:sp>
          <p:nvSpPr>
            <p:cNvPr id="383010" name="Oval 34"/>
            <p:cNvSpPr>
              <a:spLocks noChangeArrowheads="1"/>
            </p:cNvSpPr>
            <p:nvPr/>
          </p:nvSpPr>
          <p:spPr bwMode="auto">
            <a:xfrm>
              <a:off x="3742" y="1979"/>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3011" name="Oval 35"/>
            <p:cNvSpPr>
              <a:spLocks noChangeArrowheads="1"/>
            </p:cNvSpPr>
            <p:nvPr/>
          </p:nvSpPr>
          <p:spPr bwMode="auto">
            <a:xfrm>
              <a:off x="3515" y="2432"/>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3014" name="Freeform 38"/>
            <p:cNvSpPr>
              <a:spLocks/>
            </p:cNvSpPr>
            <p:nvPr/>
          </p:nvSpPr>
          <p:spPr bwMode="auto">
            <a:xfrm>
              <a:off x="3697" y="2241"/>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3024" name="Line 48"/>
            <p:cNvSpPr>
              <a:spLocks noChangeShapeType="1"/>
            </p:cNvSpPr>
            <p:nvPr/>
          </p:nvSpPr>
          <p:spPr bwMode="auto">
            <a:xfrm>
              <a:off x="1791" y="1979"/>
              <a:ext cx="1815" cy="317"/>
            </a:xfrm>
            <a:prstGeom prst="line">
              <a:avLst/>
            </a:prstGeom>
            <a:noFill/>
            <a:ln w="28575">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grpSp>
        <p:nvGrpSpPr>
          <p:cNvPr id="383032" name="Group 56"/>
          <p:cNvGrpSpPr>
            <a:grpSpLocks/>
          </p:cNvGrpSpPr>
          <p:nvPr/>
        </p:nvGrpSpPr>
        <p:grpSpPr bwMode="auto">
          <a:xfrm>
            <a:off x="7804181" y="1917700"/>
            <a:ext cx="1125537" cy="3154374"/>
            <a:chOff x="4377" y="1208"/>
            <a:chExt cx="709" cy="1542"/>
          </a:xfrm>
        </p:grpSpPr>
        <p:sp>
          <p:nvSpPr>
            <p:cNvPr id="383027" name="Text Box 51"/>
            <p:cNvSpPr txBox="1">
              <a:spLocks noChangeArrowheads="1"/>
            </p:cNvSpPr>
            <p:nvPr/>
          </p:nvSpPr>
          <p:spPr bwMode="auto">
            <a:xfrm>
              <a:off x="4776" y="1208"/>
              <a:ext cx="310" cy="1542"/>
            </a:xfrm>
            <a:prstGeom prst="rect">
              <a:avLst/>
            </a:prstGeom>
            <a:noFill/>
            <a:ln w="28575" algn="ctr">
              <a:noFill/>
              <a:miter lim="800000"/>
              <a:headEnd/>
              <a:tailEnd type="none" w="med" len="lg"/>
            </a:ln>
            <a:effectLst/>
          </p:spPr>
          <p:txBody>
            <a:bodyPr vert="eaVert">
              <a:spAutoFit/>
            </a:bodyPr>
            <a:lstStyle/>
            <a:p>
              <a:pPr>
                <a:spcBef>
                  <a:spcPct val="50000"/>
                </a:spcBef>
              </a:pPr>
              <a:r>
                <a:rPr lang="zh-CN" altLang="en-US" sz="2000" dirty="0">
                  <a:latin typeface="Consolas" pitchFamily="49" charset="0"/>
                  <a:ea typeface="微软雅黑" pitchFamily="34" charset="-122"/>
                  <a:cs typeface="Consolas" pitchFamily="49" charset="0"/>
                </a:rPr>
                <a:t>转换为</a:t>
              </a:r>
              <a:r>
                <a:rPr lang="en-US" altLang="zh-CN" sz="2000" dirty="0">
                  <a:latin typeface="Consolas" pitchFamily="49" charset="0"/>
                  <a:ea typeface="微软雅黑" pitchFamily="34" charset="-122"/>
                  <a:cs typeface="Consolas" pitchFamily="49" charset="0"/>
                </a:rPr>
                <a:t>3</a:t>
              </a:r>
              <a:r>
                <a:rPr lang="zh-CN" altLang="en-US" sz="2000" dirty="0">
                  <a:latin typeface="Consolas" pitchFamily="49" charset="0"/>
                  <a:ea typeface="微软雅黑" pitchFamily="34" charset="-122"/>
                  <a:cs typeface="Consolas" pitchFamily="49" charset="0"/>
                </a:rPr>
                <a:t>棵二</a:t>
              </a:r>
              <a:r>
                <a:rPr kumimoji="1" lang="zh-CN" altLang="en-US" sz="2000" dirty="0">
                  <a:latin typeface="Consolas" pitchFamily="49" charset="0"/>
                  <a:ea typeface="微软雅黑" pitchFamily="34" charset="-122"/>
                  <a:cs typeface="Consolas" pitchFamily="49" charset="0"/>
                </a:rPr>
                <a:t>叉</a:t>
              </a:r>
              <a:r>
                <a:rPr lang="zh-CN" altLang="en-US" sz="2000" dirty="0">
                  <a:latin typeface="Consolas" pitchFamily="49" charset="0"/>
                  <a:ea typeface="微软雅黑" pitchFamily="34" charset="-122"/>
                  <a:cs typeface="Consolas" pitchFamily="49" charset="0"/>
                </a:rPr>
                <a:t>树</a:t>
              </a:r>
            </a:p>
          </p:txBody>
        </p:sp>
        <p:sp>
          <p:nvSpPr>
            <p:cNvPr id="383028" name="Line 52"/>
            <p:cNvSpPr>
              <a:spLocks noChangeShapeType="1"/>
            </p:cNvSpPr>
            <p:nvPr/>
          </p:nvSpPr>
          <p:spPr bwMode="auto">
            <a:xfrm flipH="1">
              <a:off x="4377" y="1933"/>
              <a:ext cx="363" cy="0"/>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47" name="TextBox 46"/>
          <p:cNvSpPr txBox="1"/>
          <p:nvPr/>
        </p:nvSpPr>
        <p:spPr>
          <a:xfrm>
            <a:off x="357162"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3"/>
              </a:buBlip>
            </a:pPr>
            <a:r>
              <a:rPr kumimoji="1" lang="zh-CN" altLang="en-US" dirty="0">
                <a:latin typeface="幼圆" pitchFamily="49" charset="-122"/>
                <a:ea typeface="幼圆" pitchFamily="49" charset="-122"/>
              </a:rPr>
              <a:t>将一棵二叉树还原为</a:t>
            </a:r>
            <a:r>
              <a:rPr kumimoji="1" lang="zh-CN" altLang="en-US" dirty="0">
                <a:solidFill>
                  <a:srgbClr val="FF0000"/>
                </a:solidFill>
                <a:latin typeface="幼圆" pitchFamily="49" charset="-122"/>
                <a:ea typeface="幼圆" pitchFamily="49" charset="-122"/>
              </a:rPr>
              <a:t>多棵树</a:t>
            </a:r>
            <a:endParaRPr lang="zh-CN" altLang="en-US" dirty="0">
              <a:solidFill>
                <a:srgbClr val="FF0000"/>
              </a:solidFill>
              <a:latin typeface="幼圆" pitchFamily="49" charset="-122"/>
              <a:ea typeface="幼圆" pitchFamily="49" charset="-122"/>
            </a:endParaRPr>
          </a:p>
        </p:txBody>
      </p:sp>
      <p:sp>
        <p:nvSpPr>
          <p:cNvPr id="2" name="灯片编号占位符 1">
            <a:extLst>
              <a:ext uri="{FF2B5EF4-FFF2-40B4-BE49-F238E27FC236}">
                <a16:creationId xmlns:a16="http://schemas.microsoft.com/office/drawing/2014/main" id="{07D00714-0AD9-492F-89BB-2247F4960E53}"/>
              </a:ext>
            </a:extLst>
          </p:cNvPr>
          <p:cNvSpPr>
            <a:spLocks noGrp="1"/>
          </p:cNvSpPr>
          <p:nvPr>
            <p:ph type="sldNum" sz="quarter" idx="12"/>
          </p:nvPr>
        </p:nvSpPr>
        <p:spPr/>
        <p:txBody>
          <a:bodyPr/>
          <a:lstStyle/>
          <a:p>
            <a:fld id="{FFD28AF7-D4CC-4B35-B7D7-507FA0146854}" type="slidenum">
              <a:rPr lang="en-US" altLang="zh-CN" smtClean="0"/>
              <a:pPr/>
              <a:t>59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3025"/>
                                        </p:tgtEl>
                                        <p:attrNameLst>
                                          <p:attrName>style.visibility</p:attrName>
                                        </p:attrNameLst>
                                      </p:cBhvr>
                                      <p:to>
                                        <p:strVal val="visible"/>
                                      </p:to>
                                    </p:set>
                                    <p:animEffect transition="in" filter="wipe(up)">
                                      <p:cBhvr>
                                        <p:cTn id="7" dur="500"/>
                                        <p:tgtEl>
                                          <p:spTgt spid="383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3022"/>
                                        </p:tgtEl>
                                        <p:attrNameLst>
                                          <p:attrName>style.visibility</p:attrName>
                                        </p:attrNameLst>
                                      </p:cBhvr>
                                      <p:to>
                                        <p:strVal val="visible"/>
                                      </p:to>
                                    </p:set>
                                    <p:animEffect transition="in" filter="wipe(left)">
                                      <p:cBhvr>
                                        <p:cTn id="12" dur="500"/>
                                        <p:tgtEl>
                                          <p:spTgt spid="3830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3029"/>
                                        </p:tgtEl>
                                        <p:attrNameLst>
                                          <p:attrName>style.visibility</p:attrName>
                                        </p:attrNameLst>
                                      </p:cBhvr>
                                      <p:to>
                                        <p:strVal val="visible"/>
                                      </p:to>
                                    </p:set>
                                    <p:animEffect transition="in" filter="wipe(up)">
                                      <p:cBhvr>
                                        <p:cTn id="17" dur="500"/>
                                        <p:tgtEl>
                                          <p:spTgt spid="383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3030"/>
                                        </p:tgtEl>
                                        <p:attrNameLst>
                                          <p:attrName>style.visibility</p:attrName>
                                        </p:attrNameLst>
                                      </p:cBhvr>
                                      <p:to>
                                        <p:strVal val="visible"/>
                                      </p:to>
                                    </p:set>
                                    <p:animEffect transition="in" filter="wipe(left)">
                                      <p:cBhvr>
                                        <p:cTn id="22" dur="500"/>
                                        <p:tgtEl>
                                          <p:spTgt spid="383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3031"/>
                                        </p:tgtEl>
                                        <p:attrNameLst>
                                          <p:attrName>style.visibility</p:attrName>
                                        </p:attrNameLst>
                                      </p:cBhvr>
                                      <p:to>
                                        <p:strVal val="visible"/>
                                      </p:to>
                                    </p:set>
                                    <p:animEffect transition="in" filter="wipe(left)">
                                      <p:cBhvr>
                                        <p:cTn id="27" dur="500"/>
                                        <p:tgtEl>
                                          <p:spTgt spid="3830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3032"/>
                                        </p:tgtEl>
                                        <p:attrNameLst>
                                          <p:attrName>style.visibility</p:attrName>
                                        </p:attrNameLst>
                                      </p:cBhvr>
                                      <p:to>
                                        <p:strVal val="visible"/>
                                      </p:to>
                                    </p:set>
                                    <p:animEffect transition="in" filter="wipe(right)">
                                      <p:cBhvr>
                                        <p:cTn id="32" dur="500"/>
                                        <p:tgtEl>
                                          <p:spTgt spid="38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2" name="Text Box 36"/>
          <p:cNvSpPr txBox="1">
            <a:spLocks noChangeArrowheads="1"/>
          </p:cNvSpPr>
          <p:nvPr/>
        </p:nvSpPr>
        <p:spPr bwMode="auto">
          <a:xfrm>
            <a:off x="323850" y="188913"/>
            <a:ext cx="8177240" cy="1550296"/>
          </a:xfrm>
          <a:prstGeom prst="rect">
            <a:avLst/>
          </a:prstGeom>
          <a:noFill/>
          <a:ln w="9525">
            <a:noFill/>
            <a:miter lim="800000"/>
            <a:headEnd/>
            <a:tailEnd/>
          </a:ln>
          <a:effectLst/>
        </p:spPr>
        <p:txBody>
          <a:bodyPr wrap="square">
            <a:spAutoFit/>
          </a:bodyPr>
          <a:lstStyle/>
          <a:p>
            <a:pPr algn="l">
              <a:lnSpc>
                <a:spcPts val="3200"/>
              </a:lnSpc>
              <a:spcBef>
                <a:spcPts val="0"/>
              </a:spcBef>
            </a:pPr>
            <a:r>
              <a:rPr kumimoji="1" lang="zh-CN" altLang="en-US" sz="2200">
                <a:solidFill>
                  <a:srgbClr val="FF0000"/>
                </a:solidFill>
                <a:latin typeface="微软雅黑" pitchFamily="34" charset="-122"/>
                <a:ea typeface="微软雅黑" pitchFamily="34" charset="-122"/>
                <a:cs typeface="Times New Roman" pitchFamily="18" charset="0"/>
              </a:rPr>
              <a:t>（</a:t>
            </a:r>
            <a:r>
              <a:rPr kumimoji="1" lang="en-US" altLang="zh-CN" sz="2200" dirty="0">
                <a:solidFill>
                  <a:srgbClr val="FF0000"/>
                </a:solidFill>
                <a:latin typeface="微软雅黑" pitchFamily="34" charset="-122"/>
                <a:ea typeface="微软雅黑" pitchFamily="34" charset="-122"/>
                <a:cs typeface="Times New Roman" pitchFamily="18" charset="0"/>
              </a:rPr>
              <a:t>4</a:t>
            </a:r>
            <a:r>
              <a:rPr kumimoji="1" lang="zh-CN" altLang="en-US" sz="2200" dirty="0">
                <a:solidFill>
                  <a:srgbClr val="FF0000"/>
                </a:solidFill>
                <a:latin typeface="微软雅黑" pitchFamily="34" charset="-122"/>
                <a:ea typeface="微软雅黑" pitchFamily="34" charset="-122"/>
                <a:cs typeface="Times New Roman" pitchFamily="18" charset="0"/>
              </a:rPr>
              <a:t>）括号表示</a:t>
            </a:r>
            <a:r>
              <a:rPr kumimoji="1" lang="zh-CN" altLang="en-US" sz="2200">
                <a:solidFill>
                  <a:srgbClr val="FF0000"/>
                </a:solidFill>
                <a:latin typeface="微软雅黑" pitchFamily="34" charset="-122"/>
                <a:ea typeface="微软雅黑" pitchFamily="34" charset="-122"/>
                <a:cs typeface="Times New Roman" pitchFamily="18" charset="0"/>
              </a:rPr>
              <a:t>法。</a:t>
            </a:r>
            <a:r>
              <a:rPr kumimoji="1" lang="zh-CN" altLang="en-US" sz="2200">
                <a:ea typeface="楷体" pitchFamily="49" charset="-122"/>
                <a:cs typeface="Times New Roman" pitchFamily="18" charset="0"/>
              </a:rPr>
              <a:t>用一个字符串表示树。</a:t>
            </a:r>
            <a:endParaRPr kumimoji="1" lang="en-US" altLang="zh-CN" sz="2200">
              <a:ea typeface="楷体" pitchFamily="49" charset="-122"/>
              <a:cs typeface="Times New Roman" pitchFamily="18" charset="0"/>
            </a:endParaRPr>
          </a:p>
          <a:p>
            <a:pPr algn="l">
              <a:lnSpc>
                <a:spcPct val="200000"/>
              </a:lnSpc>
              <a:spcBef>
                <a:spcPts val="0"/>
              </a:spcBef>
            </a:pPr>
            <a:r>
              <a:rPr lang="zh-CN" altLang="en-US" sz="2200">
                <a:ea typeface="楷体" pitchFamily="49" charset="-122"/>
                <a:cs typeface="Times New Roman" pitchFamily="18" charset="0"/>
              </a:rPr>
              <a:t>          基本形式</a:t>
            </a:r>
            <a:r>
              <a:rPr lang="en-US" altLang="zh-CN" sz="2200">
                <a:ea typeface="楷体" pitchFamily="49" charset="-122"/>
                <a:cs typeface="Times New Roman" pitchFamily="18" charset="0"/>
              </a:rPr>
              <a:t>:</a:t>
            </a:r>
          </a:p>
          <a:p>
            <a:pPr algn="l">
              <a:lnSpc>
                <a:spcPts val="3200"/>
              </a:lnSpc>
              <a:spcBef>
                <a:spcPts val="0"/>
              </a:spcBef>
            </a:pPr>
            <a:r>
              <a:rPr lang="zh-CN" altLang="en-US" sz="2200">
                <a:ea typeface="楷体" pitchFamily="49" charset="-122"/>
                <a:cs typeface="Times New Roman" pitchFamily="18" charset="0"/>
              </a:rPr>
              <a:t>                   根</a:t>
            </a:r>
            <a:r>
              <a:rPr lang="en-US" altLang="zh-CN" sz="2200">
                <a:solidFill>
                  <a:srgbClr val="FF00FF"/>
                </a:solidFill>
                <a:ea typeface="楷体" pitchFamily="49" charset="-122"/>
                <a:cs typeface="Times New Roman" pitchFamily="18" charset="0"/>
              </a:rPr>
              <a:t>(</a:t>
            </a:r>
            <a:r>
              <a:rPr lang="zh-CN" altLang="en-US" sz="2200">
                <a:ea typeface="楷体" pitchFamily="49" charset="-122"/>
                <a:cs typeface="Times New Roman" pitchFamily="18" charset="0"/>
              </a:rPr>
              <a:t>子树</a:t>
            </a:r>
            <a:r>
              <a:rPr lang="en-US" altLang="zh-CN" sz="2200">
                <a:ea typeface="楷体" pitchFamily="49" charset="-122"/>
                <a:cs typeface="Times New Roman" pitchFamily="18" charset="0"/>
              </a:rPr>
              <a:t>1</a:t>
            </a:r>
            <a:r>
              <a:rPr lang="zh-CN" altLang="en-US" sz="2200">
                <a:ea typeface="楷体" pitchFamily="49" charset="-122"/>
                <a:cs typeface="Times New Roman" pitchFamily="18" charset="0"/>
              </a:rPr>
              <a:t>，子树</a:t>
            </a:r>
            <a:r>
              <a:rPr lang="en-US" altLang="zh-CN" sz="2200">
                <a:ea typeface="楷体" pitchFamily="49" charset="-122"/>
                <a:cs typeface="Times New Roman" pitchFamily="18" charset="0"/>
              </a:rPr>
              <a:t>2</a:t>
            </a:r>
            <a:r>
              <a:rPr lang="zh-CN" altLang="en-US" sz="2200">
                <a:ea typeface="楷体" pitchFamily="49" charset="-122"/>
                <a:cs typeface="Times New Roman" pitchFamily="18" charset="0"/>
              </a:rPr>
              <a:t>，</a:t>
            </a:r>
            <a:r>
              <a:rPr lang="en-US" altLang="zh-CN" sz="2200">
                <a:latin typeface="宋体"/>
                <a:ea typeface="宋体"/>
                <a:cs typeface="Times New Roman" pitchFamily="18" charset="0"/>
              </a:rPr>
              <a:t>…</a:t>
            </a:r>
            <a:r>
              <a:rPr lang="zh-CN" altLang="en-US" sz="2200">
                <a:latin typeface="宋体"/>
                <a:ea typeface="宋体"/>
                <a:cs typeface="Times New Roman" pitchFamily="18" charset="0"/>
              </a:rPr>
              <a:t>，</a:t>
            </a:r>
            <a:r>
              <a:rPr lang="zh-CN" altLang="en-US" sz="2200">
                <a:ea typeface="楷体" pitchFamily="49" charset="-122"/>
                <a:cs typeface="Times New Roman" pitchFamily="18" charset="0"/>
              </a:rPr>
              <a:t>子树</a:t>
            </a:r>
            <a:r>
              <a:rPr lang="en-US" altLang="zh-CN" sz="2200" i="1">
                <a:ea typeface="楷体" pitchFamily="49" charset="-122"/>
                <a:cs typeface="Times New Roman" pitchFamily="18" charset="0"/>
              </a:rPr>
              <a:t>m</a:t>
            </a:r>
            <a:r>
              <a:rPr lang="en-US" altLang="zh-CN" sz="2200">
                <a:solidFill>
                  <a:srgbClr val="FF00FF"/>
                </a:solidFill>
                <a:ea typeface="楷体" pitchFamily="49" charset="-122"/>
                <a:cs typeface="Times New Roman" pitchFamily="18" charset="0"/>
              </a:rPr>
              <a:t>)</a:t>
            </a:r>
            <a:endParaRPr kumimoji="1" lang="zh-CN" altLang="en-US" sz="2200" b="0" dirty="0">
              <a:ea typeface="楷体" pitchFamily="49" charset="-122"/>
              <a:cs typeface="Times New Roman" pitchFamily="18" charset="0"/>
            </a:endParaRPr>
          </a:p>
        </p:txBody>
      </p:sp>
      <p:grpSp>
        <p:nvGrpSpPr>
          <p:cNvPr id="32" name="组合 31"/>
          <p:cNvGrpSpPr/>
          <p:nvPr/>
        </p:nvGrpSpPr>
        <p:grpSpPr>
          <a:xfrm>
            <a:off x="214282" y="2214554"/>
            <a:ext cx="3816350" cy="2305050"/>
            <a:chOff x="1692275" y="2276475"/>
            <a:chExt cx="3816350" cy="2305050"/>
          </a:xfrm>
        </p:grpSpPr>
        <p:sp>
          <p:nvSpPr>
            <p:cNvPr id="33"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4"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5"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6"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7"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9"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0"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1"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2"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43"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H</a:t>
              </a:r>
            </a:p>
          </p:txBody>
        </p:sp>
        <p:sp>
          <p:nvSpPr>
            <p:cNvPr id="44"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45"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46"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47"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48"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49"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0"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1" name="Line 49"/>
            <p:cNvSpPr>
              <a:spLocks noChangeShapeType="1"/>
            </p:cNvSpPr>
            <p:nvPr/>
          </p:nvSpPr>
          <p:spPr bwMode="auto">
            <a:xfrm>
              <a:off x="3243263" y="33194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2"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3"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5"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40000" name="Text Box 64"/>
          <p:cNvSpPr txBox="1">
            <a:spLocks noChangeArrowheads="1"/>
          </p:cNvSpPr>
          <p:nvPr/>
        </p:nvSpPr>
        <p:spPr bwMode="auto">
          <a:xfrm>
            <a:off x="2428860" y="5072074"/>
            <a:ext cx="5929322" cy="430887"/>
          </a:xfrm>
          <a:prstGeom prst="rect">
            <a:avLst/>
          </a:prstGeom>
          <a:noFill/>
          <a:ln w="28575" algn="ctr">
            <a:noFill/>
            <a:miter lim="800000"/>
            <a:headEnd/>
            <a:tailEnd type="none" w="med" len="lg"/>
          </a:ln>
          <a:effectLst/>
        </p:spPr>
        <p:txBody>
          <a:bodyPr wrap="square">
            <a:spAutoFit/>
          </a:bodyPr>
          <a:lstStyle/>
          <a:p>
            <a:pPr>
              <a:spcBef>
                <a:spcPct val="50000"/>
              </a:spcBef>
            </a:pPr>
            <a:r>
              <a:rPr lang="en-US" altLang="zh-CN" sz="2200" i="1">
                <a:latin typeface="Consolas" pitchFamily="49" charset="0"/>
                <a:ea typeface="楷体" pitchFamily="49" charset="-122"/>
                <a:cs typeface="Consolas" pitchFamily="49" charset="0"/>
              </a:rPr>
              <a:t>A</a:t>
            </a:r>
            <a:r>
              <a:rPr lang="en-US" altLang="zh-CN" sz="2200">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B</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E</a:t>
            </a:r>
            <a:r>
              <a:rPr lang="zh-CN" altLang="en-US" sz="2200" i="1">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F</a:t>
            </a:r>
            <a:r>
              <a:rPr lang="en-US" altLang="zh-CN" sz="2200">
                <a:solidFill>
                  <a:srgbClr val="CC00FF"/>
                </a:solidFill>
                <a:latin typeface="Consolas" pitchFamily="49" charset="0"/>
                <a:ea typeface="楷体" pitchFamily="49" charset="-122"/>
                <a:cs typeface="Consolas" pitchFamily="49" charset="0"/>
              </a:rPr>
              <a:t>)</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C</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G</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J</a:t>
            </a:r>
            <a:r>
              <a:rPr lang="en-US" altLang="zh-CN" sz="2200">
                <a:solidFill>
                  <a:srgbClr val="CC00FF"/>
                </a:solidFill>
                <a:latin typeface="Consolas" pitchFamily="49" charset="0"/>
                <a:ea typeface="楷体" pitchFamily="49" charset="-122"/>
                <a:cs typeface="Consolas" pitchFamily="49" charset="0"/>
              </a:rPr>
              <a:t>))</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D</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H</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I</a:t>
            </a:r>
            <a:r>
              <a:rPr lang="en-US" altLang="zh-CN"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K</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L</a:t>
            </a:r>
            <a:r>
              <a:rPr lang="zh-CN" altLang="en-US" sz="2200">
                <a:solidFill>
                  <a:srgbClr val="CC00FF"/>
                </a:solidFill>
                <a:latin typeface="Consolas" pitchFamily="49" charset="0"/>
                <a:ea typeface="楷体" pitchFamily="49" charset="-122"/>
                <a:cs typeface="Consolas" pitchFamily="49" charset="0"/>
              </a:rPr>
              <a:t>，</a:t>
            </a:r>
            <a:r>
              <a:rPr lang="en-US" altLang="zh-CN" sz="2200" i="1">
                <a:solidFill>
                  <a:srgbClr val="CC00FF"/>
                </a:solidFill>
                <a:latin typeface="Consolas" pitchFamily="49" charset="0"/>
                <a:ea typeface="楷体" pitchFamily="49" charset="-122"/>
                <a:cs typeface="Consolas" pitchFamily="49" charset="0"/>
              </a:rPr>
              <a:t>M</a:t>
            </a:r>
            <a:r>
              <a:rPr lang="en-US" altLang="zh-CN" sz="2200" dirty="0">
                <a:solidFill>
                  <a:srgbClr val="CC00FF"/>
                </a:solidFill>
                <a:latin typeface="Consolas" pitchFamily="49" charset="0"/>
                <a:ea typeface="楷体" pitchFamily="49" charset="-122"/>
                <a:cs typeface="Consolas" pitchFamily="49" charset="0"/>
              </a:rPr>
              <a:t>))</a:t>
            </a:r>
            <a:r>
              <a:rPr lang="en-US" altLang="zh-CN" sz="2200" dirty="0">
                <a:latin typeface="Consolas" pitchFamily="49" charset="0"/>
                <a:ea typeface="楷体" pitchFamily="49" charset="-122"/>
                <a:cs typeface="Consolas" pitchFamily="49" charset="0"/>
              </a:rPr>
              <a:t>)</a:t>
            </a:r>
          </a:p>
        </p:txBody>
      </p:sp>
      <p:sp>
        <p:nvSpPr>
          <p:cNvPr id="58" name="上弧形箭头 57"/>
          <p:cNvSpPr/>
          <p:nvPr/>
        </p:nvSpPr>
        <p:spPr>
          <a:xfrm rot="2593145">
            <a:off x="3687575" y="3985504"/>
            <a:ext cx="1643074" cy="571504"/>
          </a:xfrm>
          <a:prstGeom prst="curved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 name="灯片编号占位符 1">
            <a:extLst>
              <a:ext uri="{FF2B5EF4-FFF2-40B4-BE49-F238E27FC236}">
                <a16:creationId xmlns:a16="http://schemas.microsoft.com/office/drawing/2014/main" id="{BA1428AE-F8F1-491A-AC8E-36F789D1A80F}"/>
              </a:ext>
            </a:extLst>
          </p:cNvPr>
          <p:cNvSpPr>
            <a:spLocks noGrp="1"/>
          </p:cNvSpPr>
          <p:nvPr>
            <p:ph type="sldNum" sz="quarter" idx="12"/>
          </p:nvPr>
        </p:nvSpPr>
        <p:spPr/>
        <p:txBody>
          <a:bodyPr/>
          <a:lstStyle/>
          <a:p>
            <a:fld id="{FFD28AF7-D4CC-4B35-B7D7-507FA0146854}"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Oval 5"/>
          <p:cNvSpPr>
            <a:spLocks noChangeArrowheads="1"/>
          </p:cNvSpPr>
          <p:nvPr/>
        </p:nvSpPr>
        <p:spPr bwMode="auto">
          <a:xfrm>
            <a:off x="1763713" y="8366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384006" name="Oval 6"/>
          <p:cNvSpPr>
            <a:spLocks noChangeArrowheads="1"/>
          </p:cNvSpPr>
          <p:nvPr/>
        </p:nvSpPr>
        <p:spPr bwMode="auto">
          <a:xfrm>
            <a:off x="971550" y="15557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384007" name="Oval 7"/>
          <p:cNvSpPr>
            <a:spLocks noChangeArrowheads="1"/>
          </p:cNvSpPr>
          <p:nvPr/>
        </p:nvSpPr>
        <p:spPr bwMode="auto">
          <a:xfrm>
            <a:off x="1619250" y="19891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4008" name="Oval 8"/>
          <p:cNvSpPr>
            <a:spLocks noChangeArrowheads="1"/>
          </p:cNvSpPr>
          <p:nvPr/>
        </p:nvSpPr>
        <p:spPr bwMode="auto">
          <a:xfrm>
            <a:off x="2268538" y="24209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4009" name="Oval 9"/>
          <p:cNvSpPr>
            <a:spLocks noChangeArrowheads="1"/>
          </p:cNvSpPr>
          <p:nvPr/>
        </p:nvSpPr>
        <p:spPr bwMode="auto">
          <a:xfrm>
            <a:off x="2052638" y="3141663"/>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4010" name="Oval 10"/>
          <p:cNvSpPr>
            <a:spLocks noChangeArrowheads="1"/>
          </p:cNvSpPr>
          <p:nvPr/>
        </p:nvSpPr>
        <p:spPr bwMode="auto">
          <a:xfrm>
            <a:off x="1692275" y="386080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4011" name="Freeform 11"/>
          <p:cNvSpPr>
            <a:spLocks/>
          </p:cNvSpPr>
          <p:nvPr/>
        </p:nvSpPr>
        <p:spPr bwMode="auto">
          <a:xfrm>
            <a:off x="1301750" y="11255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13" name="Freeform 13"/>
          <p:cNvSpPr>
            <a:spLocks/>
          </p:cNvSpPr>
          <p:nvPr/>
        </p:nvSpPr>
        <p:spPr bwMode="auto">
          <a:xfrm>
            <a:off x="1981200" y="3557588"/>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15" name="Oval 15"/>
          <p:cNvSpPr>
            <a:spLocks noChangeArrowheads="1"/>
          </p:cNvSpPr>
          <p:nvPr/>
        </p:nvSpPr>
        <p:spPr bwMode="auto">
          <a:xfrm>
            <a:off x="1403350" y="51562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4016" name="Oval 16"/>
          <p:cNvSpPr>
            <a:spLocks noChangeArrowheads="1"/>
          </p:cNvSpPr>
          <p:nvPr/>
        </p:nvSpPr>
        <p:spPr bwMode="auto">
          <a:xfrm>
            <a:off x="2124075" y="5589588"/>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4017" name="Freeform 17"/>
          <p:cNvSpPr>
            <a:spLocks/>
          </p:cNvSpPr>
          <p:nvPr/>
        </p:nvSpPr>
        <p:spPr bwMode="auto">
          <a:xfrm>
            <a:off x="1754188" y="4838700"/>
            <a:ext cx="333375" cy="371475"/>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384049" name="Group 49"/>
          <p:cNvGrpSpPr>
            <a:grpSpLocks/>
          </p:cNvGrpSpPr>
          <p:nvPr/>
        </p:nvGrpSpPr>
        <p:grpSpPr bwMode="auto">
          <a:xfrm>
            <a:off x="1371600" y="1881188"/>
            <a:ext cx="928688" cy="3843337"/>
            <a:chOff x="864" y="1185"/>
            <a:chExt cx="585" cy="2421"/>
          </a:xfrm>
        </p:grpSpPr>
        <p:sp>
          <p:nvSpPr>
            <p:cNvPr id="384012" name="Freeform 12"/>
            <p:cNvSpPr>
              <a:spLocks/>
            </p:cNvSpPr>
            <p:nvPr/>
          </p:nvSpPr>
          <p:spPr bwMode="auto">
            <a:xfrm>
              <a:off x="864"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14" name="Line 14"/>
            <p:cNvSpPr>
              <a:spLocks noChangeShapeType="1"/>
            </p:cNvSpPr>
            <p:nvPr/>
          </p:nvSpPr>
          <p:spPr bwMode="auto">
            <a:xfrm>
              <a:off x="1267" y="1458"/>
              <a:ext cx="182" cy="137"/>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18" name="Freeform 18"/>
            <p:cNvSpPr>
              <a:spLocks/>
            </p:cNvSpPr>
            <p:nvPr/>
          </p:nvSpPr>
          <p:spPr bwMode="auto">
            <a:xfrm>
              <a:off x="1147"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sp>
        <p:nvSpPr>
          <p:cNvPr id="384019" name="Oval 19"/>
          <p:cNvSpPr>
            <a:spLocks noChangeArrowheads="1"/>
          </p:cNvSpPr>
          <p:nvPr/>
        </p:nvSpPr>
        <p:spPr bwMode="auto">
          <a:xfrm>
            <a:off x="2052638" y="450215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grpSp>
        <p:nvGrpSpPr>
          <p:cNvPr id="384047" name="Group 47"/>
          <p:cNvGrpSpPr>
            <a:grpSpLocks/>
          </p:cNvGrpSpPr>
          <p:nvPr/>
        </p:nvGrpSpPr>
        <p:grpSpPr bwMode="auto">
          <a:xfrm>
            <a:off x="1909763" y="1231900"/>
            <a:ext cx="574675" cy="4357688"/>
            <a:chOff x="1203" y="776"/>
            <a:chExt cx="362" cy="2745"/>
          </a:xfrm>
        </p:grpSpPr>
        <p:sp>
          <p:nvSpPr>
            <p:cNvPr id="384023" name="Freeform 23"/>
            <p:cNvSpPr>
              <a:spLocks/>
            </p:cNvSpPr>
            <p:nvPr/>
          </p:nvSpPr>
          <p:spPr bwMode="auto">
            <a:xfrm>
              <a:off x="1203" y="816"/>
              <a:ext cx="29" cy="437"/>
            </a:xfrm>
            <a:custGeom>
              <a:avLst/>
              <a:gdLst/>
              <a:ahLst/>
              <a:cxnLst>
                <a:cxn ang="0">
                  <a:pos x="29" y="0"/>
                </a:cxn>
                <a:cxn ang="0">
                  <a:pos x="0" y="437"/>
                </a:cxn>
              </a:cxnLst>
              <a:rect l="0" t="0" r="r" b="b"/>
              <a:pathLst>
                <a:path w="29" h="437">
                  <a:moveTo>
                    <a:pt x="29" y="0"/>
                  </a:moveTo>
                  <a:lnTo>
                    <a:pt x="0" y="437"/>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24" name="Freeform 24"/>
            <p:cNvSpPr>
              <a:spLocks/>
            </p:cNvSpPr>
            <p:nvPr/>
          </p:nvSpPr>
          <p:spPr bwMode="auto">
            <a:xfrm>
              <a:off x="1344" y="776"/>
              <a:ext cx="221" cy="749"/>
            </a:xfrm>
            <a:custGeom>
              <a:avLst/>
              <a:gdLst/>
              <a:ahLst/>
              <a:cxnLst>
                <a:cxn ang="0">
                  <a:pos x="0" y="0"/>
                </a:cxn>
                <a:cxn ang="0">
                  <a:pos x="221" y="749"/>
                </a:cxn>
              </a:cxnLst>
              <a:rect l="0" t="0" r="r" b="b"/>
              <a:pathLst>
                <a:path w="221" h="749">
                  <a:moveTo>
                    <a:pt x="0" y="0"/>
                  </a:moveTo>
                  <a:lnTo>
                    <a:pt x="221" y="74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25" name="Line 25"/>
            <p:cNvSpPr>
              <a:spLocks noChangeShapeType="1"/>
            </p:cNvSpPr>
            <p:nvPr/>
          </p:nvSpPr>
          <p:spPr bwMode="auto">
            <a:xfrm>
              <a:off x="1474" y="3113"/>
              <a:ext cx="0" cy="408"/>
            </a:xfrm>
            <a:prstGeom prst="line">
              <a:avLst/>
            </a:prstGeom>
            <a:noFill/>
            <a:ln w="28575">
              <a:solidFill>
                <a:srgbClr val="663300"/>
              </a:solidFill>
              <a:prstDash val="sysDot"/>
              <a:round/>
              <a:headEnd/>
              <a:tailEnd type="none" w="med" len="lg"/>
            </a:ln>
            <a:effectLst/>
          </p:spPr>
          <p:txBody>
            <a:bodyPr wrap="none"/>
            <a:lstStyle/>
            <a:p>
              <a:endParaRPr lang="zh-CN" altLang="en-US">
                <a:latin typeface="Consolas" pitchFamily="49" charset="0"/>
                <a:cs typeface="Consolas" pitchFamily="49" charset="0"/>
              </a:endParaRPr>
            </a:p>
          </p:txBody>
        </p:sp>
      </p:grpSp>
      <p:grpSp>
        <p:nvGrpSpPr>
          <p:cNvPr id="384050" name="Group 50"/>
          <p:cNvGrpSpPr>
            <a:grpSpLocks/>
          </p:cNvGrpSpPr>
          <p:nvPr/>
        </p:nvGrpSpPr>
        <p:grpSpPr bwMode="auto">
          <a:xfrm>
            <a:off x="3492500" y="1125538"/>
            <a:ext cx="2951163" cy="4462462"/>
            <a:chOff x="2200" y="709"/>
            <a:chExt cx="1859" cy="2811"/>
          </a:xfrm>
        </p:grpSpPr>
        <p:sp>
          <p:nvSpPr>
            <p:cNvPr id="384026" name="Oval 26"/>
            <p:cNvSpPr>
              <a:spLocks noChangeArrowheads="1"/>
            </p:cNvSpPr>
            <p:nvPr/>
          </p:nvSpPr>
          <p:spPr bwMode="auto">
            <a:xfrm>
              <a:off x="3291" y="70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384027" name="Oval 27"/>
            <p:cNvSpPr>
              <a:spLocks noChangeArrowheads="1"/>
            </p:cNvSpPr>
            <p:nvPr/>
          </p:nvSpPr>
          <p:spPr bwMode="auto">
            <a:xfrm>
              <a:off x="2792"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384028" name="Oval 28"/>
            <p:cNvSpPr>
              <a:spLocks noChangeArrowheads="1"/>
            </p:cNvSpPr>
            <p:nvPr/>
          </p:nvSpPr>
          <p:spPr bwMode="auto">
            <a:xfrm>
              <a:off x="3291"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384029" name="Oval 29"/>
            <p:cNvSpPr>
              <a:spLocks noChangeArrowheads="1"/>
            </p:cNvSpPr>
            <p:nvPr/>
          </p:nvSpPr>
          <p:spPr bwMode="auto">
            <a:xfrm>
              <a:off x="3787"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384030" name="Oval 30"/>
            <p:cNvSpPr>
              <a:spLocks noChangeArrowheads="1"/>
            </p:cNvSpPr>
            <p:nvPr/>
          </p:nvSpPr>
          <p:spPr bwMode="auto">
            <a:xfrm>
              <a:off x="3291" y="1797"/>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384031" name="Oval 31"/>
            <p:cNvSpPr>
              <a:spLocks noChangeArrowheads="1"/>
            </p:cNvSpPr>
            <p:nvPr/>
          </p:nvSpPr>
          <p:spPr bwMode="auto">
            <a:xfrm>
              <a:off x="3291" y="2250"/>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384032" name="Oval 32"/>
            <p:cNvSpPr>
              <a:spLocks noChangeArrowheads="1"/>
            </p:cNvSpPr>
            <p:nvPr/>
          </p:nvSpPr>
          <p:spPr bwMode="auto">
            <a:xfrm>
              <a:off x="3200" y="2795"/>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G</a:t>
              </a:r>
            </a:p>
          </p:txBody>
        </p:sp>
        <p:sp>
          <p:nvSpPr>
            <p:cNvPr id="384033" name="Oval 33"/>
            <p:cNvSpPr>
              <a:spLocks noChangeArrowheads="1"/>
            </p:cNvSpPr>
            <p:nvPr/>
          </p:nvSpPr>
          <p:spPr bwMode="auto">
            <a:xfrm>
              <a:off x="2882"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384034" name="Oval 34"/>
            <p:cNvSpPr>
              <a:spLocks noChangeArrowheads="1"/>
            </p:cNvSpPr>
            <p:nvPr/>
          </p:nvSpPr>
          <p:spPr bwMode="auto">
            <a:xfrm>
              <a:off x="3563"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384035" name="Freeform 35"/>
            <p:cNvSpPr>
              <a:spLocks/>
            </p:cNvSpPr>
            <p:nvPr/>
          </p:nvSpPr>
          <p:spPr bwMode="auto">
            <a:xfrm>
              <a:off x="3000" y="891"/>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36" name="Line 36"/>
            <p:cNvSpPr>
              <a:spLocks noChangeShapeType="1"/>
            </p:cNvSpPr>
            <p:nvPr/>
          </p:nvSpPr>
          <p:spPr bwMode="auto">
            <a:xfrm>
              <a:off x="3427" y="2069"/>
              <a:ext cx="0" cy="181"/>
            </a:xfrm>
            <a:prstGeom prst="line">
              <a:avLst/>
            </a:prstGeom>
            <a:noFill/>
            <a:ln w="28575">
              <a:solidFill>
                <a:srgbClr val="FF0000"/>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37" name="Freeform 37"/>
            <p:cNvSpPr>
              <a:spLocks/>
            </p:cNvSpPr>
            <p:nvPr/>
          </p:nvSpPr>
          <p:spPr bwMode="auto">
            <a:xfrm>
              <a:off x="3054" y="3022"/>
              <a:ext cx="192" cy="235"/>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41" name="Freeform 41"/>
            <p:cNvSpPr>
              <a:spLocks/>
            </p:cNvSpPr>
            <p:nvPr/>
          </p:nvSpPr>
          <p:spPr bwMode="auto">
            <a:xfrm>
              <a:off x="3440" y="3032"/>
              <a:ext cx="240" cy="240"/>
            </a:xfrm>
            <a:custGeom>
              <a:avLst/>
              <a:gdLst/>
              <a:ahLst/>
              <a:cxnLst>
                <a:cxn ang="0">
                  <a:pos x="0" y="0"/>
                </a:cxn>
                <a:cxn ang="0">
                  <a:pos x="240" y="240"/>
                </a:cxn>
              </a:cxnLst>
              <a:rect l="0" t="0" r="r" b="b"/>
              <a:pathLst>
                <a:path w="240" h="240">
                  <a:moveTo>
                    <a:pt x="0" y="0"/>
                  </a:moveTo>
                  <a:lnTo>
                    <a:pt x="240" y="24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384045" name="Line 45"/>
            <p:cNvSpPr>
              <a:spLocks noChangeShapeType="1"/>
            </p:cNvSpPr>
            <p:nvPr/>
          </p:nvSpPr>
          <p:spPr bwMode="auto">
            <a:xfrm>
              <a:off x="3424" y="981"/>
              <a:ext cx="0" cy="181"/>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46" name="Line 46"/>
            <p:cNvSpPr>
              <a:spLocks noChangeShapeType="1"/>
            </p:cNvSpPr>
            <p:nvPr/>
          </p:nvSpPr>
          <p:spPr bwMode="auto">
            <a:xfrm>
              <a:off x="3560" y="890"/>
              <a:ext cx="318" cy="272"/>
            </a:xfrm>
            <a:prstGeom prst="line">
              <a:avLst/>
            </a:prstGeom>
            <a:noFill/>
            <a:ln w="28575">
              <a:solidFill>
                <a:schemeClr val="tx1"/>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384048" name="AutoShape 48"/>
            <p:cNvSpPr>
              <a:spLocks noChangeArrowheads="1"/>
            </p:cNvSpPr>
            <p:nvPr/>
          </p:nvSpPr>
          <p:spPr bwMode="auto">
            <a:xfrm>
              <a:off x="2200" y="1933"/>
              <a:ext cx="453" cy="227"/>
            </a:xfrm>
            <a:prstGeom prst="rightArrow">
              <a:avLst>
                <a:gd name="adj1" fmla="val 50000"/>
                <a:gd name="adj2" fmla="val 31198"/>
              </a:avLst>
            </a:prstGeom>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grpSp>
        <p:nvGrpSpPr>
          <p:cNvPr id="384051" name="Group 51"/>
          <p:cNvGrpSpPr>
            <a:grpSpLocks/>
          </p:cNvGrpSpPr>
          <p:nvPr/>
        </p:nvGrpSpPr>
        <p:grpSpPr bwMode="auto">
          <a:xfrm>
            <a:off x="6948488" y="1917700"/>
            <a:ext cx="1125537" cy="2447925"/>
            <a:chOff x="4377" y="1208"/>
            <a:chExt cx="709" cy="1542"/>
          </a:xfrm>
        </p:grpSpPr>
        <p:sp>
          <p:nvSpPr>
            <p:cNvPr id="384052" name="Text Box 52"/>
            <p:cNvSpPr txBox="1">
              <a:spLocks noChangeArrowheads="1"/>
            </p:cNvSpPr>
            <p:nvPr/>
          </p:nvSpPr>
          <p:spPr bwMode="auto">
            <a:xfrm>
              <a:off x="4776" y="1208"/>
              <a:ext cx="310" cy="1542"/>
            </a:xfrm>
            <a:prstGeom prst="rect">
              <a:avLst/>
            </a:prstGeom>
            <a:noFill/>
            <a:ln w="28575" algn="ctr">
              <a:noFill/>
              <a:miter lim="800000"/>
              <a:headEnd/>
              <a:tailEnd type="none" w="med" len="lg"/>
            </a:ln>
            <a:effectLst/>
          </p:spPr>
          <p:txBody>
            <a:bodyPr vert="eaVert">
              <a:spAutoFit/>
            </a:bodyPr>
            <a:lstStyle/>
            <a:p>
              <a:pPr>
                <a:spcBef>
                  <a:spcPct val="50000"/>
                </a:spcBef>
              </a:pPr>
              <a:r>
                <a:rPr lang="zh-CN" altLang="en-US" sz="2000" dirty="0">
                  <a:latin typeface="楷体" pitchFamily="49" charset="-122"/>
                  <a:ea typeface="楷体" pitchFamily="49" charset="-122"/>
                  <a:cs typeface="Consolas" pitchFamily="49" charset="0"/>
                </a:rPr>
                <a:t>还原为</a:t>
              </a:r>
              <a:r>
                <a:rPr lang="en-US" altLang="zh-CN" sz="2000" dirty="0">
                  <a:latin typeface="楷体" pitchFamily="49" charset="-122"/>
                  <a:ea typeface="楷体" pitchFamily="49" charset="-122"/>
                  <a:cs typeface="Consolas" pitchFamily="49" charset="0"/>
                </a:rPr>
                <a:t>3</a:t>
              </a:r>
              <a:r>
                <a:rPr lang="zh-CN" altLang="en-US" sz="2000" dirty="0">
                  <a:latin typeface="楷体" pitchFamily="49" charset="-122"/>
                  <a:ea typeface="楷体" pitchFamily="49" charset="-122"/>
                  <a:cs typeface="Consolas" pitchFamily="49" charset="0"/>
                </a:rPr>
                <a:t>棵树</a:t>
              </a:r>
            </a:p>
          </p:txBody>
        </p:sp>
        <p:sp>
          <p:nvSpPr>
            <p:cNvPr id="384053" name="Line 53"/>
            <p:cNvSpPr>
              <a:spLocks noChangeShapeType="1"/>
            </p:cNvSpPr>
            <p:nvPr/>
          </p:nvSpPr>
          <p:spPr bwMode="auto">
            <a:xfrm flipH="1">
              <a:off x="4377" y="1933"/>
              <a:ext cx="363" cy="0"/>
            </a:xfrm>
            <a:prstGeom prst="line">
              <a:avLst/>
            </a:prstGeom>
            <a:noFill/>
            <a:ln w="57150">
              <a:solidFill>
                <a:srgbClr val="FF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B022F934-33E7-4147-8420-839511F31267}"/>
              </a:ext>
            </a:extLst>
          </p:cNvPr>
          <p:cNvSpPr>
            <a:spLocks noGrp="1"/>
          </p:cNvSpPr>
          <p:nvPr>
            <p:ph type="sldNum" sz="quarter" idx="12"/>
          </p:nvPr>
        </p:nvSpPr>
        <p:spPr/>
        <p:txBody>
          <a:bodyPr/>
          <a:lstStyle/>
          <a:p>
            <a:fld id="{FFD28AF7-D4CC-4B35-B7D7-507FA0146854}" type="slidenum">
              <a:rPr lang="en-US" altLang="zh-CN" smtClean="0"/>
              <a:pPr/>
              <a:t>60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47"/>
                                        </p:tgtEl>
                                        <p:attrNameLst>
                                          <p:attrName>style.visibility</p:attrName>
                                        </p:attrNameLst>
                                      </p:cBhvr>
                                      <p:to>
                                        <p:strVal val="visible"/>
                                      </p:to>
                                    </p:set>
                                    <p:animEffect transition="in" filter="wipe(up)">
                                      <p:cBhvr>
                                        <p:cTn id="7" dur="500"/>
                                        <p:tgtEl>
                                          <p:spTgt spid="3840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384049"/>
                                        </p:tgtEl>
                                      </p:cBhvr>
                                    </p:animEffect>
                                    <p:set>
                                      <p:cBhvr>
                                        <p:cTn id="12" dur="1" fill="hold">
                                          <p:stCondLst>
                                            <p:cond delay="499"/>
                                          </p:stCondLst>
                                        </p:cTn>
                                        <p:tgtEl>
                                          <p:spTgt spid="3840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4050"/>
                                        </p:tgtEl>
                                        <p:attrNameLst>
                                          <p:attrName>style.visibility</p:attrName>
                                        </p:attrNameLst>
                                      </p:cBhvr>
                                      <p:to>
                                        <p:strVal val="visible"/>
                                      </p:to>
                                    </p:set>
                                    <p:animEffect transition="in" filter="wipe(up)">
                                      <p:cBhvr>
                                        <p:cTn id="17" dur="500"/>
                                        <p:tgtEl>
                                          <p:spTgt spid="384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84051"/>
                                        </p:tgtEl>
                                        <p:attrNameLst>
                                          <p:attrName>style.visibility</p:attrName>
                                        </p:attrNameLst>
                                      </p:cBhvr>
                                      <p:to>
                                        <p:strVal val="visible"/>
                                      </p:to>
                                    </p:set>
                                    <p:animEffect transition="in" filter="wipe(right)">
                                      <p:cBhvr>
                                        <p:cTn id="22" dur="500"/>
                                        <p:tgtEl>
                                          <p:spTgt spid="38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2601187" y="3786190"/>
            <a:ext cx="2304522" cy="1726098"/>
            <a:chOff x="2601187" y="3634818"/>
            <a:chExt cx="2304522" cy="1726098"/>
          </a:xfrm>
        </p:grpSpPr>
        <p:sp>
          <p:nvSpPr>
            <p:cNvPr id="45" name="圆角矩形 44"/>
            <p:cNvSpPr/>
            <p:nvPr/>
          </p:nvSpPr>
          <p:spPr>
            <a:xfrm rot="18630622">
              <a:off x="3431977" y="3887184"/>
              <a:ext cx="642942" cy="230452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47" name="直接箭头连接符 46"/>
            <p:cNvCxnSpPr/>
            <p:nvPr/>
          </p:nvCxnSpPr>
          <p:spPr>
            <a:xfrm rot="16200000" flipH="1">
              <a:off x="2878298" y="3866008"/>
              <a:ext cx="496132" cy="33752"/>
            </a:xfrm>
            <a:prstGeom prst="straightConnector1">
              <a:avLst/>
            </a:prstGeom>
            <a:ln w="28575">
              <a:solidFill>
                <a:srgbClr val="7030A0"/>
              </a:solidFill>
              <a:headEnd type="arrow"/>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214678" y="3643314"/>
              <a:ext cx="714380" cy="400110"/>
            </a:xfrm>
            <a:prstGeom prst="rect">
              <a:avLst/>
            </a:prstGeom>
            <a:noFill/>
          </p:spPr>
          <p:txBody>
            <a:bodyPr wrap="square" rtlCol="0">
              <a:spAutoFit/>
            </a:bodyPr>
            <a:lstStyle/>
            <a:p>
              <a:pPr algn="l"/>
              <a:r>
                <a:rPr lang="zh-CN" altLang="en-US" sz="2000">
                  <a:latin typeface="Consolas" pitchFamily="49" charset="0"/>
                  <a:ea typeface="楷体" pitchFamily="49" charset="-122"/>
                  <a:cs typeface="Consolas" pitchFamily="49" charset="0"/>
                </a:rPr>
                <a:t>父子</a:t>
              </a:r>
              <a:endParaRPr lang="zh-CN" altLang="en-US" sz="2000">
                <a:latin typeface="Consolas" pitchFamily="49" charset="0"/>
                <a:cs typeface="Consolas" pitchFamily="49" charset="0"/>
              </a:endParaRPr>
            </a:p>
          </p:txBody>
        </p:sp>
      </p:grpSp>
      <p:sp>
        <p:nvSpPr>
          <p:cNvPr id="290818" name="Text Box 2"/>
          <p:cNvSpPr txBox="1">
            <a:spLocks noChangeArrowheads="1"/>
          </p:cNvSpPr>
          <p:nvPr/>
        </p:nvSpPr>
        <p:spPr bwMode="auto">
          <a:xfrm>
            <a:off x="214282" y="212031"/>
            <a:ext cx="8643998" cy="430887"/>
          </a:xfrm>
          <a:prstGeom prst="rect">
            <a:avLst/>
          </a:prstGeom>
          <a:noFill/>
          <a:ln w="9525">
            <a:noFill/>
            <a:miter lim="800000"/>
            <a:headEnd/>
            <a:tailEnd/>
          </a:ln>
          <a:effectLst/>
        </p:spPr>
        <p:txBody>
          <a:bodyPr wrap="square">
            <a:spAutoFit/>
          </a:bodyPr>
          <a:lstStyle/>
          <a:p>
            <a:pPr algn="l">
              <a:spcBef>
                <a:spcPct val="50000"/>
              </a:spcBef>
            </a:pPr>
            <a:r>
              <a:rPr lang="en-US" altLang="zh-CN" sz="2200" dirty="0">
                <a:solidFill>
                  <a:srgbClr val="FF0000"/>
                </a:solidFill>
                <a:latin typeface="楷体" pitchFamily="49" charset="-122"/>
                <a:ea typeface="楷体" pitchFamily="49" charset="-122"/>
                <a:cs typeface="Times New Roman" pitchFamily="18" charset="0"/>
              </a:rPr>
              <a:t>【</a:t>
            </a:r>
            <a:r>
              <a:rPr lang="zh-CN" altLang="en-US" sz="2200" dirty="0">
                <a:solidFill>
                  <a:srgbClr val="FF0000"/>
                </a:solidFill>
                <a:latin typeface="楷体" pitchFamily="49" charset="-122"/>
                <a:ea typeface="楷体" pitchFamily="49" charset="-122"/>
                <a:cs typeface="Times New Roman" pitchFamily="18" charset="0"/>
              </a:rPr>
              <a:t>例</a:t>
            </a:r>
            <a:r>
              <a:rPr lang="en-US" altLang="zh-CN" sz="2200" dirty="0">
                <a:solidFill>
                  <a:srgbClr val="FF0000"/>
                </a:solidFill>
                <a:latin typeface="楷体" pitchFamily="49" charset="-122"/>
                <a:ea typeface="楷体" pitchFamily="49" charset="-122"/>
                <a:cs typeface="Times New Roman" pitchFamily="18" charset="0"/>
              </a:rPr>
              <a:t>】</a:t>
            </a:r>
            <a:r>
              <a:rPr lang="zh-CN" altLang="en-US" sz="2200" dirty="0">
                <a:ea typeface="楷体" pitchFamily="49" charset="-122"/>
                <a:cs typeface="Times New Roman" pitchFamily="18" charset="0"/>
              </a:rPr>
              <a:t>设计一棵二叉树，表示夫妻、父子和兄弟</a:t>
            </a:r>
            <a:r>
              <a:rPr lang="en-US" altLang="zh-CN" sz="2200" dirty="0">
                <a:solidFill>
                  <a:srgbClr val="FF00FF"/>
                </a:solidFill>
                <a:ea typeface="楷体" pitchFamily="49" charset="-122"/>
                <a:cs typeface="Times New Roman" pitchFamily="18" charset="0"/>
              </a:rPr>
              <a:t>3</a:t>
            </a:r>
            <a:r>
              <a:rPr lang="zh-CN" altLang="en-US" sz="2200" dirty="0">
                <a:solidFill>
                  <a:srgbClr val="FF00FF"/>
                </a:solidFill>
                <a:ea typeface="楷体" pitchFamily="49" charset="-122"/>
                <a:cs typeface="Times New Roman" pitchFamily="18" charset="0"/>
              </a:rPr>
              <a:t>种关系</a:t>
            </a:r>
            <a:r>
              <a:rPr lang="zh-CN" altLang="en-US" sz="2200" dirty="0">
                <a:ea typeface="楷体" pitchFamily="49" charset="-122"/>
                <a:cs typeface="Times New Roman" pitchFamily="18" charset="0"/>
              </a:rPr>
              <a:t>。</a:t>
            </a:r>
          </a:p>
        </p:txBody>
      </p:sp>
      <p:sp>
        <p:nvSpPr>
          <p:cNvPr id="6" name="TextBox 5"/>
          <p:cNvSpPr txBox="1"/>
          <p:nvPr/>
        </p:nvSpPr>
        <p:spPr>
          <a:xfrm>
            <a:off x="428596" y="1324261"/>
            <a:ext cx="2714644" cy="430887"/>
          </a:xfrm>
          <a:prstGeom prst="rect">
            <a:avLst/>
          </a:prstGeom>
          <a:noFill/>
        </p:spPr>
        <p:txBody>
          <a:bodyPr wrap="square" rtlCol="0">
            <a:spAutoFit/>
          </a:bodyPr>
          <a:lstStyle/>
          <a:p>
            <a:r>
              <a:rPr lang="zh-CN" altLang="en-US" sz="2200">
                <a:ea typeface="楷体" pitchFamily="49" charset="-122"/>
                <a:cs typeface="Times New Roman" pitchFamily="18" charset="0"/>
              </a:rPr>
              <a:t>二叉树表示的关系：</a:t>
            </a:r>
            <a:endParaRPr lang="zh-CN" altLang="en-US" sz="2200"/>
          </a:p>
        </p:txBody>
      </p:sp>
      <p:grpSp>
        <p:nvGrpSpPr>
          <p:cNvPr id="21" name="组合 20"/>
          <p:cNvGrpSpPr/>
          <p:nvPr/>
        </p:nvGrpSpPr>
        <p:grpSpPr>
          <a:xfrm>
            <a:off x="3317838" y="881024"/>
            <a:ext cx="1574808" cy="1074742"/>
            <a:chOff x="3571868" y="1214422"/>
            <a:chExt cx="1574808" cy="1074742"/>
          </a:xfrm>
        </p:grpSpPr>
        <p:sp>
          <p:nvSpPr>
            <p:cNvPr id="7" name="Oval 9"/>
            <p:cNvSpPr>
              <a:spLocks noChangeArrowheads="1"/>
            </p:cNvSpPr>
            <p:nvPr/>
          </p:nvSpPr>
          <p:spPr bwMode="auto">
            <a:xfrm>
              <a:off x="4143372" y="1214422"/>
              <a:ext cx="431800" cy="431800"/>
            </a:xfrm>
            <a:prstGeom prst="ellipse">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endParaRPr lang="en-US" altLang="zh-CN" sz="2000" i="1" dirty="0">
                <a:solidFill>
                  <a:srgbClr val="3333FF"/>
                </a:solidFill>
                <a:latin typeface="Times New Roman" pitchFamily="18" charset="0"/>
                <a:cs typeface="Times New Roman" pitchFamily="18" charset="0"/>
              </a:endParaRPr>
            </a:p>
          </p:txBody>
        </p:sp>
        <p:sp>
          <p:nvSpPr>
            <p:cNvPr id="8" name="Oval 9"/>
            <p:cNvSpPr>
              <a:spLocks noChangeArrowheads="1"/>
            </p:cNvSpPr>
            <p:nvPr/>
          </p:nvSpPr>
          <p:spPr bwMode="auto">
            <a:xfrm>
              <a:off x="3571868" y="1857364"/>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endParaRPr lang="en-US" altLang="zh-CN" sz="2000" i="1" dirty="0">
                <a:solidFill>
                  <a:srgbClr val="3333FF"/>
                </a:solidFill>
                <a:latin typeface="Times New Roman" pitchFamily="18" charset="0"/>
                <a:cs typeface="Times New Roman" pitchFamily="18" charset="0"/>
              </a:endParaRPr>
            </a:p>
          </p:txBody>
        </p:sp>
        <p:sp>
          <p:nvSpPr>
            <p:cNvPr id="9" name="Oval 9"/>
            <p:cNvSpPr>
              <a:spLocks noChangeArrowheads="1"/>
            </p:cNvSpPr>
            <p:nvPr/>
          </p:nvSpPr>
          <p:spPr bwMode="auto">
            <a:xfrm>
              <a:off x="4714876" y="1857364"/>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endParaRPr lang="en-US" altLang="zh-CN" sz="2000" i="1" dirty="0">
                <a:solidFill>
                  <a:srgbClr val="3333FF"/>
                </a:solidFill>
                <a:latin typeface="Times New Roman" pitchFamily="18" charset="0"/>
                <a:cs typeface="Times New Roman" pitchFamily="18" charset="0"/>
              </a:endParaRPr>
            </a:p>
          </p:txBody>
        </p:sp>
        <p:cxnSp>
          <p:nvCxnSpPr>
            <p:cNvPr id="11" name="直接连接符 10"/>
            <p:cNvCxnSpPr>
              <a:stCxn id="7" idx="3"/>
              <a:endCxn id="8" idx="7"/>
            </p:cNvCxnSpPr>
            <p:nvPr/>
          </p:nvCxnSpPr>
          <p:spPr>
            <a:xfrm rot="5400000">
              <a:off x="3904713" y="1618705"/>
              <a:ext cx="337614" cy="26617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3" name="直接连接符 12"/>
            <p:cNvCxnSpPr>
              <a:stCxn id="7" idx="5"/>
              <a:endCxn id="9" idx="1"/>
            </p:cNvCxnSpPr>
            <p:nvPr/>
          </p:nvCxnSpPr>
          <p:spPr>
            <a:xfrm rot="16200000" flipH="1">
              <a:off x="4476217" y="1618705"/>
              <a:ext cx="337614" cy="26617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grpSp>
        <p:nvGrpSpPr>
          <p:cNvPr id="22" name="组合 21"/>
          <p:cNvGrpSpPr/>
          <p:nvPr/>
        </p:nvGrpSpPr>
        <p:grpSpPr>
          <a:xfrm>
            <a:off x="5245870" y="953256"/>
            <a:ext cx="572298" cy="857256"/>
            <a:chOff x="5499900" y="1286654"/>
            <a:chExt cx="572298" cy="857256"/>
          </a:xfrm>
        </p:grpSpPr>
        <p:cxnSp>
          <p:nvCxnSpPr>
            <p:cNvPr id="15" name="直接箭头连接符 14"/>
            <p:cNvCxnSpPr/>
            <p:nvPr/>
          </p:nvCxnSpPr>
          <p:spPr>
            <a:xfrm rot="5400000">
              <a:off x="5072066" y="1714488"/>
              <a:ext cx="857256" cy="1588"/>
            </a:xfrm>
            <a:prstGeom prst="straightConnector1">
              <a:avLst/>
            </a:prstGeom>
            <a:ln w="28575">
              <a:solidFill>
                <a:srgbClr val="7030A0"/>
              </a:solidFill>
              <a:headEnd type="arrow"/>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579755" y="1357298"/>
              <a:ext cx="492443" cy="714380"/>
            </a:xfrm>
            <a:prstGeom prst="rect">
              <a:avLst/>
            </a:prstGeom>
            <a:noFill/>
          </p:spPr>
          <p:txBody>
            <a:bodyPr vert="eaVert" wrap="square" rtlCol="0">
              <a:spAutoFit/>
            </a:bodyPr>
            <a:lstStyle/>
            <a:p>
              <a:pPr algn="l"/>
              <a:r>
                <a:rPr lang="zh-CN" altLang="en-US" sz="2000">
                  <a:ea typeface="楷体" pitchFamily="49" charset="-122"/>
                  <a:cs typeface="Times New Roman" pitchFamily="18" charset="0"/>
                </a:rPr>
                <a:t>父子</a:t>
              </a:r>
              <a:endParaRPr lang="zh-CN" altLang="en-US" sz="2000"/>
            </a:p>
          </p:txBody>
        </p:sp>
      </p:grpSp>
      <p:grpSp>
        <p:nvGrpSpPr>
          <p:cNvPr id="23" name="组合 22"/>
          <p:cNvGrpSpPr/>
          <p:nvPr/>
        </p:nvGrpSpPr>
        <p:grpSpPr>
          <a:xfrm>
            <a:off x="3603590" y="2095470"/>
            <a:ext cx="1071570" cy="471548"/>
            <a:chOff x="3857620" y="2428868"/>
            <a:chExt cx="1071570" cy="471548"/>
          </a:xfrm>
        </p:grpSpPr>
        <p:cxnSp>
          <p:nvCxnSpPr>
            <p:cNvPr id="18" name="直接箭头连接符 17"/>
            <p:cNvCxnSpPr/>
            <p:nvPr/>
          </p:nvCxnSpPr>
          <p:spPr>
            <a:xfrm>
              <a:off x="3857620" y="2428868"/>
              <a:ext cx="928694" cy="1588"/>
            </a:xfrm>
            <a:prstGeom prst="straightConnector1">
              <a:avLst/>
            </a:prstGeom>
            <a:ln w="28575">
              <a:solidFill>
                <a:srgbClr val="7030A0"/>
              </a:solidFill>
              <a:headEnd type="arrow"/>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000496" y="2500306"/>
              <a:ext cx="928694" cy="400110"/>
            </a:xfrm>
            <a:prstGeom prst="rect">
              <a:avLst/>
            </a:prstGeom>
            <a:noFill/>
          </p:spPr>
          <p:txBody>
            <a:bodyPr wrap="square" rtlCol="0">
              <a:spAutoFit/>
            </a:bodyPr>
            <a:lstStyle/>
            <a:p>
              <a:pPr algn="l"/>
              <a:r>
                <a:rPr lang="zh-CN" altLang="en-US" sz="2000">
                  <a:ea typeface="楷体" pitchFamily="49" charset="-122"/>
                  <a:cs typeface="Times New Roman" pitchFamily="18" charset="0"/>
                </a:rPr>
                <a:t>兄弟</a:t>
              </a:r>
              <a:endParaRPr lang="zh-CN" altLang="en-US" sz="2000"/>
            </a:p>
          </p:txBody>
        </p:sp>
      </p:grpSp>
      <p:sp>
        <p:nvSpPr>
          <p:cNvPr id="20" name="TextBox 19"/>
          <p:cNvSpPr txBox="1"/>
          <p:nvPr/>
        </p:nvSpPr>
        <p:spPr>
          <a:xfrm>
            <a:off x="317442" y="2389718"/>
            <a:ext cx="2928958" cy="400110"/>
          </a:xfrm>
          <a:prstGeom prst="rect">
            <a:avLst/>
          </a:prstGeom>
          <a:noFill/>
        </p:spPr>
        <p:txBody>
          <a:bodyPr wrap="square" rtlCol="0">
            <a:spAutoFit/>
          </a:bodyPr>
          <a:lstStyle/>
          <a:p>
            <a:pPr algn="l"/>
            <a:r>
              <a:rPr lang="zh-CN" altLang="en-US" sz="2000">
                <a:latin typeface="微软雅黑" pitchFamily="34" charset="-122"/>
                <a:ea typeface="微软雅黑" pitchFamily="34" charset="-122"/>
                <a:cs typeface="Times New Roman" pitchFamily="18" charset="0"/>
              </a:rPr>
              <a:t>如何表示</a:t>
            </a:r>
            <a:r>
              <a:rPr lang="en-US" altLang="zh-CN" sz="2000">
                <a:latin typeface="微软雅黑" pitchFamily="34" charset="-122"/>
                <a:ea typeface="微软雅黑" pitchFamily="34" charset="-122"/>
                <a:cs typeface="Times New Roman" pitchFamily="18" charset="0"/>
              </a:rPr>
              <a:t>3</a:t>
            </a:r>
            <a:r>
              <a:rPr lang="zh-CN" altLang="en-US" sz="2000">
                <a:latin typeface="微软雅黑" pitchFamily="34" charset="-122"/>
                <a:ea typeface="微软雅黑" pitchFamily="34" charset="-122"/>
                <a:cs typeface="Times New Roman" pitchFamily="18" charset="0"/>
              </a:rPr>
              <a:t>种关系</a:t>
            </a:r>
            <a:r>
              <a:rPr lang="zh-CN" altLang="en-US" sz="2000">
                <a:solidFill>
                  <a:srgbClr val="FF0000"/>
                </a:solidFill>
                <a:latin typeface="微软雅黑" pitchFamily="34" charset="-122"/>
                <a:ea typeface="微软雅黑" pitchFamily="34" charset="-122"/>
                <a:cs typeface="Times New Roman" pitchFamily="18" charset="0"/>
              </a:rPr>
              <a:t>？</a:t>
            </a:r>
          </a:p>
        </p:txBody>
      </p:sp>
      <p:grpSp>
        <p:nvGrpSpPr>
          <p:cNvPr id="50" name="组合 49"/>
          <p:cNvGrpSpPr/>
          <p:nvPr/>
        </p:nvGrpSpPr>
        <p:grpSpPr>
          <a:xfrm>
            <a:off x="1752770" y="3137693"/>
            <a:ext cx="725860" cy="928694"/>
            <a:chOff x="1752770" y="2986321"/>
            <a:chExt cx="725860" cy="928694"/>
          </a:xfrm>
        </p:grpSpPr>
        <p:sp>
          <p:nvSpPr>
            <p:cNvPr id="28" name="TextBox 27"/>
            <p:cNvSpPr txBox="1"/>
            <p:nvPr/>
          </p:nvSpPr>
          <p:spPr>
            <a:xfrm rot="18945891">
              <a:off x="1752770" y="3049955"/>
              <a:ext cx="714380" cy="400110"/>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夫妻</a:t>
              </a:r>
              <a:endParaRPr lang="zh-CN" altLang="en-US" sz="2000">
                <a:latin typeface="Consolas" pitchFamily="49" charset="0"/>
                <a:cs typeface="Consolas" pitchFamily="49" charset="0"/>
              </a:endParaRPr>
            </a:p>
          </p:txBody>
        </p:sp>
        <p:sp>
          <p:nvSpPr>
            <p:cNvPr id="29" name="左大括号 28"/>
            <p:cNvSpPr/>
            <p:nvPr/>
          </p:nvSpPr>
          <p:spPr>
            <a:xfrm rot="2280000">
              <a:off x="2335754" y="2986321"/>
              <a:ext cx="142876" cy="928694"/>
            </a:xfrm>
            <a:prstGeom prst="lef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49" name="组合 48"/>
          <p:cNvGrpSpPr/>
          <p:nvPr/>
        </p:nvGrpSpPr>
        <p:grpSpPr>
          <a:xfrm>
            <a:off x="2285984" y="3223182"/>
            <a:ext cx="2441592" cy="2634710"/>
            <a:chOff x="2285984" y="3071810"/>
            <a:chExt cx="2441592" cy="2634710"/>
          </a:xfrm>
        </p:grpSpPr>
        <p:sp>
          <p:nvSpPr>
            <p:cNvPr id="24" name="Oval 9"/>
            <p:cNvSpPr>
              <a:spLocks noChangeArrowheads="1"/>
            </p:cNvSpPr>
            <p:nvPr/>
          </p:nvSpPr>
          <p:spPr bwMode="auto">
            <a:xfrm>
              <a:off x="2857488" y="3071810"/>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5" name="Oval 9"/>
            <p:cNvSpPr>
              <a:spLocks noChangeArrowheads="1"/>
            </p:cNvSpPr>
            <p:nvPr/>
          </p:nvSpPr>
          <p:spPr bwMode="auto">
            <a:xfrm>
              <a:off x="2285984" y="3714752"/>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r>
                <a:rPr lang="en-US" altLang="zh-CN" sz="2000" baseline="-25000">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cxnSp>
          <p:nvCxnSpPr>
            <p:cNvPr id="27" name="直接连接符 26"/>
            <p:cNvCxnSpPr>
              <a:stCxn id="24" idx="3"/>
              <a:endCxn id="25" idx="7"/>
            </p:cNvCxnSpPr>
            <p:nvPr/>
          </p:nvCxnSpPr>
          <p:spPr>
            <a:xfrm rot="5400000">
              <a:off x="2680456" y="3537720"/>
              <a:ext cx="286560" cy="215122"/>
            </a:xfrm>
            <a:prstGeom prst="line">
              <a:avLst/>
            </a:prstGeom>
            <a:ln w="38100">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30" name="Oval 9"/>
            <p:cNvSpPr>
              <a:spLocks noChangeArrowheads="1"/>
            </p:cNvSpPr>
            <p:nvPr/>
          </p:nvSpPr>
          <p:spPr bwMode="auto">
            <a:xfrm>
              <a:off x="2928926" y="4286256"/>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11</a:t>
              </a:r>
              <a:endParaRPr lang="en-US" altLang="zh-CN" sz="2000" baseline="-25000" dirty="0">
                <a:solidFill>
                  <a:srgbClr val="3333FF"/>
                </a:solidFill>
                <a:latin typeface="Consolas" pitchFamily="49" charset="0"/>
                <a:cs typeface="Consolas" pitchFamily="49" charset="0"/>
              </a:endParaRPr>
            </a:p>
          </p:txBody>
        </p:sp>
        <p:sp>
          <p:nvSpPr>
            <p:cNvPr id="31" name="Oval 9"/>
            <p:cNvSpPr>
              <a:spLocks noChangeArrowheads="1"/>
            </p:cNvSpPr>
            <p:nvPr/>
          </p:nvSpPr>
          <p:spPr bwMode="auto">
            <a:xfrm>
              <a:off x="3571868" y="4857760"/>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12</a:t>
              </a:r>
              <a:endParaRPr lang="en-US" altLang="zh-CN" sz="2000" baseline="-25000" dirty="0">
                <a:solidFill>
                  <a:srgbClr val="3333FF"/>
                </a:solidFill>
                <a:latin typeface="Consolas" pitchFamily="49" charset="0"/>
                <a:cs typeface="Consolas" pitchFamily="49" charset="0"/>
              </a:endParaRPr>
            </a:p>
          </p:txBody>
        </p:sp>
        <p:cxnSp>
          <p:nvCxnSpPr>
            <p:cNvPr id="33" name="直接连接符 32"/>
            <p:cNvCxnSpPr>
              <a:stCxn id="25" idx="5"/>
              <a:endCxn id="30" idx="1"/>
            </p:cNvCxnSpPr>
            <p:nvPr/>
          </p:nvCxnSpPr>
          <p:spPr>
            <a:xfrm rot="16200000" flipH="1">
              <a:off x="2751894" y="4109224"/>
              <a:ext cx="215122" cy="286560"/>
            </a:xfrm>
            <a:prstGeom prst="line">
              <a:avLst/>
            </a:prstGeom>
            <a:ln w="28575">
              <a:solidFill>
                <a:srgbClr val="003300"/>
              </a:solidFill>
              <a:tailEnd type="none"/>
            </a:ln>
          </p:spPr>
          <p:style>
            <a:lnRef idx="1">
              <a:schemeClr val="dk1"/>
            </a:lnRef>
            <a:fillRef idx="0">
              <a:schemeClr val="dk1"/>
            </a:fillRef>
            <a:effectRef idx="0">
              <a:schemeClr val="dk1"/>
            </a:effectRef>
            <a:fontRef idx="minor">
              <a:schemeClr val="tx1"/>
            </a:fontRef>
          </p:style>
        </p:cxnSp>
        <p:cxnSp>
          <p:nvCxnSpPr>
            <p:cNvPr id="35" name="直接连接符 34"/>
            <p:cNvCxnSpPr>
              <a:stCxn id="30" idx="5"/>
              <a:endCxn id="31" idx="1"/>
            </p:cNvCxnSpPr>
            <p:nvPr/>
          </p:nvCxnSpPr>
          <p:spPr>
            <a:xfrm rot="16200000" flipH="1">
              <a:off x="3394836" y="4680728"/>
              <a:ext cx="215122" cy="286560"/>
            </a:xfrm>
            <a:prstGeom prst="line">
              <a:avLst/>
            </a:prstGeom>
            <a:ln w="28575">
              <a:solidFill>
                <a:srgbClr val="663300"/>
              </a:solidFill>
              <a:tailEnd type="none"/>
            </a:ln>
          </p:spPr>
          <p:style>
            <a:lnRef idx="1">
              <a:schemeClr val="dk1"/>
            </a:lnRef>
            <a:fillRef idx="0">
              <a:schemeClr val="dk1"/>
            </a:fillRef>
            <a:effectRef idx="0">
              <a:schemeClr val="dk1"/>
            </a:effectRef>
            <a:fontRef idx="minor">
              <a:schemeClr val="tx1"/>
            </a:fontRef>
          </p:style>
        </p:cxnSp>
        <p:cxnSp>
          <p:nvCxnSpPr>
            <p:cNvPr id="37" name="直接连接符 36"/>
            <p:cNvCxnSpPr>
              <a:stCxn id="31" idx="5"/>
            </p:cNvCxnSpPr>
            <p:nvPr/>
          </p:nvCxnSpPr>
          <p:spPr>
            <a:xfrm rot="16200000" flipH="1">
              <a:off x="4037778" y="5252231"/>
              <a:ext cx="212751" cy="284189"/>
            </a:xfrm>
            <a:prstGeom prst="line">
              <a:avLst/>
            </a:prstGeom>
            <a:ln w="28575">
              <a:solidFill>
                <a:srgbClr val="663300"/>
              </a:solidFill>
              <a:tailEnd type="non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rot="1946836">
              <a:off x="4298948" y="5337188"/>
              <a:ext cx="428628" cy="369332"/>
            </a:xfrm>
            <a:prstGeom prst="rect">
              <a:avLst/>
            </a:prstGeom>
            <a:noFill/>
          </p:spPr>
          <p:txBody>
            <a:bodyPr wrap="square" lIns="0" tIns="0" rIns="0" bIns="0" rtlCol="0">
              <a:spAutoFit/>
            </a:bodyPr>
            <a:lstStyle/>
            <a:p>
              <a:r>
                <a:rPr lang="zh-CN" altLang="en-US">
                  <a:latin typeface="Consolas" pitchFamily="49" charset="0"/>
                  <a:cs typeface="Consolas" pitchFamily="49" charset="0"/>
                  <a:sym typeface="Symbol"/>
                </a:rPr>
                <a:t></a:t>
              </a:r>
              <a:endParaRPr lang="zh-CN" altLang="en-US">
                <a:latin typeface="Consolas" pitchFamily="49" charset="0"/>
                <a:cs typeface="Consolas" pitchFamily="49" charset="0"/>
              </a:endParaRPr>
            </a:p>
          </p:txBody>
        </p:sp>
        <p:sp>
          <p:nvSpPr>
            <p:cNvPr id="39" name="Oval 9"/>
            <p:cNvSpPr>
              <a:spLocks noChangeArrowheads="1"/>
            </p:cNvSpPr>
            <p:nvPr/>
          </p:nvSpPr>
          <p:spPr bwMode="auto">
            <a:xfrm>
              <a:off x="2355051" y="4937964"/>
              <a:ext cx="504000" cy="5040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r>
                <a:rPr lang="en-US" altLang="zh-CN" sz="2000" baseline="-25000">
                  <a:solidFill>
                    <a:srgbClr val="3333FF"/>
                  </a:solidFill>
                  <a:latin typeface="Consolas" pitchFamily="49" charset="0"/>
                  <a:cs typeface="Consolas" pitchFamily="49" charset="0"/>
                </a:rPr>
                <a:t>11</a:t>
              </a:r>
              <a:endParaRPr lang="en-US" altLang="zh-CN" sz="2000" baseline="-25000" dirty="0">
                <a:solidFill>
                  <a:srgbClr val="3333FF"/>
                </a:solidFill>
                <a:latin typeface="Consolas" pitchFamily="49" charset="0"/>
                <a:cs typeface="Consolas" pitchFamily="49" charset="0"/>
              </a:endParaRPr>
            </a:p>
          </p:txBody>
        </p:sp>
        <p:cxnSp>
          <p:nvCxnSpPr>
            <p:cNvPr id="40" name="直接连接符 39"/>
            <p:cNvCxnSpPr>
              <a:endCxn id="39" idx="7"/>
            </p:cNvCxnSpPr>
            <p:nvPr/>
          </p:nvCxnSpPr>
          <p:spPr>
            <a:xfrm rot="5400000">
              <a:off x="2749523" y="4760932"/>
              <a:ext cx="286560" cy="215122"/>
            </a:xfrm>
            <a:prstGeom prst="line">
              <a:avLst/>
            </a:prstGeom>
            <a:ln w="38100">
              <a:solidFill>
                <a:srgbClr val="FF00FF"/>
              </a:solidFill>
              <a:tailEnd type="none"/>
            </a:ln>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3403439" y="4240767"/>
            <a:ext cx="1714512" cy="673001"/>
            <a:chOff x="3403439" y="4089395"/>
            <a:chExt cx="1714512" cy="673001"/>
          </a:xfrm>
        </p:grpSpPr>
        <p:sp>
          <p:nvSpPr>
            <p:cNvPr id="43" name="左大括号 42"/>
            <p:cNvSpPr/>
            <p:nvPr/>
          </p:nvSpPr>
          <p:spPr>
            <a:xfrm rot="7576978">
              <a:off x="4082100" y="3726545"/>
              <a:ext cx="357190" cy="1714512"/>
            </a:xfrm>
            <a:prstGeom prst="lef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4" name="TextBox 43"/>
            <p:cNvSpPr txBox="1"/>
            <p:nvPr/>
          </p:nvSpPr>
          <p:spPr>
            <a:xfrm rot="1822264">
              <a:off x="4033019" y="4089395"/>
              <a:ext cx="1000132" cy="400110"/>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兄弟</a:t>
              </a:r>
              <a:endParaRPr lang="zh-CN" altLang="en-US" sz="2000">
                <a:latin typeface="Consolas" pitchFamily="49" charset="0"/>
                <a:cs typeface="Consolas" pitchFamily="49" charset="0"/>
              </a:endParaRPr>
            </a:p>
          </p:txBody>
        </p:sp>
      </p:grpSp>
      <p:sp>
        <p:nvSpPr>
          <p:cNvPr id="53" name="TextBox 52"/>
          <p:cNvSpPr txBox="1"/>
          <p:nvPr/>
        </p:nvSpPr>
        <p:spPr>
          <a:xfrm>
            <a:off x="5357818" y="4509066"/>
            <a:ext cx="3357586" cy="769441"/>
          </a:xfrm>
          <a:prstGeom prst="rect">
            <a:avLst/>
          </a:prstGeom>
          <a:noFill/>
        </p:spPr>
        <p:txBody>
          <a:bodyPr wrap="square" rtlCol="0">
            <a:spAutoFit/>
          </a:bodyPr>
          <a:lstStyle/>
          <a:p>
            <a:r>
              <a:rPr lang="zh-CN" altLang="en-US" sz="2200">
                <a:ea typeface="楷体" pitchFamily="49" charset="-122"/>
                <a:cs typeface="Times New Roman" pitchFamily="18" charset="0"/>
              </a:rPr>
              <a:t>实际上，是赋予左右分支不同的</a:t>
            </a:r>
            <a:r>
              <a:rPr lang="zh-CN" altLang="en-US" sz="2200">
                <a:solidFill>
                  <a:srgbClr val="FF0000"/>
                </a:solidFill>
                <a:ea typeface="楷体" pitchFamily="49" charset="-122"/>
                <a:cs typeface="Times New Roman" pitchFamily="18" charset="0"/>
              </a:rPr>
              <a:t>语义</a:t>
            </a:r>
          </a:p>
        </p:txBody>
      </p:sp>
      <p:sp>
        <p:nvSpPr>
          <p:cNvPr id="2" name="灯片编号占位符 1">
            <a:extLst>
              <a:ext uri="{FF2B5EF4-FFF2-40B4-BE49-F238E27FC236}">
                <a16:creationId xmlns:a16="http://schemas.microsoft.com/office/drawing/2014/main" id="{0567851F-F2F6-49CE-9A7C-8628D8FBD45F}"/>
              </a:ext>
            </a:extLst>
          </p:cNvPr>
          <p:cNvSpPr>
            <a:spLocks noGrp="1"/>
          </p:cNvSpPr>
          <p:nvPr>
            <p:ph type="sldNum" sz="quarter" idx="12"/>
          </p:nvPr>
        </p:nvSpPr>
        <p:spPr/>
        <p:txBody>
          <a:bodyPr/>
          <a:lstStyle/>
          <a:p>
            <a:fld id="{FFD28AF7-D4CC-4B35-B7D7-507FA0146854}" type="slidenum">
              <a:rPr lang="en-US" altLang="zh-CN" smtClean="0"/>
              <a:pPr/>
              <a:t>61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5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163782"/>
            <a:ext cx="8372163" cy="5443395"/>
          </a:xfrm>
        </p:spPr>
        <p:txBody>
          <a:bodyPr/>
          <a:lstStyle/>
          <a:p>
            <a:r>
              <a:rPr lang="zh-CN" altLang="en-US" dirty="0">
                <a:latin typeface="华文楷体" panose="02010600040101010101" pitchFamily="2" charset="-122"/>
                <a:ea typeface="华文楷体" panose="02010600040101010101" pitchFamily="2" charset="-122"/>
              </a:rPr>
              <a:t>采用孩子兄弟链表示普通的树：</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以</a:t>
            </a:r>
            <a:r>
              <a:rPr lang="zh-CN" altLang="en-US" dirty="0">
                <a:solidFill>
                  <a:srgbClr val="FF6600"/>
                </a:solidFill>
                <a:latin typeface="华文楷体" panose="02010600040101010101" pitchFamily="2" charset="-122"/>
                <a:ea typeface="华文楷体" panose="02010600040101010101" pitchFamily="2" charset="-122"/>
              </a:rPr>
              <a:t>二叉链表</a:t>
            </a:r>
            <a:r>
              <a:rPr lang="zh-CN" altLang="en-US" dirty="0">
                <a:latin typeface="华文楷体" panose="02010600040101010101" pitchFamily="2" charset="-122"/>
                <a:ea typeface="华文楷体" panose="02010600040101010101" pitchFamily="2" charset="-122"/>
              </a:rPr>
              <a:t>作为树的存储结构。链表中每个结点设有两个链域，分别指向该结点的第一个孩子结点和下一个兄弟（右兄弟）结点</a:t>
            </a:r>
          </a:p>
        </p:txBody>
      </p:sp>
      <p:sp>
        <p:nvSpPr>
          <p:cNvPr id="3" name="标题 2"/>
          <p:cNvSpPr>
            <a:spLocks noGrp="1"/>
          </p:cNvSpPr>
          <p:nvPr>
            <p:ph type="title"/>
          </p:nvPr>
        </p:nvSpPr>
        <p:spPr>
          <a:xfrm>
            <a:off x="494024" y="242733"/>
            <a:ext cx="8372163" cy="574183"/>
          </a:xfrm>
        </p:spPr>
        <p:txBody>
          <a:bodyPr>
            <a:normAutofit fontScale="90000"/>
          </a:bodyPr>
          <a:lstStyle/>
          <a:p>
            <a:r>
              <a:rPr lang="zh-CN" altLang="en-US" dirty="0">
                <a:latin typeface="华文楷体" panose="02010600040101010101" pitchFamily="2" charset="-122"/>
                <a:ea typeface="华文楷体" panose="02010600040101010101" pitchFamily="2" charset="-122"/>
              </a:rPr>
              <a:t>树转化为二叉树</a:t>
            </a:r>
          </a:p>
        </p:txBody>
      </p:sp>
      <p:graphicFrame>
        <p:nvGraphicFramePr>
          <p:cNvPr id="4" name="对象 3"/>
          <p:cNvGraphicFramePr>
            <a:graphicFrameLocks noChangeAspect="1"/>
          </p:cNvGraphicFramePr>
          <p:nvPr>
            <p:extLst>
              <p:ext uri="{D42A27DB-BD31-4B8C-83A1-F6EECF244321}">
                <p14:modId xmlns:p14="http://schemas.microsoft.com/office/powerpoint/2010/main" val="689386310"/>
              </p:ext>
            </p:extLst>
          </p:nvPr>
        </p:nvGraphicFramePr>
        <p:xfrm>
          <a:off x="3069023" y="2996952"/>
          <a:ext cx="6067356" cy="3096344"/>
        </p:xfrm>
        <a:graphic>
          <a:graphicData uri="http://schemas.openxmlformats.org/presentationml/2006/ole">
            <mc:AlternateContent xmlns:mc="http://schemas.openxmlformats.org/markup-compatibility/2006">
              <mc:Choice xmlns:v="urn:schemas-microsoft-com:vml" Requires="v">
                <p:oleObj name="Visio" r:id="rId2" imgW="2949434" imgH="1505283" progId="Visio.Drawing.11">
                  <p:embed/>
                </p:oleObj>
              </mc:Choice>
              <mc:Fallback>
                <p:oleObj name="Visio" r:id="rId2" imgW="2949434" imgH="1505283" progId="Visio.Drawing.11">
                  <p:embed/>
                  <p:pic>
                    <p:nvPicPr>
                      <p:cNvPr id="4" name="对象 3"/>
                      <p:cNvPicPr>
                        <a:picLocks noChangeAspect="1" noChangeArrowheads="1"/>
                      </p:cNvPicPr>
                      <p:nvPr/>
                    </p:nvPicPr>
                    <p:blipFill>
                      <a:blip r:embed="rId3"/>
                      <a:srcRect/>
                      <a:stretch>
                        <a:fillRect/>
                      </a:stretch>
                    </p:blipFill>
                    <p:spPr bwMode="auto">
                      <a:xfrm>
                        <a:off x="3069023" y="2996952"/>
                        <a:ext cx="6067356" cy="3096344"/>
                      </a:xfrm>
                      <a:prstGeom prst="rect">
                        <a:avLst/>
                      </a:prstGeom>
                      <a:no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80728059"/>
              </p:ext>
            </p:extLst>
          </p:nvPr>
        </p:nvGraphicFramePr>
        <p:xfrm>
          <a:off x="323528" y="3212976"/>
          <a:ext cx="2825750" cy="2071687"/>
        </p:xfrm>
        <a:graphic>
          <a:graphicData uri="http://schemas.openxmlformats.org/presentationml/2006/ole">
            <mc:AlternateContent xmlns:mc="http://schemas.openxmlformats.org/markup-compatibility/2006">
              <mc:Choice xmlns:v="urn:schemas-microsoft-com:vml" Requires="v">
                <p:oleObj name="Visio" r:id="rId4" imgW="1243206" imgH="910887" progId="Visio.Drawing.11">
                  <p:embed/>
                </p:oleObj>
              </mc:Choice>
              <mc:Fallback>
                <p:oleObj name="Visio" r:id="rId4" imgW="1243206" imgH="910887" progId="Visio.Drawing.11">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212976"/>
                        <a:ext cx="2825750" cy="2071687"/>
                      </a:xfrm>
                      <a:prstGeom prst="rect">
                        <a:avLst/>
                      </a:prstGeom>
                      <a:noFill/>
                      <a:ln>
                        <a:noFill/>
                      </a:ln>
                      <a:effectLst/>
                    </p:spPr>
                  </p:pic>
                </p:oleObj>
              </mc:Fallback>
            </mc:AlternateContent>
          </a:graphicData>
        </a:graphic>
      </p:graphicFrame>
      <p:sp>
        <p:nvSpPr>
          <p:cNvPr id="6" name="灯片编号占位符 1">
            <a:extLst>
              <a:ext uri="{FF2B5EF4-FFF2-40B4-BE49-F238E27FC236}">
                <a16:creationId xmlns:a16="http://schemas.microsoft.com/office/drawing/2014/main" id="{47C6E265-B162-4156-9464-702C5CC23CEC}"/>
              </a:ext>
            </a:extLst>
          </p:cNvPr>
          <p:cNvSpPr txBox="1">
            <a:spLocks/>
          </p:cNvSpPr>
          <p:nvPr/>
        </p:nvSpPr>
        <p:spPr>
          <a:xfrm>
            <a:off x="8572983" y="6492875"/>
            <a:ext cx="586408" cy="365125"/>
          </a:xfrm>
          <a:prstGeom prst="rect">
            <a:avLst/>
          </a:prstGeom>
        </p:spPr>
        <p:txBody>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fld id="{FFD28AF7-D4CC-4B35-B7D7-507FA0146854}" type="slidenum">
              <a:rPr lang="en-US" altLang="zh-CN" sz="1800" smtClean="0"/>
              <a:pPr/>
              <a:t>62</a:t>
            </a:fld>
            <a:endParaRPr lang="en-US" altLang="zh-CN" sz="1800" dirty="0"/>
          </a:p>
        </p:txBody>
      </p:sp>
    </p:spTree>
    <p:extLst>
      <p:ext uri="{BB962C8B-B14F-4D97-AF65-F5344CB8AC3E}">
        <p14:creationId xmlns:p14="http://schemas.microsoft.com/office/powerpoint/2010/main" val="2175823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latin typeface="华文楷体" panose="02010600040101010101" pitchFamily="2" charset="-122"/>
                <a:ea typeface="华文楷体" panose="02010600040101010101" pitchFamily="2" charset="-122"/>
              </a:rPr>
              <a:t>指针含义</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一棵树采用孩子兄弟表示法所建立的存储结构与它所对应的二叉树的二叉链表存储结构是完全相同的</a:t>
            </a:r>
          </a:p>
        </p:txBody>
      </p:sp>
      <p:sp>
        <p:nvSpPr>
          <p:cNvPr id="3" name="标题 2"/>
          <p:cNvSpPr>
            <a:spLocks noGrp="1"/>
          </p:cNvSpPr>
          <p:nvPr>
            <p:ph type="title"/>
          </p:nvPr>
        </p:nvSpPr>
        <p:spPr/>
        <p:txBody>
          <a:bodyPr>
            <a:normAutofit fontScale="90000"/>
          </a:bodyPr>
          <a:lstStyle/>
          <a:p>
            <a:r>
              <a:rPr lang="zh-CN" altLang="en-US" dirty="0">
                <a:latin typeface="华文楷体" panose="02010600040101010101" pitchFamily="2" charset="-122"/>
                <a:ea typeface="华文楷体" panose="02010600040101010101" pitchFamily="2" charset="-122"/>
              </a:rPr>
              <a:t>树转化为二叉树</a:t>
            </a:r>
          </a:p>
        </p:txBody>
      </p:sp>
      <p:graphicFrame>
        <p:nvGraphicFramePr>
          <p:cNvPr id="4" name="对象 3"/>
          <p:cNvGraphicFramePr>
            <a:graphicFrameLocks noChangeAspect="1"/>
          </p:cNvGraphicFramePr>
          <p:nvPr/>
        </p:nvGraphicFramePr>
        <p:xfrm>
          <a:off x="249324" y="2540000"/>
          <a:ext cx="8633424" cy="4126357"/>
        </p:xfrm>
        <a:graphic>
          <a:graphicData uri="http://schemas.openxmlformats.org/presentationml/2006/ole">
            <mc:AlternateContent xmlns:mc="http://schemas.openxmlformats.org/markup-compatibility/2006">
              <mc:Choice xmlns:v="urn:schemas-microsoft-com:vml" Requires="v">
                <p:oleObj name="Visio" r:id="rId2" imgW="5595373" imgH="2675106" progId="Visio.Drawing.11">
                  <p:embed/>
                </p:oleObj>
              </mc:Choice>
              <mc:Fallback>
                <p:oleObj name="Visio" r:id="rId2" imgW="5595373" imgH="2675106" progId="Visio.Drawing.11">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24" y="2540000"/>
                        <a:ext cx="8633424" cy="4126357"/>
                      </a:xfrm>
                      <a:prstGeom prst="rect">
                        <a:avLst/>
                      </a:prstGeom>
                      <a:noFill/>
                      <a:ln>
                        <a:noFill/>
                      </a:ln>
                      <a:effectLst/>
                    </p:spPr>
                  </p:pic>
                </p:oleObj>
              </mc:Fallback>
            </mc:AlternateContent>
          </a:graphicData>
        </a:graphic>
      </p:graphicFrame>
      <p:sp>
        <p:nvSpPr>
          <p:cNvPr id="6" name="灯片编号占位符 1">
            <a:extLst>
              <a:ext uri="{FF2B5EF4-FFF2-40B4-BE49-F238E27FC236}">
                <a16:creationId xmlns:a16="http://schemas.microsoft.com/office/drawing/2014/main" id="{C22C9CA7-2376-4F98-9EF6-34617A878E35}"/>
              </a:ext>
            </a:extLst>
          </p:cNvPr>
          <p:cNvSpPr txBox="1">
            <a:spLocks/>
          </p:cNvSpPr>
          <p:nvPr/>
        </p:nvSpPr>
        <p:spPr>
          <a:xfrm>
            <a:off x="8572983" y="6492875"/>
            <a:ext cx="586408" cy="365125"/>
          </a:xfrm>
          <a:prstGeom prst="rect">
            <a:avLst/>
          </a:prstGeom>
        </p:spPr>
        <p:txBody>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fld id="{FFD28AF7-D4CC-4B35-B7D7-507FA0146854}" type="slidenum">
              <a:rPr lang="en-US" altLang="zh-CN" sz="1800" smtClean="0"/>
              <a:pPr/>
              <a:t>63</a:t>
            </a:fld>
            <a:endParaRPr lang="en-US" altLang="zh-CN" sz="1800" dirty="0"/>
          </a:p>
        </p:txBody>
      </p:sp>
    </p:spTree>
    <p:extLst>
      <p:ext uri="{BB962C8B-B14F-4D97-AF65-F5344CB8AC3E}">
        <p14:creationId xmlns:p14="http://schemas.microsoft.com/office/powerpoint/2010/main" val="29193569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8" name="Text Box 12"/>
          <p:cNvSpPr txBox="1">
            <a:spLocks noChangeArrowheads="1"/>
          </p:cNvSpPr>
          <p:nvPr/>
        </p:nvSpPr>
        <p:spPr bwMode="auto">
          <a:xfrm>
            <a:off x="904871" y="2114544"/>
            <a:ext cx="7524781" cy="430887"/>
          </a:xfrm>
          <a:prstGeom prst="rect">
            <a:avLst/>
          </a:prstGeom>
          <a:noFill/>
          <a:ln w="28575" algn="ctr">
            <a:noFill/>
            <a:miter lim="800000"/>
            <a:headEnd/>
            <a:tailEnd type="none" w="med" len="lg"/>
          </a:ln>
          <a:effectLst/>
        </p:spPr>
        <p:txBody>
          <a:bodyPr wrap="square">
            <a:spAutoFit/>
          </a:bodyPr>
          <a:lstStyle/>
          <a:p>
            <a:pPr algn="l">
              <a:spcBef>
                <a:spcPct val="50000"/>
              </a:spcBef>
            </a:pPr>
            <a:r>
              <a:rPr kumimoji="1" lang="zh-CN" altLang="en-US" sz="2200" dirty="0">
                <a:ea typeface="楷体" pitchFamily="49" charset="-122"/>
                <a:cs typeface="Times New Roman" pitchFamily="18" charset="0"/>
              </a:rPr>
              <a:t>回顾二叉树的</a:t>
            </a:r>
            <a:r>
              <a:rPr kumimoji="1" lang="zh-CN" altLang="en-US" sz="2200">
                <a:ea typeface="楷体" pitchFamily="49" charset="-122"/>
                <a:cs typeface="Times New Roman" pitchFamily="18" charset="0"/>
              </a:rPr>
              <a:t>性质</a:t>
            </a:r>
            <a:r>
              <a:rPr kumimoji="1" lang="en-US" altLang="zh-CN" sz="2200">
                <a:ea typeface="楷体" pitchFamily="49" charset="-122"/>
                <a:cs typeface="Times New Roman" pitchFamily="18" charset="0"/>
              </a:rPr>
              <a:t>4</a:t>
            </a:r>
            <a:r>
              <a:rPr kumimoji="1" lang="zh-CN" altLang="en-US" sz="2200">
                <a:ea typeface="楷体" pitchFamily="49" charset="-122"/>
                <a:cs typeface="Times New Roman" pitchFamily="18" charset="0"/>
              </a:rPr>
              <a:t>，完全</a:t>
            </a:r>
            <a:r>
              <a:rPr lang="zh-CN" altLang="en-US" sz="2200">
                <a:latin typeface="楷体" pitchFamily="49" charset="-122"/>
                <a:ea typeface="楷体" pitchFamily="49" charset="-122"/>
              </a:rPr>
              <a:t>二叉树</a:t>
            </a:r>
            <a:r>
              <a:rPr kumimoji="1" lang="zh-CN" altLang="en-US" sz="2200">
                <a:ea typeface="楷体" pitchFamily="49" charset="-122"/>
                <a:cs typeface="Times New Roman" pitchFamily="18" charset="0"/>
              </a:rPr>
              <a:t>结点按</a:t>
            </a:r>
            <a:r>
              <a:rPr kumimoji="1" lang="zh-CN" altLang="en-US" sz="2200">
                <a:solidFill>
                  <a:srgbClr val="FF0000"/>
                </a:solidFill>
                <a:latin typeface="微软雅黑" pitchFamily="34" charset="-122"/>
                <a:ea typeface="微软雅黑" pitchFamily="34" charset="-122"/>
                <a:cs typeface="Times New Roman" pitchFamily="18" charset="0"/>
              </a:rPr>
              <a:t>层序</a:t>
            </a:r>
            <a:r>
              <a:rPr kumimoji="1" lang="zh-CN" altLang="en-US" sz="2200">
                <a:ea typeface="楷体" pitchFamily="49" charset="-122"/>
                <a:cs typeface="Times New Roman" pitchFamily="18" charset="0"/>
              </a:rPr>
              <a:t>编号：</a:t>
            </a:r>
            <a:endParaRPr kumimoji="1" lang="en-US" altLang="zh-CN" sz="2200" dirty="0">
              <a:ea typeface="楷体" pitchFamily="49" charset="-122"/>
              <a:cs typeface="Times New Roman" pitchFamily="18" charset="0"/>
            </a:endParaRPr>
          </a:p>
        </p:txBody>
      </p:sp>
      <p:grpSp>
        <p:nvGrpSpPr>
          <p:cNvPr id="13" name="组合 12"/>
          <p:cNvGrpSpPr/>
          <p:nvPr/>
        </p:nvGrpSpPr>
        <p:grpSpPr>
          <a:xfrm>
            <a:off x="2143108" y="2905639"/>
            <a:ext cx="2714644" cy="2166435"/>
            <a:chOff x="2500298" y="4000504"/>
            <a:chExt cx="2714644" cy="2166435"/>
          </a:xfrm>
        </p:grpSpPr>
        <p:sp>
          <p:nvSpPr>
            <p:cNvPr id="14" name="椭圆 13"/>
            <p:cNvSpPr/>
            <p:nvPr/>
          </p:nvSpPr>
          <p:spPr>
            <a:xfrm>
              <a:off x="3428992" y="4000504"/>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dirty="0" err="1">
                  <a:solidFill>
                    <a:srgbClr val="0000CC"/>
                  </a:solidFill>
                  <a:latin typeface="Consolas" pitchFamily="49" charset="0"/>
                  <a:cs typeface="Consolas" pitchFamily="49" charset="0"/>
                </a:rPr>
                <a:t>i</a:t>
              </a:r>
              <a:r>
                <a:rPr lang="en-US" altLang="zh-CN" sz="1800" dirty="0">
                  <a:solidFill>
                    <a:srgbClr val="0000CC"/>
                  </a:solidFill>
                  <a:latin typeface="Consolas" pitchFamily="49" charset="0"/>
                  <a:cs typeface="Consolas" pitchFamily="49" charset="0"/>
                </a:rPr>
                <a:t>/2</a:t>
              </a:r>
              <a:endParaRPr lang="zh-CN" altLang="en-US" sz="1800" dirty="0">
                <a:solidFill>
                  <a:srgbClr val="0000CC"/>
                </a:solidFill>
                <a:latin typeface="Consolas" pitchFamily="49" charset="0"/>
                <a:cs typeface="Consolas" pitchFamily="49" charset="0"/>
              </a:endParaRPr>
            </a:p>
          </p:txBody>
        </p:sp>
        <p:sp>
          <p:nvSpPr>
            <p:cNvPr id="15" name="椭圆 14"/>
            <p:cNvSpPr/>
            <p:nvPr/>
          </p:nvSpPr>
          <p:spPr>
            <a:xfrm>
              <a:off x="3428992" y="4857760"/>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6" name="椭圆 15"/>
            <p:cNvSpPr/>
            <p:nvPr/>
          </p:nvSpPr>
          <p:spPr>
            <a:xfrm>
              <a:off x="2500298" y="5643578"/>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endParaRPr lang="zh-CN" altLang="en-US" sz="1800" dirty="0">
                <a:solidFill>
                  <a:srgbClr val="0000CC"/>
                </a:solidFill>
                <a:latin typeface="Consolas" pitchFamily="49" charset="0"/>
                <a:cs typeface="Consolas" pitchFamily="49" charset="0"/>
              </a:endParaRPr>
            </a:p>
          </p:txBody>
        </p:sp>
        <p:sp>
          <p:nvSpPr>
            <p:cNvPr id="17" name="椭圆 16"/>
            <p:cNvSpPr/>
            <p:nvPr/>
          </p:nvSpPr>
          <p:spPr>
            <a:xfrm>
              <a:off x="4214810" y="5643578"/>
              <a:ext cx="1000132"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err="1">
                  <a:solidFill>
                    <a:srgbClr val="0000CC"/>
                  </a:solidFill>
                  <a:latin typeface="Consolas" pitchFamily="49" charset="0"/>
                  <a:cs typeface="Consolas" pitchFamily="49" charset="0"/>
                </a:rPr>
                <a:t>2</a:t>
              </a:r>
              <a:r>
                <a:rPr lang="en-US" altLang="zh-CN" sz="1800" i="1" dirty="0" err="1">
                  <a:solidFill>
                    <a:srgbClr val="0000CC"/>
                  </a:solidFill>
                  <a:latin typeface="Consolas" pitchFamily="49" charset="0"/>
                  <a:cs typeface="Consolas" pitchFamily="49" charset="0"/>
                </a:rPr>
                <a:t>i</a:t>
              </a:r>
              <a:r>
                <a:rPr lang="en-US" altLang="zh-CN" sz="1800" dirty="0" err="1">
                  <a:solidFill>
                    <a:srgbClr val="0000CC"/>
                  </a:solidFill>
                  <a:latin typeface="Consolas" pitchFamily="49" charset="0"/>
                  <a:cs typeface="Consolas" pitchFamily="49" charset="0"/>
                </a:rPr>
                <a:t>+1</a:t>
              </a:r>
              <a:endParaRPr lang="zh-CN" altLang="en-US" sz="1800" dirty="0">
                <a:solidFill>
                  <a:srgbClr val="0000CC"/>
                </a:solidFill>
                <a:latin typeface="Consolas" pitchFamily="49" charset="0"/>
                <a:cs typeface="Consolas" pitchFamily="49" charset="0"/>
              </a:endParaRPr>
            </a:p>
          </p:txBody>
        </p:sp>
        <p:cxnSp>
          <p:nvCxnSpPr>
            <p:cNvPr id="18" name="直接连接符 17"/>
            <p:cNvCxnSpPr>
              <a:stCxn id="14" idx="4"/>
              <a:endCxn id="15" idx="0"/>
            </p:cNvCxnSpPr>
            <p:nvPr/>
          </p:nvCxnSpPr>
          <p:spPr>
            <a:xfrm rot="5400000">
              <a:off x="3619235" y="4690812"/>
              <a:ext cx="333895"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9" name="直接连接符 18"/>
            <p:cNvCxnSpPr>
              <a:stCxn id="15" idx="3"/>
              <a:endCxn id="16" idx="7"/>
            </p:cNvCxnSpPr>
            <p:nvPr/>
          </p:nvCxnSpPr>
          <p:spPr>
            <a:xfrm rot="5400000">
              <a:off x="3113963" y="5300573"/>
              <a:ext cx="415745" cy="42355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5" idx="5"/>
              <a:endCxn id="17" idx="1"/>
            </p:cNvCxnSpPr>
            <p:nvPr/>
          </p:nvCxnSpPr>
          <p:spPr>
            <a:xfrm rot="16200000" flipH="1">
              <a:off x="3992142" y="5351087"/>
              <a:ext cx="415745" cy="322523"/>
            </a:xfrm>
            <a:prstGeom prst="straightConnector1">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21" name="Text Box 15" descr="信纸"/>
          <p:cNvSpPr txBox="1">
            <a:spLocks noChangeArrowheads="1"/>
          </p:cNvSpPr>
          <p:nvPr/>
        </p:nvSpPr>
        <p:spPr bwMode="auto">
          <a:xfrm>
            <a:off x="2285984" y="285728"/>
            <a:ext cx="4733941" cy="579437"/>
          </a:xfrm>
          <a:prstGeom prst="rect">
            <a:avLst/>
          </a:prstGeom>
          <a:blipFill dpi="0" rotWithShape="1">
            <a:blip r:embed="rId3"/>
            <a:srcRect/>
            <a:tile tx="0" ty="0" sx="100000" sy="100000" flip="none" algn="tl"/>
          </a:blipFill>
          <a:ln w="9525">
            <a:noFill/>
            <a:miter lim="800000"/>
            <a:headEnd/>
            <a:tailEnd/>
          </a:ln>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二叉树的存储结构</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p>
        </p:txBody>
      </p:sp>
      <p:sp>
        <p:nvSpPr>
          <p:cNvPr id="22" name="Text Box 1028" descr="纸莎草纸"/>
          <p:cNvSpPr txBox="1">
            <a:spLocks noChangeArrowheads="1"/>
          </p:cNvSpPr>
          <p:nvPr/>
        </p:nvSpPr>
        <p:spPr bwMode="auto">
          <a:xfrm>
            <a:off x="785786" y="1285860"/>
            <a:ext cx="5715040" cy="584775"/>
          </a:xfrm>
          <a:prstGeom prst="rect">
            <a:avLst/>
          </a:prstGeom>
          <a:ln>
            <a:noFill/>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7.3.1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二叉树的顺序存储结构</a:t>
            </a:r>
          </a:p>
        </p:txBody>
      </p:sp>
      <p:sp>
        <p:nvSpPr>
          <p:cNvPr id="2" name="灯片编号占位符 1">
            <a:extLst>
              <a:ext uri="{FF2B5EF4-FFF2-40B4-BE49-F238E27FC236}">
                <a16:creationId xmlns:a16="http://schemas.microsoft.com/office/drawing/2014/main" id="{17BFB5B0-DFB5-4BF5-B00C-FD37D153356C}"/>
              </a:ext>
            </a:extLst>
          </p:cNvPr>
          <p:cNvSpPr>
            <a:spLocks noGrp="1"/>
          </p:cNvSpPr>
          <p:nvPr>
            <p:ph type="sldNum" sz="quarter" idx="12"/>
          </p:nvPr>
        </p:nvSpPr>
        <p:spPr/>
        <p:txBody>
          <a:bodyPr/>
          <a:lstStyle/>
          <a:p>
            <a:fld id="{FFD28AF7-D4CC-4B35-B7D7-507FA0146854}" type="slidenum">
              <a:rPr lang="en-US" altLang="zh-CN" smtClean="0"/>
              <a:pPr/>
              <a:t>64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97" name="Oval 1225"/>
          <p:cNvSpPr>
            <a:spLocks noChangeArrowheads="1"/>
          </p:cNvSpPr>
          <p:nvPr/>
        </p:nvSpPr>
        <p:spPr bwMode="auto">
          <a:xfrm>
            <a:off x="4211638" y="5492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1098" name="Oval 1226"/>
          <p:cNvSpPr>
            <a:spLocks noChangeArrowheads="1"/>
          </p:cNvSpPr>
          <p:nvPr/>
        </p:nvSpPr>
        <p:spPr bwMode="auto">
          <a:xfrm>
            <a:off x="3203575" y="12684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81099" name="Oval 1227"/>
          <p:cNvSpPr>
            <a:spLocks noChangeArrowheads="1"/>
          </p:cNvSpPr>
          <p:nvPr/>
        </p:nvSpPr>
        <p:spPr bwMode="auto">
          <a:xfrm>
            <a:off x="5219700" y="12684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1100" name="Oval 1228"/>
          <p:cNvSpPr>
            <a:spLocks noChangeArrowheads="1"/>
          </p:cNvSpPr>
          <p:nvPr/>
        </p:nvSpPr>
        <p:spPr bwMode="auto">
          <a:xfrm>
            <a:off x="2486025" y="20605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1101" name="Freeform 1229"/>
          <p:cNvSpPr>
            <a:spLocks/>
          </p:cNvSpPr>
          <p:nvPr/>
        </p:nvSpPr>
        <p:spPr bwMode="auto">
          <a:xfrm>
            <a:off x="3568700" y="863600"/>
            <a:ext cx="666750" cy="463550"/>
          </a:xfrm>
          <a:custGeom>
            <a:avLst/>
            <a:gdLst/>
            <a:ahLst/>
            <a:cxnLst>
              <a:cxn ang="0">
                <a:pos x="420" y="0"/>
              </a:cxn>
              <a:cxn ang="0">
                <a:pos x="0" y="292"/>
              </a:cxn>
            </a:cxnLst>
            <a:rect l="0" t="0" r="r" b="b"/>
            <a:pathLst>
              <a:path w="420" h="292">
                <a:moveTo>
                  <a:pt x="420" y="0"/>
                </a:moveTo>
                <a:lnTo>
                  <a:pt x="0" y="292"/>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03" name="Freeform 1231"/>
          <p:cNvSpPr>
            <a:spLocks/>
          </p:cNvSpPr>
          <p:nvPr/>
        </p:nvSpPr>
        <p:spPr bwMode="auto">
          <a:xfrm>
            <a:off x="4629150" y="844550"/>
            <a:ext cx="628650" cy="508000"/>
          </a:xfrm>
          <a:custGeom>
            <a:avLst/>
            <a:gdLst/>
            <a:ahLst/>
            <a:cxnLst>
              <a:cxn ang="0">
                <a:pos x="0" y="0"/>
              </a:cxn>
              <a:cxn ang="0">
                <a:pos x="396" y="320"/>
              </a:cxn>
            </a:cxnLst>
            <a:rect l="0" t="0" r="r" b="b"/>
            <a:pathLst>
              <a:path w="396" h="320">
                <a:moveTo>
                  <a:pt x="0" y="0"/>
                </a:moveTo>
                <a:lnTo>
                  <a:pt x="396" y="32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04" name="Oval 1232"/>
          <p:cNvSpPr>
            <a:spLocks noChangeArrowheads="1"/>
          </p:cNvSpPr>
          <p:nvPr/>
        </p:nvSpPr>
        <p:spPr bwMode="auto">
          <a:xfrm>
            <a:off x="3856038" y="20320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1105" name="Oval 1233"/>
          <p:cNvSpPr>
            <a:spLocks noChangeArrowheads="1"/>
          </p:cNvSpPr>
          <p:nvPr/>
        </p:nvSpPr>
        <p:spPr bwMode="auto">
          <a:xfrm>
            <a:off x="4721225" y="20320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81106" name="Oval 1234"/>
          <p:cNvSpPr>
            <a:spLocks noChangeArrowheads="1"/>
          </p:cNvSpPr>
          <p:nvPr/>
        </p:nvSpPr>
        <p:spPr bwMode="auto">
          <a:xfrm>
            <a:off x="5724525" y="20320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1110" name="Oval 1238"/>
          <p:cNvSpPr>
            <a:spLocks noChangeArrowheads="1"/>
          </p:cNvSpPr>
          <p:nvPr/>
        </p:nvSpPr>
        <p:spPr bwMode="auto">
          <a:xfrm>
            <a:off x="2051050"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81147" name="Freeform 1275"/>
          <p:cNvSpPr>
            <a:spLocks/>
          </p:cNvSpPr>
          <p:nvPr/>
        </p:nvSpPr>
        <p:spPr bwMode="auto">
          <a:xfrm>
            <a:off x="2819400" y="1619250"/>
            <a:ext cx="438150" cy="463550"/>
          </a:xfrm>
          <a:custGeom>
            <a:avLst/>
            <a:gdLst/>
            <a:ahLst/>
            <a:cxnLst>
              <a:cxn ang="0">
                <a:pos x="276" y="0"/>
              </a:cxn>
              <a:cxn ang="0">
                <a:pos x="0" y="292"/>
              </a:cxn>
            </a:cxnLst>
            <a:rect l="0" t="0" r="r" b="b"/>
            <a:pathLst>
              <a:path w="276" h="292">
                <a:moveTo>
                  <a:pt x="276" y="0"/>
                </a:moveTo>
                <a:lnTo>
                  <a:pt x="0" y="292"/>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48" name="Freeform 1276"/>
          <p:cNvSpPr>
            <a:spLocks/>
          </p:cNvSpPr>
          <p:nvPr/>
        </p:nvSpPr>
        <p:spPr bwMode="auto">
          <a:xfrm>
            <a:off x="3600450" y="1612900"/>
            <a:ext cx="387350" cy="438150"/>
          </a:xfrm>
          <a:custGeom>
            <a:avLst/>
            <a:gdLst/>
            <a:ahLst/>
            <a:cxnLst>
              <a:cxn ang="0">
                <a:pos x="0" y="0"/>
              </a:cxn>
              <a:cxn ang="0">
                <a:pos x="244" y="276"/>
              </a:cxn>
            </a:cxnLst>
            <a:rect l="0" t="0" r="r" b="b"/>
            <a:pathLst>
              <a:path w="244" h="276">
                <a:moveTo>
                  <a:pt x="0" y="0"/>
                </a:moveTo>
                <a:lnTo>
                  <a:pt x="244" y="276"/>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49" name="Freeform 1277"/>
          <p:cNvSpPr>
            <a:spLocks/>
          </p:cNvSpPr>
          <p:nvPr/>
        </p:nvSpPr>
        <p:spPr bwMode="auto">
          <a:xfrm>
            <a:off x="5022850" y="1638300"/>
            <a:ext cx="254000" cy="406400"/>
          </a:xfrm>
          <a:custGeom>
            <a:avLst/>
            <a:gdLst/>
            <a:ahLst/>
            <a:cxnLst>
              <a:cxn ang="0">
                <a:pos x="160" y="0"/>
              </a:cxn>
              <a:cxn ang="0">
                <a:pos x="0" y="256"/>
              </a:cxn>
            </a:cxnLst>
            <a:rect l="0" t="0" r="r" b="b"/>
            <a:pathLst>
              <a:path w="160" h="256">
                <a:moveTo>
                  <a:pt x="160" y="0"/>
                </a:moveTo>
                <a:lnTo>
                  <a:pt x="0" y="256"/>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0" name="Freeform 1278"/>
          <p:cNvSpPr>
            <a:spLocks/>
          </p:cNvSpPr>
          <p:nvPr/>
        </p:nvSpPr>
        <p:spPr bwMode="auto">
          <a:xfrm>
            <a:off x="5581650" y="1644650"/>
            <a:ext cx="285750" cy="406400"/>
          </a:xfrm>
          <a:custGeom>
            <a:avLst/>
            <a:gdLst/>
            <a:ahLst/>
            <a:cxnLst>
              <a:cxn ang="0">
                <a:pos x="0" y="0"/>
              </a:cxn>
              <a:cxn ang="0">
                <a:pos x="180" y="256"/>
              </a:cxn>
            </a:cxnLst>
            <a:rect l="0" t="0" r="r" b="b"/>
            <a:pathLst>
              <a:path w="180" h="256">
                <a:moveTo>
                  <a:pt x="0" y="0"/>
                </a:moveTo>
                <a:lnTo>
                  <a:pt x="180" y="256"/>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1" name="Oval 1279"/>
          <p:cNvSpPr>
            <a:spLocks noChangeArrowheads="1"/>
          </p:cNvSpPr>
          <p:nvPr/>
        </p:nvSpPr>
        <p:spPr bwMode="auto">
          <a:xfrm>
            <a:off x="2844800"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81152" name="Oval 1280"/>
          <p:cNvSpPr>
            <a:spLocks noChangeArrowheads="1"/>
          </p:cNvSpPr>
          <p:nvPr/>
        </p:nvSpPr>
        <p:spPr bwMode="auto">
          <a:xfrm>
            <a:off x="3490913"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81153" name="Oval 1281"/>
          <p:cNvSpPr>
            <a:spLocks noChangeArrowheads="1"/>
          </p:cNvSpPr>
          <p:nvPr/>
        </p:nvSpPr>
        <p:spPr bwMode="auto">
          <a:xfrm>
            <a:off x="4284663" y="28527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81154" name="Freeform 1282"/>
          <p:cNvSpPr>
            <a:spLocks/>
          </p:cNvSpPr>
          <p:nvPr/>
        </p:nvSpPr>
        <p:spPr bwMode="auto">
          <a:xfrm>
            <a:off x="2311400" y="2451100"/>
            <a:ext cx="266700" cy="412750"/>
          </a:xfrm>
          <a:custGeom>
            <a:avLst/>
            <a:gdLst/>
            <a:ahLst/>
            <a:cxnLst>
              <a:cxn ang="0">
                <a:pos x="168" y="0"/>
              </a:cxn>
              <a:cxn ang="0">
                <a:pos x="0" y="260"/>
              </a:cxn>
            </a:cxnLst>
            <a:rect l="0" t="0" r="r" b="b"/>
            <a:pathLst>
              <a:path w="168" h="260">
                <a:moveTo>
                  <a:pt x="168" y="0"/>
                </a:moveTo>
                <a:lnTo>
                  <a:pt x="0" y="260"/>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5" name="Freeform 1283"/>
          <p:cNvSpPr>
            <a:spLocks/>
          </p:cNvSpPr>
          <p:nvPr/>
        </p:nvSpPr>
        <p:spPr bwMode="auto">
          <a:xfrm>
            <a:off x="2825750" y="2451100"/>
            <a:ext cx="215900" cy="419100"/>
          </a:xfrm>
          <a:custGeom>
            <a:avLst/>
            <a:gdLst/>
            <a:ahLst/>
            <a:cxnLst>
              <a:cxn ang="0">
                <a:pos x="0" y="0"/>
              </a:cxn>
              <a:cxn ang="0">
                <a:pos x="136" y="264"/>
              </a:cxn>
            </a:cxnLst>
            <a:rect l="0" t="0" r="r" b="b"/>
            <a:pathLst>
              <a:path w="136" h="264">
                <a:moveTo>
                  <a:pt x="0" y="0"/>
                </a:moveTo>
                <a:lnTo>
                  <a:pt x="136" y="264"/>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6" name="Freeform 1284"/>
          <p:cNvSpPr>
            <a:spLocks/>
          </p:cNvSpPr>
          <p:nvPr/>
        </p:nvSpPr>
        <p:spPr bwMode="auto">
          <a:xfrm>
            <a:off x="3714750" y="2425700"/>
            <a:ext cx="228600" cy="431800"/>
          </a:xfrm>
          <a:custGeom>
            <a:avLst/>
            <a:gdLst/>
            <a:ahLst/>
            <a:cxnLst>
              <a:cxn ang="0">
                <a:pos x="144" y="0"/>
              </a:cxn>
              <a:cxn ang="0">
                <a:pos x="0" y="272"/>
              </a:cxn>
            </a:cxnLst>
            <a:rect l="0" t="0" r="r" b="b"/>
            <a:pathLst>
              <a:path w="144" h="272">
                <a:moveTo>
                  <a:pt x="144" y="0"/>
                </a:moveTo>
                <a:lnTo>
                  <a:pt x="0" y="272"/>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sp>
        <p:nvSpPr>
          <p:cNvPr id="81157" name="Freeform 1285"/>
          <p:cNvSpPr>
            <a:spLocks/>
          </p:cNvSpPr>
          <p:nvPr/>
        </p:nvSpPr>
        <p:spPr bwMode="auto">
          <a:xfrm>
            <a:off x="4197350" y="2425700"/>
            <a:ext cx="260350" cy="431800"/>
          </a:xfrm>
          <a:custGeom>
            <a:avLst/>
            <a:gdLst/>
            <a:ahLst/>
            <a:cxnLst>
              <a:cxn ang="0">
                <a:pos x="0" y="0"/>
              </a:cxn>
              <a:cxn ang="0">
                <a:pos x="164" y="272"/>
              </a:cxn>
            </a:cxnLst>
            <a:rect l="0" t="0" r="r" b="b"/>
            <a:pathLst>
              <a:path w="164" h="272">
                <a:moveTo>
                  <a:pt x="0" y="0"/>
                </a:moveTo>
                <a:lnTo>
                  <a:pt x="164" y="272"/>
                </a:lnTo>
              </a:path>
            </a:pathLst>
          </a:custGeom>
          <a:noFill/>
          <a:ln w="28575" cap="flat" cmpd="sng">
            <a:solidFill>
              <a:srgbClr val="CC00FF"/>
            </a:solidFill>
            <a:prstDash val="solid"/>
            <a:round/>
            <a:headEnd type="none" w="med" len="med"/>
            <a:tailEnd type="none" w="med" len="lg"/>
          </a:ln>
          <a:effectLst/>
        </p:spPr>
        <p:txBody>
          <a:bodyPr wrap="none"/>
          <a:lstStyle/>
          <a:p>
            <a:endParaRPr lang="zh-CN" altLang="en-US">
              <a:latin typeface="Consolas" pitchFamily="49" charset="0"/>
              <a:cs typeface="Consolas" pitchFamily="49" charset="0"/>
            </a:endParaRPr>
          </a:p>
        </p:txBody>
      </p:sp>
      <p:grpSp>
        <p:nvGrpSpPr>
          <p:cNvPr id="121" name="组合 120"/>
          <p:cNvGrpSpPr/>
          <p:nvPr/>
        </p:nvGrpSpPr>
        <p:grpSpPr>
          <a:xfrm>
            <a:off x="1692275" y="404813"/>
            <a:ext cx="4679950" cy="2636282"/>
            <a:chOff x="1692275" y="404813"/>
            <a:chExt cx="4679950" cy="2636282"/>
          </a:xfrm>
        </p:grpSpPr>
        <p:sp>
          <p:nvSpPr>
            <p:cNvPr id="81146" name="Text Box 1274"/>
            <p:cNvSpPr txBox="1">
              <a:spLocks noChangeArrowheads="1"/>
            </p:cNvSpPr>
            <p:nvPr/>
          </p:nvSpPr>
          <p:spPr bwMode="auto">
            <a:xfrm>
              <a:off x="4532313" y="404813"/>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1</a:t>
              </a:r>
            </a:p>
          </p:txBody>
        </p:sp>
        <p:sp>
          <p:nvSpPr>
            <p:cNvPr id="81158" name="Text Box 1286"/>
            <p:cNvSpPr txBox="1">
              <a:spLocks noChangeArrowheads="1"/>
            </p:cNvSpPr>
            <p:nvPr/>
          </p:nvSpPr>
          <p:spPr bwMode="auto">
            <a:xfrm>
              <a:off x="2916238" y="10874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2</a:t>
              </a:r>
            </a:p>
          </p:txBody>
        </p:sp>
        <p:sp>
          <p:nvSpPr>
            <p:cNvPr id="81159" name="Text Box 1287"/>
            <p:cNvSpPr txBox="1">
              <a:spLocks noChangeArrowheads="1"/>
            </p:cNvSpPr>
            <p:nvPr/>
          </p:nvSpPr>
          <p:spPr bwMode="auto">
            <a:xfrm>
              <a:off x="2124075" y="1879600"/>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4</a:t>
              </a:r>
            </a:p>
          </p:txBody>
        </p:sp>
        <p:sp>
          <p:nvSpPr>
            <p:cNvPr id="81160" name="Text Box 1288"/>
            <p:cNvSpPr txBox="1">
              <a:spLocks noChangeArrowheads="1"/>
            </p:cNvSpPr>
            <p:nvPr/>
          </p:nvSpPr>
          <p:spPr bwMode="auto">
            <a:xfrm>
              <a:off x="1692275" y="2671763"/>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8</a:t>
              </a:r>
            </a:p>
          </p:txBody>
        </p:sp>
        <p:sp>
          <p:nvSpPr>
            <p:cNvPr id="81161" name="Text Box 1289"/>
            <p:cNvSpPr txBox="1">
              <a:spLocks noChangeArrowheads="1"/>
            </p:cNvSpPr>
            <p:nvPr/>
          </p:nvSpPr>
          <p:spPr bwMode="auto">
            <a:xfrm>
              <a:off x="2555875" y="26368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9</a:t>
              </a:r>
            </a:p>
          </p:txBody>
        </p:sp>
        <p:sp>
          <p:nvSpPr>
            <p:cNvPr id="81162" name="Text Box 1290"/>
            <p:cNvSpPr txBox="1">
              <a:spLocks noChangeArrowheads="1"/>
            </p:cNvSpPr>
            <p:nvPr/>
          </p:nvSpPr>
          <p:spPr bwMode="auto">
            <a:xfrm>
              <a:off x="3203575" y="2584450"/>
              <a:ext cx="504825"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10</a:t>
              </a:r>
            </a:p>
          </p:txBody>
        </p:sp>
        <p:sp>
          <p:nvSpPr>
            <p:cNvPr id="81163" name="Text Box 1291"/>
            <p:cNvSpPr txBox="1">
              <a:spLocks noChangeArrowheads="1"/>
            </p:cNvSpPr>
            <p:nvPr/>
          </p:nvSpPr>
          <p:spPr bwMode="auto">
            <a:xfrm>
              <a:off x="4500563" y="2600325"/>
              <a:ext cx="576262"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11</a:t>
              </a:r>
            </a:p>
          </p:txBody>
        </p:sp>
        <p:sp>
          <p:nvSpPr>
            <p:cNvPr id="81164" name="Text Box 1292"/>
            <p:cNvSpPr txBox="1">
              <a:spLocks noChangeArrowheads="1"/>
            </p:cNvSpPr>
            <p:nvPr/>
          </p:nvSpPr>
          <p:spPr bwMode="auto">
            <a:xfrm>
              <a:off x="4067175" y="17732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5</a:t>
              </a:r>
            </a:p>
          </p:txBody>
        </p:sp>
        <p:sp>
          <p:nvSpPr>
            <p:cNvPr id="81165" name="Text Box 1293"/>
            <p:cNvSpPr txBox="1">
              <a:spLocks noChangeArrowheads="1"/>
            </p:cNvSpPr>
            <p:nvPr/>
          </p:nvSpPr>
          <p:spPr bwMode="auto">
            <a:xfrm>
              <a:off x="4500563" y="1773238"/>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6</a:t>
              </a:r>
            </a:p>
          </p:txBody>
        </p:sp>
        <p:sp>
          <p:nvSpPr>
            <p:cNvPr id="81166" name="Text Box 1294"/>
            <p:cNvSpPr txBox="1">
              <a:spLocks noChangeArrowheads="1"/>
            </p:cNvSpPr>
            <p:nvPr/>
          </p:nvSpPr>
          <p:spPr bwMode="auto">
            <a:xfrm>
              <a:off x="5940425" y="1743075"/>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7</a:t>
              </a:r>
            </a:p>
          </p:txBody>
        </p:sp>
        <p:sp>
          <p:nvSpPr>
            <p:cNvPr id="81167" name="Text Box 1295"/>
            <p:cNvSpPr txBox="1">
              <a:spLocks noChangeArrowheads="1"/>
            </p:cNvSpPr>
            <p:nvPr/>
          </p:nvSpPr>
          <p:spPr bwMode="auto">
            <a:xfrm>
              <a:off x="5435600" y="981075"/>
              <a:ext cx="4318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a:solidFill>
                    <a:srgbClr val="FF0000"/>
                  </a:solidFill>
                  <a:latin typeface="Consolas" pitchFamily="49" charset="0"/>
                  <a:cs typeface="Consolas" pitchFamily="49" charset="0"/>
                </a:rPr>
                <a:t>3</a:t>
              </a:r>
            </a:p>
          </p:txBody>
        </p:sp>
      </p:grpSp>
      <p:grpSp>
        <p:nvGrpSpPr>
          <p:cNvPr id="120" name="组合 119"/>
          <p:cNvGrpSpPr/>
          <p:nvPr/>
        </p:nvGrpSpPr>
        <p:grpSpPr>
          <a:xfrm>
            <a:off x="1490663" y="4191000"/>
            <a:ext cx="6248400" cy="334963"/>
            <a:chOff x="1490663" y="4191000"/>
            <a:chExt cx="6248400" cy="334963"/>
          </a:xfrm>
        </p:grpSpPr>
        <p:sp>
          <p:nvSpPr>
            <p:cNvPr id="80942" name="Rectangle 1070"/>
            <p:cNvSpPr>
              <a:spLocks noChangeArrowheads="1"/>
            </p:cNvSpPr>
            <p:nvPr/>
          </p:nvSpPr>
          <p:spPr bwMode="auto">
            <a:xfrm>
              <a:off x="7323138"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15</a:t>
              </a:r>
            </a:p>
          </p:txBody>
        </p:sp>
        <p:sp>
          <p:nvSpPr>
            <p:cNvPr id="80943" name="Rectangle 1071"/>
            <p:cNvSpPr>
              <a:spLocks noChangeArrowheads="1"/>
            </p:cNvSpPr>
            <p:nvPr/>
          </p:nvSpPr>
          <p:spPr bwMode="auto">
            <a:xfrm>
              <a:off x="6905626" y="4191000"/>
              <a:ext cx="4175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14</a:t>
              </a:r>
            </a:p>
          </p:txBody>
        </p:sp>
        <p:sp>
          <p:nvSpPr>
            <p:cNvPr id="80944" name="Rectangle 1072"/>
            <p:cNvSpPr>
              <a:spLocks noChangeArrowheads="1"/>
            </p:cNvSpPr>
            <p:nvPr/>
          </p:nvSpPr>
          <p:spPr bwMode="auto">
            <a:xfrm>
              <a:off x="6489701"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13</a:t>
              </a:r>
            </a:p>
          </p:txBody>
        </p:sp>
        <p:sp>
          <p:nvSpPr>
            <p:cNvPr id="80945" name="Rectangle 1073"/>
            <p:cNvSpPr>
              <a:spLocks noChangeArrowheads="1"/>
            </p:cNvSpPr>
            <p:nvPr/>
          </p:nvSpPr>
          <p:spPr bwMode="auto">
            <a:xfrm>
              <a:off x="6099176" y="4191000"/>
              <a:ext cx="390525" cy="334963"/>
            </a:xfrm>
            <a:prstGeom prst="rect">
              <a:avLst/>
            </a:prstGeom>
            <a:noFill/>
            <a:ln w="9525">
              <a:noFill/>
              <a:miter lim="800000"/>
              <a:headEnd/>
              <a:tailEnd/>
            </a:ln>
            <a:effectLst/>
          </p:spPr>
          <p:txBody>
            <a:bodyPr lIns="0" rIns="0"/>
            <a:lstStyle/>
            <a:p>
              <a:pPr algn="l">
                <a:spcBef>
                  <a:spcPct val="20000"/>
                </a:spcBef>
              </a:pPr>
              <a:r>
                <a:rPr lang="en-US" altLang="zh-CN" sz="1600">
                  <a:solidFill>
                    <a:srgbClr val="FF0000"/>
                  </a:solidFill>
                  <a:latin typeface="Consolas" pitchFamily="49" charset="0"/>
                  <a:ea typeface="宋体" charset="-122"/>
                  <a:cs typeface="Consolas" pitchFamily="49" charset="0"/>
                </a:rPr>
                <a:t>12</a:t>
              </a:r>
            </a:p>
          </p:txBody>
        </p:sp>
        <p:sp>
          <p:nvSpPr>
            <p:cNvPr id="80946" name="Rectangle 1074"/>
            <p:cNvSpPr>
              <a:spLocks noChangeArrowheads="1"/>
            </p:cNvSpPr>
            <p:nvPr/>
          </p:nvSpPr>
          <p:spPr bwMode="auto">
            <a:xfrm>
              <a:off x="5656263" y="4191000"/>
              <a:ext cx="4429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11</a:t>
              </a:r>
            </a:p>
          </p:txBody>
        </p:sp>
        <p:sp>
          <p:nvSpPr>
            <p:cNvPr id="80947" name="Rectangle 1075"/>
            <p:cNvSpPr>
              <a:spLocks noChangeArrowheads="1"/>
            </p:cNvSpPr>
            <p:nvPr/>
          </p:nvSpPr>
          <p:spPr bwMode="auto">
            <a:xfrm>
              <a:off x="5240338"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10</a:t>
              </a:r>
            </a:p>
          </p:txBody>
        </p:sp>
        <p:sp>
          <p:nvSpPr>
            <p:cNvPr id="80948" name="Rectangle 1076"/>
            <p:cNvSpPr>
              <a:spLocks noChangeArrowheads="1"/>
            </p:cNvSpPr>
            <p:nvPr/>
          </p:nvSpPr>
          <p:spPr bwMode="auto">
            <a:xfrm>
              <a:off x="4838701" y="4191000"/>
              <a:ext cx="401638"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9</a:t>
              </a:r>
            </a:p>
          </p:txBody>
        </p:sp>
        <p:sp>
          <p:nvSpPr>
            <p:cNvPr id="80949" name="Rectangle 1077"/>
            <p:cNvSpPr>
              <a:spLocks noChangeArrowheads="1"/>
            </p:cNvSpPr>
            <p:nvPr/>
          </p:nvSpPr>
          <p:spPr bwMode="auto">
            <a:xfrm>
              <a:off x="4379913" y="4191000"/>
              <a:ext cx="458788"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8</a:t>
              </a:r>
            </a:p>
          </p:txBody>
        </p:sp>
        <p:sp>
          <p:nvSpPr>
            <p:cNvPr id="80950" name="Rectangle 1078"/>
            <p:cNvSpPr>
              <a:spLocks noChangeArrowheads="1"/>
            </p:cNvSpPr>
            <p:nvPr/>
          </p:nvSpPr>
          <p:spPr bwMode="auto">
            <a:xfrm>
              <a:off x="3989388" y="4191000"/>
              <a:ext cx="3905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7</a:t>
              </a:r>
            </a:p>
          </p:txBody>
        </p:sp>
        <p:sp>
          <p:nvSpPr>
            <p:cNvPr id="80951" name="Rectangle 1079"/>
            <p:cNvSpPr>
              <a:spLocks noChangeArrowheads="1"/>
            </p:cNvSpPr>
            <p:nvPr/>
          </p:nvSpPr>
          <p:spPr bwMode="auto">
            <a:xfrm>
              <a:off x="3573463"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6</a:t>
              </a:r>
            </a:p>
          </p:txBody>
        </p:sp>
        <p:sp>
          <p:nvSpPr>
            <p:cNvPr id="80952" name="Rectangle 1080"/>
            <p:cNvSpPr>
              <a:spLocks noChangeArrowheads="1"/>
            </p:cNvSpPr>
            <p:nvPr/>
          </p:nvSpPr>
          <p:spPr bwMode="auto">
            <a:xfrm>
              <a:off x="3157538"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5</a:t>
              </a:r>
            </a:p>
          </p:txBody>
        </p:sp>
        <p:sp>
          <p:nvSpPr>
            <p:cNvPr id="80953" name="Rectangle 1081"/>
            <p:cNvSpPr>
              <a:spLocks noChangeArrowheads="1"/>
            </p:cNvSpPr>
            <p:nvPr/>
          </p:nvSpPr>
          <p:spPr bwMode="auto">
            <a:xfrm>
              <a:off x="2740026" y="4191000"/>
              <a:ext cx="4175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4</a:t>
              </a:r>
            </a:p>
          </p:txBody>
        </p:sp>
        <p:sp>
          <p:nvSpPr>
            <p:cNvPr id="80954" name="Rectangle 1082"/>
            <p:cNvSpPr>
              <a:spLocks noChangeArrowheads="1"/>
            </p:cNvSpPr>
            <p:nvPr/>
          </p:nvSpPr>
          <p:spPr bwMode="auto">
            <a:xfrm>
              <a:off x="2324101" y="4191000"/>
              <a:ext cx="415925"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3</a:t>
              </a:r>
            </a:p>
          </p:txBody>
        </p:sp>
        <p:sp>
          <p:nvSpPr>
            <p:cNvPr id="80955" name="Rectangle 1083"/>
            <p:cNvSpPr>
              <a:spLocks noChangeArrowheads="1"/>
            </p:cNvSpPr>
            <p:nvPr/>
          </p:nvSpPr>
          <p:spPr bwMode="auto">
            <a:xfrm>
              <a:off x="1895476" y="4191000"/>
              <a:ext cx="365125" cy="334963"/>
            </a:xfrm>
            <a:prstGeom prst="rect">
              <a:avLst/>
            </a:prstGeom>
            <a:noFill/>
            <a:ln w="9525">
              <a:noFill/>
              <a:miter lim="800000"/>
              <a:headEnd/>
              <a:tailEnd/>
            </a:ln>
            <a:effectLst/>
          </p:spPr>
          <p:txBody>
            <a:bodyPr/>
            <a:lstStyle/>
            <a:p>
              <a:pPr algn="l">
                <a:spcBef>
                  <a:spcPct val="20000"/>
                </a:spcBef>
              </a:pPr>
              <a:r>
                <a:rPr lang="en-US" altLang="zh-CN" sz="1600" dirty="0">
                  <a:solidFill>
                    <a:srgbClr val="FF0000"/>
                  </a:solidFill>
                  <a:latin typeface="Consolas" pitchFamily="49" charset="0"/>
                  <a:ea typeface="宋体" charset="-122"/>
                  <a:cs typeface="Consolas" pitchFamily="49" charset="0"/>
                </a:rPr>
                <a:t>2</a:t>
              </a:r>
            </a:p>
          </p:txBody>
        </p:sp>
        <p:sp>
          <p:nvSpPr>
            <p:cNvPr id="80956" name="Rectangle 1084"/>
            <p:cNvSpPr>
              <a:spLocks noChangeArrowheads="1"/>
            </p:cNvSpPr>
            <p:nvPr/>
          </p:nvSpPr>
          <p:spPr bwMode="auto">
            <a:xfrm>
              <a:off x="1490663" y="4191000"/>
              <a:ext cx="468313" cy="334963"/>
            </a:xfrm>
            <a:prstGeom prst="rect">
              <a:avLst/>
            </a:prstGeom>
            <a:noFill/>
            <a:ln w="9525">
              <a:noFill/>
              <a:miter lim="800000"/>
              <a:headEnd/>
              <a:tailEnd/>
            </a:ln>
            <a:effectLst/>
          </p:spPr>
          <p:txBody>
            <a:bodyPr/>
            <a:lstStyle/>
            <a:p>
              <a:pPr algn="l">
                <a:spcBef>
                  <a:spcPct val="20000"/>
                </a:spcBef>
              </a:pPr>
              <a:r>
                <a:rPr lang="en-US" altLang="zh-CN" sz="1600">
                  <a:solidFill>
                    <a:srgbClr val="FF0000"/>
                  </a:solidFill>
                  <a:latin typeface="Consolas" pitchFamily="49" charset="0"/>
                  <a:ea typeface="宋体" charset="-122"/>
                  <a:cs typeface="Consolas" pitchFamily="49" charset="0"/>
                </a:rPr>
                <a:t>1</a:t>
              </a:r>
            </a:p>
          </p:txBody>
        </p:sp>
        <p:sp>
          <p:nvSpPr>
            <p:cNvPr id="80957" name="Line 1085"/>
            <p:cNvSpPr>
              <a:spLocks noChangeShapeType="1"/>
            </p:cNvSpPr>
            <p:nvPr/>
          </p:nvSpPr>
          <p:spPr bwMode="auto">
            <a:xfrm>
              <a:off x="1490663" y="4525963"/>
              <a:ext cx="4683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58" name="Line 1086"/>
            <p:cNvSpPr>
              <a:spLocks noChangeShapeType="1"/>
            </p:cNvSpPr>
            <p:nvPr/>
          </p:nvSpPr>
          <p:spPr bwMode="auto">
            <a:xfrm>
              <a:off x="1490663"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73" name="Line 1101"/>
            <p:cNvSpPr>
              <a:spLocks noChangeShapeType="1"/>
            </p:cNvSpPr>
            <p:nvPr/>
          </p:nvSpPr>
          <p:spPr bwMode="auto">
            <a:xfrm>
              <a:off x="7739063"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74" name="Line 1102"/>
            <p:cNvSpPr>
              <a:spLocks noChangeShapeType="1"/>
            </p:cNvSpPr>
            <p:nvPr/>
          </p:nvSpPr>
          <p:spPr bwMode="auto">
            <a:xfrm>
              <a:off x="4379913" y="4191000"/>
              <a:ext cx="458788" cy="0"/>
            </a:xfrm>
            <a:prstGeom prst="line">
              <a:avLst/>
            </a:prstGeom>
            <a:noFill/>
            <a:ln w="12700">
              <a:noFill/>
              <a:miter lim="800000"/>
              <a:headEnd/>
              <a:tailEnd/>
            </a:ln>
            <a:effectLst/>
          </p:spPr>
          <p:txBody>
            <a:bodyPr wrap="none"/>
            <a:lstStyle/>
            <a:p>
              <a:endParaRPr lang="zh-CN" altLang="en-US">
                <a:latin typeface="Consolas" pitchFamily="49" charset="0"/>
                <a:cs typeface="Consolas" pitchFamily="49" charset="0"/>
              </a:endParaRPr>
            </a:p>
          </p:txBody>
        </p:sp>
        <p:sp>
          <p:nvSpPr>
            <p:cNvPr id="80975" name="Line 1103"/>
            <p:cNvSpPr>
              <a:spLocks noChangeShapeType="1"/>
            </p:cNvSpPr>
            <p:nvPr/>
          </p:nvSpPr>
          <p:spPr bwMode="auto">
            <a:xfrm>
              <a:off x="1490663" y="4191000"/>
              <a:ext cx="4683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976" name="Line 1104"/>
            <p:cNvSpPr>
              <a:spLocks noChangeShapeType="1"/>
            </p:cNvSpPr>
            <p:nvPr/>
          </p:nvSpPr>
          <p:spPr bwMode="auto">
            <a:xfrm>
              <a:off x="4838701" y="4191000"/>
              <a:ext cx="40163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07" name="Line 1135"/>
            <p:cNvSpPr>
              <a:spLocks noChangeShapeType="1"/>
            </p:cNvSpPr>
            <p:nvPr/>
          </p:nvSpPr>
          <p:spPr bwMode="auto">
            <a:xfrm>
              <a:off x="1958976" y="4525963"/>
              <a:ext cx="3651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08" name="Line 1136"/>
            <p:cNvSpPr>
              <a:spLocks noChangeShapeType="1"/>
            </p:cNvSpPr>
            <p:nvPr/>
          </p:nvSpPr>
          <p:spPr bwMode="auto">
            <a:xfrm>
              <a:off x="2324101"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09" name="Line 1137"/>
            <p:cNvSpPr>
              <a:spLocks noChangeShapeType="1"/>
            </p:cNvSpPr>
            <p:nvPr/>
          </p:nvSpPr>
          <p:spPr bwMode="auto">
            <a:xfrm>
              <a:off x="2740026" y="4525963"/>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0" name="Line 1138"/>
            <p:cNvSpPr>
              <a:spLocks noChangeShapeType="1"/>
            </p:cNvSpPr>
            <p:nvPr/>
          </p:nvSpPr>
          <p:spPr bwMode="auto">
            <a:xfrm>
              <a:off x="3157538"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1" name="Line 1139"/>
            <p:cNvSpPr>
              <a:spLocks noChangeShapeType="1"/>
            </p:cNvSpPr>
            <p:nvPr/>
          </p:nvSpPr>
          <p:spPr bwMode="auto">
            <a:xfrm>
              <a:off x="3573463"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2" name="Line 1140"/>
            <p:cNvSpPr>
              <a:spLocks noChangeShapeType="1"/>
            </p:cNvSpPr>
            <p:nvPr/>
          </p:nvSpPr>
          <p:spPr bwMode="auto">
            <a:xfrm>
              <a:off x="3989388" y="4525963"/>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3" name="Line 1141"/>
            <p:cNvSpPr>
              <a:spLocks noChangeShapeType="1"/>
            </p:cNvSpPr>
            <p:nvPr/>
          </p:nvSpPr>
          <p:spPr bwMode="auto">
            <a:xfrm>
              <a:off x="4379913" y="4525963"/>
              <a:ext cx="45878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4" name="Line 1142"/>
            <p:cNvSpPr>
              <a:spLocks noChangeShapeType="1"/>
            </p:cNvSpPr>
            <p:nvPr/>
          </p:nvSpPr>
          <p:spPr bwMode="auto">
            <a:xfrm>
              <a:off x="4838701" y="4525963"/>
              <a:ext cx="40163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5" name="Line 1143"/>
            <p:cNvSpPr>
              <a:spLocks noChangeShapeType="1"/>
            </p:cNvSpPr>
            <p:nvPr/>
          </p:nvSpPr>
          <p:spPr bwMode="auto">
            <a:xfrm>
              <a:off x="5240338"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6" name="Line 1144"/>
            <p:cNvSpPr>
              <a:spLocks noChangeShapeType="1"/>
            </p:cNvSpPr>
            <p:nvPr/>
          </p:nvSpPr>
          <p:spPr bwMode="auto">
            <a:xfrm>
              <a:off x="5656263" y="4525963"/>
              <a:ext cx="4429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7" name="Line 1145"/>
            <p:cNvSpPr>
              <a:spLocks noChangeShapeType="1"/>
            </p:cNvSpPr>
            <p:nvPr/>
          </p:nvSpPr>
          <p:spPr bwMode="auto">
            <a:xfrm>
              <a:off x="6099176" y="4525963"/>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8" name="Line 1146"/>
            <p:cNvSpPr>
              <a:spLocks noChangeShapeType="1"/>
            </p:cNvSpPr>
            <p:nvPr/>
          </p:nvSpPr>
          <p:spPr bwMode="auto">
            <a:xfrm>
              <a:off x="6489701"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19" name="Line 1147"/>
            <p:cNvSpPr>
              <a:spLocks noChangeShapeType="1"/>
            </p:cNvSpPr>
            <p:nvPr/>
          </p:nvSpPr>
          <p:spPr bwMode="auto">
            <a:xfrm>
              <a:off x="6905626" y="4525963"/>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20" name="Line 1148"/>
            <p:cNvSpPr>
              <a:spLocks noChangeShapeType="1"/>
            </p:cNvSpPr>
            <p:nvPr/>
          </p:nvSpPr>
          <p:spPr bwMode="auto">
            <a:xfrm>
              <a:off x="7323138" y="4525963"/>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68" name="Line 1196"/>
            <p:cNvSpPr>
              <a:spLocks noChangeShapeType="1"/>
            </p:cNvSpPr>
            <p:nvPr/>
          </p:nvSpPr>
          <p:spPr bwMode="auto">
            <a:xfrm>
              <a:off x="1958976" y="4191000"/>
              <a:ext cx="3651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69" name="Line 1197"/>
            <p:cNvSpPr>
              <a:spLocks noChangeShapeType="1"/>
            </p:cNvSpPr>
            <p:nvPr/>
          </p:nvSpPr>
          <p:spPr bwMode="auto">
            <a:xfrm>
              <a:off x="2324101"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0" name="Line 1198"/>
            <p:cNvSpPr>
              <a:spLocks noChangeShapeType="1"/>
            </p:cNvSpPr>
            <p:nvPr/>
          </p:nvSpPr>
          <p:spPr bwMode="auto">
            <a:xfrm>
              <a:off x="2740026" y="4191000"/>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1" name="Line 1199"/>
            <p:cNvSpPr>
              <a:spLocks noChangeShapeType="1"/>
            </p:cNvSpPr>
            <p:nvPr/>
          </p:nvSpPr>
          <p:spPr bwMode="auto">
            <a:xfrm>
              <a:off x="3157538"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2" name="Line 1200"/>
            <p:cNvSpPr>
              <a:spLocks noChangeShapeType="1"/>
            </p:cNvSpPr>
            <p:nvPr/>
          </p:nvSpPr>
          <p:spPr bwMode="auto">
            <a:xfrm>
              <a:off x="3573463"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3" name="Line 1201"/>
            <p:cNvSpPr>
              <a:spLocks noChangeShapeType="1"/>
            </p:cNvSpPr>
            <p:nvPr/>
          </p:nvSpPr>
          <p:spPr bwMode="auto">
            <a:xfrm>
              <a:off x="3989388" y="4191000"/>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4" name="Line 1202"/>
            <p:cNvSpPr>
              <a:spLocks noChangeShapeType="1"/>
            </p:cNvSpPr>
            <p:nvPr/>
          </p:nvSpPr>
          <p:spPr bwMode="auto">
            <a:xfrm>
              <a:off x="5240338"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5" name="Line 1203"/>
            <p:cNvSpPr>
              <a:spLocks noChangeShapeType="1"/>
            </p:cNvSpPr>
            <p:nvPr/>
          </p:nvSpPr>
          <p:spPr bwMode="auto">
            <a:xfrm>
              <a:off x="5656263" y="4191000"/>
              <a:ext cx="4429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6" name="Line 1204"/>
            <p:cNvSpPr>
              <a:spLocks noChangeShapeType="1"/>
            </p:cNvSpPr>
            <p:nvPr/>
          </p:nvSpPr>
          <p:spPr bwMode="auto">
            <a:xfrm>
              <a:off x="6099176" y="4191000"/>
              <a:ext cx="3905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7" name="Line 1205"/>
            <p:cNvSpPr>
              <a:spLocks noChangeShapeType="1"/>
            </p:cNvSpPr>
            <p:nvPr/>
          </p:nvSpPr>
          <p:spPr bwMode="auto">
            <a:xfrm>
              <a:off x="6489701"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8" name="Line 1206"/>
            <p:cNvSpPr>
              <a:spLocks noChangeShapeType="1"/>
            </p:cNvSpPr>
            <p:nvPr/>
          </p:nvSpPr>
          <p:spPr bwMode="auto">
            <a:xfrm>
              <a:off x="6905626" y="4191000"/>
              <a:ext cx="41751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079" name="Line 1207"/>
            <p:cNvSpPr>
              <a:spLocks noChangeShapeType="1"/>
            </p:cNvSpPr>
            <p:nvPr/>
          </p:nvSpPr>
          <p:spPr bwMode="auto">
            <a:xfrm>
              <a:off x="7323138" y="4191000"/>
              <a:ext cx="41592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grpSp>
      <p:sp>
        <p:nvSpPr>
          <p:cNvPr id="81082" name="Text Box 1210"/>
          <p:cNvSpPr txBox="1">
            <a:spLocks noChangeArrowheads="1"/>
          </p:cNvSpPr>
          <p:nvPr/>
        </p:nvSpPr>
        <p:spPr bwMode="auto">
          <a:xfrm>
            <a:off x="1571604" y="5286388"/>
            <a:ext cx="4521213" cy="40005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dirty="0">
                <a:latin typeface="Consolas" pitchFamily="49" charset="0"/>
                <a:ea typeface="楷体" pitchFamily="49" charset="-122"/>
                <a:cs typeface="Consolas" pitchFamily="49" charset="0"/>
              </a:rPr>
              <a:t>顺序存储结构（不用下标为</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的元素）</a:t>
            </a:r>
          </a:p>
        </p:txBody>
      </p:sp>
      <p:sp>
        <p:nvSpPr>
          <p:cNvPr id="81168" name="AutoShape 1296"/>
          <p:cNvSpPr>
            <a:spLocks noChangeArrowheads="1"/>
          </p:cNvSpPr>
          <p:nvPr/>
        </p:nvSpPr>
        <p:spPr bwMode="auto">
          <a:xfrm>
            <a:off x="4067176" y="3644900"/>
            <a:ext cx="360000" cy="504825"/>
          </a:xfrm>
          <a:prstGeom prst="downArrow">
            <a:avLst>
              <a:gd name="adj1" fmla="val 50000"/>
              <a:gd name="adj2" fmla="val 25000"/>
            </a:avLst>
          </a:prstGeom>
          <a:ln>
            <a:headEnd/>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81170" name="Text Box 1298"/>
          <p:cNvSpPr txBox="1">
            <a:spLocks noChangeArrowheads="1"/>
          </p:cNvSpPr>
          <p:nvPr/>
        </p:nvSpPr>
        <p:spPr bwMode="auto">
          <a:xfrm>
            <a:off x="476882" y="825509"/>
            <a:ext cx="523220" cy="4246565"/>
          </a:xfrm>
          <a:prstGeom prst="rect">
            <a:avLst/>
          </a:prstGeom>
          <a:noFill/>
          <a:ln w="28575" algn="ctr">
            <a:noFill/>
            <a:miter lim="800000"/>
            <a:headEnd/>
            <a:tailEnd type="none" w="med" len="lg"/>
          </a:ln>
          <a:effectLst/>
        </p:spPr>
        <p:txBody>
          <a:bodyPr vert="eaVert" wrap="square">
            <a:spAutoFit/>
          </a:bodyPr>
          <a:lstStyle/>
          <a:p>
            <a:pPr marL="457200" indent="-457200">
              <a:spcBef>
                <a:spcPct val="50000"/>
              </a:spcBef>
              <a:buBlip>
                <a:blip r:embed="rId3"/>
              </a:buBlip>
            </a:pPr>
            <a:r>
              <a:rPr lang="zh-CN" altLang="en-US" sz="2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完全二叉树的顺序存储结构</a:t>
            </a:r>
          </a:p>
        </p:txBody>
      </p:sp>
      <p:graphicFrame>
        <p:nvGraphicFramePr>
          <p:cNvPr id="118" name="表格 117"/>
          <p:cNvGraphicFramePr>
            <a:graphicFrameLocks noGrp="1"/>
          </p:cNvGraphicFramePr>
          <p:nvPr/>
        </p:nvGraphicFramePr>
        <p:xfrm>
          <a:off x="1428728" y="4572008"/>
          <a:ext cx="6286545" cy="396240"/>
        </p:xfrm>
        <a:graphic>
          <a:graphicData uri="http://schemas.openxmlformats.org/drawingml/2006/table">
            <a:tbl>
              <a:tblPr firstRow="1" bandRow="1">
                <a:tableStyleId>{16D9F66E-5EB9-4882-86FB-DCBF35E3C3E4}</a:tableStyleId>
              </a:tblPr>
              <a:tblGrid>
                <a:gridCol w="419103">
                  <a:extLst>
                    <a:ext uri="{9D8B030D-6E8A-4147-A177-3AD203B41FA5}">
                      <a16:colId xmlns:a16="http://schemas.microsoft.com/office/drawing/2014/main" val="20000"/>
                    </a:ext>
                  </a:extLst>
                </a:gridCol>
                <a:gridCol w="419103">
                  <a:extLst>
                    <a:ext uri="{9D8B030D-6E8A-4147-A177-3AD203B41FA5}">
                      <a16:colId xmlns:a16="http://schemas.microsoft.com/office/drawing/2014/main" val="20001"/>
                    </a:ext>
                  </a:extLst>
                </a:gridCol>
                <a:gridCol w="419103">
                  <a:extLst>
                    <a:ext uri="{9D8B030D-6E8A-4147-A177-3AD203B41FA5}">
                      <a16:colId xmlns:a16="http://schemas.microsoft.com/office/drawing/2014/main" val="20002"/>
                    </a:ext>
                  </a:extLst>
                </a:gridCol>
                <a:gridCol w="419103">
                  <a:extLst>
                    <a:ext uri="{9D8B030D-6E8A-4147-A177-3AD203B41FA5}">
                      <a16:colId xmlns:a16="http://schemas.microsoft.com/office/drawing/2014/main" val="20003"/>
                    </a:ext>
                  </a:extLst>
                </a:gridCol>
                <a:gridCol w="419103">
                  <a:extLst>
                    <a:ext uri="{9D8B030D-6E8A-4147-A177-3AD203B41FA5}">
                      <a16:colId xmlns:a16="http://schemas.microsoft.com/office/drawing/2014/main" val="20004"/>
                    </a:ext>
                  </a:extLst>
                </a:gridCol>
                <a:gridCol w="419103">
                  <a:extLst>
                    <a:ext uri="{9D8B030D-6E8A-4147-A177-3AD203B41FA5}">
                      <a16:colId xmlns:a16="http://schemas.microsoft.com/office/drawing/2014/main" val="20005"/>
                    </a:ext>
                  </a:extLst>
                </a:gridCol>
                <a:gridCol w="419103">
                  <a:extLst>
                    <a:ext uri="{9D8B030D-6E8A-4147-A177-3AD203B41FA5}">
                      <a16:colId xmlns:a16="http://schemas.microsoft.com/office/drawing/2014/main" val="20006"/>
                    </a:ext>
                  </a:extLst>
                </a:gridCol>
                <a:gridCol w="419103">
                  <a:extLst>
                    <a:ext uri="{9D8B030D-6E8A-4147-A177-3AD203B41FA5}">
                      <a16:colId xmlns:a16="http://schemas.microsoft.com/office/drawing/2014/main" val="20007"/>
                    </a:ext>
                  </a:extLst>
                </a:gridCol>
                <a:gridCol w="419103">
                  <a:extLst>
                    <a:ext uri="{9D8B030D-6E8A-4147-A177-3AD203B41FA5}">
                      <a16:colId xmlns:a16="http://schemas.microsoft.com/office/drawing/2014/main" val="20008"/>
                    </a:ext>
                  </a:extLst>
                </a:gridCol>
                <a:gridCol w="419103">
                  <a:extLst>
                    <a:ext uri="{9D8B030D-6E8A-4147-A177-3AD203B41FA5}">
                      <a16:colId xmlns:a16="http://schemas.microsoft.com/office/drawing/2014/main" val="20009"/>
                    </a:ext>
                  </a:extLst>
                </a:gridCol>
                <a:gridCol w="419103">
                  <a:extLst>
                    <a:ext uri="{9D8B030D-6E8A-4147-A177-3AD203B41FA5}">
                      <a16:colId xmlns:a16="http://schemas.microsoft.com/office/drawing/2014/main" val="20010"/>
                    </a:ext>
                  </a:extLst>
                </a:gridCol>
                <a:gridCol w="419103">
                  <a:extLst>
                    <a:ext uri="{9D8B030D-6E8A-4147-A177-3AD203B41FA5}">
                      <a16:colId xmlns:a16="http://schemas.microsoft.com/office/drawing/2014/main" val="20011"/>
                    </a:ext>
                  </a:extLst>
                </a:gridCol>
                <a:gridCol w="419103">
                  <a:extLst>
                    <a:ext uri="{9D8B030D-6E8A-4147-A177-3AD203B41FA5}">
                      <a16:colId xmlns:a16="http://schemas.microsoft.com/office/drawing/2014/main" val="20012"/>
                    </a:ext>
                  </a:extLst>
                </a:gridCol>
                <a:gridCol w="419103">
                  <a:extLst>
                    <a:ext uri="{9D8B030D-6E8A-4147-A177-3AD203B41FA5}">
                      <a16:colId xmlns:a16="http://schemas.microsoft.com/office/drawing/2014/main" val="20013"/>
                    </a:ext>
                  </a:extLst>
                </a:gridCol>
                <a:gridCol w="419103">
                  <a:extLst>
                    <a:ext uri="{9D8B030D-6E8A-4147-A177-3AD203B41FA5}">
                      <a16:colId xmlns:a16="http://schemas.microsoft.com/office/drawing/2014/main" val="20014"/>
                    </a:ext>
                  </a:extLst>
                </a:gridCol>
              </a:tblGrid>
              <a:tr h="370840">
                <a:tc>
                  <a:txBody>
                    <a:bodyPr/>
                    <a:lstStyle/>
                    <a:p>
                      <a:r>
                        <a:rPr lang="en-US" altLang="zh-CN" sz="2000" i="1">
                          <a:solidFill>
                            <a:srgbClr val="3333FF"/>
                          </a:solidFill>
                          <a:latin typeface="Consolas" pitchFamily="49" charset="0"/>
                          <a:cs typeface="Consolas" pitchFamily="49" charset="0"/>
                        </a:rPr>
                        <a:t>A</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B</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C</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D</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E</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F</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G</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H</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I</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J</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i="1">
                          <a:solidFill>
                            <a:srgbClr val="3333FF"/>
                          </a:solidFill>
                          <a:latin typeface="Consolas" pitchFamily="49" charset="0"/>
                          <a:cs typeface="Consolas" pitchFamily="49" charset="0"/>
                        </a:rPr>
                        <a:t>K</a:t>
                      </a:r>
                      <a:endParaRPr lang="zh-CN" altLang="en-US" sz="2000" i="1">
                        <a:solidFill>
                          <a:srgbClr val="3333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tc>
                  <a:txBody>
                    <a:bodyPr/>
                    <a:lstStyle/>
                    <a:p>
                      <a:r>
                        <a:rPr lang="en-US" altLang="zh-CN" sz="2000">
                          <a:solidFill>
                            <a:srgbClr val="FF00FF"/>
                          </a:solidFill>
                          <a:latin typeface="Consolas" pitchFamily="49" charset="0"/>
                          <a:cs typeface="Consolas" pitchFamily="49" charset="0"/>
                        </a:rPr>
                        <a:t>#</a:t>
                      </a:r>
                      <a:endParaRPr lang="zh-CN" altLang="en-US" sz="2000">
                        <a:solidFill>
                          <a:srgbClr val="FF00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sp>
        <p:nvSpPr>
          <p:cNvPr id="2" name="灯片编号占位符 1">
            <a:extLst>
              <a:ext uri="{FF2B5EF4-FFF2-40B4-BE49-F238E27FC236}">
                <a16:creationId xmlns:a16="http://schemas.microsoft.com/office/drawing/2014/main" id="{9DB34FA9-3A6F-4281-836D-56C0036BE5FB}"/>
              </a:ext>
            </a:extLst>
          </p:cNvPr>
          <p:cNvSpPr>
            <a:spLocks noGrp="1"/>
          </p:cNvSpPr>
          <p:nvPr>
            <p:ph type="sldNum" sz="quarter" idx="12"/>
          </p:nvPr>
        </p:nvSpPr>
        <p:spPr/>
        <p:txBody>
          <a:bodyPr/>
          <a:lstStyle/>
          <a:p>
            <a:fld id="{FFD28AF7-D4CC-4B35-B7D7-507FA0146854}" type="slidenum">
              <a:rPr lang="en-US" altLang="zh-CN" smtClean="0"/>
              <a:pPr/>
              <a:t>65</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1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1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82" grpId="0"/>
      <p:bldP spid="8116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58" name="Line 30"/>
          <p:cNvSpPr>
            <a:spLocks noChangeShapeType="1"/>
          </p:cNvSpPr>
          <p:nvPr/>
        </p:nvSpPr>
        <p:spPr bwMode="auto">
          <a:xfrm>
            <a:off x="2339975" y="1628775"/>
            <a:ext cx="446075" cy="442903"/>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60" name="Line 32"/>
          <p:cNvSpPr>
            <a:spLocks noChangeShapeType="1"/>
          </p:cNvSpPr>
          <p:nvPr/>
        </p:nvSpPr>
        <p:spPr bwMode="auto">
          <a:xfrm>
            <a:off x="4429124" y="1501774"/>
            <a:ext cx="500065" cy="498465"/>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59" name="Line 31"/>
          <p:cNvSpPr>
            <a:spLocks noChangeShapeType="1"/>
          </p:cNvSpPr>
          <p:nvPr/>
        </p:nvSpPr>
        <p:spPr bwMode="auto">
          <a:xfrm>
            <a:off x="3421062" y="709612"/>
            <a:ext cx="579433" cy="433371"/>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30" name="Oval 2"/>
          <p:cNvSpPr>
            <a:spLocks noChangeArrowheads="1"/>
          </p:cNvSpPr>
          <p:nvPr/>
        </p:nvSpPr>
        <p:spPr bwMode="auto">
          <a:xfrm>
            <a:off x="2844800" y="422275"/>
            <a:ext cx="576263" cy="5461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dirty="0">
                <a:solidFill>
                  <a:srgbClr val="3333FF"/>
                </a:solidFill>
                <a:latin typeface="Consolas" pitchFamily="49" charset="0"/>
                <a:ea typeface="宋体" charset="-122"/>
                <a:cs typeface="Consolas" pitchFamily="49" charset="0"/>
              </a:rPr>
              <a:t>A</a:t>
            </a:r>
          </a:p>
        </p:txBody>
      </p:sp>
      <p:sp>
        <p:nvSpPr>
          <p:cNvPr id="201731" name="Oval 3"/>
          <p:cNvSpPr>
            <a:spLocks noChangeArrowheads="1"/>
          </p:cNvSpPr>
          <p:nvPr/>
        </p:nvSpPr>
        <p:spPr bwMode="auto">
          <a:xfrm>
            <a:off x="1851025" y="1141413"/>
            <a:ext cx="561975" cy="573087"/>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B</a:t>
            </a:r>
          </a:p>
        </p:txBody>
      </p:sp>
      <p:sp>
        <p:nvSpPr>
          <p:cNvPr id="201732" name="Oval 4"/>
          <p:cNvSpPr>
            <a:spLocks noChangeArrowheads="1"/>
          </p:cNvSpPr>
          <p:nvPr/>
        </p:nvSpPr>
        <p:spPr bwMode="auto">
          <a:xfrm>
            <a:off x="2555875" y="1989138"/>
            <a:ext cx="579438" cy="566737"/>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C</a:t>
            </a:r>
          </a:p>
        </p:txBody>
      </p:sp>
      <p:sp>
        <p:nvSpPr>
          <p:cNvPr id="201733" name="Oval 5"/>
          <p:cNvSpPr>
            <a:spLocks noChangeArrowheads="1"/>
          </p:cNvSpPr>
          <p:nvPr/>
        </p:nvSpPr>
        <p:spPr bwMode="auto">
          <a:xfrm>
            <a:off x="3852863" y="1069975"/>
            <a:ext cx="576262" cy="57626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D</a:t>
            </a:r>
          </a:p>
        </p:txBody>
      </p:sp>
      <p:sp>
        <p:nvSpPr>
          <p:cNvPr id="201734" name="Oval 6"/>
          <p:cNvSpPr>
            <a:spLocks noChangeArrowheads="1"/>
          </p:cNvSpPr>
          <p:nvPr/>
        </p:nvSpPr>
        <p:spPr bwMode="auto">
          <a:xfrm>
            <a:off x="4718050" y="1933575"/>
            <a:ext cx="574675" cy="57626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E</a:t>
            </a:r>
          </a:p>
        </p:txBody>
      </p:sp>
      <p:sp>
        <p:nvSpPr>
          <p:cNvPr id="201735" name="Oval 7"/>
          <p:cNvSpPr>
            <a:spLocks noChangeArrowheads="1"/>
          </p:cNvSpPr>
          <p:nvPr/>
        </p:nvSpPr>
        <p:spPr bwMode="auto">
          <a:xfrm>
            <a:off x="4213225" y="2870200"/>
            <a:ext cx="622300" cy="576263"/>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i="1">
                <a:solidFill>
                  <a:srgbClr val="3333FF"/>
                </a:solidFill>
                <a:latin typeface="Consolas" pitchFamily="49" charset="0"/>
                <a:ea typeface="宋体" charset="-122"/>
                <a:cs typeface="Consolas" pitchFamily="49" charset="0"/>
              </a:rPr>
              <a:t>F</a:t>
            </a:r>
          </a:p>
        </p:txBody>
      </p:sp>
      <p:sp>
        <p:nvSpPr>
          <p:cNvPr id="201757" name="Line 29"/>
          <p:cNvSpPr>
            <a:spLocks noChangeShapeType="1"/>
          </p:cNvSpPr>
          <p:nvPr/>
        </p:nvSpPr>
        <p:spPr bwMode="auto">
          <a:xfrm flipH="1">
            <a:off x="2341563" y="782638"/>
            <a:ext cx="503237" cy="431800"/>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61" name="Line 33"/>
          <p:cNvSpPr>
            <a:spLocks noChangeShapeType="1"/>
          </p:cNvSpPr>
          <p:nvPr/>
        </p:nvSpPr>
        <p:spPr bwMode="auto">
          <a:xfrm flipH="1">
            <a:off x="4487863" y="2451100"/>
            <a:ext cx="314325" cy="431800"/>
          </a:xfrm>
          <a:prstGeom prst="line">
            <a:avLst/>
          </a:prstGeom>
          <a:noFill/>
          <a:ln w="28575" cap="sq">
            <a:solidFill>
              <a:srgbClr val="CC00FF"/>
            </a:solidFill>
            <a:round/>
            <a:headEnd type="none" w="sm" len="sm"/>
            <a:tailEnd type="none" w="sm" len="sm"/>
          </a:ln>
          <a:effectLst/>
        </p:spPr>
        <p:txBody>
          <a:bodyPr wrap="none" anchor="ctr"/>
          <a:lstStyle/>
          <a:p>
            <a:endParaRPr lang="zh-CN" altLang="en-US">
              <a:latin typeface="Consolas" pitchFamily="49" charset="0"/>
              <a:cs typeface="Consolas" pitchFamily="49" charset="0"/>
            </a:endParaRPr>
          </a:p>
        </p:txBody>
      </p:sp>
      <p:sp>
        <p:nvSpPr>
          <p:cNvPr id="201762" name="Text Box 34"/>
          <p:cNvSpPr txBox="1">
            <a:spLocks noChangeArrowheads="1"/>
          </p:cNvSpPr>
          <p:nvPr/>
        </p:nvSpPr>
        <p:spPr bwMode="auto">
          <a:xfrm>
            <a:off x="1643042" y="987966"/>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2</a:t>
            </a:r>
          </a:p>
        </p:txBody>
      </p:sp>
      <p:sp>
        <p:nvSpPr>
          <p:cNvPr id="201763" name="Text Box 35"/>
          <p:cNvSpPr txBox="1">
            <a:spLocks noChangeArrowheads="1"/>
          </p:cNvSpPr>
          <p:nvPr/>
        </p:nvSpPr>
        <p:spPr bwMode="auto">
          <a:xfrm>
            <a:off x="2771720" y="1643050"/>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5</a:t>
            </a:r>
          </a:p>
        </p:txBody>
      </p:sp>
      <p:sp>
        <p:nvSpPr>
          <p:cNvPr id="201764" name="Text Box 36"/>
          <p:cNvSpPr txBox="1">
            <a:spLocks noChangeArrowheads="1"/>
          </p:cNvSpPr>
          <p:nvPr/>
        </p:nvSpPr>
        <p:spPr bwMode="auto">
          <a:xfrm>
            <a:off x="2643174" y="273586"/>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dirty="0">
                <a:solidFill>
                  <a:srgbClr val="FF0000"/>
                </a:solidFill>
                <a:latin typeface="Consolas" pitchFamily="49" charset="0"/>
                <a:ea typeface="宋体" charset="-122"/>
                <a:cs typeface="Consolas" pitchFamily="49" charset="0"/>
              </a:rPr>
              <a:t>1</a:t>
            </a:r>
          </a:p>
        </p:txBody>
      </p:sp>
      <p:sp>
        <p:nvSpPr>
          <p:cNvPr id="201765" name="Text Box 37"/>
          <p:cNvSpPr txBox="1">
            <a:spLocks noChangeArrowheads="1"/>
          </p:cNvSpPr>
          <p:nvPr/>
        </p:nvSpPr>
        <p:spPr bwMode="auto">
          <a:xfrm>
            <a:off x="3929058" y="2631040"/>
            <a:ext cx="437940"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14</a:t>
            </a:r>
          </a:p>
        </p:txBody>
      </p:sp>
      <p:sp>
        <p:nvSpPr>
          <p:cNvPr id="201766" name="Text Box 38"/>
          <p:cNvSpPr txBox="1">
            <a:spLocks noChangeArrowheads="1"/>
          </p:cNvSpPr>
          <p:nvPr/>
        </p:nvSpPr>
        <p:spPr bwMode="auto">
          <a:xfrm>
            <a:off x="4271918" y="845090"/>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3</a:t>
            </a:r>
          </a:p>
        </p:txBody>
      </p:sp>
      <p:sp>
        <p:nvSpPr>
          <p:cNvPr id="201767" name="Text Box 39"/>
          <p:cNvSpPr txBox="1">
            <a:spLocks noChangeArrowheads="1"/>
          </p:cNvSpPr>
          <p:nvPr/>
        </p:nvSpPr>
        <p:spPr bwMode="auto">
          <a:xfrm>
            <a:off x="4860925" y="1577975"/>
            <a:ext cx="311304" cy="369332"/>
          </a:xfrm>
          <a:prstGeom prst="rect">
            <a:avLst/>
          </a:prstGeom>
          <a:noFill/>
          <a:ln w="12700" cap="sq">
            <a:noFill/>
            <a:miter lim="800000"/>
            <a:headEnd type="none" w="sm" len="sm"/>
            <a:tailEnd type="none" w="sm" len="sm"/>
          </a:ln>
          <a:effectLst/>
        </p:spPr>
        <p:txBody>
          <a:bodyPr wrap="none">
            <a:spAutoFit/>
          </a:bodyPr>
          <a:lstStyle/>
          <a:p>
            <a:pPr algn="l"/>
            <a:r>
              <a:rPr kumimoji="1" lang="en-US" altLang="zh-CN" sz="1800">
                <a:solidFill>
                  <a:srgbClr val="FF0000"/>
                </a:solidFill>
                <a:latin typeface="Consolas" pitchFamily="49" charset="0"/>
                <a:ea typeface="宋体" charset="-122"/>
                <a:cs typeface="Consolas" pitchFamily="49" charset="0"/>
              </a:rPr>
              <a:t>7</a:t>
            </a:r>
          </a:p>
        </p:txBody>
      </p:sp>
      <p:sp>
        <p:nvSpPr>
          <p:cNvPr id="201768" name="AutoShape 40"/>
          <p:cNvSpPr>
            <a:spLocks noChangeArrowheads="1"/>
          </p:cNvSpPr>
          <p:nvPr/>
        </p:nvSpPr>
        <p:spPr bwMode="auto">
          <a:xfrm>
            <a:off x="5435600" y="692150"/>
            <a:ext cx="3024188" cy="1152525"/>
          </a:xfrm>
          <a:prstGeom prst="wedgeRoundRectCallout">
            <a:avLst>
              <a:gd name="adj1" fmla="val -48005"/>
              <a:gd name="adj2" fmla="val 69560"/>
              <a:gd name="adj3" fmla="val 16667"/>
            </a:avLst>
          </a:prstGeom>
          <a:solidFill>
            <a:schemeClr val="accent6">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tIns="0" rIns="0"/>
          <a:lstStyle/>
          <a:p>
            <a:pPr algn="l"/>
            <a:r>
              <a:rPr lang="zh-CN" altLang="en-US" sz="2000" dirty="0">
                <a:solidFill>
                  <a:srgbClr val="3333FF"/>
                </a:solidFill>
                <a:latin typeface="Consolas" pitchFamily="49" charset="0"/>
                <a:ea typeface="楷体" pitchFamily="49" charset="-122"/>
                <a:cs typeface="Consolas" pitchFamily="49" charset="0"/>
              </a:rPr>
              <a:t>一般的二叉树先</a:t>
            </a:r>
            <a:r>
              <a:rPr lang="zh-CN" altLang="en-US" sz="2000">
                <a:solidFill>
                  <a:srgbClr val="3333FF"/>
                </a:solidFill>
                <a:latin typeface="Consolas" pitchFamily="49" charset="0"/>
                <a:ea typeface="楷体" pitchFamily="49" charset="-122"/>
                <a:cs typeface="Consolas" pitchFamily="49" charset="0"/>
              </a:rPr>
              <a:t>用空结点补</a:t>
            </a:r>
            <a:r>
              <a:rPr lang="zh-CN" altLang="en-US" sz="2000" dirty="0">
                <a:solidFill>
                  <a:srgbClr val="3333FF"/>
                </a:solidFill>
                <a:latin typeface="Consolas" pitchFamily="49" charset="0"/>
                <a:ea typeface="楷体" pitchFamily="49" charset="-122"/>
                <a:cs typeface="Consolas" pitchFamily="49" charset="0"/>
              </a:rPr>
              <a:t>全成为</a:t>
            </a:r>
            <a:r>
              <a:rPr lang="zh-CN" altLang="en-US" sz="2000">
                <a:solidFill>
                  <a:srgbClr val="3333FF"/>
                </a:solidFill>
                <a:latin typeface="Consolas" pitchFamily="49" charset="0"/>
                <a:ea typeface="楷体" pitchFamily="49" charset="-122"/>
                <a:cs typeface="Consolas" pitchFamily="49" charset="0"/>
              </a:rPr>
              <a:t>完全二叉树，然后对结点编号</a:t>
            </a:r>
            <a:endParaRPr lang="zh-CN" altLang="en-US" sz="2000" dirty="0">
              <a:solidFill>
                <a:srgbClr val="3333FF"/>
              </a:solidFill>
              <a:latin typeface="Consolas" pitchFamily="49" charset="0"/>
              <a:ea typeface="楷体" pitchFamily="49" charset="-122"/>
              <a:cs typeface="Consolas" pitchFamily="49" charset="0"/>
            </a:endParaRPr>
          </a:p>
        </p:txBody>
      </p:sp>
      <p:sp>
        <p:nvSpPr>
          <p:cNvPr id="201772" name="Text Box 44"/>
          <p:cNvSpPr txBox="1">
            <a:spLocks noChangeArrowheads="1"/>
          </p:cNvSpPr>
          <p:nvPr/>
        </p:nvSpPr>
        <p:spPr bwMode="auto">
          <a:xfrm>
            <a:off x="405445" y="258764"/>
            <a:ext cx="523220" cy="4456120"/>
          </a:xfrm>
          <a:prstGeom prst="rect">
            <a:avLst/>
          </a:prstGeom>
          <a:noFill/>
          <a:ln w="28575" algn="ctr">
            <a:noFill/>
            <a:miter lim="800000"/>
            <a:headEnd/>
            <a:tailEnd type="none" w="med" len="lg"/>
          </a:ln>
          <a:effectLst/>
        </p:spPr>
        <p:txBody>
          <a:bodyPr vert="eaVert" wrap="square">
            <a:spAutoFit/>
          </a:bodyPr>
          <a:lstStyle/>
          <a:p>
            <a:pPr marL="457200" indent="-457200">
              <a:spcBef>
                <a:spcPct val="50000"/>
              </a:spcBef>
              <a:buBlip>
                <a:blip r:embed="rId3"/>
              </a:buBlip>
            </a:pPr>
            <a:r>
              <a:rPr lang="zh-CN" altLang="en-US" sz="2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非完全二叉树的顺序存储结构</a:t>
            </a:r>
          </a:p>
        </p:txBody>
      </p:sp>
      <p:sp>
        <p:nvSpPr>
          <p:cNvPr id="201769" name="Text Box 41"/>
          <p:cNvSpPr txBox="1">
            <a:spLocks noChangeArrowheads="1"/>
          </p:cNvSpPr>
          <p:nvPr/>
        </p:nvSpPr>
        <p:spPr bwMode="auto">
          <a:xfrm>
            <a:off x="857224" y="5286388"/>
            <a:ext cx="5500697" cy="400110"/>
          </a:xfrm>
          <a:prstGeom prst="rect">
            <a:avLst/>
          </a:prstGeom>
          <a:noFill/>
          <a:ln w="9525">
            <a:noFill/>
            <a:miter lim="800000"/>
            <a:headEnd/>
            <a:tailEnd/>
          </a:ln>
          <a:effectLst/>
        </p:spPr>
        <p:txBody>
          <a:bodyPr wrap="square">
            <a:spAutoFit/>
          </a:bodyPr>
          <a:lstStyle/>
          <a:p>
            <a:pPr algn="l">
              <a:spcBef>
                <a:spcPct val="50000"/>
              </a:spcBef>
            </a:pPr>
            <a:r>
              <a:rPr lang="en-US" altLang="zh-CN" sz="2000" err="1">
                <a:latin typeface="Consolas" pitchFamily="49" charset="0"/>
                <a:cs typeface="Consolas" pitchFamily="49" charset="0"/>
              </a:rPr>
              <a:t>typedef</a:t>
            </a:r>
            <a:r>
              <a:rPr lang="en-US" altLang="zh-CN" sz="2000">
                <a:latin typeface="Consolas" pitchFamily="49" charset="0"/>
                <a:cs typeface="Consolas" pitchFamily="49" charset="0"/>
              </a:rPr>
              <a:t> ElemType </a:t>
            </a:r>
            <a:r>
              <a:rPr lang="en-US" altLang="zh-CN" sz="2000">
                <a:solidFill>
                  <a:srgbClr val="FF3300"/>
                </a:solidFill>
                <a:latin typeface="Consolas" pitchFamily="49" charset="0"/>
                <a:cs typeface="Consolas" pitchFamily="49" charset="0"/>
              </a:rPr>
              <a:t>SqBTree</a:t>
            </a:r>
            <a:r>
              <a:rPr lang="en-US" altLang="zh-CN" sz="2000">
                <a:latin typeface="Consolas" pitchFamily="49" charset="0"/>
                <a:cs typeface="Consolas" pitchFamily="49" charset="0"/>
              </a:rPr>
              <a:t>[MaxSize</a:t>
            </a:r>
            <a:r>
              <a:rPr lang="en-US" altLang="zh-CN" sz="2000" dirty="0">
                <a:latin typeface="Consolas" pitchFamily="49" charset="0"/>
                <a:cs typeface="Consolas" pitchFamily="49" charset="0"/>
              </a:rPr>
              <a:t>];</a:t>
            </a:r>
          </a:p>
        </p:txBody>
      </p:sp>
      <p:sp>
        <p:nvSpPr>
          <p:cNvPr id="201770" name="Text Box 42"/>
          <p:cNvSpPr txBox="1">
            <a:spLocks noChangeArrowheads="1"/>
          </p:cNvSpPr>
          <p:nvPr/>
        </p:nvSpPr>
        <p:spPr bwMode="auto">
          <a:xfrm>
            <a:off x="869256" y="5726125"/>
            <a:ext cx="4357689" cy="396875"/>
          </a:xfrm>
          <a:prstGeom prst="rect">
            <a:avLst/>
          </a:prstGeom>
          <a:noFill/>
          <a:ln w="9525" algn="ctr">
            <a:noFill/>
            <a:miter lim="800000"/>
            <a:headEnd/>
            <a:tailEnd type="none" w="med" len="lg"/>
          </a:ln>
          <a:effectLst/>
        </p:spPr>
        <p:txBody>
          <a:bodyPr wrap="square">
            <a:spAutoFit/>
          </a:bodyPr>
          <a:lstStyle/>
          <a:p>
            <a:pPr algn="l">
              <a:spcBef>
                <a:spcPct val="50000"/>
              </a:spcBef>
            </a:pPr>
            <a:r>
              <a:rPr lang="en-US" altLang="zh-CN" sz="2000" dirty="0" err="1">
                <a:latin typeface="Consolas" pitchFamily="49" charset="0"/>
                <a:cs typeface="Consolas" pitchFamily="49" charset="0"/>
              </a:rPr>
              <a:t>SqBTree</a:t>
            </a:r>
            <a:r>
              <a:rPr lang="en-US" altLang="zh-CN" sz="2000" dirty="0">
                <a:latin typeface="Consolas" pitchFamily="49" charset="0"/>
                <a:cs typeface="Consolas" pitchFamily="49" charset="0"/>
              </a:rPr>
              <a:t> </a:t>
            </a:r>
            <a:r>
              <a:rPr lang="en-US" altLang="zh-CN" sz="2000" dirty="0" err="1">
                <a:latin typeface="Consolas" pitchFamily="49" charset="0"/>
                <a:cs typeface="Consolas" pitchFamily="49" charset="0"/>
              </a:rPr>
              <a:t>bt</a:t>
            </a:r>
            <a:r>
              <a:rPr lang="en-US" altLang="zh-CN" sz="2000" dirty="0">
                <a:latin typeface="Consolas" pitchFamily="49" charset="0"/>
                <a:cs typeface="Consolas" pitchFamily="49" charset="0"/>
              </a:rPr>
              <a:t>="#</a:t>
            </a:r>
            <a:r>
              <a:rPr lang="en-US" altLang="zh-CN" sz="2000" i="1" dirty="0" err="1">
                <a:solidFill>
                  <a:srgbClr val="FF00FF"/>
                </a:solidFill>
                <a:latin typeface="Consolas" pitchFamily="49" charset="0"/>
                <a:cs typeface="Consolas" pitchFamily="49" charset="0"/>
              </a:rPr>
              <a:t>ABD</a:t>
            </a:r>
            <a:r>
              <a:rPr lang="en-US" altLang="zh-CN" sz="2000" dirty="0" err="1">
                <a:latin typeface="Consolas" pitchFamily="49" charset="0"/>
                <a:cs typeface="Consolas" pitchFamily="49" charset="0"/>
              </a:rPr>
              <a:t>#</a:t>
            </a:r>
            <a:r>
              <a:rPr lang="en-US" altLang="zh-CN" sz="2000" i="1" dirty="0" err="1">
                <a:solidFill>
                  <a:srgbClr val="FF00FF"/>
                </a:solidFill>
                <a:latin typeface="Consolas" pitchFamily="49" charset="0"/>
                <a:cs typeface="Consolas" pitchFamily="49" charset="0"/>
              </a:rPr>
              <a:t>C</a:t>
            </a:r>
            <a:r>
              <a:rPr lang="en-US" altLang="zh-CN" sz="2000" dirty="0" err="1">
                <a:latin typeface="Consolas" pitchFamily="49" charset="0"/>
                <a:cs typeface="Consolas" pitchFamily="49" charset="0"/>
              </a:rPr>
              <a:t>#</a:t>
            </a:r>
            <a:r>
              <a:rPr lang="en-US" altLang="zh-CN" sz="2000" i="1" dirty="0" err="1">
                <a:latin typeface="Consolas" pitchFamily="49" charset="0"/>
                <a:cs typeface="Consolas" pitchFamily="49" charset="0"/>
              </a:rPr>
              <a:t>E</a:t>
            </a:r>
            <a:r>
              <a:rPr lang="en-US" altLang="zh-CN" sz="2000" dirty="0">
                <a:latin typeface="Consolas" pitchFamily="49" charset="0"/>
                <a:cs typeface="Consolas" pitchFamily="49" charset="0"/>
              </a:rPr>
              <a:t>######</a:t>
            </a:r>
            <a:r>
              <a:rPr lang="en-US" altLang="zh-CN" sz="2000" i="1" dirty="0">
                <a:solidFill>
                  <a:srgbClr val="FF00FF"/>
                </a:solidFill>
                <a:latin typeface="Consolas" pitchFamily="49" charset="0"/>
                <a:cs typeface="Consolas" pitchFamily="49" charset="0"/>
              </a:rPr>
              <a:t>F</a:t>
            </a:r>
            <a:r>
              <a:rPr lang="en-US" altLang="zh-CN" sz="2000" dirty="0">
                <a:latin typeface="Consolas" pitchFamily="49" charset="0"/>
                <a:cs typeface="Consolas" pitchFamily="49" charset="0"/>
              </a:rPr>
              <a:t>";</a:t>
            </a:r>
          </a:p>
        </p:txBody>
      </p:sp>
      <p:sp>
        <p:nvSpPr>
          <p:cNvPr id="201774" name="AutoShape 46"/>
          <p:cNvSpPr>
            <a:spLocks noChangeArrowheads="1"/>
          </p:cNvSpPr>
          <p:nvPr/>
        </p:nvSpPr>
        <p:spPr bwMode="auto">
          <a:xfrm>
            <a:off x="3643306" y="3571876"/>
            <a:ext cx="360000" cy="468000"/>
          </a:xfrm>
          <a:prstGeom prst="downArrow">
            <a:avLst>
              <a:gd name="adj1" fmla="val 50000"/>
              <a:gd name="adj2" fmla="val 28168"/>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latin typeface="Consolas" pitchFamily="49" charset="0"/>
              <a:cs typeface="Consolas" pitchFamily="49" charset="0"/>
            </a:endParaRPr>
          </a:p>
        </p:txBody>
      </p:sp>
      <p:graphicFrame>
        <p:nvGraphicFramePr>
          <p:cNvPr id="47" name="表格 46"/>
          <p:cNvGraphicFramePr>
            <a:graphicFrameLocks noGrp="1"/>
          </p:cNvGraphicFramePr>
          <p:nvPr/>
        </p:nvGraphicFramePr>
        <p:xfrm>
          <a:off x="1428728" y="4614874"/>
          <a:ext cx="7000924" cy="426720"/>
        </p:xfrm>
        <a:graphic>
          <a:graphicData uri="http://schemas.openxmlformats.org/drawingml/2006/table">
            <a:tbl>
              <a:tblPr firstRow="1" bandRow="1">
                <a:tableStyleId>{93296810-A885-4BE3-A3E7-6D5BEEA58F35}</a:tableStyleId>
              </a:tblPr>
              <a:tblGrid>
                <a:gridCol w="500066">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500066">
                  <a:extLst>
                    <a:ext uri="{9D8B030D-6E8A-4147-A177-3AD203B41FA5}">
                      <a16:colId xmlns:a16="http://schemas.microsoft.com/office/drawing/2014/main" val="20002"/>
                    </a:ext>
                  </a:extLst>
                </a:gridCol>
                <a:gridCol w="500066">
                  <a:extLst>
                    <a:ext uri="{9D8B030D-6E8A-4147-A177-3AD203B41FA5}">
                      <a16:colId xmlns:a16="http://schemas.microsoft.com/office/drawing/2014/main" val="20003"/>
                    </a:ext>
                  </a:extLst>
                </a:gridCol>
                <a:gridCol w="500066">
                  <a:extLst>
                    <a:ext uri="{9D8B030D-6E8A-4147-A177-3AD203B41FA5}">
                      <a16:colId xmlns:a16="http://schemas.microsoft.com/office/drawing/2014/main" val="20004"/>
                    </a:ext>
                  </a:extLst>
                </a:gridCol>
                <a:gridCol w="500066">
                  <a:extLst>
                    <a:ext uri="{9D8B030D-6E8A-4147-A177-3AD203B41FA5}">
                      <a16:colId xmlns:a16="http://schemas.microsoft.com/office/drawing/2014/main" val="20005"/>
                    </a:ext>
                  </a:extLst>
                </a:gridCol>
                <a:gridCol w="500066">
                  <a:extLst>
                    <a:ext uri="{9D8B030D-6E8A-4147-A177-3AD203B41FA5}">
                      <a16:colId xmlns:a16="http://schemas.microsoft.com/office/drawing/2014/main" val="20006"/>
                    </a:ext>
                  </a:extLst>
                </a:gridCol>
                <a:gridCol w="500066">
                  <a:extLst>
                    <a:ext uri="{9D8B030D-6E8A-4147-A177-3AD203B41FA5}">
                      <a16:colId xmlns:a16="http://schemas.microsoft.com/office/drawing/2014/main" val="20007"/>
                    </a:ext>
                  </a:extLst>
                </a:gridCol>
                <a:gridCol w="500066">
                  <a:extLst>
                    <a:ext uri="{9D8B030D-6E8A-4147-A177-3AD203B41FA5}">
                      <a16:colId xmlns:a16="http://schemas.microsoft.com/office/drawing/2014/main" val="20008"/>
                    </a:ext>
                  </a:extLst>
                </a:gridCol>
                <a:gridCol w="500066">
                  <a:extLst>
                    <a:ext uri="{9D8B030D-6E8A-4147-A177-3AD203B41FA5}">
                      <a16:colId xmlns:a16="http://schemas.microsoft.com/office/drawing/2014/main" val="20009"/>
                    </a:ext>
                  </a:extLst>
                </a:gridCol>
                <a:gridCol w="500066">
                  <a:extLst>
                    <a:ext uri="{9D8B030D-6E8A-4147-A177-3AD203B41FA5}">
                      <a16:colId xmlns:a16="http://schemas.microsoft.com/office/drawing/2014/main" val="20010"/>
                    </a:ext>
                  </a:extLst>
                </a:gridCol>
                <a:gridCol w="500066">
                  <a:extLst>
                    <a:ext uri="{9D8B030D-6E8A-4147-A177-3AD203B41FA5}">
                      <a16:colId xmlns:a16="http://schemas.microsoft.com/office/drawing/2014/main" val="20011"/>
                    </a:ext>
                  </a:extLst>
                </a:gridCol>
                <a:gridCol w="500066">
                  <a:extLst>
                    <a:ext uri="{9D8B030D-6E8A-4147-A177-3AD203B41FA5}">
                      <a16:colId xmlns:a16="http://schemas.microsoft.com/office/drawing/2014/main" val="20012"/>
                    </a:ext>
                  </a:extLst>
                </a:gridCol>
                <a:gridCol w="500066">
                  <a:extLst>
                    <a:ext uri="{9D8B030D-6E8A-4147-A177-3AD203B41FA5}">
                      <a16:colId xmlns:a16="http://schemas.microsoft.com/office/drawing/2014/main" val="20013"/>
                    </a:ext>
                  </a:extLst>
                </a:gridCol>
              </a:tblGrid>
              <a:tr h="370840">
                <a:tc>
                  <a:txBody>
                    <a:bodyPr/>
                    <a:lstStyle/>
                    <a:p>
                      <a:pPr algn="ctr"/>
                      <a:r>
                        <a:rPr lang="en-US" altLang="zh-CN" sz="2200" i="1">
                          <a:solidFill>
                            <a:srgbClr val="3333FF"/>
                          </a:solidFill>
                          <a:latin typeface="Consolas" pitchFamily="49" charset="0"/>
                          <a:cs typeface="Consolas" pitchFamily="49" charset="0"/>
                        </a:rPr>
                        <a:t>A</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B</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D</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C</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E</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a:solidFill>
                            <a:srgbClr val="3333FF"/>
                          </a:solidFill>
                          <a:latin typeface="Consolas" pitchFamily="49" charset="0"/>
                          <a:cs typeface="Consolas" pitchFamily="49" charset="0"/>
                        </a:rPr>
                        <a:t>#</a:t>
                      </a:r>
                      <a:endParaRPr lang="zh-CN" altLang="en-US" sz="2200" i="1">
                        <a:solidFill>
                          <a:srgbClr val="3333FF"/>
                        </a:solidFill>
                        <a:latin typeface="Consolas" pitchFamily="49" charset="0"/>
                        <a:cs typeface="Consolas" pitchFamily="49" charset="0"/>
                      </a:endParaRPr>
                    </a:p>
                  </a:txBody>
                  <a:tcPr/>
                </a:tc>
                <a:tc>
                  <a:txBody>
                    <a:bodyPr/>
                    <a:lstStyle/>
                    <a:p>
                      <a:pPr algn="ctr"/>
                      <a:r>
                        <a:rPr lang="en-US" altLang="zh-CN" sz="2200" i="1">
                          <a:solidFill>
                            <a:srgbClr val="3333FF"/>
                          </a:solidFill>
                          <a:latin typeface="Consolas" pitchFamily="49" charset="0"/>
                          <a:cs typeface="Consolas" pitchFamily="49" charset="0"/>
                        </a:rPr>
                        <a:t>F</a:t>
                      </a:r>
                      <a:endParaRPr lang="zh-CN" altLang="en-US" sz="2200" i="1">
                        <a:solidFill>
                          <a:srgbClr val="3333FF"/>
                        </a:solidFill>
                        <a:latin typeface="Consolas" pitchFamily="49" charset="0"/>
                        <a:cs typeface="Consolas" pitchFamily="49" charset="0"/>
                      </a:endParaRPr>
                    </a:p>
                  </a:txBody>
                  <a:tcPr/>
                </a:tc>
                <a:extLst>
                  <a:ext uri="{0D108BD9-81ED-4DB2-BD59-A6C34878D82A}">
                    <a16:rowId xmlns:a16="http://schemas.microsoft.com/office/drawing/2014/main" val="10000"/>
                  </a:ext>
                </a:extLst>
              </a:tr>
            </a:tbl>
          </a:graphicData>
        </a:graphic>
      </p:graphicFrame>
      <p:grpSp>
        <p:nvGrpSpPr>
          <p:cNvPr id="96" name="组合 95"/>
          <p:cNvGrpSpPr/>
          <p:nvPr/>
        </p:nvGrpSpPr>
        <p:grpSpPr>
          <a:xfrm>
            <a:off x="1562101" y="4191000"/>
            <a:ext cx="7081865" cy="334963"/>
            <a:chOff x="1562101" y="4191000"/>
            <a:chExt cx="7081865" cy="334963"/>
          </a:xfrm>
        </p:grpSpPr>
        <p:sp>
          <p:nvSpPr>
            <p:cNvPr id="50" name="Rectangle 1071"/>
            <p:cNvSpPr>
              <a:spLocks noChangeArrowheads="1"/>
            </p:cNvSpPr>
            <p:nvPr/>
          </p:nvSpPr>
          <p:spPr bwMode="auto">
            <a:xfrm>
              <a:off x="7956448" y="4191000"/>
              <a:ext cx="473204"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14</a:t>
              </a:r>
            </a:p>
          </p:txBody>
        </p:sp>
        <p:sp>
          <p:nvSpPr>
            <p:cNvPr id="51" name="Rectangle 1072"/>
            <p:cNvSpPr>
              <a:spLocks noChangeArrowheads="1"/>
            </p:cNvSpPr>
            <p:nvPr/>
          </p:nvSpPr>
          <p:spPr bwMode="auto">
            <a:xfrm>
              <a:off x="7432781"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13</a:t>
              </a:r>
            </a:p>
          </p:txBody>
        </p:sp>
        <p:sp>
          <p:nvSpPr>
            <p:cNvPr id="52" name="Rectangle 1073"/>
            <p:cNvSpPr>
              <a:spLocks noChangeArrowheads="1"/>
            </p:cNvSpPr>
            <p:nvPr/>
          </p:nvSpPr>
          <p:spPr bwMode="auto">
            <a:xfrm>
              <a:off x="6925037" y="4191000"/>
              <a:ext cx="442617"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12</a:t>
              </a:r>
            </a:p>
          </p:txBody>
        </p:sp>
        <p:sp>
          <p:nvSpPr>
            <p:cNvPr id="53" name="Rectangle 1074"/>
            <p:cNvSpPr>
              <a:spLocks noChangeArrowheads="1"/>
            </p:cNvSpPr>
            <p:nvPr/>
          </p:nvSpPr>
          <p:spPr bwMode="auto">
            <a:xfrm>
              <a:off x="6423044" y="4191000"/>
              <a:ext cx="501993"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11</a:t>
              </a:r>
            </a:p>
          </p:txBody>
        </p:sp>
        <p:sp>
          <p:nvSpPr>
            <p:cNvPr id="54" name="Rectangle 1075"/>
            <p:cNvSpPr>
              <a:spLocks noChangeArrowheads="1"/>
            </p:cNvSpPr>
            <p:nvPr/>
          </p:nvSpPr>
          <p:spPr bwMode="auto">
            <a:xfrm>
              <a:off x="5951640"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10</a:t>
              </a:r>
            </a:p>
          </p:txBody>
        </p:sp>
        <p:sp>
          <p:nvSpPr>
            <p:cNvPr id="55" name="Rectangle 1076"/>
            <p:cNvSpPr>
              <a:spLocks noChangeArrowheads="1"/>
            </p:cNvSpPr>
            <p:nvPr/>
          </p:nvSpPr>
          <p:spPr bwMode="auto">
            <a:xfrm>
              <a:off x="5445629" y="4191000"/>
              <a:ext cx="455212"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9</a:t>
              </a:r>
            </a:p>
          </p:txBody>
        </p:sp>
        <p:sp>
          <p:nvSpPr>
            <p:cNvPr id="56" name="Rectangle 1077"/>
            <p:cNvSpPr>
              <a:spLocks noChangeArrowheads="1"/>
            </p:cNvSpPr>
            <p:nvPr/>
          </p:nvSpPr>
          <p:spPr bwMode="auto">
            <a:xfrm>
              <a:off x="4925644" y="4191000"/>
              <a:ext cx="51998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8</a:t>
              </a:r>
            </a:p>
          </p:txBody>
        </p:sp>
        <p:sp>
          <p:nvSpPr>
            <p:cNvPr id="57" name="Rectangle 1078"/>
            <p:cNvSpPr>
              <a:spLocks noChangeArrowheads="1"/>
            </p:cNvSpPr>
            <p:nvPr/>
          </p:nvSpPr>
          <p:spPr bwMode="auto">
            <a:xfrm>
              <a:off x="4483027" y="4191000"/>
              <a:ext cx="442617"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7</a:t>
              </a:r>
            </a:p>
          </p:txBody>
        </p:sp>
        <p:sp>
          <p:nvSpPr>
            <p:cNvPr id="58" name="Rectangle 1079"/>
            <p:cNvSpPr>
              <a:spLocks noChangeArrowheads="1"/>
            </p:cNvSpPr>
            <p:nvPr/>
          </p:nvSpPr>
          <p:spPr bwMode="auto">
            <a:xfrm>
              <a:off x="3922723"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6</a:t>
              </a:r>
            </a:p>
          </p:txBody>
        </p:sp>
        <p:sp>
          <p:nvSpPr>
            <p:cNvPr id="59" name="Rectangle 1080"/>
            <p:cNvSpPr>
              <a:spLocks noChangeArrowheads="1"/>
            </p:cNvSpPr>
            <p:nvPr/>
          </p:nvSpPr>
          <p:spPr bwMode="auto">
            <a:xfrm>
              <a:off x="3451318"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5</a:t>
              </a:r>
            </a:p>
          </p:txBody>
        </p:sp>
        <p:sp>
          <p:nvSpPr>
            <p:cNvPr id="60" name="Rectangle 1081"/>
            <p:cNvSpPr>
              <a:spLocks noChangeArrowheads="1"/>
            </p:cNvSpPr>
            <p:nvPr/>
          </p:nvSpPr>
          <p:spPr bwMode="auto">
            <a:xfrm>
              <a:off x="2978115" y="4191000"/>
              <a:ext cx="473204"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4</a:t>
              </a:r>
            </a:p>
          </p:txBody>
        </p:sp>
        <p:sp>
          <p:nvSpPr>
            <p:cNvPr id="61" name="Rectangle 1082"/>
            <p:cNvSpPr>
              <a:spLocks noChangeArrowheads="1"/>
            </p:cNvSpPr>
            <p:nvPr/>
          </p:nvSpPr>
          <p:spPr bwMode="auto">
            <a:xfrm>
              <a:off x="2506710" y="4191000"/>
              <a:ext cx="471405"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3</a:t>
              </a:r>
            </a:p>
          </p:txBody>
        </p:sp>
        <p:sp>
          <p:nvSpPr>
            <p:cNvPr id="62" name="Rectangle 1083"/>
            <p:cNvSpPr>
              <a:spLocks noChangeArrowheads="1"/>
            </p:cNvSpPr>
            <p:nvPr/>
          </p:nvSpPr>
          <p:spPr bwMode="auto">
            <a:xfrm>
              <a:off x="2020911" y="4191000"/>
              <a:ext cx="413828" cy="334963"/>
            </a:xfrm>
            <a:prstGeom prst="rect">
              <a:avLst/>
            </a:prstGeom>
            <a:noFill/>
            <a:ln w="9525">
              <a:noFill/>
              <a:miter lim="800000"/>
              <a:headEnd/>
              <a:tailEnd/>
            </a:ln>
            <a:effectLst/>
          </p:spPr>
          <p:txBody>
            <a:bodyPr/>
            <a:lstStyle/>
            <a:p>
              <a:pPr>
                <a:spcBef>
                  <a:spcPct val="20000"/>
                </a:spcBef>
              </a:pPr>
              <a:r>
                <a:rPr lang="en-US" altLang="zh-CN" sz="1600" dirty="0">
                  <a:solidFill>
                    <a:srgbClr val="FF0000"/>
                  </a:solidFill>
                  <a:latin typeface="Consolas" pitchFamily="49" charset="0"/>
                  <a:ea typeface="宋体" charset="-122"/>
                  <a:cs typeface="Consolas" pitchFamily="49" charset="0"/>
                </a:rPr>
                <a:t>2</a:t>
              </a:r>
            </a:p>
          </p:txBody>
        </p:sp>
        <p:sp>
          <p:nvSpPr>
            <p:cNvPr id="63" name="Rectangle 1084"/>
            <p:cNvSpPr>
              <a:spLocks noChangeArrowheads="1"/>
            </p:cNvSpPr>
            <p:nvPr/>
          </p:nvSpPr>
          <p:spPr bwMode="auto">
            <a:xfrm>
              <a:off x="1562101" y="4191000"/>
              <a:ext cx="530781" cy="334963"/>
            </a:xfrm>
            <a:prstGeom prst="rect">
              <a:avLst/>
            </a:prstGeom>
            <a:noFill/>
            <a:ln w="9525">
              <a:noFill/>
              <a:miter lim="800000"/>
              <a:headEnd/>
              <a:tailEnd/>
            </a:ln>
            <a:effectLst/>
          </p:spPr>
          <p:txBody>
            <a:bodyPr/>
            <a:lstStyle/>
            <a:p>
              <a:pPr>
                <a:spcBef>
                  <a:spcPct val="20000"/>
                </a:spcBef>
              </a:pPr>
              <a:r>
                <a:rPr lang="en-US" altLang="zh-CN" sz="1600">
                  <a:solidFill>
                    <a:srgbClr val="FF0000"/>
                  </a:solidFill>
                  <a:latin typeface="Consolas" pitchFamily="49" charset="0"/>
                  <a:ea typeface="宋体" charset="-122"/>
                  <a:cs typeface="Consolas" pitchFamily="49" charset="0"/>
                </a:rPr>
                <a:t>1</a:t>
              </a:r>
            </a:p>
          </p:txBody>
        </p:sp>
        <p:sp>
          <p:nvSpPr>
            <p:cNvPr id="64" name="Line 1085"/>
            <p:cNvSpPr>
              <a:spLocks noChangeShapeType="1"/>
            </p:cNvSpPr>
            <p:nvPr/>
          </p:nvSpPr>
          <p:spPr bwMode="auto">
            <a:xfrm>
              <a:off x="1562101" y="4525963"/>
              <a:ext cx="530781"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5" name="Line 1086"/>
            <p:cNvSpPr>
              <a:spLocks noChangeShapeType="1"/>
            </p:cNvSpPr>
            <p:nvPr/>
          </p:nvSpPr>
          <p:spPr bwMode="auto">
            <a:xfrm>
              <a:off x="1562101"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6" name="Line 1101"/>
            <p:cNvSpPr>
              <a:spLocks noChangeShapeType="1"/>
            </p:cNvSpPr>
            <p:nvPr/>
          </p:nvSpPr>
          <p:spPr bwMode="auto">
            <a:xfrm>
              <a:off x="8643966" y="4191000"/>
              <a:ext cx="0" cy="334963"/>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7" name="Line 1102"/>
            <p:cNvSpPr>
              <a:spLocks noChangeShapeType="1"/>
            </p:cNvSpPr>
            <p:nvPr/>
          </p:nvSpPr>
          <p:spPr bwMode="auto">
            <a:xfrm>
              <a:off x="4836744" y="4191000"/>
              <a:ext cx="519985" cy="0"/>
            </a:xfrm>
            <a:prstGeom prst="line">
              <a:avLst/>
            </a:prstGeom>
            <a:noFill/>
            <a:ln w="12700">
              <a:noFill/>
              <a:miter lim="800000"/>
              <a:headEnd/>
              <a:tailEnd/>
            </a:ln>
            <a:effectLst/>
          </p:spPr>
          <p:txBody>
            <a:bodyPr wrap="none"/>
            <a:lstStyle/>
            <a:p>
              <a:endParaRPr lang="zh-CN" altLang="en-US">
                <a:latin typeface="Consolas" pitchFamily="49" charset="0"/>
                <a:cs typeface="Consolas" pitchFamily="49" charset="0"/>
              </a:endParaRPr>
            </a:p>
          </p:txBody>
        </p:sp>
        <p:sp>
          <p:nvSpPr>
            <p:cNvPr id="68" name="Line 1103"/>
            <p:cNvSpPr>
              <a:spLocks noChangeShapeType="1"/>
            </p:cNvSpPr>
            <p:nvPr/>
          </p:nvSpPr>
          <p:spPr bwMode="auto">
            <a:xfrm>
              <a:off x="1562101" y="4191000"/>
              <a:ext cx="530781"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69" name="Line 1104"/>
            <p:cNvSpPr>
              <a:spLocks noChangeShapeType="1"/>
            </p:cNvSpPr>
            <p:nvPr/>
          </p:nvSpPr>
          <p:spPr bwMode="auto">
            <a:xfrm>
              <a:off x="5356729" y="4191000"/>
              <a:ext cx="455212"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0" name="Line 1135"/>
            <p:cNvSpPr>
              <a:spLocks noChangeShapeType="1"/>
            </p:cNvSpPr>
            <p:nvPr/>
          </p:nvSpPr>
          <p:spPr bwMode="auto">
            <a:xfrm>
              <a:off x="2092882" y="4525963"/>
              <a:ext cx="41382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1" name="Line 1136"/>
            <p:cNvSpPr>
              <a:spLocks noChangeShapeType="1"/>
            </p:cNvSpPr>
            <p:nvPr/>
          </p:nvSpPr>
          <p:spPr bwMode="auto">
            <a:xfrm>
              <a:off x="2506710"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2" name="Line 1137"/>
            <p:cNvSpPr>
              <a:spLocks noChangeShapeType="1"/>
            </p:cNvSpPr>
            <p:nvPr/>
          </p:nvSpPr>
          <p:spPr bwMode="auto">
            <a:xfrm>
              <a:off x="2978115" y="4525963"/>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3" name="Line 1138"/>
            <p:cNvSpPr>
              <a:spLocks noChangeShapeType="1"/>
            </p:cNvSpPr>
            <p:nvPr/>
          </p:nvSpPr>
          <p:spPr bwMode="auto">
            <a:xfrm>
              <a:off x="3451318"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4" name="Line 1139"/>
            <p:cNvSpPr>
              <a:spLocks noChangeShapeType="1"/>
            </p:cNvSpPr>
            <p:nvPr/>
          </p:nvSpPr>
          <p:spPr bwMode="auto">
            <a:xfrm>
              <a:off x="3922723"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5" name="Line 1140"/>
            <p:cNvSpPr>
              <a:spLocks noChangeShapeType="1"/>
            </p:cNvSpPr>
            <p:nvPr/>
          </p:nvSpPr>
          <p:spPr bwMode="auto">
            <a:xfrm>
              <a:off x="4394127" y="4525963"/>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6" name="Line 1141"/>
            <p:cNvSpPr>
              <a:spLocks noChangeShapeType="1"/>
            </p:cNvSpPr>
            <p:nvPr/>
          </p:nvSpPr>
          <p:spPr bwMode="auto">
            <a:xfrm>
              <a:off x="4836744" y="4525963"/>
              <a:ext cx="51998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7" name="Line 1142"/>
            <p:cNvSpPr>
              <a:spLocks noChangeShapeType="1"/>
            </p:cNvSpPr>
            <p:nvPr/>
          </p:nvSpPr>
          <p:spPr bwMode="auto">
            <a:xfrm>
              <a:off x="5356729" y="4525963"/>
              <a:ext cx="455212"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8" name="Line 1143"/>
            <p:cNvSpPr>
              <a:spLocks noChangeShapeType="1"/>
            </p:cNvSpPr>
            <p:nvPr/>
          </p:nvSpPr>
          <p:spPr bwMode="auto">
            <a:xfrm>
              <a:off x="5811940"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79" name="Line 1144"/>
            <p:cNvSpPr>
              <a:spLocks noChangeShapeType="1"/>
            </p:cNvSpPr>
            <p:nvPr/>
          </p:nvSpPr>
          <p:spPr bwMode="auto">
            <a:xfrm>
              <a:off x="6283344" y="4525963"/>
              <a:ext cx="50199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0" name="Line 1145"/>
            <p:cNvSpPr>
              <a:spLocks noChangeShapeType="1"/>
            </p:cNvSpPr>
            <p:nvPr/>
          </p:nvSpPr>
          <p:spPr bwMode="auto">
            <a:xfrm>
              <a:off x="6785337" y="4525963"/>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1" name="Line 1146"/>
            <p:cNvSpPr>
              <a:spLocks noChangeShapeType="1"/>
            </p:cNvSpPr>
            <p:nvPr/>
          </p:nvSpPr>
          <p:spPr bwMode="auto">
            <a:xfrm>
              <a:off x="7227953"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2" name="Line 1147"/>
            <p:cNvSpPr>
              <a:spLocks noChangeShapeType="1"/>
            </p:cNvSpPr>
            <p:nvPr/>
          </p:nvSpPr>
          <p:spPr bwMode="auto">
            <a:xfrm>
              <a:off x="7699358" y="4525963"/>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3" name="Line 1148"/>
            <p:cNvSpPr>
              <a:spLocks noChangeShapeType="1"/>
            </p:cNvSpPr>
            <p:nvPr/>
          </p:nvSpPr>
          <p:spPr bwMode="auto">
            <a:xfrm>
              <a:off x="8172561" y="4525963"/>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4" name="Line 1196"/>
            <p:cNvSpPr>
              <a:spLocks noChangeShapeType="1"/>
            </p:cNvSpPr>
            <p:nvPr/>
          </p:nvSpPr>
          <p:spPr bwMode="auto">
            <a:xfrm>
              <a:off x="2092882" y="4191000"/>
              <a:ext cx="413828"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5" name="Line 1197"/>
            <p:cNvSpPr>
              <a:spLocks noChangeShapeType="1"/>
            </p:cNvSpPr>
            <p:nvPr/>
          </p:nvSpPr>
          <p:spPr bwMode="auto">
            <a:xfrm>
              <a:off x="2506710"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6" name="Line 1198"/>
            <p:cNvSpPr>
              <a:spLocks noChangeShapeType="1"/>
            </p:cNvSpPr>
            <p:nvPr/>
          </p:nvSpPr>
          <p:spPr bwMode="auto">
            <a:xfrm>
              <a:off x="2978115" y="4191000"/>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7" name="Line 1199"/>
            <p:cNvSpPr>
              <a:spLocks noChangeShapeType="1"/>
            </p:cNvSpPr>
            <p:nvPr/>
          </p:nvSpPr>
          <p:spPr bwMode="auto">
            <a:xfrm>
              <a:off x="3451318"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8" name="Line 1200"/>
            <p:cNvSpPr>
              <a:spLocks noChangeShapeType="1"/>
            </p:cNvSpPr>
            <p:nvPr/>
          </p:nvSpPr>
          <p:spPr bwMode="auto">
            <a:xfrm>
              <a:off x="3922723"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89" name="Line 1201"/>
            <p:cNvSpPr>
              <a:spLocks noChangeShapeType="1"/>
            </p:cNvSpPr>
            <p:nvPr/>
          </p:nvSpPr>
          <p:spPr bwMode="auto">
            <a:xfrm>
              <a:off x="4394127" y="4191000"/>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0" name="Line 1202"/>
            <p:cNvSpPr>
              <a:spLocks noChangeShapeType="1"/>
            </p:cNvSpPr>
            <p:nvPr/>
          </p:nvSpPr>
          <p:spPr bwMode="auto">
            <a:xfrm>
              <a:off x="5811940"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1" name="Line 1203"/>
            <p:cNvSpPr>
              <a:spLocks noChangeShapeType="1"/>
            </p:cNvSpPr>
            <p:nvPr/>
          </p:nvSpPr>
          <p:spPr bwMode="auto">
            <a:xfrm>
              <a:off x="6283344" y="4191000"/>
              <a:ext cx="501993"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2" name="Line 1204"/>
            <p:cNvSpPr>
              <a:spLocks noChangeShapeType="1"/>
            </p:cNvSpPr>
            <p:nvPr/>
          </p:nvSpPr>
          <p:spPr bwMode="auto">
            <a:xfrm>
              <a:off x="6785337" y="4191000"/>
              <a:ext cx="442617"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3" name="Line 1205"/>
            <p:cNvSpPr>
              <a:spLocks noChangeShapeType="1"/>
            </p:cNvSpPr>
            <p:nvPr/>
          </p:nvSpPr>
          <p:spPr bwMode="auto">
            <a:xfrm>
              <a:off x="7227953"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4" name="Line 1206"/>
            <p:cNvSpPr>
              <a:spLocks noChangeShapeType="1"/>
            </p:cNvSpPr>
            <p:nvPr/>
          </p:nvSpPr>
          <p:spPr bwMode="auto">
            <a:xfrm>
              <a:off x="7699358" y="4191000"/>
              <a:ext cx="473204"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sp>
          <p:nvSpPr>
            <p:cNvPr id="95" name="Line 1207"/>
            <p:cNvSpPr>
              <a:spLocks noChangeShapeType="1"/>
            </p:cNvSpPr>
            <p:nvPr/>
          </p:nvSpPr>
          <p:spPr bwMode="auto">
            <a:xfrm>
              <a:off x="8172561" y="4191000"/>
              <a:ext cx="471405" cy="0"/>
            </a:xfrm>
            <a:prstGeom prst="line">
              <a:avLst/>
            </a:prstGeom>
            <a:noFill/>
            <a:ln w="28575" cap="sq">
              <a:noFill/>
              <a:miter lim="800000"/>
              <a:headEnd/>
              <a:tailEnd/>
            </a:ln>
            <a:effectLst/>
          </p:spPr>
          <p:txBody>
            <a:bodyPr wrap="none"/>
            <a:lstStyle/>
            <a:p>
              <a:endParaRPr lang="zh-CN" altLang="en-US">
                <a:latin typeface="Consolas" pitchFamily="49" charset="0"/>
                <a:cs typeface="Consolas" pitchFamily="49" charset="0"/>
              </a:endParaRPr>
            </a:p>
          </p:txBody>
        </p:sp>
      </p:grpSp>
      <p:grpSp>
        <p:nvGrpSpPr>
          <p:cNvPr id="100" name="组合 99"/>
          <p:cNvGrpSpPr/>
          <p:nvPr/>
        </p:nvGrpSpPr>
        <p:grpSpPr>
          <a:xfrm>
            <a:off x="5929322" y="5500702"/>
            <a:ext cx="2571768" cy="571504"/>
            <a:chOff x="6143636" y="5500702"/>
            <a:chExt cx="2571768" cy="571504"/>
          </a:xfrm>
        </p:grpSpPr>
        <p:sp>
          <p:nvSpPr>
            <p:cNvPr id="98" name="右大括号 97"/>
            <p:cNvSpPr/>
            <p:nvPr/>
          </p:nvSpPr>
          <p:spPr>
            <a:xfrm>
              <a:off x="6143636" y="5500702"/>
              <a:ext cx="214314" cy="571504"/>
            </a:xfrm>
            <a:prstGeom prst="righ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9" name="TextBox 98"/>
            <p:cNvSpPr txBox="1"/>
            <p:nvPr/>
          </p:nvSpPr>
          <p:spPr>
            <a:xfrm>
              <a:off x="6357950" y="5500702"/>
              <a:ext cx="2357454" cy="400110"/>
            </a:xfrm>
            <a:prstGeom prst="rect">
              <a:avLst/>
            </a:prstGeom>
            <a:noFill/>
          </p:spPr>
          <p:txBody>
            <a:bodyPr wrap="square" rtlCol="0">
              <a:spAutoFit/>
            </a:bodyPr>
            <a:lstStyle/>
            <a:p>
              <a:pPr algn="l"/>
              <a:r>
                <a:rPr lang="zh-CN" altLang="en-US" sz="2000">
                  <a:latin typeface="微软雅黑" pitchFamily="34" charset="-122"/>
                  <a:ea typeface="微软雅黑" pitchFamily="34" charset="-122"/>
                  <a:cs typeface="Consolas" pitchFamily="49" charset="0"/>
                </a:rPr>
                <a:t>用一个数组存储</a:t>
              </a:r>
            </a:p>
          </p:txBody>
        </p:sp>
      </p:grpSp>
      <p:sp>
        <p:nvSpPr>
          <p:cNvPr id="2" name="灯片编号占位符 1">
            <a:extLst>
              <a:ext uri="{FF2B5EF4-FFF2-40B4-BE49-F238E27FC236}">
                <a16:creationId xmlns:a16="http://schemas.microsoft.com/office/drawing/2014/main" id="{92662213-D8FF-4EE3-ADCD-53A61CE81485}"/>
              </a:ext>
            </a:extLst>
          </p:cNvPr>
          <p:cNvSpPr>
            <a:spLocks noGrp="1"/>
          </p:cNvSpPr>
          <p:nvPr>
            <p:ph type="sldNum" sz="quarter" idx="12"/>
          </p:nvPr>
        </p:nvSpPr>
        <p:spPr/>
        <p:txBody>
          <a:bodyPr/>
          <a:lstStyle/>
          <a:p>
            <a:fld id="{FFD28AF7-D4CC-4B35-B7D7-507FA0146854}" type="slidenum">
              <a:rPr lang="en-US" altLang="zh-CN" smtClean="0"/>
              <a:pPr/>
              <a:t>66</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1764"/>
                                        </p:tgtEl>
                                        <p:attrNameLst>
                                          <p:attrName>style.visibility</p:attrName>
                                        </p:attrNameLst>
                                      </p:cBhvr>
                                      <p:to>
                                        <p:strVal val="visible"/>
                                      </p:to>
                                    </p:set>
                                    <p:animEffect transition="in" filter="wipe(up)">
                                      <p:cBhvr>
                                        <p:cTn id="7" dur="500"/>
                                        <p:tgtEl>
                                          <p:spTgt spid="20176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1762"/>
                                        </p:tgtEl>
                                        <p:attrNameLst>
                                          <p:attrName>style.visibility</p:attrName>
                                        </p:attrNameLst>
                                      </p:cBhvr>
                                      <p:to>
                                        <p:strVal val="visible"/>
                                      </p:to>
                                    </p:set>
                                    <p:animEffect transition="in" filter="wipe(up)">
                                      <p:cBhvr>
                                        <p:cTn id="11" dur="500"/>
                                        <p:tgtEl>
                                          <p:spTgt spid="20176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1766"/>
                                        </p:tgtEl>
                                        <p:attrNameLst>
                                          <p:attrName>style.visibility</p:attrName>
                                        </p:attrNameLst>
                                      </p:cBhvr>
                                      <p:to>
                                        <p:strVal val="visible"/>
                                      </p:to>
                                    </p:set>
                                    <p:animEffect transition="in" filter="wipe(up)">
                                      <p:cBhvr>
                                        <p:cTn id="15" dur="500"/>
                                        <p:tgtEl>
                                          <p:spTgt spid="20176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1763"/>
                                        </p:tgtEl>
                                        <p:attrNameLst>
                                          <p:attrName>style.visibility</p:attrName>
                                        </p:attrNameLst>
                                      </p:cBhvr>
                                      <p:to>
                                        <p:strVal val="visible"/>
                                      </p:to>
                                    </p:set>
                                    <p:animEffect transition="in" filter="wipe(up)">
                                      <p:cBhvr>
                                        <p:cTn id="19" dur="500"/>
                                        <p:tgtEl>
                                          <p:spTgt spid="20176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01767"/>
                                        </p:tgtEl>
                                        <p:attrNameLst>
                                          <p:attrName>style.visibility</p:attrName>
                                        </p:attrNameLst>
                                      </p:cBhvr>
                                      <p:to>
                                        <p:strVal val="visible"/>
                                      </p:to>
                                    </p:set>
                                    <p:animEffect transition="in" filter="wipe(up)">
                                      <p:cBhvr>
                                        <p:cTn id="23" dur="500"/>
                                        <p:tgtEl>
                                          <p:spTgt spid="20176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1765"/>
                                        </p:tgtEl>
                                        <p:attrNameLst>
                                          <p:attrName>style.visibility</p:attrName>
                                        </p:attrNameLst>
                                      </p:cBhvr>
                                      <p:to>
                                        <p:strVal val="visible"/>
                                      </p:to>
                                    </p:set>
                                    <p:animEffect transition="in" filter="wipe(up)">
                                      <p:cBhvr>
                                        <p:cTn id="27" dur="500"/>
                                        <p:tgtEl>
                                          <p:spTgt spid="2017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1768"/>
                                        </p:tgtEl>
                                        <p:attrNameLst>
                                          <p:attrName>style.visibility</p:attrName>
                                        </p:attrNameLst>
                                      </p:cBhvr>
                                      <p:to>
                                        <p:strVal val="visible"/>
                                      </p:to>
                                    </p:set>
                                    <p:animEffect transition="in" filter="wipe(left)">
                                      <p:cBhvr>
                                        <p:cTn id="32" dur="500"/>
                                        <p:tgtEl>
                                          <p:spTgt spid="2017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17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17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17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2" grpId="0" autoUpdateAnimBg="0"/>
      <p:bldP spid="201763" grpId="0" autoUpdateAnimBg="0"/>
      <p:bldP spid="201764" grpId="0" autoUpdateAnimBg="0"/>
      <p:bldP spid="201765" grpId="0" autoUpdateAnimBg="0"/>
      <p:bldP spid="201766" grpId="0" autoUpdateAnimBg="0"/>
      <p:bldP spid="201767" grpId="0" autoUpdateAnimBg="0"/>
      <p:bldP spid="201768" grpId="0" animBg="1"/>
      <p:bldP spid="201769" grpId="0"/>
      <p:bldP spid="201770" grpId="0"/>
      <p:bldP spid="20177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395288" y="1196975"/>
            <a:ext cx="8280400" cy="3477875"/>
          </a:xfrm>
          <a:prstGeom prst="rect">
            <a:avLst/>
          </a:prstGeom>
          <a:noFill/>
          <a:ln w="28575" algn="ctr">
            <a:noFill/>
            <a:miter lim="800000"/>
            <a:headEnd/>
            <a:tailEnd type="none" w="med" len="lg"/>
          </a:ln>
          <a:effectLst/>
        </p:spPr>
        <p:txBody>
          <a:bodyPr>
            <a:spAutoFit/>
          </a:bodyPr>
          <a:lstStyle/>
          <a:p>
            <a:pPr marL="457200" indent="-457200" algn="l">
              <a:lnSpc>
                <a:spcPct val="150000"/>
              </a:lnSpc>
              <a:spcBef>
                <a:spcPct val="50000"/>
              </a:spcBef>
              <a:buFontTx/>
              <a:buBlip>
                <a:blip r:embed="rId2"/>
              </a:buBlip>
            </a:pPr>
            <a:r>
              <a:rPr lang="zh-CN" altLang="en-US" sz="2200" dirty="0">
                <a:latin typeface="楷体" pitchFamily="49" charset="-122"/>
                <a:ea typeface="楷体" pitchFamily="49" charset="-122"/>
              </a:rPr>
              <a:t>对于</a:t>
            </a:r>
            <a:r>
              <a:rPr lang="zh-CN" altLang="en-US" sz="2200" dirty="0">
                <a:solidFill>
                  <a:srgbClr val="CC00FF"/>
                </a:solidFill>
                <a:latin typeface="楷体" pitchFamily="49" charset="-122"/>
                <a:ea typeface="楷体" pitchFamily="49" charset="-122"/>
              </a:rPr>
              <a:t>完全</a:t>
            </a:r>
            <a:r>
              <a:rPr lang="zh-CN" altLang="en-US" sz="2200">
                <a:solidFill>
                  <a:srgbClr val="CC00FF"/>
                </a:solidFill>
                <a:latin typeface="楷体" pitchFamily="49" charset="-122"/>
                <a:ea typeface="楷体" pitchFamily="49" charset="-122"/>
              </a:rPr>
              <a:t>二叉树</a:t>
            </a:r>
            <a:r>
              <a:rPr lang="zh-CN" altLang="en-US" sz="2200">
                <a:latin typeface="楷体" pitchFamily="49" charset="-122"/>
                <a:ea typeface="楷体" pitchFamily="49" charset="-122"/>
              </a:rPr>
              <a:t>来说，其</a:t>
            </a:r>
            <a:r>
              <a:rPr lang="zh-CN" altLang="en-US" sz="2200" dirty="0">
                <a:latin typeface="楷体" pitchFamily="49" charset="-122"/>
                <a:ea typeface="楷体" pitchFamily="49" charset="-122"/>
              </a:rPr>
              <a:t>顺序存储是十分合适的。</a:t>
            </a:r>
          </a:p>
          <a:p>
            <a:pPr marL="457200" indent="-457200" algn="l">
              <a:lnSpc>
                <a:spcPct val="150000"/>
              </a:lnSpc>
              <a:spcBef>
                <a:spcPct val="50000"/>
              </a:spcBef>
              <a:buFontTx/>
              <a:buBlip>
                <a:blip r:embed="rId2"/>
              </a:buBlip>
            </a:pPr>
            <a:r>
              <a:rPr lang="zh-CN" altLang="en-US" sz="2200" dirty="0">
                <a:latin typeface="楷体" pitchFamily="49" charset="-122"/>
                <a:ea typeface="楷体" pitchFamily="49" charset="-122"/>
              </a:rPr>
              <a:t>对于</a:t>
            </a:r>
            <a:r>
              <a:rPr lang="zh-CN" altLang="en-US" sz="2200" dirty="0">
                <a:solidFill>
                  <a:srgbClr val="CC00FF"/>
                </a:solidFill>
                <a:latin typeface="楷体" pitchFamily="49" charset="-122"/>
                <a:ea typeface="楷体" pitchFamily="49" charset="-122"/>
              </a:rPr>
              <a:t>一般</a:t>
            </a:r>
            <a:r>
              <a:rPr lang="zh-CN" altLang="en-US" sz="2200">
                <a:solidFill>
                  <a:srgbClr val="CC00FF"/>
                </a:solidFill>
                <a:latin typeface="楷体" pitchFamily="49" charset="-122"/>
                <a:ea typeface="楷体" pitchFamily="49" charset="-122"/>
              </a:rPr>
              <a:t>的二叉树</a:t>
            </a:r>
            <a:r>
              <a:rPr lang="zh-CN" altLang="en-US" sz="2200">
                <a:latin typeface="楷体" pitchFamily="49" charset="-122"/>
                <a:ea typeface="楷体" pitchFamily="49" charset="-122"/>
              </a:rPr>
              <a:t>，特别是</a:t>
            </a:r>
            <a:r>
              <a:rPr lang="zh-CN" altLang="en-US" sz="2200" dirty="0">
                <a:latin typeface="楷体" pitchFamily="49" charset="-122"/>
                <a:ea typeface="楷体" pitchFamily="49" charset="-122"/>
              </a:rPr>
              <a:t>对于那些</a:t>
            </a:r>
            <a:r>
              <a:rPr lang="zh-CN" altLang="en-US" sz="2200">
                <a:latin typeface="楷体" pitchFamily="49" charset="-122"/>
                <a:ea typeface="楷体" pitchFamily="49" charset="-122"/>
              </a:rPr>
              <a:t>单分支结点较多</a:t>
            </a:r>
            <a:r>
              <a:rPr lang="zh-CN" altLang="en-US" sz="2200" dirty="0">
                <a:latin typeface="楷体" pitchFamily="49" charset="-122"/>
                <a:ea typeface="楷体" pitchFamily="49" charset="-122"/>
              </a:rPr>
              <a:t>的二叉树来说是很不</a:t>
            </a:r>
            <a:r>
              <a:rPr lang="zh-CN" altLang="en-US" sz="2200">
                <a:latin typeface="楷体" pitchFamily="49" charset="-122"/>
                <a:ea typeface="楷体" pitchFamily="49" charset="-122"/>
              </a:rPr>
              <a:t>合适的，因为</a:t>
            </a:r>
            <a:r>
              <a:rPr lang="zh-CN" altLang="en-US" sz="2200" dirty="0">
                <a:latin typeface="楷体" pitchFamily="49" charset="-122"/>
                <a:ea typeface="楷体" pitchFamily="49" charset="-122"/>
              </a:rPr>
              <a:t>可能只有少数存储单元</a:t>
            </a:r>
            <a:r>
              <a:rPr lang="zh-CN" altLang="en-US" sz="2200">
                <a:latin typeface="楷体" pitchFamily="49" charset="-122"/>
                <a:ea typeface="楷体" pitchFamily="49" charset="-122"/>
              </a:rPr>
              <a:t>被利用，特别是</a:t>
            </a:r>
            <a:r>
              <a:rPr lang="zh-CN" altLang="en-US" sz="2200" dirty="0">
                <a:latin typeface="楷体" pitchFamily="49" charset="-122"/>
                <a:ea typeface="楷体" pitchFamily="49" charset="-122"/>
              </a:rPr>
              <a:t>对退化的二叉树（即</a:t>
            </a:r>
            <a:r>
              <a:rPr lang="zh-CN" altLang="en-US" sz="2200">
                <a:latin typeface="楷体" pitchFamily="49" charset="-122"/>
                <a:ea typeface="楷体" pitchFamily="49" charset="-122"/>
              </a:rPr>
              <a:t>每个分支结点都是</a:t>
            </a:r>
            <a:r>
              <a:rPr lang="zh-CN" altLang="en-US" sz="2200" dirty="0">
                <a:latin typeface="楷体" pitchFamily="49" charset="-122"/>
                <a:ea typeface="楷体" pitchFamily="49" charset="-122"/>
              </a:rPr>
              <a:t>单分支</a:t>
            </a:r>
            <a:r>
              <a:rPr lang="zh-CN" altLang="en-US" sz="2200">
                <a:latin typeface="楷体" pitchFamily="49" charset="-122"/>
                <a:ea typeface="楷体" pitchFamily="49" charset="-122"/>
              </a:rPr>
              <a:t>的），空间</a:t>
            </a:r>
            <a:r>
              <a:rPr lang="zh-CN" altLang="en-US" sz="2200" dirty="0">
                <a:latin typeface="楷体" pitchFamily="49" charset="-122"/>
                <a:ea typeface="楷体" pitchFamily="49" charset="-122"/>
              </a:rPr>
              <a:t>浪费更是惊人。</a:t>
            </a:r>
          </a:p>
          <a:p>
            <a:pPr marL="457200" indent="-457200" algn="l">
              <a:lnSpc>
                <a:spcPct val="150000"/>
              </a:lnSpc>
              <a:spcBef>
                <a:spcPct val="50000"/>
              </a:spcBef>
              <a:buFontTx/>
              <a:buBlip>
                <a:blip r:embed="rId2"/>
              </a:buBlip>
            </a:pPr>
            <a:r>
              <a:rPr lang="zh-CN" altLang="en-US" sz="2200" dirty="0">
                <a:latin typeface="楷体" pitchFamily="49" charset="-122"/>
                <a:ea typeface="楷体" pitchFamily="49" charset="-122"/>
              </a:rPr>
              <a:t>在顺序存储</a:t>
            </a:r>
            <a:r>
              <a:rPr lang="zh-CN" altLang="en-US" sz="2200">
                <a:latin typeface="楷体" pitchFamily="49" charset="-122"/>
                <a:ea typeface="楷体" pitchFamily="49" charset="-122"/>
              </a:rPr>
              <a:t>结构中，</a:t>
            </a:r>
            <a:r>
              <a:rPr lang="zh-CN" altLang="en-US" sz="2200">
                <a:solidFill>
                  <a:srgbClr val="CC00FF"/>
                </a:solidFill>
                <a:latin typeface="楷体" pitchFamily="49" charset="-122"/>
                <a:ea typeface="楷体" pitchFamily="49" charset="-122"/>
              </a:rPr>
              <a:t>找一个结点的</a:t>
            </a:r>
            <a:r>
              <a:rPr lang="zh-CN" altLang="en-US" sz="2200" dirty="0">
                <a:solidFill>
                  <a:srgbClr val="CC00FF"/>
                </a:solidFill>
                <a:latin typeface="楷体" pitchFamily="49" charset="-122"/>
                <a:ea typeface="楷体" pitchFamily="49" charset="-122"/>
              </a:rPr>
              <a:t>双亲和孩子都很容易</a:t>
            </a:r>
            <a:r>
              <a:rPr lang="zh-CN" altLang="en-US" sz="2200" dirty="0">
                <a:latin typeface="楷体" pitchFamily="49" charset="-122"/>
                <a:ea typeface="楷体" pitchFamily="49" charset="-122"/>
              </a:rPr>
              <a:t>。</a:t>
            </a:r>
          </a:p>
        </p:txBody>
      </p:sp>
      <p:sp>
        <p:nvSpPr>
          <p:cNvPr id="380931" name="Text Box 3"/>
          <p:cNvSpPr txBox="1">
            <a:spLocks noChangeArrowheads="1"/>
          </p:cNvSpPr>
          <p:nvPr/>
        </p:nvSpPr>
        <p:spPr bwMode="auto">
          <a:xfrm>
            <a:off x="468312" y="333375"/>
            <a:ext cx="4389439" cy="4572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square">
            <a:spAutoFit/>
          </a:bodyPr>
          <a:lstStyle/>
          <a:p>
            <a:pPr algn="l">
              <a:spcBef>
                <a:spcPct val="50000"/>
              </a:spcBef>
            </a:pPr>
            <a:r>
              <a:rPr lang="zh-CN" altLang="en-US" dirty="0">
                <a:solidFill>
                  <a:srgbClr val="3333FF"/>
                </a:solidFill>
                <a:latin typeface="楷体" pitchFamily="49" charset="-122"/>
                <a:ea typeface="楷体" pitchFamily="49" charset="-122"/>
              </a:rPr>
              <a:t>二叉树顺序存储结构的特点：</a:t>
            </a:r>
          </a:p>
        </p:txBody>
      </p:sp>
      <p:grpSp>
        <p:nvGrpSpPr>
          <p:cNvPr id="4" name="组合 3"/>
          <p:cNvGrpSpPr>
            <a:grpSpLocks noChangeAspect="1"/>
          </p:cNvGrpSpPr>
          <p:nvPr/>
        </p:nvGrpSpPr>
        <p:grpSpPr>
          <a:xfrm>
            <a:off x="5286381" y="4915220"/>
            <a:ext cx="1834298" cy="1497440"/>
            <a:chOff x="2500298" y="4000504"/>
            <a:chExt cx="2653788" cy="2166435"/>
          </a:xfrm>
        </p:grpSpPr>
        <p:sp>
          <p:nvSpPr>
            <p:cNvPr id="5" name="椭圆 4"/>
            <p:cNvSpPr/>
            <p:nvPr/>
          </p:nvSpPr>
          <p:spPr>
            <a:xfrm>
              <a:off x="3428992" y="4000504"/>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200" i="1" dirty="0" err="1">
                  <a:solidFill>
                    <a:srgbClr val="0000CC"/>
                  </a:solidFill>
                  <a:latin typeface="Consolas" pitchFamily="49" charset="0"/>
                  <a:cs typeface="Consolas" pitchFamily="49" charset="0"/>
                </a:rPr>
                <a:t>i</a:t>
              </a:r>
              <a:r>
                <a:rPr lang="en-US" altLang="zh-CN" sz="1200" dirty="0">
                  <a:solidFill>
                    <a:srgbClr val="0000CC"/>
                  </a:solidFill>
                  <a:latin typeface="Consolas" pitchFamily="49" charset="0"/>
                  <a:cs typeface="Consolas" pitchFamily="49" charset="0"/>
                </a:rPr>
                <a:t>/2</a:t>
              </a:r>
              <a:endParaRPr lang="zh-CN" altLang="en-US" sz="1200" dirty="0">
                <a:solidFill>
                  <a:srgbClr val="0000CC"/>
                </a:solidFill>
                <a:latin typeface="Consolas" pitchFamily="49" charset="0"/>
                <a:cs typeface="Consolas" pitchFamily="49" charset="0"/>
              </a:endParaRPr>
            </a:p>
          </p:txBody>
        </p:sp>
        <p:sp>
          <p:nvSpPr>
            <p:cNvPr id="6" name="椭圆 5"/>
            <p:cNvSpPr/>
            <p:nvPr/>
          </p:nvSpPr>
          <p:spPr>
            <a:xfrm>
              <a:off x="3428992" y="4857760"/>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i="1" dirty="0" err="1">
                  <a:solidFill>
                    <a:srgbClr val="0000CC"/>
                  </a:solidFill>
                  <a:latin typeface="Consolas" pitchFamily="49" charset="0"/>
                  <a:cs typeface="Consolas" pitchFamily="49" charset="0"/>
                </a:rPr>
                <a:t>i</a:t>
              </a:r>
              <a:endParaRPr lang="zh-CN" altLang="en-US" sz="1400" dirty="0">
                <a:solidFill>
                  <a:srgbClr val="0000CC"/>
                </a:solidFill>
                <a:latin typeface="Consolas" pitchFamily="49" charset="0"/>
                <a:cs typeface="Consolas" pitchFamily="49" charset="0"/>
              </a:endParaRPr>
            </a:p>
          </p:txBody>
        </p:sp>
        <p:sp>
          <p:nvSpPr>
            <p:cNvPr id="7" name="椭圆 6"/>
            <p:cNvSpPr/>
            <p:nvPr/>
          </p:nvSpPr>
          <p:spPr>
            <a:xfrm>
              <a:off x="2500298" y="5643578"/>
              <a:ext cx="714380"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400" dirty="0" err="1">
                  <a:solidFill>
                    <a:srgbClr val="0000CC"/>
                  </a:solidFill>
                  <a:latin typeface="Consolas" pitchFamily="49" charset="0"/>
                  <a:cs typeface="Consolas" pitchFamily="49" charset="0"/>
                </a:rPr>
                <a:t>2</a:t>
              </a:r>
              <a:r>
                <a:rPr lang="en-US" altLang="zh-CN" sz="1400" i="1" dirty="0" err="1">
                  <a:solidFill>
                    <a:srgbClr val="0000CC"/>
                  </a:solidFill>
                  <a:latin typeface="Consolas" pitchFamily="49" charset="0"/>
                  <a:cs typeface="Consolas" pitchFamily="49" charset="0"/>
                </a:rPr>
                <a:t>i</a:t>
              </a:r>
              <a:endParaRPr lang="zh-CN" altLang="en-US" sz="1400" dirty="0">
                <a:solidFill>
                  <a:srgbClr val="0000CC"/>
                </a:solidFill>
                <a:latin typeface="Consolas" pitchFamily="49" charset="0"/>
                <a:cs typeface="Consolas" pitchFamily="49" charset="0"/>
              </a:endParaRPr>
            </a:p>
          </p:txBody>
        </p:sp>
        <p:sp>
          <p:nvSpPr>
            <p:cNvPr id="8" name="椭圆 7"/>
            <p:cNvSpPr/>
            <p:nvPr/>
          </p:nvSpPr>
          <p:spPr>
            <a:xfrm>
              <a:off x="4153954" y="5643578"/>
              <a:ext cx="1000132" cy="523361"/>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200" dirty="0" err="1">
                  <a:solidFill>
                    <a:srgbClr val="0000CC"/>
                  </a:solidFill>
                  <a:latin typeface="Consolas" pitchFamily="49" charset="0"/>
                  <a:cs typeface="Consolas" pitchFamily="49" charset="0"/>
                </a:rPr>
                <a:t>2</a:t>
              </a:r>
              <a:r>
                <a:rPr lang="en-US" altLang="zh-CN" sz="1200" i="1" dirty="0" err="1">
                  <a:solidFill>
                    <a:srgbClr val="0000CC"/>
                  </a:solidFill>
                  <a:latin typeface="Consolas" pitchFamily="49" charset="0"/>
                  <a:cs typeface="Consolas" pitchFamily="49" charset="0"/>
                </a:rPr>
                <a:t>i</a:t>
              </a:r>
              <a:r>
                <a:rPr lang="en-US" altLang="zh-CN" sz="1200" dirty="0" err="1">
                  <a:solidFill>
                    <a:srgbClr val="0000CC"/>
                  </a:solidFill>
                  <a:latin typeface="Consolas" pitchFamily="49" charset="0"/>
                  <a:cs typeface="Consolas" pitchFamily="49" charset="0"/>
                </a:rPr>
                <a:t>+1</a:t>
              </a:r>
              <a:endParaRPr lang="zh-CN" altLang="en-US" sz="1200" dirty="0">
                <a:solidFill>
                  <a:srgbClr val="0000CC"/>
                </a:solidFill>
                <a:latin typeface="Consolas" pitchFamily="49" charset="0"/>
                <a:cs typeface="Consolas" pitchFamily="49" charset="0"/>
              </a:endParaRPr>
            </a:p>
          </p:txBody>
        </p:sp>
        <p:cxnSp>
          <p:nvCxnSpPr>
            <p:cNvPr id="9" name="直接连接符 8"/>
            <p:cNvCxnSpPr>
              <a:stCxn id="5" idx="4"/>
              <a:endCxn id="6" idx="0"/>
            </p:cNvCxnSpPr>
            <p:nvPr/>
          </p:nvCxnSpPr>
          <p:spPr>
            <a:xfrm rot="5400000">
              <a:off x="3619235" y="4690812"/>
              <a:ext cx="333895"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0" name="直接连接符 9"/>
            <p:cNvCxnSpPr>
              <a:stCxn id="6" idx="3"/>
              <a:endCxn id="7" idx="7"/>
            </p:cNvCxnSpPr>
            <p:nvPr/>
          </p:nvCxnSpPr>
          <p:spPr>
            <a:xfrm rot="5400000">
              <a:off x="3113963" y="5300573"/>
              <a:ext cx="415745" cy="423552"/>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6" idx="5"/>
              <a:endCxn id="8" idx="1"/>
            </p:cNvCxnSpPr>
            <p:nvPr/>
          </p:nvCxnSpPr>
          <p:spPr>
            <a:xfrm rot="16200000" flipH="1">
              <a:off x="3961713" y="5381515"/>
              <a:ext cx="415748" cy="261665"/>
            </a:xfrm>
            <a:prstGeom prst="straightConnector1">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12" name="左弧形箭头 11"/>
          <p:cNvSpPr/>
          <p:nvPr/>
        </p:nvSpPr>
        <p:spPr>
          <a:xfrm rot="10800000">
            <a:off x="6572265" y="4572008"/>
            <a:ext cx="214314" cy="642942"/>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2" name="灯片编号占位符 1">
            <a:extLst>
              <a:ext uri="{FF2B5EF4-FFF2-40B4-BE49-F238E27FC236}">
                <a16:creationId xmlns:a16="http://schemas.microsoft.com/office/drawing/2014/main" id="{51192D7C-9F2B-4A19-BDB9-36430343F8AE}"/>
              </a:ext>
            </a:extLst>
          </p:cNvPr>
          <p:cNvSpPr>
            <a:spLocks noGrp="1"/>
          </p:cNvSpPr>
          <p:nvPr>
            <p:ph type="sldNum" sz="quarter" idx="12"/>
          </p:nvPr>
        </p:nvSpPr>
        <p:spPr/>
        <p:txBody>
          <a:bodyPr/>
          <a:lstStyle/>
          <a:p>
            <a:fld id="{FFD28AF7-D4CC-4B35-B7D7-507FA0146854}" type="slidenum">
              <a:rPr lang="en-US" altLang="zh-CN" smtClean="0"/>
              <a:pPr/>
              <a:t>67</a:t>
            </a:fld>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55651" y="2445406"/>
            <a:ext cx="4745043" cy="152000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80000"/>
              </a:lnSpc>
              <a:spcBef>
                <a:spcPct val="50000"/>
              </a:spcBef>
            </a:pPr>
            <a:r>
              <a:rPr kumimoji="1" lang="en-US" altLang="zh-CN" sz="1800" dirty="0" err="1">
                <a:solidFill>
                  <a:srgbClr val="3333FF"/>
                </a:solidFill>
                <a:latin typeface="Consolas" pitchFamily="49" charset="0"/>
                <a:cs typeface="Consolas" pitchFamily="49" charset="0"/>
              </a:rPr>
              <a:t>typedef</a:t>
            </a:r>
            <a:r>
              <a:rPr kumimoji="1" lang="en-US" altLang="zh-CN" sz="1800" dirty="0">
                <a:solidFill>
                  <a:srgbClr val="3333FF"/>
                </a:solidFill>
                <a:latin typeface="Consolas" pitchFamily="49" charset="0"/>
                <a:cs typeface="Consolas" pitchFamily="49" charset="0"/>
              </a:rPr>
              <a:t> </a:t>
            </a:r>
            <a:r>
              <a:rPr kumimoji="1" lang="en-US" altLang="zh-CN" sz="1800" dirty="0" err="1">
                <a:solidFill>
                  <a:srgbClr val="C00000"/>
                </a:solidFill>
                <a:latin typeface="Consolas" pitchFamily="49" charset="0"/>
                <a:cs typeface="Consolas" pitchFamily="49" charset="0"/>
              </a:rPr>
              <a:t>struct</a:t>
            </a:r>
            <a:r>
              <a:rPr kumimoji="1" lang="en-US" altLang="zh-CN" sz="1800" dirty="0">
                <a:solidFill>
                  <a:srgbClr val="C00000"/>
                </a:solidFill>
                <a:latin typeface="Consolas" pitchFamily="49" charset="0"/>
                <a:cs typeface="Consolas" pitchFamily="49" charset="0"/>
              </a:rPr>
              <a:t> node</a:t>
            </a:r>
          </a:p>
          <a:p>
            <a:pPr algn="just">
              <a:lnSpc>
                <a:spcPct val="80000"/>
              </a:lnSpc>
              <a:spcBef>
                <a:spcPct val="50000"/>
              </a:spcBef>
            </a:pPr>
            <a:r>
              <a:rPr kumimoji="1" lang="en-US" altLang="zh-CN" sz="1800">
                <a:solidFill>
                  <a:srgbClr val="3333FF"/>
                </a:solidFill>
                <a:latin typeface="Consolas" pitchFamily="49" charset="0"/>
                <a:cs typeface="Consolas" pitchFamily="49" charset="0"/>
              </a:rPr>
              <a:t>{  ElemType </a:t>
            </a:r>
            <a:r>
              <a:rPr kumimoji="1" lang="en-US" altLang="zh-CN" sz="1800" dirty="0">
                <a:solidFill>
                  <a:srgbClr val="3333FF"/>
                </a:solidFill>
                <a:latin typeface="Consolas" pitchFamily="49" charset="0"/>
                <a:cs typeface="Consolas" pitchFamily="49" charset="0"/>
              </a:rPr>
              <a:t>data;</a:t>
            </a:r>
          </a:p>
          <a:p>
            <a:pPr algn="just">
              <a:lnSpc>
                <a:spcPct val="80000"/>
              </a:lnSpc>
              <a:spcBef>
                <a:spcPct val="50000"/>
              </a:spcBef>
            </a:pPr>
            <a:r>
              <a:rPr kumimoji="1" lang="en-US" altLang="zh-CN" sz="1800">
                <a:solidFill>
                  <a:srgbClr val="3333FF"/>
                </a:solidFill>
                <a:latin typeface="Consolas" pitchFamily="49" charset="0"/>
                <a:cs typeface="Consolas" pitchFamily="49" charset="0"/>
              </a:rPr>
              <a:t>   </a:t>
            </a:r>
            <a:r>
              <a:rPr kumimoji="1" lang="en-US" altLang="zh-CN" sz="1800">
                <a:solidFill>
                  <a:srgbClr val="C00000"/>
                </a:solidFill>
                <a:latin typeface="Consolas" pitchFamily="49" charset="0"/>
                <a:cs typeface="Consolas" pitchFamily="49" charset="0"/>
              </a:rPr>
              <a:t>struct </a:t>
            </a:r>
            <a:r>
              <a:rPr kumimoji="1" lang="en-US" altLang="zh-CN" sz="1800" dirty="0">
                <a:solidFill>
                  <a:srgbClr val="C00000"/>
                </a:solidFill>
                <a:latin typeface="Consolas" pitchFamily="49" charset="0"/>
                <a:cs typeface="Consolas" pitchFamily="49" charset="0"/>
              </a:rPr>
              <a:t>node </a:t>
            </a:r>
            <a:r>
              <a:rPr kumimoji="1" lang="en-US" altLang="zh-CN" sz="1800">
                <a:solidFill>
                  <a:srgbClr val="3333FF"/>
                </a:solidFill>
                <a:latin typeface="Consolas" pitchFamily="49" charset="0"/>
                <a:cs typeface="Consolas" pitchFamily="49" charset="0"/>
              </a:rPr>
              <a:t>*lchild</a:t>
            </a:r>
            <a:r>
              <a:rPr kumimoji="1" lang="zh-CN" altLang="en-US" sz="1800">
                <a:solidFill>
                  <a:srgbClr val="3333FF"/>
                </a:solidFill>
                <a:latin typeface="Consolas" pitchFamily="49" charset="0"/>
                <a:cs typeface="Consolas" pitchFamily="49" charset="0"/>
              </a:rPr>
              <a:t>，</a:t>
            </a:r>
            <a:r>
              <a:rPr kumimoji="1" lang="en-US" altLang="zh-CN" sz="1800">
                <a:solidFill>
                  <a:srgbClr val="3333FF"/>
                </a:solidFill>
                <a:latin typeface="Consolas" pitchFamily="49" charset="0"/>
                <a:cs typeface="Consolas" pitchFamily="49" charset="0"/>
              </a:rPr>
              <a:t> </a:t>
            </a:r>
            <a:r>
              <a:rPr kumimoji="1" lang="en-US" altLang="zh-CN" sz="1800" dirty="0">
                <a:solidFill>
                  <a:srgbClr val="3333FF"/>
                </a:solidFill>
                <a:latin typeface="Consolas" pitchFamily="49" charset="0"/>
                <a:cs typeface="Consolas" pitchFamily="49" charset="0"/>
              </a:rPr>
              <a:t>*</a:t>
            </a:r>
            <a:r>
              <a:rPr kumimoji="1" lang="en-US" altLang="zh-CN" sz="1800" dirty="0" err="1">
                <a:solidFill>
                  <a:srgbClr val="3333FF"/>
                </a:solidFill>
                <a:latin typeface="Consolas" pitchFamily="49" charset="0"/>
                <a:cs typeface="Consolas" pitchFamily="49" charset="0"/>
              </a:rPr>
              <a:t>rchild</a:t>
            </a:r>
            <a:r>
              <a:rPr kumimoji="1" lang="en-US" altLang="zh-CN" sz="1800" dirty="0">
                <a:solidFill>
                  <a:srgbClr val="3333FF"/>
                </a:solidFill>
                <a:latin typeface="Consolas" pitchFamily="49" charset="0"/>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cs typeface="Consolas" pitchFamily="49" charset="0"/>
              </a:rPr>
              <a:t>} </a:t>
            </a:r>
            <a:r>
              <a:rPr kumimoji="1" lang="en-US" altLang="zh-CN" sz="1800">
                <a:solidFill>
                  <a:srgbClr val="FF0000"/>
                </a:solidFill>
                <a:latin typeface="Consolas" pitchFamily="49" charset="0"/>
                <a:cs typeface="Consolas" pitchFamily="49" charset="0"/>
              </a:rPr>
              <a:t>BTNode</a:t>
            </a:r>
            <a:r>
              <a:rPr kumimoji="1" lang="en-US" altLang="zh-CN" sz="1800" dirty="0">
                <a:solidFill>
                  <a:srgbClr val="3333FF"/>
                </a:solidFill>
                <a:latin typeface="Consolas" pitchFamily="49" charset="0"/>
                <a:cs typeface="Consolas" pitchFamily="49" charset="0"/>
              </a:rPr>
              <a:t>;      </a:t>
            </a:r>
          </a:p>
        </p:txBody>
      </p:sp>
      <p:sp>
        <p:nvSpPr>
          <p:cNvPr id="171010" name="Text Box 2" descr="纸莎草纸"/>
          <p:cNvSpPr txBox="1">
            <a:spLocks noChangeArrowheads="1"/>
          </p:cNvSpPr>
          <p:nvPr/>
        </p:nvSpPr>
        <p:spPr bwMode="auto">
          <a:xfrm>
            <a:off x="250824" y="495282"/>
            <a:ext cx="5821374" cy="486287"/>
          </a:xfrm>
          <a:prstGeom prst="rect">
            <a:avLst/>
          </a:prstGeom>
          <a:blipFill dpi="0" rotWithShape="1">
            <a:blip r:embed="rId3"/>
            <a:srcRect/>
            <a:tile tx="0" ty="0" sx="100000" sy="100000" flip="none" algn="tl"/>
          </a:blipFill>
          <a:ln w="2857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80000"/>
              </a:lnSpc>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7.3.2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二叉树的链式存储结构</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171011" name="Text Box 3"/>
          <p:cNvSpPr txBox="1">
            <a:spLocks noChangeArrowheads="1"/>
          </p:cNvSpPr>
          <p:nvPr/>
        </p:nvSpPr>
        <p:spPr bwMode="auto">
          <a:xfrm>
            <a:off x="428596" y="1357298"/>
            <a:ext cx="7920037" cy="803297"/>
          </a:xfrm>
          <a:prstGeom prst="rect">
            <a:avLst/>
          </a:prstGeom>
          <a:noFill/>
          <a:ln w="28575" algn="ctr">
            <a:noFill/>
            <a:miter lim="800000"/>
            <a:headEnd/>
            <a:tailEnd type="none" w="med" len="lg"/>
          </a:ln>
          <a:effectLst/>
        </p:spPr>
        <p:txBody>
          <a:bodyPr>
            <a:spAutoFit/>
          </a:bodyPr>
          <a:lstStyle/>
          <a:p>
            <a:pPr algn="just">
              <a:lnSpc>
                <a:spcPct val="80000"/>
              </a:lnSpc>
              <a:spcBef>
                <a:spcPct val="50000"/>
              </a:spcBef>
            </a:pPr>
            <a:r>
              <a:rPr kumimoji="1" lang="zh-CN" altLang="en-US" sz="2200" dirty="0">
                <a:ea typeface="楷体" pitchFamily="49" charset="-122"/>
                <a:cs typeface="Times New Roman" pitchFamily="18" charset="0"/>
              </a:rPr>
              <a:t>借鉴</a:t>
            </a:r>
            <a:r>
              <a:rPr kumimoji="1" lang="zh-CN" altLang="en-US" sz="2200" dirty="0">
                <a:solidFill>
                  <a:srgbClr val="FF00FF"/>
                </a:solidFill>
                <a:ea typeface="楷体" pitchFamily="49" charset="-122"/>
                <a:cs typeface="Times New Roman" pitchFamily="18" charset="0"/>
              </a:rPr>
              <a:t>树的孩子链存储结构</a:t>
            </a:r>
            <a:r>
              <a:rPr kumimoji="1" lang="zh-CN" altLang="en-US" sz="2200" dirty="0">
                <a:ea typeface="楷体" pitchFamily="49" charset="-122"/>
                <a:cs typeface="Times New Roman" pitchFamily="18" charset="0"/>
              </a:rPr>
              <a:t>  </a:t>
            </a:r>
            <a:r>
              <a:rPr kumimoji="1" lang="zh-CN" altLang="en-US" sz="2200" dirty="0">
                <a:solidFill>
                  <a:srgbClr val="C00000"/>
                </a:solidFill>
                <a:ea typeface="楷体" pitchFamily="49" charset="-122"/>
                <a:cs typeface="Times New Roman" pitchFamily="18" charset="0"/>
                <a:sym typeface="Wingdings"/>
              </a:rPr>
              <a:t></a:t>
            </a:r>
            <a:r>
              <a:rPr kumimoji="1" lang="zh-CN" altLang="en-US" sz="2200" dirty="0">
                <a:ea typeface="楷体" pitchFamily="49" charset="-122"/>
                <a:cs typeface="Times New Roman" pitchFamily="18" charset="0"/>
                <a:sym typeface="Wingdings"/>
              </a:rPr>
              <a:t>  </a:t>
            </a:r>
            <a:r>
              <a:rPr kumimoji="1" lang="zh-CN" altLang="en-US" sz="2200" dirty="0">
                <a:ea typeface="楷体" pitchFamily="49" charset="-122"/>
                <a:cs typeface="Times New Roman" pitchFamily="18" charset="0"/>
                <a:sym typeface="Wingdings" pitchFamily="2" charset="2"/>
              </a:rPr>
              <a:t>二叉树的链式存储结构。</a:t>
            </a:r>
          </a:p>
          <a:p>
            <a:pPr algn="just">
              <a:lnSpc>
                <a:spcPct val="80000"/>
              </a:lnSpc>
              <a:spcBef>
                <a:spcPct val="50000"/>
              </a:spcBef>
            </a:pPr>
            <a:r>
              <a:rPr kumimoji="1" lang="zh-CN" altLang="en-US" sz="2200" dirty="0">
                <a:ea typeface="楷体" pitchFamily="49" charset="-122"/>
                <a:cs typeface="Times New Roman" pitchFamily="18" charset="0"/>
              </a:rPr>
              <a:t>在二叉树</a:t>
            </a:r>
            <a:r>
              <a:rPr kumimoji="1" lang="zh-CN" altLang="en-US" sz="2200">
                <a:ea typeface="楷体" pitchFamily="49" charset="-122"/>
                <a:cs typeface="Times New Roman" pitchFamily="18" charset="0"/>
              </a:rPr>
              <a:t>的链式存储中，结点的类型声明如下</a:t>
            </a:r>
            <a:r>
              <a:rPr kumimoji="1" lang="en-US" altLang="zh-CN" sz="2200" dirty="0">
                <a:ea typeface="楷体" pitchFamily="49" charset="-122"/>
                <a:cs typeface="Times New Roman" pitchFamily="18" charset="0"/>
              </a:rPr>
              <a:t>:</a:t>
            </a:r>
            <a:endParaRPr lang="en-US" altLang="zh-CN" sz="2200" dirty="0">
              <a:ea typeface="楷体" pitchFamily="49" charset="-122"/>
              <a:cs typeface="Times New Roman" pitchFamily="18" charset="0"/>
            </a:endParaRPr>
          </a:p>
        </p:txBody>
      </p:sp>
      <p:grpSp>
        <p:nvGrpSpPr>
          <p:cNvPr id="11" name="组合 10"/>
          <p:cNvGrpSpPr/>
          <p:nvPr/>
        </p:nvGrpSpPr>
        <p:grpSpPr>
          <a:xfrm>
            <a:off x="2000232" y="3635376"/>
            <a:ext cx="4786346" cy="1551056"/>
            <a:chOff x="2000232" y="3635376"/>
            <a:chExt cx="4786346" cy="1551056"/>
          </a:xfrm>
        </p:grpSpPr>
        <p:sp>
          <p:nvSpPr>
            <p:cNvPr id="6" name="TextBox 5"/>
            <p:cNvSpPr txBox="1"/>
            <p:nvPr/>
          </p:nvSpPr>
          <p:spPr>
            <a:xfrm>
              <a:off x="2000232" y="4786322"/>
              <a:ext cx="4786346" cy="400110"/>
            </a:xfrm>
            <a:prstGeom prst="rect">
              <a:avLst/>
            </a:prstGeom>
            <a:noFill/>
          </p:spPr>
          <p:txBody>
            <a:bodyPr wrap="square" rtlCol="0">
              <a:spAutoFit/>
            </a:bodyPr>
            <a:lstStyle/>
            <a:p>
              <a:pPr algn="l"/>
              <a:r>
                <a:rPr lang="zh-CN" altLang="en-US" sz="2000">
                  <a:latin typeface="微软雅黑" pitchFamily="34" charset="-122"/>
                  <a:ea typeface="微软雅黑" pitchFamily="34" charset="-122"/>
                </a:rPr>
                <a:t>指向的都是</a:t>
              </a:r>
              <a:r>
                <a:rPr kumimoji="1" lang="zh-CN" altLang="en-US" sz="2000">
                  <a:latin typeface="微软雅黑" pitchFamily="34" charset="-122"/>
                  <a:ea typeface="微软雅黑" pitchFamily="34" charset="-122"/>
                  <a:cs typeface="Times New Roman" pitchFamily="18" charset="0"/>
                  <a:sym typeface="Wingdings" pitchFamily="2" charset="2"/>
                </a:rPr>
                <a:t>二叉树：递归性</a:t>
              </a:r>
              <a:endParaRPr lang="zh-CN" altLang="en-US" sz="2000">
                <a:latin typeface="微软雅黑" pitchFamily="34" charset="-122"/>
                <a:ea typeface="微软雅黑" pitchFamily="34" charset="-122"/>
              </a:endParaRPr>
            </a:p>
          </p:txBody>
        </p:sp>
        <p:cxnSp>
          <p:nvCxnSpPr>
            <p:cNvPr id="8" name="直接箭头连接符 7"/>
            <p:cNvCxnSpPr/>
            <p:nvPr/>
          </p:nvCxnSpPr>
          <p:spPr>
            <a:xfrm rot="5400000" flipH="1" flipV="1">
              <a:off x="2856693" y="4214024"/>
              <a:ext cx="1143008" cy="1588"/>
            </a:xfrm>
            <a:prstGeom prst="straightConnector1">
              <a:avLst/>
            </a:prstGeom>
            <a:ln w="28575">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2714612" y="3635376"/>
              <a:ext cx="2160000" cy="1588"/>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grpSp>
      <p:sp>
        <p:nvSpPr>
          <p:cNvPr id="2" name="灯片编号占位符 1">
            <a:extLst>
              <a:ext uri="{FF2B5EF4-FFF2-40B4-BE49-F238E27FC236}">
                <a16:creationId xmlns:a16="http://schemas.microsoft.com/office/drawing/2014/main" id="{55D01466-D89A-49D2-9F51-0110129AE100}"/>
              </a:ext>
            </a:extLst>
          </p:cNvPr>
          <p:cNvSpPr>
            <a:spLocks noGrp="1"/>
          </p:cNvSpPr>
          <p:nvPr>
            <p:ph type="sldNum" sz="quarter" idx="12"/>
          </p:nvPr>
        </p:nvSpPr>
        <p:spPr/>
        <p:txBody>
          <a:bodyPr/>
          <a:lstStyle/>
          <a:p>
            <a:fld id="{FFD28AF7-D4CC-4B35-B7D7-507FA0146854}" type="slidenum">
              <a:rPr lang="en-US" altLang="zh-CN" smtClean="0"/>
              <a:pPr/>
              <a:t>68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2568575" y="3292487"/>
            <a:ext cx="9144000" cy="0"/>
          </a:xfrm>
          <a:prstGeom prst="rect">
            <a:avLst/>
          </a:prstGeom>
          <a:noFill/>
          <a:ln w="9525">
            <a:noFill/>
            <a:miter lim="800000"/>
            <a:headEnd/>
            <a:tailEnd/>
          </a:ln>
          <a:effectLst/>
        </p:spPr>
        <p:txBody>
          <a:bodyPr>
            <a:spAutoFit/>
          </a:bodyPr>
          <a:lstStyle/>
          <a:p>
            <a:endParaRPr lang="zh-CN" altLang="en-US"/>
          </a:p>
        </p:txBody>
      </p:sp>
      <p:sp>
        <p:nvSpPr>
          <p:cNvPr id="81926" name="Rectangle 6"/>
          <p:cNvSpPr>
            <a:spLocks noChangeArrowheads="1"/>
          </p:cNvSpPr>
          <p:nvPr/>
        </p:nvSpPr>
        <p:spPr bwMode="auto">
          <a:xfrm>
            <a:off x="-36513" y="3292487"/>
            <a:ext cx="9144001" cy="0"/>
          </a:xfrm>
          <a:prstGeom prst="rect">
            <a:avLst/>
          </a:prstGeom>
          <a:noFill/>
          <a:ln w="9525">
            <a:noFill/>
            <a:miter lim="800000"/>
            <a:headEnd/>
            <a:tailEnd/>
          </a:ln>
          <a:effectLst/>
        </p:spPr>
        <p:txBody>
          <a:bodyPr wrap="none" anchor="ctr">
            <a:spAutoFit/>
          </a:bodyPr>
          <a:lstStyle/>
          <a:p>
            <a:endParaRPr lang="zh-CN" altLang="en-US"/>
          </a:p>
        </p:txBody>
      </p:sp>
      <p:sp>
        <p:nvSpPr>
          <p:cNvPr id="81928" name="Rectangle 8"/>
          <p:cNvSpPr>
            <a:spLocks noChangeArrowheads="1"/>
          </p:cNvSpPr>
          <p:nvPr/>
        </p:nvSpPr>
        <p:spPr bwMode="auto">
          <a:xfrm>
            <a:off x="-36513" y="3292487"/>
            <a:ext cx="9144001" cy="0"/>
          </a:xfrm>
          <a:prstGeom prst="rect">
            <a:avLst/>
          </a:prstGeom>
          <a:noFill/>
          <a:ln w="9525">
            <a:noFill/>
            <a:miter lim="800000"/>
            <a:headEnd/>
            <a:tailEnd/>
          </a:ln>
          <a:effectLst/>
        </p:spPr>
        <p:txBody>
          <a:bodyPr wrap="none" anchor="ctr">
            <a:spAutoFit/>
          </a:bodyPr>
          <a:lstStyle/>
          <a:p>
            <a:endParaRPr lang="zh-CN" altLang="en-US"/>
          </a:p>
        </p:txBody>
      </p:sp>
      <p:grpSp>
        <p:nvGrpSpPr>
          <p:cNvPr id="54" name="组合 53"/>
          <p:cNvGrpSpPr/>
          <p:nvPr/>
        </p:nvGrpSpPr>
        <p:grpSpPr>
          <a:xfrm>
            <a:off x="358775" y="1385900"/>
            <a:ext cx="2592388" cy="2016125"/>
            <a:chOff x="358775" y="1385900"/>
            <a:chExt cx="2592388" cy="2016125"/>
          </a:xfrm>
        </p:grpSpPr>
        <p:sp>
          <p:nvSpPr>
            <p:cNvPr id="81940" name="Line 20"/>
            <p:cNvSpPr>
              <a:spLocks noChangeShapeType="1"/>
            </p:cNvSpPr>
            <p:nvPr/>
          </p:nvSpPr>
          <p:spPr bwMode="auto">
            <a:xfrm>
              <a:off x="717550" y="2825762"/>
              <a:ext cx="288925" cy="287338"/>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37" name="Line 17"/>
            <p:cNvSpPr>
              <a:spLocks noChangeShapeType="1"/>
            </p:cNvSpPr>
            <p:nvPr/>
          </p:nvSpPr>
          <p:spPr bwMode="auto">
            <a:xfrm flipH="1">
              <a:off x="1222375" y="1673237"/>
              <a:ext cx="287338" cy="287338"/>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38" name="Freeform 18"/>
            <p:cNvSpPr>
              <a:spLocks/>
            </p:cNvSpPr>
            <p:nvPr/>
          </p:nvSpPr>
          <p:spPr bwMode="auto">
            <a:xfrm>
              <a:off x="1831975" y="1625612"/>
              <a:ext cx="261938" cy="369888"/>
            </a:xfrm>
            <a:custGeom>
              <a:avLst/>
              <a:gdLst/>
              <a:ahLst/>
              <a:cxnLst>
                <a:cxn ang="0">
                  <a:pos x="0" y="0"/>
                </a:cxn>
                <a:cxn ang="0">
                  <a:pos x="165" y="233"/>
                </a:cxn>
              </a:cxnLst>
              <a:rect l="0" t="0" r="r" b="b"/>
              <a:pathLst>
                <a:path w="165" h="233">
                  <a:moveTo>
                    <a:pt x="0" y="0"/>
                  </a:moveTo>
                  <a:lnTo>
                    <a:pt x="165" y="233"/>
                  </a:lnTo>
                </a:path>
              </a:pathLst>
            </a:custGeom>
            <a:noFill/>
            <a:ln w="2857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939" name="Line 19"/>
            <p:cNvSpPr>
              <a:spLocks noChangeShapeType="1"/>
            </p:cNvSpPr>
            <p:nvPr/>
          </p:nvSpPr>
          <p:spPr bwMode="auto">
            <a:xfrm flipH="1">
              <a:off x="646113" y="2249500"/>
              <a:ext cx="360362" cy="360362"/>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41" name="Line 21"/>
            <p:cNvSpPr>
              <a:spLocks noChangeShapeType="1"/>
            </p:cNvSpPr>
            <p:nvPr/>
          </p:nvSpPr>
          <p:spPr bwMode="auto">
            <a:xfrm flipH="1">
              <a:off x="1789113" y="2278075"/>
              <a:ext cx="287337" cy="287337"/>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42" name="Line 22"/>
            <p:cNvSpPr>
              <a:spLocks noChangeShapeType="1"/>
            </p:cNvSpPr>
            <p:nvPr/>
          </p:nvSpPr>
          <p:spPr bwMode="auto">
            <a:xfrm>
              <a:off x="2374900" y="2249500"/>
              <a:ext cx="287338" cy="360362"/>
            </a:xfrm>
            <a:prstGeom prst="line">
              <a:avLst/>
            </a:prstGeom>
            <a:noFill/>
            <a:ln w="2857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1930" name="Oval 10"/>
            <p:cNvSpPr>
              <a:spLocks noChangeArrowheads="1"/>
            </p:cNvSpPr>
            <p:nvPr/>
          </p:nvSpPr>
          <p:spPr bwMode="auto">
            <a:xfrm>
              <a:off x="1438275" y="1385900"/>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1931" name="Oval 11"/>
            <p:cNvSpPr>
              <a:spLocks noChangeArrowheads="1"/>
            </p:cNvSpPr>
            <p:nvPr/>
          </p:nvSpPr>
          <p:spPr bwMode="auto">
            <a:xfrm>
              <a:off x="933450" y="1960575"/>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81932" name="Oval 12"/>
            <p:cNvSpPr>
              <a:spLocks noChangeArrowheads="1"/>
            </p:cNvSpPr>
            <p:nvPr/>
          </p:nvSpPr>
          <p:spPr bwMode="auto">
            <a:xfrm>
              <a:off x="2014538" y="1960575"/>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1933" name="Oval 13"/>
            <p:cNvSpPr>
              <a:spLocks noChangeArrowheads="1"/>
            </p:cNvSpPr>
            <p:nvPr/>
          </p:nvSpPr>
          <p:spPr bwMode="auto">
            <a:xfrm>
              <a:off x="358775" y="2536837"/>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1934" name="Oval 14"/>
            <p:cNvSpPr>
              <a:spLocks noChangeArrowheads="1"/>
            </p:cNvSpPr>
            <p:nvPr/>
          </p:nvSpPr>
          <p:spPr bwMode="auto">
            <a:xfrm>
              <a:off x="1439863" y="2536837"/>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1935" name="Oval 15"/>
            <p:cNvSpPr>
              <a:spLocks noChangeArrowheads="1"/>
            </p:cNvSpPr>
            <p:nvPr/>
          </p:nvSpPr>
          <p:spPr bwMode="auto">
            <a:xfrm>
              <a:off x="933450" y="3041662"/>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1936" name="Oval 16"/>
            <p:cNvSpPr>
              <a:spLocks noChangeArrowheads="1"/>
            </p:cNvSpPr>
            <p:nvPr/>
          </p:nvSpPr>
          <p:spPr bwMode="auto">
            <a:xfrm>
              <a:off x="2519363" y="2536837"/>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grpSp>
      <p:sp>
        <p:nvSpPr>
          <p:cNvPr id="81929" name="AutoShape 9"/>
          <p:cNvSpPr>
            <a:spLocks noChangeArrowheads="1"/>
          </p:cNvSpPr>
          <p:nvPr/>
        </p:nvSpPr>
        <p:spPr bwMode="auto">
          <a:xfrm>
            <a:off x="3168650" y="2970225"/>
            <a:ext cx="719138" cy="287337"/>
          </a:xfrm>
          <a:prstGeom prst="rightArrow">
            <a:avLst>
              <a:gd name="adj1" fmla="val 50000"/>
              <a:gd name="adj2" fmla="val 62569"/>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2" name="Group 56"/>
          <p:cNvGrpSpPr>
            <a:grpSpLocks/>
          </p:cNvGrpSpPr>
          <p:nvPr/>
        </p:nvGrpSpPr>
        <p:grpSpPr bwMode="auto">
          <a:xfrm>
            <a:off x="4102100" y="784238"/>
            <a:ext cx="4826000" cy="3265488"/>
            <a:chOff x="2584" y="360"/>
            <a:chExt cx="3040" cy="2057"/>
          </a:xfrm>
        </p:grpSpPr>
        <p:sp>
          <p:nvSpPr>
            <p:cNvPr id="81943" name="Rectangle 23"/>
            <p:cNvSpPr>
              <a:spLocks noChangeArrowheads="1"/>
            </p:cNvSpPr>
            <p:nvPr/>
          </p:nvSpPr>
          <p:spPr bwMode="auto">
            <a:xfrm>
              <a:off x="3718"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44" name="Rectangle 24"/>
            <p:cNvSpPr>
              <a:spLocks noChangeArrowheads="1"/>
            </p:cNvSpPr>
            <p:nvPr/>
          </p:nvSpPr>
          <p:spPr bwMode="auto">
            <a:xfrm>
              <a:off x="3945" y="739"/>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1945" name="Rectangle 25"/>
            <p:cNvSpPr>
              <a:spLocks noChangeArrowheads="1"/>
            </p:cNvSpPr>
            <p:nvPr/>
          </p:nvSpPr>
          <p:spPr bwMode="auto">
            <a:xfrm>
              <a:off x="4172"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46" name="Rectangle 26"/>
            <p:cNvSpPr>
              <a:spLocks noChangeArrowheads="1"/>
            </p:cNvSpPr>
            <p:nvPr/>
          </p:nvSpPr>
          <p:spPr bwMode="auto">
            <a:xfrm>
              <a:off x="2993"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47" name="Rectangle 27"/>
            <p:cNvSpPr>
              <a:spLocks noChangeArrowheads="1"/>
            </p:cNvSpPr>
            <p:nvPr/>
          </p:nvSpPr>
          <p:spPr bwMode="auto">
            <a:xfrm>
              <a:off x="3220" y="1237"/>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81948" name="Rectangle 28"/>
            <p:cNvSpPr>
              <a:spLocks noChangeArrowheads="1"/>
            </p:cNvSpPr>
            <p:nvPr/>
          </p:nvSpPr>
          <p:spPr bwMode="auto">
            <a:xfrm>
              <a:off x="3447"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49" name="Rectangle 29"/>
            <p:cNvSpPr>
              <a:spLocks noChangeArrowheads="1"/>
            </p:cNvSpPr>
            <p:nvPr/>
          </p:nvSpPr>
          <p:spPr bwMode="auto">
            <a:xfrm>
              <a:off x="258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50" name="Rectangle 30"/>
            <p:cNvSpPr>
              <a:spLocks noChangeArrowheads="1"/>
            </p:cNvSpPr>
            <p:nvPr/>
          </p:nvSpPr>
          <p:spPr bwMode="auto">
            <a:xfrm>
              <a:off x="2811"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1951" name="Rectangle 31"/>
            <p:cNvSpPr>
              <a:spLocks noChangeArrowheads="1"/>
            </p:cNvSpPr>
            <p:nvPr/>
          </p:nvSpPr>
          <p:spPr bwMode="auto">
            <a:xfrm>
              <a:off x="3038"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52" name="Rectangle 32"/>
            <p:cNvSpPr>
              <a:spLocks noChangeArrowheads="1"/>
            </p:cNvSpPr>
            <p:nvPr/>
          </p:nvSpPr>
          <p:spPr bwMode="auto">
            <a:xfrm>
              <a:off x="3129"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1953" name="Rectangle 33"/>
            <p:cNvSpPr>
              <a:spLocks noChangeArrowheads="1"/>
            </p:cNvSpPr>
            <p:nvPr/>
          </p:nvSpPr>
          <p:spPr bwMode="auto">
            <a:xfrm>
              <a:off x="3356" y="2190"/>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1954" name="Rectangle 34"/>
            <p:cNvSpPr>
              <a:spLocks noChangeArrowheads="1"/>
            </p:cNvSpPr>
            <p:nvPr/>
          </p:nvSpPr>
          <p:spPr bwMode="auto">
            <a:xfrm>
              <a:off x="3583"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55" name="Rectangle 35"/>
            <p:cNvSpPr>
              <a:spLocks noChangeArrowheads="1"/>
            </p:cNvSpPr>
            <p:nvPr/>
          </p:nvSpPr>
          <p:spPr bwMode="auto">
            <a:xfrm>
              <a:off x="4399"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56" name="Rectangle 36"/>
            <p:cNvSpPr>
              <a:spLocks noChangeArrowheads="1"/>
            </p:cNvSpPr>
            <p:nvPr/>
          </p:nvSpPr>
          <p:spPr bwMode="auto">
            <a:xfrm>
              <a:off x="4626" y="1238"/>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1957" name="Rectangle 37"/>
            <p:cNvSpPr>
              <a:spLocks noChangeArrowheads="1"/>
            </p:cNvSpPr>
            <p:nvPr/>
          </p:nvSpPr>
          <p:spPr bwMode="auto">
            <a:xfrm>
              <a:off x="4853"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1958" name="Rectangle 38"/>
            <p:cNvSpPr>
              <a:spLocks noChangeArrowheads="1"/>
            </p:cNvSpPr>
            <p:nvPr/>
          </p:nvSpPr>
          <p:spPr bwMode="auto">
            <a:xfrm>
              <a:off x="3810"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59" name="Rectangle 39"/>
            <p:cNvSpPr>
              <a:spLocks noChangeArrowheads="1"/>
            </p:cNvSpPr>
            <p:nvPr/>
          </p:nvSpPr>
          <p:spPr bwMode="auto">
            <a:xfrm>
              <a:off x="4037"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1960" name="Rectangle 40"/>
            <p:cNvSpPr>
              <a:spLocks noChangeArrowheads="1"/>
            </p:cNvSpPr>
            <p:nvPr/>
          </p:nvSpPr>
          <p:spPr bwMode="auto">
            <a:xfrm>
              <a:off x="426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1961" name="Rectangle 41"/>
            <p:cNvSpPr>
              <a:spLocks noChangeArrowheads="1"/>
            </p:cNvSpPr>
            <p:nvPr/>
          </p:nvSpPr>
          <p:spPr bwMode="auto">
            <a:xfrm>
              <a:off x="4943"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62" name="Rectangle 42"/>
            <p:cNvSpPr>
              <a:spLocks noChangeArrowheads="1"/>
            </p:cNvSpPr>
            <p:nvPr/>
          </p:nvSpPr>
          <p:spPr bwMode="auto">
            <a:xfrm>
              <a:off x="5170"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81963" name="Rectangle 43"/>
            <p:cNvSpPr>
              <a:spLocks noChangeArrowheads="1"/>
            </p:cNvSpPr>
            <p:nvPr/>
          </p:nvSpPr>
          <p:spPr bwMode="auto">
            <a:xfrm>
              <a:off x="5397"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81964" name="Line 44"/>
            <p:cNvSpPr>
              <a:spLocks noChangeShapeType="1"/>
            </p:cNvSpPr>
            <p:nvPr/>
          </p:nvSpPr>
          <p:spPr bwMode="auto">
            <a:xfrm flipH="1">
              <a:off x="3447" y="875"/>
              <a:ext cx="408" cy="363"/>
            </a:xfrm>
            <a:prstGeom prst="line">
              <a:avLst/>
            </a:prstGeom>
            <a:noFill/>
            <a:ln w="28575">
              <a:solidFill>
                <a:schemeClr val="tx1"/>
              </a:solidFill>
              <a:miter lim="800000"/>
              <a:headEnd/>
              <a:tailEnd type="stealth" w="med" len="lg"/>
            </a:ln>
            <a:effectLst/>
          </p:spPr>
          <p:txBody>
            <a:bodyPr wrap="none"/>
            <a:lstStyle/>
            <a:p>
              <a:endParaRPr lang="zh-CN" altLang="en-US">
                <a:latin typeface="Consolas" pitchFamily="49" charset="0"/>
                <a:cs typeface="Consolas" pitchFamily="49" charset="0"/>
              </a:endParaRPr>
            </a:p>
          </p:txBody>
        </p:sp>
        <p:sp>
          <p:nvSpPr>
            <p:cNvPr id="81965" name="Line 45"/>
            <p:cNvSpPr>
              <a:spLocks noChangeShapeType="1"/>
            </p:cNvSpPr>
            <p:nvPr/>
          </p:nvSpPr>
          <p:spPr bwMode="auto">
            <a:xfrm flipH="1">
              <a:off x="2857" y="1328"/>
              <a:ext cx="272" cy="40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66" name="Line 46"/>
            <p:cNvSpPr>
              <a:spLocks noChangeShapeType="1"/>
            </p:cNvSpPr>
            <p:nvPr/>
          </p:nvSpPr>
          <p:spPr bwMode="auto">
            <a:xfrm>
              <a:off x="4309" y="875"/>
              <a:ext cx="408" cy="363"/>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67" name="Freeform 47"/>
            <p:cNvSpPr>
              <a:spLocks/>
            </p:cNvSpPr>
            <p:nvPr/>
          </p:nvSpPr>
          <p:spPr bwMode="auto">
            <a:xfrm>
              <a:off x="3137" y="1857"/>
              <a:ext cx="264" cy="333"/>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81968" name="Line 48"/>
            <p:cNvSpPr>
              <a:spLocks noChangeShapeType="1"/>
            </p:cNvSpPr>
            <p:nvPr/>
          </p:nvSpPr>
          <p:spPr bwMode="auto">
            <a:xfrm flipH="1">
              <a:off x="4127" y="1374"/>
              <a:ext cx="408"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69" name="Line 49"/>
            <p:cNvSpPr>
              <a:spLocks noChangeShapeType="1"/>
            </p:cNvSpPr>
            <p:nvPr/>
          </p:nvSpPr>
          <p:spPr bwMode="auto">
            <a:xfrm>
              <a:off x="4944" y="1374"/>
              <a:ext cx="317"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70" name="Line 50"/>
            <p:cNvSpPr>
              <a:spLocks noChangeShapeType="1"/>
            </p:cNvSpPr>
            <p:nvPr/>
          </p:nvSpPr>
          <p:spPr bwMode="auto">
            <a:xfrm>
              <a:off x="4082" y="466"/>
              <a:ext cx="0" cy="27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1971" name="Text Box 51"/>
            <p:cNvSpPr txBox="1">
              <a:spLocks noChangeArrowheads="1"/>
            </p:cNvSpPr>
            <p:nvPr/>
          </p:nvSpPr>
          <p:spPr bwMode="auto">
            <a:xfrm>
              <a:off x="3960" y="360"/>
              <a:ext cx="408" cy="250"/>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grpSp>
      <p:sp>
        <p:nvSpPr>
          <p:cNvPr id="81974" name="Text Box 54"/>
          <p:cNvSpPr txBox="1">
            <a:spLocks noChangeArrowheads="1"/>
          </p:cNvSpPr>
          <p:nvPr/>
        </p:nvSpPr>
        <p:spPr bwMode="auto">
          <a:xfrm>
            <a:off x="395288" y="473087"/>
            <a:ext cx="4032250" cy="457200"/>
          </a:xfrm>
          <a:prstGeom prst="rect">
            <a:avLst/>
          </a:prstGeom>
          <a:solidFill>
            <a:srgbClr val="CC00FF"/>
          </a:solidFill>
          <a:ln w="28575" algn="ctr">
            <a:noFill/>
            <a:miter lim="800000"/>
            <a:headEnd/>
            <a:tailEnd type="none" w="med" len="lg"/>
          </a:ln>
          <a:effectLst/>
        </p:spPr>
        <p:txBody>
          <a:bodyPr>
            <a:spAutoFit/>
          </a:bodyPr>
          <a:lstStyle/>
          <a:p>
            <a:pPr>
              <a:spcBef>
                <a:spcPct val="50000"/>
              </a:spcBef>
            </a:pPr>
            <a:r>
              <a:rPr lang="zh-CN" altLang="en-US" dirty="0">
                <a:solidFill>
                  <a:schemeClr val="bg1"/>
                </a:solidFill>
                <a:latin typeface="Consolas" pitchFamily="49" charset="0"/>
                <a:ea typeface="楷体" pitchFamily="49" charset="-122"/>
                <a:cs typeface="Consolas" pitchFamily="49" charset="0"/>
              </a:rPr>
              <a:t>二叉链存储结构演示</a:t>
            </a:r>
          </a:p>
        </p:txBody>
      </p:sp>
      <p:grpSp>
        <p:nvGrpSpPr>
          <p:cNvPr id="3" name="Group 57"/>
          <p:cNvGrpSpPr>
            <a:grpSpLocks/>
          </p:cNvGrpSpPr>
          <p:nvPr/>
        </p:nvGrpSpPr>
        <p:grpSpPr bwMode="auto">
          <a:xfrm>
            <a:off x="6249988" y="4002102"/>
            <a:ext cx="1368425" cy="1243013"/>
            <a:chOff x="3937" y="2387"/>
            <a:chExt cx="862" cy="783"/>
          </a:xfrm>
        </p:grpSpPr>
        <p:sp>
          <p:nvSpPr>
            <p:cNvPr id="81924" name="Text Box 4"/>
            <p:cNvSpPr txBox="1">
              <a:spLocks noChangeArrowheads="1"/>
            </p:cNvSpPr>
            <p:nvPr/>
          </p:nvSpPr>
          <p:spPr bwMode="auto">
            <a:xfrm>
              <a:off x="3937" y="2899"/>
              <a:ext cx="862" cy="271"/>
            </a:xfrm>
            <a:prstGeom prst="rect">
              <a:avLst/>
            </a:prstGeom>
            <a:noFill/>
            <a:ln w="9525">
              <a:noFill/>
              <a:miter lim="800000"/>
              <a:headEnd/>
              <a:tailEnd/>
            </a:ln>
            <a:effectLst/>
          </p:spPr>
          <p:txBody>
            <a:bodyPr>
              <a:spAutoFit/>
            </a:bodyPr>
            <a:lstStyle/>
            <a:p>
              <a:pPr>
                <a:spcBef>
                  <a:spcPct val="50000"/>
                </a:spcBef>
              </a:pPr>
              <a:r>
                <a:rPr kumimoji="1" lang="zh-CN" altLang="en-US" sz="2200" dirty="0">
                  <a:latin typeface="微软雅黑" pitchFamily="34" charset="-122"/>
                  <a:ea typeface="微软雅黑" pitchFamily="34" charset="-122"/>
                  <a:cs typeface="Consolas" pitchFamily="49" charset="0"/>
                </a:rPr>
                <a:t>二叉链</a:t>
              </a:r>
              <a:r>
                <a:rPr kumimoji="1" lang="zh-CN" altLang="en-US" sz="2000" dirty="0">
                  <a:solidFill>
                    <a:srgbClr val="FF0000"/>
                  </a:solidFill>
                  <a:latin typeface="微软雅黑" pitchFamily="34" charset="-122"/>
                  <a:ea typeface="微软雅黑" pitchFamily="34" charset="-122"/>
                  <a:cs typeface="Consolas" pitchFamily="49" charset="0"/>
                </a:rPr>
                <a:t> </a:t>
              </a:r>
            </a:p>
          </p:txBody>
        </p:sp>
        <p:sp>
          <p:nvSpPr>
            <p:cNvPr id="81975" name="Line 55"/>
            <p:cNvSpPr>
              <a:spLocks noChangeShapeType="1"/>
            </p:cNvSpPr>
            <p:nvPr/>
          </p:nvSpPr>
          <p:spPr bwMode="auto">
            <a:xfrm flipV="1">
              <a:off x="4332" y="2387"/>
              <a:ext cx="0" cy="499"/>
            </a:xfrm>
            <a:prstGeom prst="line">
              <a:avLst/>
            </a:prstGeom>
            <a:noFill/>
            <a:ln w="57150">
              <a:solidFill>
                <a:srgbClr val="CC00FF"/>
              </a:solidFill>
              <a:round/>
              <a:headEnd/>
              <a:tailEnd type="triangle" w="med" len="lg"/>
            </a:ln>
            <a:effectLst/>
          </p:spPr>
          <p:txBody>
            <a:bodyPr wrap="none"/>
            <a:lstStyle/>
            <a:p>
              <a:endParaRPr lang="zh-CN" altLang="en-US">
                <a:latin typeface="Consolas" pitchFamily="49" charset="0"/>
                <a:cs typeface="Consolas" pitchFamily="49" charset="0"/>
              </a:endParaRPr>
            </a:p>
          </p:txBody>
        </p:sp>
      </p:grpSp>
      <p:sp>
        <p:nvSpPr>
          <p:cNvPr id="4" name="灯片编号占位符 3">
            <a:extLst>
              <a:ext uri="{FF2B5EF4-FFF2-40B4-BE49-F238E27FC236}">
                <a16:creationId xmlns:a16="http://schemas.microsoft.com/office/drawing/2014/main" id="{92FC65EF-9AC4-42EB-8FFE-2573E671BBE7}"/>
              </a:ext>
            </a:extLst>
          </p:cNvPr>
          <p:cNvSpPr>
            <a:spLocks noGrp="1"/>
          </p:cNvSpPr>
          <p:nvPr>
            <p:ph type="sldNum" sz="quarter" idx="12"/>
          </p:nvPr>
        </p:nvSpPr>
        <p:spPr/>
        <p:txBody>
          <a:bodyPr/>
          <a:lstStyle/>
          <a:p>
            <a:fld id="{FFD28AF7-D4CC-4B35-B7D7-507FA0146854}" type="slidenum">
              <a:rPr lang="en-US" altLang="zh-CN" smtClean="0"/>
              <a:pPr/>
              <a:t>69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9"/>
                                        </p:tgtEl>
                                        <p:attrNameLst>
                                          <p:attrName>style.visibility</p:attrName>
                                        </p:attrNameLst>
                                      </p:cBhvr>
                                      <p:to>
                                        <p:strVal val="visible"/>
                                      </p:to>
                                    </p:set>
                                    <p:animEffect transition="in" filter="wipe(left)">
                                      <p:cBhvr>
                                        <p:cTn id="7" dur="500"/>
                                        <p:tgtEl>
                                          <p:spTgt spid="819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323850" y="1368425"/>
            <a:ext cx="8034364" cy="127227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en-US" altLang="zh-CN" sz="2200">
                <a:solidFill>
                  <a:srgbClr val="FF0000"/>
                </a:solidFill>
                <a:ea typeface="黑体" pitchFamily="49" charset="-122"/>
                <a:cs typeface="Times New Roman" pitchFamily="18" charset="0"/>
              </a:rPr>
              <a:t>1</a:t>
            </a:r>
            <a:r>
              <a:rPr kumimoji="1" lang="zh-CN" altLang="en-US" sz="2200">
                <a:solidFill>
                  <a:srgbClr val="FF0000"/>
                </a:solidFill>
                <a:ea typeface="黑体" pitchFamily="49" charset="-122"/>
                <a:cs typeface="Times New Roman" pitchFamily="18" charset="0"/>
              </a:rPr>
              <a:t>、结点的</a:t>
            </a:r>
            <a:r>
              <a:rPr kumimoji="1" lang="zh-CN" altLang="en-US" sz="2200" dirty="0">
                <a:solidFill>
                  <a:srgbClr val="FF0000"/>
                </a:solidFill>
                <a:ea typeface="黑体" pitchFamily="49" charset="-122"/>
                <a:cs typeface="Times New Roman" pitchFamily="18" charset="0"/>
              </a:rPr>
              <a:t>度与树的度：</a:t>
            </a:r>
            <a:r>
              <a:rPr kumimoji="1" lang="zh-CN" altLang="en-US" sz="2200">
                <a:ea typeface="楷体" pitchFamily="49" charset="-122"/>
                <a:cs typeface="Times New Roman" pitchFamily="18" charset="0"/>
              </a:rPr>
              <a:t>树中一个结点的</a:t>
            </a:r>
            <a:r>
              <a:rPr kumimoji="1" lang="zh-CN" altLang="en-US" sz="2200" dirty="0">
                <a:ea typeface="楷体" pitchFamily="49" charset="-122"/>
                <a:cs typeface="Times New Roman" pitchFamily="18" charset="0"/>
              </a:rPr>
              <a:t>子树的个数</a:t>
            </a:r>
            <a:r>
              <a:rPr kumimoji="1" lang="zh-CN" altLang="en-US" sz="2200">
                <a:ea typeface="楷体" pitchFamily="49" charset="-122"/>
                <a:cs typeface="Times New Roman" pitchFamily="18" charset="0"/>
              </a:rPr>
              <a:t>称为该</a:t>
            </a:r>
            <a:r>
              <a:rPr kumimoji="1" lang="zh-CN" altLang="en-US" sz="2200">
                <a:solidFill>
                  <a:srgbClr val="FF0000"/>
                </a:solidFill>
                <a:ea typeface="楷体" pitchFamily="49" charset="-122"/>
                <a:cs typeface="Times New Roman" pitchFamily="18" charset="0"/>
              </a:rPr>
              <a:t>结点的</a:t>
            </a:r>
            <a:r>
              <a:rPr kumimoji="1" lang="zh-CN" altLang="en-US" sz="2200" dirty="0">
                <a:solidFill>
                  <a:srgbClr val="FF0000"/>
                </a:solidFill>
                <a:ea typeface="楷体" pitchFamily="49" charset="-122"/>
                <a:cs typeface="Times New Roman" pitchFamily="18" charset="0"/>
              </a:rPr>
              <a:t>度</a:t>
            </a:r>
            <a:r>
              <a:rPr kumimoji="1" lang="zh-CN" altLang="en-US" sz="2200" dirty="0">
                <a:ea typeface="楷体" pitchFamily="49" charset="-122"/>
                <a:cs typeface="Times New Roman" pitchFamily="18" charset="0"/>
              </a:rPr>
              <a:t>。树</a:t>
            </a:r>
            <a:r>
              <a:rPr kumimoji="1" lang="zh-CN" altLang="en-US" sz="2200">
                <a:ea typeface="楷体" pitchFamily="49" charset="-122"/>
                <a:cs typeface="Times New Roman" pitchFamily="18" charset="0"/>
              </a:rPr>
              <a:t>中各结点的</a:t>
            </a:r>
            <a:r>
              <a:rPr kumimoji="1" lang="zh-CN" altLang="en-US" sz="2200" dirty="0">
                <a:ea typeface="楷体" pitchFamily="49" charset="-122"/>
                <a:cs typeface="Times New Roman" pitchFamily="18" charset="0"/>
              </a:rPr>
              <a:t>度的最大值称为</a:t>
            </a:r>
            <a:r>
              <a:rPr kumimoji="1" lang="zh-CN" altLang="en-US" sz="2200" dirty="0">
                <a:solidFill>
                  <a:srgbClr val="FF0000"/>
                </a:solidFill>
                <a:ea typeface="楷体" pitchFamily="49" charset="-122"/>
                <a:cs typeface="Times New Roman" pitchFamily="18" charset="0"/>
              </a:rPr>
              <a:t>树</a:t>
            </a:r>
            <a:r>
              <a:rPr kumimoji="1" lang="zh-CN" altLang="en-US" sz="2200">
                <a:solidFill>
                  <a:srgbClr val="FF0000"/>
                </a:solidFill>
                <a:ea typeface="楷体" pitchFamily="49" charset="-122"/>
                <a:cs typeface="Times New Roman" pitchFamily="18" charset="0"/>
              </a:rPr>
              <a:t>的度</a:t>
            </a:r>
            <a:r>
              <a:rPr kumimoji="1" lang="zh-CN" altLang="en-US" sz="2200">
                <a:ea typeface="楷体" pitchFamily="49" charset="-122"/>
                <a:cs typeface="Times New Roman" pitchFamily="18" charset="0"/>
              </a:rPr>
              <a:t>，通常</a:t>
            </a:r>
            <a:r>
              <a:rPr kumimoji="1" lang="zh-CN" altLang="en-US" sz="2200" dirty="0">
                <a:ea typeface="楷体" pitchFamily="49" charset="-122"/>
                <a:cs typeface="Times New Roman" pitchFamily="18" charset="0"/>
              </a:rPr>
              <a:t>将度为</a:t>
            </a:r>
            <a:r>
              <a:rPr kumimoji="1" lang="en-US" altLang="zh-CN" sz="2200" i="1" dirty="0">
                <a:ea typeface="楷体" pitchFamily="49" charset="-122"/>
                <a:cs typeface="Times New Roman" pitchFamily="18" charset="0"/>
              </a:rPr>
              <a:t>m</a:t>
            </a:r>
            <a:r>
              <a:rPr kumimoji="1" lang="zh-CN" altLang="en-US" sz="2200" dirty="0">
                <a:ea typeface="楷体" pitchFamily="49" charset="-122"/>
                <a:cs typeface="Times New Roman" pitchFamily="18" charset="0"/>
              </a:rPr>
              <a:t>的树称为</a:t>
            </a:r>
            <a:r>
              <a:rPr kumimoji="1" lang="en-US" altLang="zh-CN" sz="2200" i="1" dirty="0">
                <a:solidFill>
                  <a:srgbClr val="FF0000"/>
                </a:solidFill>
                <a:ea typeface="楷体" pitchFamily="49" charset="-122"/>
                <a:cs typeface="Times New Roman" pitchFamily="18" charset="0"/>
              </a:rPr>
              <a:t>m</a:t>
            </a:r>
            <a:r>
              <a:rPr kumimoji="1" lang="zh-CN" altLang="en-US" sz="2200">
                <a:solidFill>
                  <a:srgbClr val="FF0000"/>
                </a:solidFill>
                <a:ea typeface="楷体" pitchFamily="49" charset="-122"/>
                <a:cs typeface="Times New Roman" pitchFamily="18" charset="0"/>
              </a:rPr>
              <a:t>次树</a:t>
            </a:r>
            <a:r>
              <a:rPr kumimoji="1" lang="zh-CN" altLang="en-US" sz="2200">
                <a:ea typeface="楷体" pitchFamily="49" charset="-122"/>
                <a:cs typeface="Times New Roman" pitchFamily="18" charset="0"/>
              </a:rPr>
              <a:t>或者</a:t>
            </a:r>
            <a:r>
              <a:rPr kumimoji="1" lang="en-US" altLang="zh-CN" sz="2200" i="1">
                <a:solidFill>
                  <a:srgbClr val="FF0000"/>
                </a:solidFill>
                <a:ea typeface="楷体" pitchFamily="49" charset="-122"/>
                <a:cs typeface="Times New Roman" pitchFamily="18" charset="0"/>
              </a:rPr>
              <a:t>m</a:t>
            </a:r>
            <a:r>
              <a:rPr kumimoji="1" lang="zh-CN" altLang="en-US" sz="2200">
                <a:solidFill>
                  <a:srgbClr val="FF0000"/>
                </a:solidFill>
                <a:ea typeface="楷体" pitchFamily="49" charset="-122"/>
                <a:cs typeface="Times New Roman" pitchFamily="18" charset="0"/>
              </a:rPr>
              <a:t>叉树</a:t>
            </a:r>
            <a:r>
              <a:rPr kumimoji="1" lang="zh-CN" altLang="en-US" sz="2200">
                <a:ea typeface="楷体" pitchFamily="49" charset="-122"/>
                <a:cs typeface="Times New Roman" pitchFamily="18" charset="0"/>
              </a:rPr>
              <a:t>。        </a:t>
            </a:r>
            <a:endParaRPr kumimoji="1" lang="zh-CN" altLang="en-US" sz="2200" dirty="0">
              <a:ea typeface="楷体" pitchFamily="49" charset="-122"/>
              <a:cs typeface="Times New Roman" pitchFamily="18" charset="0"/>
            </a:endParaRPr>
          </a:p>
        </p:txBody>
      </p:sp>
      <p:sp>
        <p:nvSpPr>
          <p:cNvPr id="7203" name="Text Box 35" descr="画布"/>
          <p:cNvSpPr txBox="1">
            <a:spLocks noChangeArrowheads="1"/>
          </p:cNvSpPr>
          <p:nvPr/>
        </p:nvSpPr>
        <p:spPr bwMode="auto">
          <a:xfrm>
            <a:off x="395288" y="620713"/>
            <a:ext cx="4105274" cy="584775"/>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7.1.3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树的基本术语</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35" name="Line 31"/>
          <p:cNvSpPr>
            <a:spLocks noChangeShapeType="1"/>
          </p:cNvSpPr>
          <p:nvPr/>
        </p:nvSpPr>
        <p:spPr bwMode="auto">
          <a:xfrm flipH="1">
            <a:off x="4214810" y="3144833"/>
            <a:ext cx="503238" cy="144463"/>
          </a:xfrm>
          <a:prstGeom prst="line">
            <a:avLst/>
          </a:prstGeom>
          <a:noFill/>
          <a:ln w="28575">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6" name="Text Box 32"/>
          <p:cNvSpPr txBox="1">
            <a:spLocks noChangeArrowheads="1"/>
          </p:cNvSpPr>
          <p:nvPr/>
        </p:nvSpPr>
        <p:spPr bwMode="auto">
          <a:xfrm>
            <a:off x="4573585" y="2857496"/>
            <a:ext cx="1079500" cy="396875"/>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a:latin typeface="Consolas" pitchFamily="49" charset="0"/>
                <a:ea typeface="楷体" pitchFamily="49" charset="-122"/>
                <a:cs typeface="Consolas" pitchFamily="49" charset="0"/>
              </a:rPr>
              <a:t>度为</a:t>
            </a:r>
            <a:r>
              <a:rPr lang="en-US" altLang="zh-CN" sz="2000">
                <a:latin typeface="Consolas" pitchFamily="49" charset="0"/>
                <a:ea typeface="楷体" pitchFamily="49" charset="-122"/>
                <a:cs typeface="Consolas" pitchFamily="49" charset="0"/>
              </a:rPr>
              <a:t>3</a:t>
            </a:r>
          </a:p>
        </p:txBody>
      </p:sp>
      <p:sp>
        <p:nvSpPr>
          <p:cNvPr id="37" name="Text Box 33"/>
          <p:cNvSpPr txBox="1">
            <a:spLocks noChangeArrowheads="1"/>
          </p:cNvSpPr>
          <p:nvPr/>
        </p:nvSpPr>
        <p:spPr bwMode="auto">
          <a:xfrm>
            <a:off x="5221286" y="3460754"/>
            <a:ext cx="1079500" cy="396875"/>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度为</a:t>
            </a:r>
            <a:r>
              <a:rPr lang="en-US" altLang="zh-CN" sz="2000" dirty="0">
                <a:latin typeface="Consolas" pitchFamily="49" charset="0"/>
                <a:ea typeface="楷体" pitchFamily="49" charset="-122"/>
                <a:cs typeface="Consolas" pitchFamily="49" charset="0"/>
              </a:rPr>
              <a:t>2</a:t>
            </a:r>
          </a:p>
        </p:txBody>
      </p:sp>
      <p:sp>
        <p:nvSpPr>
          <p:cNvPr id="38" name="Line 34"/>
          <p:cNvSpPr>
            <a:spLocks noChangeShapeType="1"/>
          </p:cNvSpPr>
          <p:nvPr/>
        </p:nvSpPr>
        <p:spPr bwMode="auto">
          <a:xfrm flipH="1">
            <a:off x="5221286" y="3784604"/>
            <a:ext cx="215900" cy="215900"/>
          </a:xfrm>
          <a:prstGeom prst="line">
            <a:avLst/>
          </a:prstGeom>
          <a:noFill/>
          <a:ln w="28575">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9" name="TextBox 38"/>
          <p:cNvSpPr txBox="1"/>
          <p:nvPr/>
        </p:nvSpPr>
        <p:spPr>
          <a:xfrm>
            <a:off x="4000496" y="5929330"/>
            <a:ext cx="1357322" cy="400110"/>
          </a:xfrm>
          <a:prstGeom prst="rect">
            <a:avLst/>
          </a:prstGeom>
          <a:noFill/>
        </p:spPr>
        <p:txBody>
          <a:bodyPr wrap="square" rtlCol="0">
            <a:spAutoFit/>
          </a:bodyPr>
          <a:lstStyle/>
          <a:p>
            <a:r>
              <a:rPr lang="en-US" altLang="zh-CN" sz="2000" dirty="0">
                <a:latin typeface="Consolas" pitchFamily="49" charset="0"/>
                <a:cs typeface="Consolas" pitchFamily="49" charset="0"/>
              </a:rPr>
              <a:t>3</a:t>
            </a:r>
            <a:r>
              <a:rPr kumimoji="1" lang="zh-CN" altLang="en-US" sz="2000" dirty="0">
                <a:latin typeface="Consolas" pitchFamily="49" charset="0"/>
                <a:ea typeface="楷体" pitchFamily="49" charset="-122"/>
                <a:cs typeface="Consolas" pitchFamily="49" charset="0"/>
              </a:rPr>
              <a:t>次树</a:t>
            </a:r>
            <a:endParaRPr lang="zh-CN" altLang="en-US" sz="2000" dirty="0">
              <a:latin typeface="Consolas" pitchFamily="49" charset="0"/>
              <a:cs typeface="Consolas" pitchFamily="49" charset="0"/>
            </a:endParaRPr>
          </a:p>
        </p:txBody>
      </p:sp>
      <p:grpSp>
        <p:nvGrpSpPr>
          <p:cNvPr id="40" name="组合 39"/>
          <p:cNvGrpSpPr/>
          <p:nvPr/>
        </p:nvGrpSpPr>
        <p:grpSpPr>
          <a:xfrm>
            <a:off x="2500298" y="3267090"/>
            <a:ext cx="3816350" cy="2305050"/>
            <a:chOff x="1692275" y="2276475"/>
            <a:chExt cx="3816350" cy="2305050"/>
          </a:xfrm>
        </p:grpSpPr>
        <p:sp>
          <p:nvSpPr>
            <p:cNvPr id="41"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42"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43"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44"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45"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46"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47"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8"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9"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50"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51"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52"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53"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54"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55"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6"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8"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9" name="Line 49"/>
            <p:cNvSpPr>
              <a:spLocks noChangeShapeType="1"/>
            </p:cNvSpPr>
            <p:nvPr/>
          </p:nvSpPr>
          <p:spPr bwMode="auto">
            <a:xfrm>
              <a:off x="3243263" y="33194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0"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1"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2"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3"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4"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5"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D43A1757-80E9-48F4-BE7A-E99C06CDADEA}"/>
              </a:ext>
            </a:extLst>
          </p:cNvPr>
          <p:cNvSpPr>
            <a:spLocks noGrp="1"/>
          </p:cNvSpPr>
          <p:nvPr>
            <p:ph type="sldNum" sz="quarter" idx="12"/>
          </p:nvPr>
        </p:nvSpPr>
        <p:spPr/>
        <p:txBody>
          <a:bodyPr/>
          <a:lstStyle/>
          <a:p>
            <a:fld id="{FFD28AF7-D4CC-4B35-B7D7-507FA0146854}" type="slidenum">
              <a:rPr lang="en-US" altLang="zh-CN" smtClean="0"/>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500034" y="500042"/>
            <a:ext cx="3786214" cy="4572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square">
            <a:spAutoFit/>
          </a:bodyPr>
          <a:lstStyle/>
          <a:p>
            <a:pPr algn="l">
              <a:spcBef>
                <a:spcPct val="50000"/>
              </a:spcBef>
            </a:pPr>
            <a:r>
              <a:rPr lang="zh-CN" altLang="en-US" dirty="0">
                <a:solidFill>
                  <a:srgbClr val="3333FF"/>
                </a:solidFill>
                <a:latin typeface="微软雅黑" pitchFamily="34" charset="-122"/>
                <a:ea typeface="微软雅黑" pitchFamily="34" charset="-122"/>
              </a:rPr>
              <a:t>   二叉链存储结构的特点：</a:t>
            </a:r>
          </a:p>
        </p:txBody>
      </p:sp>
      <p:sp>
        <p:nvSpPr>
          <p:cNvPr id="379909" name="Text Box 5"/>
          <p:cNvSpPr txBox="1">
            <a:spLocks noChangeArrowheads="1"/>
          </p:cNvSpPr>
          <p:nvPr/>
        </p:nvSpPr>
        <p:spPr bwMode="auto">
          <a:xfrm>
            <a:off x="611188" y="1268413"/>
            <a:ext cx="8032778" cy="1615827"/>
          </a:xfrm>
          <a:prstGeom prst="rect">
            <a:avLst/>
          </a:prstGeom>
          <a:noFill/>
          <a:ln w="28575" algn="ctr">
            <a:noFill/>
            <a:miter lim="800000"/>
            <a:headEnd/>
            <a:tailEnd type="none" w="med" len="lg"/>
          </a:ln>
          <a:effectLst/>
        </p:spPr>
        <p:txBody>
          <a:bodyPr wrap="square">
            <a:spAutoFit/>
          </a:bodyPr>
          <a:lstStyle/>
          <a:p>
            <a:pPr marL="457200" indent="-457200" algn="l">
              <a:lnSpc>
                <a:spcPct val="150000"/>
              </a:lnSpc>
              <a:buFontTx/>
              <a:buBlip>
                <a:blip r:embed="rId3"/>
              </a:buBlip>
            </a:pPr>
            <a:r>
              <a:rPr lang="zh-CN" altLang="en-US" sz="2200" dirty="0">
                <a:ea typeface="楷体" pitchFamily="49" charset="-122"/>
                <a:cs typeface="Times New Roman" pitchFamily="18" charset="0"/>
              </a:rPr>
              <a:t>除了</a:t>
            </a:r>
            <a:r>
              <a:rPr lang="zh-CN" altLang="en-US" sz="2200">
                <a:ea typeface="楷体" pitchFamily="49" charset="-122"/>
                <a:cs typeface="Times New Roman" pitchFamily="18" charset="0"/>
              </a:rPr>
              <a:t>指针外，二</a:t>
            </a:r>
            <a:r>
              <a:rPr lang="zh-CN" altLang="en-US" sz="2200" dirty="0">
                <a:ea typeface="楷体" pitchFamily="49" charset="-122"/>
                <a:cs typeface="Times New Roman" pitchFamily="18" charset="0"/>
              </a:rPr>
              <a:t>叉链</a:t>
            </a:r>
            <a:r>
              <a:rPr lang="zh-CN" altLang="en-US" sz="2200" dirty="0">
                <a:solidFill>
                  <a:srgbClr val="CC00FF"/>
                </a:solidFill>
                <a:ea typeface="楷体" pitchFamily="49" charset="-122"/>
                <a:cs typeface="Times New Roman" pitchFamily="18" charset="0"/>
              </a:rPr>
              <a:t>比较节省存储空间</a:t>
            </a:r>
            <a:r>
              <a:rPr lang="zh-CN" altLang="en-US" sz="2200" dirty="0">
                <a:ea typeface="楷体" pitchFamily="49" charset="-122"/>
                <a:cs typeface="Times New Roman" pitchFamily="18" charset="0"/>
              </a:rPr>
              <a:t>。占用的存储空间与树形</a:t>
            </a:r>
            <a:r>
              <a:rPr lang="zh-CN" altLang="en-US" sz="2200">
                <a:ea typeface="楷体" pitchFamily="49" charset="-122"/>
                <a:cs typeface="Times New Roman" pitchFamily="18" charset="0"/>
              </a:rPr>
              <a:t>没有关系，只</a:t>
            </a:r>
            <a:r>
              <a:rPr lang="zh-CN" altLang="en-US" sz="2200" dirty="0">
                <a:ea typeface="楷体" pitchFamily="49" charset="-122"/>
                <a:cs typeface="Times New Roman" pitchFamily="18" charset="0"/>
              </a:rPr>
              <a:t>与</a:t>
            </a:r>
            <a:r>
              <a:rPr lang="zh-CN" altLang="en-US" sz="2200">
                <a:ea typeface="楷体" pitchFamily="49" charset="-122"/>
                <a:cs typeface="Times New Roman" pitchFamily="18" charset="0"/>
              </a:rPr>
              <a:t>树中结点个数</a:t>
            </a:r>
            <a:r>
              <a:rPr lang="zh-CN" altLang="en-US" sz="2200" dirty="0">
                <a:ea typeface="楷体" pitchFamily="49" charset="-122"/>
                <a:cs typeface="Times New Roman" pitchFamily="18" charset="0"/>
              </a:rPr>
              <a:t>有关。</a:t>
            </a:r>
          </a:p>
          <a:p>
            <a:pPr marL="457200" indent="-457200" algn="l">
              <a:lnSpc>
                <a:spcPct val="150000"/>
              </a:lnSpc>
              <a:buFontTx/>
              <a:buBlip>
                <a:blip r:embed="rId3"/>
              </a:buBlip>
            </a:pPr>
            <a:r>
              <a:rPr lang="zh-CN" altLang="en-US" sz="2200" dirty="0">
                <a:ea typeface="楷体" pitchFamily="49" charset="-122"/>
                <a:cs typeface="Times New Roman" pitchFamily="18" charset="0"/>
              </a:rPr>
              <a:t>在二叉</a:t>
            </a:r>
            <a:r>
              <a:rPr lang="zh-CN" altLang="en-US" sz="2200">
                <a:ea typeface="楷体" pitchFamily="49" charset="-122"/>
                <a:cs typeface="Times New Roman" pitchFamily="18" charset="0"/>
              </a:rPr>
              <a:t>链中，</a:t>
            </a:r>
            <a:r>
              <a:rPr lang="zh-CN" altLang="en-US" sz="2200">
                <a:solidFill>
                  <a:srgbClr val="CC00FF"/>
                </a:solidFill>
                <a:ea typeface="楷体" pitchFamily="49" charset="-122"/>
                <a:cs typeface="Times New Roman" pitchFamily="18" charset="0"/>
              </a:rPr>
              <a:t>找一个结点的</a:t>
            </a:r>
            <a:r>
              <a:rPr lang="zh-CN" altLang="en-US" sz="2200" dirty="0">
                <a:solidFill>
                  <a:srgbClr val="CC00FF"/>
                </a:solidFill>
                <a:ea typeface="楷体" pitchFamily="49" charset="-122"/>
                <a:cs typeface="Times New Roman" pitchFamily="18" charset="0"/>
              </a:rPr>
              <a:t>孩子</a:t>
            </a:r>
            <a:r>
              <a:rPr lang="zh-CN" altLang="en-US" sz="2200">
                <a:solidFill>
                  <a:srgbClr val="CC00FF"/>
                </a:solidFill>
                <a:ea typeface="楷体" pitchFamily="49" charset="-122"/>
                <a:cs typeface="Times New Roman" pitchFamily="18" charset="0"/>
              </a:rPr>
              <a:t>很容易</a:t>
            </a:r>
            <a:r>
              <a:rPr lang="zh-CN" altLang="en-US" sz="2200">
                <a:ea typeface="楷体" pitchFamily="49" charset="-122"/>
                <a:cs typeface="Times New Roman" pitchFamily="18" charset="0"/>
              </a:rPr>
              <a:t>，但</a:t>
            </a:r>
            <a:r>
              <a:rPr lang="zh-CN" altLang="en-US" sz="2200" dirty="0">
                <a:ea typeface="楷体" pitchFamily="49" charset="-122"/>
                <a:cs typeface="Times New Roman" pitchFamily="18" charset="0"/>
              </a:rPr>
              <a:t>找其双亲不方便。</a:t>
            </a:r>
          </a:p>
        </p:txBody>
      </p:sp>
      <p:sp>
        <p:nvSpPr>
          <p:cNvPr id="4" name="TextBox 3"/>
          <p:cNvSpPr txBox="1"/>
          <p:nvPr/>
        </p:nvSpPr>
        <p:spPr>
          <a:xfrm>
            <a:off x="928662" y="3429000"/>
            <a:ext cx="7143800" cy="400110"/>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cs typeface="Times New Roman" pitchFamily="18" charset="0"/>
                <a:sym typeface="Wingdings"/>
              </a:rPr>
              <a:t></a:t>
            </a:r>
            <a:r>
              <a:rPr lang="zh-CN" altLang="en-US" sz="2000">
                <a:latin typeface="微软雅黑" pitchFamily="34" charset="-122"/>
                <a:ea typeface="微软雅黑" pitchFamily="34" charset="-122"/>
                <a:cs typeface="Times New Roman" pitchFamily="18" charset="0"/>
                <a:sym typeface="Wingdings"/>
              </a:rPr>
              <a:t>  </a:t>
            </a:r>
            <a:r>
              <a:rPr lang="zh-CN" altLang="en-US" sz="2000">
                <a:latin typeface="微软雅黑" pitchFamily="34" charset="-122"/>
                <a:ea typeface="微软雅黑" pitchFamily="34" charset="-122"/>
                <a:cs typeface="Times New Roman" pitchFamily="18" charset="0"/>
              </a:rPr>
              <a:t>一颗树采用孩子兄弟链存储结构表示 </a:t>
            </a:r>
            <a:r>
              <a:rPr lang="zh-CN" altLang="en-US" sz="2000">
                <a:solidFill>
                  <a:srgbClr val="C00000"/>
                </a:solidFill>
                <a:latin typeface="微软雅黑" pitchFamily="34" charset="-122"/>
                <a:ea typeface="微软雅黑" pitchFamily="34" charset="-122"/>
                <a:cs typeface="Times New Roman" pitchFamily="18" charset="0"/>
                <a:sym typeface="Wingdings"/>
              </a:rPr>
              <a:t></a:t>
            </a:r>
            <a:r>
              <a:rPr lang="zh-CN" altLang="en-US" sz="2000">
                <a:latin typeface="微软雅黑" pitchFamily="34" charset="-122"/>
                <a:ea typeface="微软雅黑" pitchFamily="34" charset="-122"/>
                <a:cs typeface="Times New Roman" pitchFamily="18" charset="0"/>
              </a:rPr>
              <a:t>二叉链</a:t>
            </a:r>
          </a:p>
        </p:txBody>
      </p:sp>
      <p:sp>
        <p:nvSpPr>
          <p:cNvPr id="2" name="灯片编号占位符 1">
            <a:extLst>
              <a:ext uri="{FF2B5EF4-FFF2-40B4-BE49-F238E27FC236}">
                <a16:creationId xmlns:a16="http://schemas.microsoft.com/office/drawing/2014/main" id="{5305C135-F7C1-4B58-A620-6BBF57FEB7E9}"/>
              </a:ext>
            </a:extLst>
          </p:cNvPr>
          <p:cNvSpPr>
            <a:spLocks noGrp="1"/>
          </p:cNvSpPr>
          <p:nvPr>
            <p:ph type="sldNum" sz="quarter" idx="12"/>
          </p:nvPr>
        </p:nvSpPr>
        <p:spPr/>
        <p:txBody>
          <a:bodyPr/>
          <a:lstStyle/>
          <a:p>
            <a:fld id="{FFD28AF7-D4CC-4B35-B7D7-507FA0146854}" type="slidenum">
              <a:rPr lang="en-US" altLang="zh-CN" smtClean="0"/>
              <a:pPr/>
              <a:t>70</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6"/>
          <p:cNvGrpSpPr>
            <a:grpSpLocks/>
          </p:cNvGrpSpPr>
          <p:nvPr/>
        </p:nvGrpSpPr>
        <p:grpSpPr bwMode="auto">
          <a:xfrm>
            <a:off x="500034" y="928670"/>
            <a:ext cx="4826000" cy="3265488"/>
            <a:chOff x="2584" y="360"/>
            <a:chExt cx="3040" cy="2057"/>
          </a:xfrm>
        </p:grpSpPr>
        <p:sp>
          <p:nvSpPr>
            <p:cNvPr id="4" name="Rectangle 23"/>
            <p:cNvSpPr>
              <a:spLocks noChangeArrowheads="1"/>
            </p:cNvSpPr>
            <p:nvPr/>
          </p:nvSpPr>
          <p:spPr bwMode="auto">
            <a:xfrm>
              <a:off x="3718"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5" name="Rectangle 24"/>
            <p:cNvSpPr>
              <a:spLocks noChangeArrowheads="1"/>
            </p:cNvSpPr>
            <p:nvPr/>
          </p:nvSpPr>
          <p:spPr bwMode="auto">
            <a:xfrm>
              <a:off x="3945" y="739"/>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 name="Rectangle 25"/>
            <p:cNvSpPr>
              <a:spLocks noChangeArrowheads="1"/>
            </p:cNvSpPr>
            <p:nvPr/>
          </p:nvSpPr>
          <p:spPr bwMode="auto">
            <a:xfrm>
              <a:off x="4172" y="739"/>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7" name="Rectangle 26"/>
            <p:cNvSpPr>
              <a:spLocks noChangeArrowheads="1"/>
            </p:cNvSpPr>
            <p:nvPr/>
          </p:nvSpPr>
          <p:spPr bwMode="auto">
            <a:xfrm>
              <a:off x="2993"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8" name="Rectangle 27"/>
            <p:cNvSpPr>
              <a:spLocks noChangeArrowheads="1"/>
            </p:cNvSpPr>
            <p:nvPr/>
          </p:nvSpPr>
          <p:spPr bwMode="auto">
            <a:xfrm>
              <a:off x="3220" y="1237"/>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9" name="Rectangle 28"/>
            <p:cNvSpPr>
              <a:spLocks noChangeArrowheads="1"/>
            </p:cNvSpPr>
            <p:nvPr/>
          </p:nvSpPr>
          <p:spPr bwMode="auto">
            <a:xfrm>
              <a:off x="3447" y="1237"/>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10" name="Rectangle 29"/>
            <p:cNvSpPr>
              <a:spLocks noChangeArrowheads="1"/>
            </p:cNvSpPr>
            <p:nvPr/>
          </p:nvSpPr>
          <p:spPr bwMode="auto">
            <a:xfrm>
              <a:off x="258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11" name="Rectangle 30"/>
            <p:cNvSpPr>
              <a:spLocks noChangeArrowheads="1"/>
            </p:cNvSpPr>
            <p:nvPr/>
          </p:nvSpPr>
          <p:spPr bwMode="auto">
            <a:xfrm>
              <a:off x="2811"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2" name="Rectangle 31"/>
            <p:cNvSpPr>
              <a:spLocks noChangeArrowheads="1"/>
            </p:cNvSpPr>
            <p:nvPr/>
          </p:nvSpPr>
          <p:spPr bwMode="auto">
            <a:xfrm>
              <a:off x="3038"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13" name="Rectangle 32"/>
            <p:cNvSpPr>
              <a:spLocks noChangeArrowheads="1"/>
            </p:cNvSpPr>
            <p:nvPr/>
          </p:nvSpPr>
          <p:spPr bwMode="auto">
            <a:xfrm>
              <a:off x="3129"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14" name="Rectangle 33"/>
            <p:cNvSpPr>
              <a:spLocks noChangeArrowheads="1"/>
            </p:cNvSpPr>
            <p:nvPr/>
          </p:nvSpPr>
          <p:spPr bwMode="auto">
            <a:xfrm>
              <a:off x="3356" y="2190"/>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15" name="Rectangle 34"/>
            <p:cNvSpPr>
              <a:spLocks noChangeArrowheads="1"/>
            </p:cNvSpPr>
            <p:nvPr/>
          </p:nvSpPr>
          <p:spPr bwMode="auto">
            <a:xfrm>
              <a:off x="3583" y="2190"/>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16" name="Rectangle 35"/>
            <p:cNvSpPr>
              <a:spLocks noChangeArrowheads="1"/>
            </p:cNvSpPr>
            <p:nvPr/>
          </p:nvSpPr>
          <p:spPr bwMode="auto">
            <a:xfrm>
              <a:off x="4399"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17" name="Rectangle 36"/>
            <p:cNvSpPr>
              <a:spLocks noChangeArrowheads="1"/>
            </p:cNvSpPr>
            <p:nvPr/>
          </p:nvSpPr>
          <p:spPr bwMode="auto">
            <a:xfrm>
              <a:off x="4626" y="1238"/>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8" name="Rectangle 37"/>
            <p:cNvSpPr>
              <a:spLocks noChangeArrowheads="1"/>
            </p:cNvSpPr>
            <p:nvPr/>
          </p:nvSpPr>
          <p:spPr bwMode="auto">
            <a:xfrm>
              <a:off x="4853" y="1238"/>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19" name="Rectangle 38"/>
            <p:cNvSpPr>
              <a:spLocks noChangeArrowheads="1"/>
            </p:cNvSpPr>
            <p:nvPr/>
          </p:nvSpPr>
          <p:spPr bwMode="auto">
            <a:xfrm>
              <a:off x="3810"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0" name="Rectangle 39"/>
            <p:cNvSpPr>
              <a:spLocks noChangeArrowheads="1"/>
            </p:cNvSpPr>
            <p:nvPr/>
          </p:nvSpPr>
          <p:spPr bwMode="auto">
            <a:xfrm>
              <a:off x="4037"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21" name="Rectangle 40"/>
            <p:cNvSpPr>
              <a:spLocks noChangeArrowheads="1"/>
            </p:cNvSpPr>
            <p:nvPr/>
          </p:nvSpPr>
          <p:spPr bwMode="auto">
            <a:xfrm>
              <a:off x="4264"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22" name="Rectangle 41"/>
            <p:cNvSpPr>
              <a:spLocks noChangeArrowheads="1"/>
            </p:cNvSpPr>
            <p:nvPr/>
          </p:nvSpPr>
          <p:spPr bwMode="auto">
            <a:xfrm>
              <a:off x="4943"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3" name="Rectangle 42"/>
            <p:cNvSpPr>
              <a:spLocks noChangeArrowheads="1"/>
            </p:cNvSpPr>
            <p:nvPr/>
          </p:nvSpPr>
          <p:spPr bwMode="auto">
            <a:xfrm>
              <a:off x="5170" y="1736"/>
              <a:ext cx="227" cy="2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24" name="Rectangle 43"/>
            <p:cNvSpPr>
              <a:spLocks noChangeArrowheads="1"/>
            </p:cNvSpPr>
            <p:nvPr/>
          </p:nvSpPr>
          <p:spPr bwMode="auto">
            <a:xfrm>
              <a:off x="5397" y="1736"/>
              <a:ext cx="227" cy="22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sp>
          <p:nvSpPr>
            <p:cNvPr id="25" name="Line 44"/>
            <p:cNvSpPr>
              <a:spLocks noChangeShapeType="1"/>
            </p:cNvSpPr>
            <p:nvPr/>
          </p:nvSpPr>
          <p:spPr bwMode="auto">
            <a:xfrm flipH="1">
              <a:off x="3447" y="875"/>
              <a:ext cx="408" cy="363"/>
            </a:xfrm>
            <a:prstGeom prst="line">
              <a:avLst/>
            </a:prstGeom>
            <a:noFill/>
            <a:ln w="28575">
              <a:solidFill>
                <a:schemeClr val="tx1"/>
              </a:solidFill>
              <a:miter lim="800000"/>
              <a:headEnd/>
              <a:tailEnd type="stealth" w="med" len="lg"/>
            </a:ln>
            <a:effectLst/>
          </p:spPr>
          <p:txBody>
            <a:bodyPr wrap="none"/>
            <a:lstStyle/>
            <a:p>
              <a:endParaRPr lang="zh-CN" altLang="en-US">
                <a:latin typeface="Consolas" pitchFamily="49" charset="0"/>
                <a:cs typeface="Consolas" pitchFamily="49" charset="0"/>
              </a:endParaRPr>
            </a:p>
          </p:txBody>
        </p:sp>
        <p:sp>
          <p:nvSpPr>
            <p:cNvPr id="26" name="Line 45"/>
            <p:cNvSpPr>
              <a:spLocks noChangeShapeType="1"/>
            </p:cNvSpPr>
            <p:nvPr/>
          </p:nvSpPr>
          <p:spPr bwMode="auto">
            <a:xfrm flipH="1">
              <a:off x="2857" y="1328"/>
              <a:ext cx="272" cy="40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7" name="Line 46"/>
            <p:cNvSpPr>
              <a:spLocks noChangeShapeType="1"/>
            </p:cNvSpPr>
            <p:nvPr/>
          </p:nvSpPr>
          <p:spPr bwMode="auto">
            <a:xfrm>
              <a:off x="4309" y="875"/>
              <a:ext cx="408" cy="363"/>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8" name="Freeform 47"/>
            <p:cNvSpPr>
              <a:spLocks/>
            </p:cNvSpPr>
            <p:nvPr/>
          </p:nvSpPr>
          <p:spPr bwMode="auto">
            <a:xfrm>
              <a:off x="3137" y="1857"/>
              <a:ext cx="264" cy="333"/>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29" name="Line 48"/>
            <p:cNvSpPr>
              <a:spLocks noChangeShapeType="1"/>
            </p:cNvSpPr>
            <p:nvPr/>
          </p:nvSpPr>
          <p:spPr bwMode="auto">
            <a:xfrm flipH="1">
              <a:off x="4127" y="1374"/>
              <a:ext cx="408"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0" name="Line 49"/>
            <p:cNvSpPr>
              <a:spLocks noChangeShapeType="1"/>
            </p:cNvSpPr>
            <p:nvPr/>
          </p:nvSpPr>
          <p:spPr bwMode="auto">
            <a:xfrm>
              <a:off x="4944" y="1374"/>
              <a:ext cx="317" cy="36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1" name="Line 50"/>
            <p:cNvSpPr>
              <a:spLocks noChangeShapeType="1"/>
            </p:cNvSpPr>
            <p:nvPr/>
          </p:nvSpPr>
          <p:spPr bwMode="auto">
            <a:xfrm>
              <a:off x="4082" y="466"/>
              <a:ext cx="0" cy="272"/>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32" name="Text Box 51"/>
            <p:cNvSpPr txBox="1">
              <a:spLocks noChangeArrowheads="1"/>
            </p:cNvSpPr>
            <p:nvPr/>
          </p:nvSpPr>
          <p:spPr bwMode="auto">
            <a:xfrm>
              <a:off x="3960" y="360"/>
              <a:ext cx="408" cy="250"/>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dirty="0">
                  <a:latin typeface="Consolas" pitchFamily="49" charset="0"/>
                  <a:cs typeface="Consolas" pitchFamily="49" charset="0"/>
                </a:rPr>
                <a:t>b</a:t>
              </a:r>
            </a:p>
          </p:txBody>
        </p:sp>
      </p:grpSp>
      <p:sp>
        <p:nvSpPr>
          <p:cNvPr id="33" name="TextBox 32"/>
          <p:cNvSpPr txBox="1"/>
          <p:nvPr/>
        </p:nvSpPr>
        <p:spPr>
          <a:xfrm>
            <a:off x="357158" y="285728"/>
            <a:ext cx="4429156" cy="430887"/>
          </a:xfrm>
          <a:prstGeom prst="rect">
            <a:avLst/>
          </a:prstGeom>
          <a:noFill/>
        </p:spPr>
        <p:txBody>
          <a:bodyPr wrap="square" rtlCol="0">
            <a:spAutoFit/>
          </a:bodyPr>
          <a:lstStyle/>
          <a:p>
            <a:pPr algn="l"/>
            <a:r>
              <a:rPr lang="zh-CN" altLang="en-US" sz="2200">
                <a:ea typeface="楷体" pitchFamily="49" charset="-122"/>
                <a:cs typeface="Times New Roman" pitchFamily="18" charset="0"/>
              </a:rPr>
              <a:t>在</a:t>
            </a:r>
            <a:r>
              <a:rPr kumimoji="1" lang="zh-CN" altLang="en-US" sz="2200">
                <a:ea typeface="楷体" pitchFamily="49" charset="-122"/>
                <a:cs typeface="Times New Roman" pitchFamily="18" charset="0"/>
              </a:rPr>
              <a:t>二叉链中，空指针的个数？</a:t>
            </a:r>
            <a:endParaRPr lang="zh-CN" altLang="en-US" sz="2200">
              <a:ea typeface="楷体" pitchFamily="49" charset="-122"/>
              <a:cs typeface="Times New Roman" pitchFamily="18" charset="0"/>
            </a:endParaRPr>
          </a:p>
        </p:txBody>
      </p:sp>
      <p:sp>
        <p:nvSpPr>
          <p:cNvPr id="34" name="TextBox 33"/>
          <p:cNvSpPr txBox="1"/>
          <p:nvPr/>
        </p:nvSpPr>
        <p:spPr>
          <a:xfrm>
            <a:off x="571472" y="4500570"/>
            <a:ext cx="5572164" cy="1323439"/>
          </a:xfrm>
          <a:prstGeom prst="rect">
            <a:avLst/>
          </a:prstGeom>
          <a:noFill/>
        </p:spPr>
        <p:txBody>
          <a:bodyPr wrap="square" rtlCol="0">
            <a:spAutoFit/>
          </a:bodyPr>
          <a:lstStyle/>
          <a:p>
            <a:pPr marL="457200" indent="-457200" algn="l">
              <a:lnSpc>
                <a:spcPts val="3200"/>
              </a:lnSpc>
              <a:buBlip>
                <a:blip r:embed="rId3"/>
              </a:buBlip>
            </a:pPr>
            <a:r>
              <a:rPr lang="en-US" altLang="zh-CN" sz="2000" i="1">
                <a:ea typeface="楷体" pitchFamily="49" charset="-122"/>
                <a:cs typeface="Times New Roman" pitchFamily="18" charset="0"/>
              </a:rPr>
              <a:t>n</a:t>
            </a:r>
            <a:r>
              <a:rPr lang="zh-CN" altLang="en-US" sz="2000">
                <a:ea typeface="楷体" pitchFamily="49" charset="-122"/>
                <a:cs typeface="Times New Roman" pitchFamily="18" charset="0"/>
              </a:rPr>
              <a:t>个结点 </a:t>
            </a:r>
            <a:r>
              <a:rPr lang="zh-CN" altLang="en-US" sz="2000">
                <a:solidFill>
                  <a:srgbClr val="FF00FF"/>
                </a:solidFill>
                <a:ea typeface="楷体" pitchFamily="49" charset="-122"/>
                <a:cs typeface="Times New Roman" pitchFamily="18" charset="0"/>
                <a:sym typeface="Wingdings"/>
              </a:rPr>
              <a:t></a:t>
            </a:r>
            <a:r>
              <a:rPr lang="zh-CN" altLang="en-US" sz="2000">
                <a:ea typeface="楷体" pitchFamily="49" charset="-122"/>
                <a:cs typeface="Times New Roman" pitchFamily="18" charset="0"/>
                <a:sym typeface="Wingdings"/>
              </a:rPr>
              <a:t> </a:t>
            </a:r>
            <a:r>
              <a:rPr lang="en-US" altLang="zh-CN" sz="2000">
                <a:ea typeface="楷体" pitchFamily="49" charset="-122"/>
                <a:cs typeface="Times New Roman" pitchFamily="18" charset="0"/>
                <a:sym typeface="Wingdings"/>
              </a:rPr>
              <a:t>2</a:t>
            </a:r>
            <a:r>
              <a:rPr lang="en-US" altLang="zh-CN" sz="2000" i="1">
                <a:ea typeface="楷体" pitchFamily="49" charset="-122"/>
                <a:cs typeface="Times New Roman" pitchFamily="18" charset="0"/>
                <a:sym typeface="Wingdings"/>
              </a:rPr>
              <a:t>n</a:t>
            </a:r>
            <a:r>
              <a:rPr lang="zh-CN" altLang="en-US" sz="2000">
                <a:ea typeface="楷体" pitchFamily="49" charset="-122"/>
                <a:cs typeface="Times New Roman" pitchFamily="18" charset="0"/>
                <a:sym typeface="Wingdings"/>
              </a:rPr>
              <a:t>个指针域</a:t>
            </a:r>
            <a:endParaRPr lang="en-US" altLang="zh-CN" sz="2000">
              <a:ea typeface="楷体" pitchFamily="49" charset="-122"/>
              <a:cs typeface="Times New Roman" pitchFamily="18" charset="0"/>
              <a:sym typeface="Wingdings"/>
            </a:endParaRPr>
          </a:p>
          <a:p>
            <a:pPr marL="457200" indent="-457200" algn="l">
              <a:lnSpc>
                <a:spcPts val="3200"/>
              </a:lnSpc>
              <a:buBlip>
                <a:blip r:embed="rId3"/>
              </a:buBlip>
            </a:pPr>
            <a:r>
              <a:rPr lang="zh-CN" altLang="en-US" sz="2000">
                <a:ea typeface="楷体" pitchFamily="49" charset="-122"/>
                <a:cs typeface="Times New Roman" pitchFamily="18" charset="0"/>
                <a:sym typeface="Wingdings"/>
              </a:rPr>
              <a:t>分支数为</a:t>
            </a:r>
            <a:r>
              <a:rPr lang="en-US" altLang="zh-CN" sz="2000" i="1">
                <a:ea typeface="楷体" pitchFamily="49" charset="-122"/>
                <a:cs typeface="Times New Roman" pitchFamily="18" charset="0"/>
                <a:sym typeface="Wingdings"/>
              </a:rPr>
              <a:t>n</a:t>
            </a:r>
            <a:r>
              <a:rPr lang="en-US" altLang="zh-CN" sz="2000">
                <a:latin typeface="+mn-ea"/>
                <a:ea typeface="+mn-ea"/>
                <a:cs typeface="Times New Roman" pitchFamily="18" charset="0"/>
                <a:sym typeface="Wingdings"/>
              </a:rPr>
              <a:t>-</a:t>
            </a:r>
            <a:r>
              <a:rPr lang="en-US" altLang="zh-CN" sz="2000">
                <a:ea typeface="楷体" pitchFamily="49" charset="-122"/>
                <a:cs typeface="Times New Roman" pitchFamily="18" charset="0"/>
                <a:sym typeface="Wingdings"/>
              </a:rPr>
              <a:t>1 </a:t>
            </a:r>
            <a:r>
              <a:rPr lang="zh-CN" altLang="en-US" sz="2000">
                <a:solidFill>
                  <a:srgbClr val="FF00FF"/>
                </a:solidFill>
                <a:ea typeface="楷体" pitchFamily="49" charset="-122"/>
                <a:cs typeface="Times New Roman" pitchFamily="18" charset="0"/>
                <a:sym typeface="Wingdings"/>
              </a:rPr>
              <a:t></a:t>
            </a:r>
            <a:r>
              <a:rPr lang="zh-CN" altLang="en-US" sz="2000">
                <a:ea typeface="楷体" pitchFamily="49" charset="-122"/>
                <a:cs typeface="Times New Roman" pitchFamily="18" charset="0"/>
                <a:sym typeface="Wingdings"/>
              </a:rPr>
              <a:t> 非空指针域有</a:t>
            </a:r>
            <a:r>
              <a:rPr lang="en-US" altLang="zh-CN" sz="2000" i="1">
                <a:ea typeface="楷体" pitchFamily="49" charset="-122"/>
                <a:cs typeface="Times New Roman" pitchFamily="18" charset="0"/>
                <a:sym typeface="Wingdings"/>
              </a:rPr>
              <a:t>n</a:t>
            </a:r>
            <a:r>
              <a:rPr lang="en-US" altLang="zh-CN" sz="2000">
                <a:latin typeface="+mn-ea"/>
                <a:ea typeface="+mn-ea"/>
                <a:cs typeface="Times New Roman" pitchFamily="18" charset="0"/>
                <a:sym typeface="Wingdings"/>
              </a:rPr>
              <a:t>-</a:t>
            </a:r>
            <a:r>
              <a:rPr lang="en-US" altLang="zh-CN" sz="2000">
                <a:ea typeface="楷体" pitchFamily="49" charset="-122"/>
                <a:cs typeface="Times New Roman" pitchFamily="18" charset="0"/>
                <a:sym typeface="Wingdings"/>
              </a:rPr>
              <a:t>1</a:t>
            </a:r>
            <a:r>
              <a:rPr lang="zh-CN" altLang="en-US" sz="2000">
                <a:ea typeface="楷体" pitchFamily="49" charset="-122"/>
                <a:cs typeface="Times New Roman" pitchFamily="18" charset="0"/>
                <a:sym typeface="Wingdings"/>
              </a:rPr>
              <a:t>个</a:t>
            </a:r>
            <a:endParaRPr lang="en-US" altLang="zh-CN" sz="2000">
              <a:ea typeface="楷体" pitchFamily="49" charset="-122"/>
              <a:cs typeface="Times New Roman" pitchFamily="18" charset="0"/>
              <a:sym typeface="Wingdings"/>
            </a:endParaRPr>
          </a:p>
          <a:p>
            <a:pPr marL="457200" indent="-457200" algn="l">
              <a:lnSpc>
                <a:spcPts val="3200"/>
              </a:lnSpc>
              <a:buBlip>
                <a:blip r:embed="rId3"/>
              </a:buBlip>
            </a:pPr>
            <a:r>
              <a:rPr lang="zh-CN" altLang="en-US" sz="2000">
                <a:ea typeface="楷体" pitchFamily="49" charset="-122"/>
                <a:cs typeface="Times New Roman" pitchFamily="18" charset="0"/>
                <a:sym typeface="Wingdings"/>
              </a:rPr>
              <a:t>空指针域个数 </a:t>
            </a:r>
            <a:r>
              <a:rPr lang="en-US" altLang="zh-CN" sz="2000">
                <a:ea typeface="楷体" pitchFamily="49" charset="-122"/>
                <a:cs typeface="Times New Roman" pitchFamily="18" charset="0"/>
                <a:sym typeface="Wingdings"/>
              </a:rPr>
              <a:t>= 2</a:t>
            </a:r>
            <a:r>
              <a:rPr lang="en-US" altLang="zh-CN" sz="2000" i="1">
                <a:ea typeface="楷体" pitchFamily="49" charset="-122"/>
                <a:cs typeface="Times New Roman" pitchFamily="18" charset="0"/>
                <a:sym typeface="Wingdings"/>
              </a:rPr>
              <a:t>n</a:t>
            </a:r>
            <a:r>
              <a:rPr lang="en-US" altLang="zh-CN" sz="2000">
                <a:latin typeface="+mj-ea"/>
                <a:ea typeface="+mj-ea"/>
                <a:cs typeface="Times New Roman" pitchFamily="18" charset="0"/>
                <a:sym typeface="Wingdings"/>
              </a:rPr>
              <a:t>-</a:t>
            </a:r>
            <a:r>
              <a:rPr lang="en-US" altLang="zh-CN" sz="2000">
                <a:ea typeface="楷体" pitchFamily="49" charset="-122"/>
                <a:cs typeface="Times New Roman" pitchFamily="18" charset="0"/>
                <a:sym typeface="Wingdings"/>
              </a:rPr>
              <a:t>(</a:t>
            </a:r>
            <a:r>
              <a:rPr lang="en-US" altLang="zh-CN" sz="2000" i="1">
                <a:ea typeface="楷体" pitchFamily="49" charset="-122"/>
                <a:cs typeface="Times New Roman" pitchFamily="18" charset="0"/>
                <a:sym typeface="Wingdings"/>
              </a:rPr>
              <a:t>n</a:t>
            </a:r>
            <a:r>
              <a:rPr lang="en-US" altLang="zh-CN" sz="2000">
                <a:latin typeface="+mj-ea"/>
                <a:ea typeface="+mj-ea"/>
                <a:cs typeface="Times New Roman" pitchFamily="18" charset="0"/>
                <a:sym typeface="Wingdings"/>
              </a:rPr>
              <a:t>-</a:t>
            </a:r>
            <a:r>
              <a:rPr lang="en-US" altLang="zh-CN" sz="2000">
                <a:ea typeface="楷体" pitchFamily="49" charset="-122"/>
                <a:cs typeface="Times New Roman" pitchFamily="18" charset="0"/>
                <a:sym typeface="Wingdings"/>
              </a:rPr>
              <a:t>1) = </a:t>
            </a:r>
            <a:r>
              <a:rPr lang="en-US" altLang="zh-CN" sz="2000" i="1">
                <a:ea typeface="楷体" pitchFamily="49" charset="-122"/>
                <a:cs typeface="Times New Roman" pitchFamily="18" charset="0"/>
                <a:sym typeface="Wingdings"/>
              </a:rPr>
              <a:t>n</a:t>
            </a:r>
            <a:r>
              <a:rPr lang="en-US" altLang="zh-CN" sz="2000">
                <a:ea typeface="楷体" pitchFamily="49" charset="-122"/>
                <a:cs typeface="Times New Roman" pitchFamily="18" charset="0"/>
                <a:sym typeface="Wingdings"/>
              </a:rPr>
              <a:t>+1</a:t>
            </a:r>
            <a:endParaRPr lang="zh-CN" altLang="en-US" sz="2000">
              <a:ea typeface="楷体" pitchFamily="49" charset="-122"/>
              <a:cs typeface="Times New Roman" pitchFamily="18" charset="0"/>
            </a:endParaRPr>
          </a:p>
        </p:txBody>
      </p:sp>
      <p:grpSp>
        <p:nvGrpSpPr>
          <p:cNvPr id="37" name="组合 36"/>
          <p:cNvGrpSpPr/>
          <p:nvPr/>
        </p:nvGrpSpPr>
        <p:grpSpPr>
          <a:xfrm>
            <a:off x="5572132" y="1357298"/>
            <a:ext cx="3071834" cy="2786082"/>
            <a:chOff x="5572132" y="1357298"/>
            <a:chExt cx="3071834" cy="2786082"/>
          </a:xfrm>
        </p:grpSpPr>
        <p:sp>
          <p:nvSpPr>
            <p:cNvPr id="35" name="TextBox 34"/>
            <p:cNvSpPr txBox="1"/>
            <p:nvPr/>
          </p:nvSpPr>
          <p:spPr>
            <a:xfrm>
              <a:off x="5929322" y="2230178"/>
              <a:ext cx="2714644" cy="867482"/>
            </a:xfrm>
            <a:prstGeom prst="rect">
              <a:avLst/>
            </a:prstGeom>
            <a:noFill/>
          </p:spPr>
          <p:txBody>
            <a:bodyPr wrap="square" rtlCol="0">
              <a:spAutoFit/>
            </a:bodyPr>
            <a:lstStyle/>
            <a:p>
              <a:pPr algn="l">
                <a:lnSpc>
                  <a:spcPts val="3200"/>
                </a:lnSpc>
              </a:pPr>
              <a:r>
                <a:rPr lang="en-US" altLang="zh-CN" sz="2000" i="1">
                  <a:latin typeface="Consolas" pitchFamily="49" charset="0"/>
                  <a:cs typeface="Consolas" pitchFamily="49" charset="0"/>
                </a:rPr>
                <a:t>n</a:t>
              </a:r>
              <a:r>
                <a:rPr lang="en-US" altLang="zh-CN" sz="2000">
                  <a:latin typeface="Consolas" pitchFamily="49" charset="0"/>
                  <a:cs typeface="Consolas" pitchFamily="49" charset="0"/>
                </a:rPr>
                <a:t>=7</a:t>
              </a:r>
            </a:p>
            <a:p>
              <a:pPr algn="l">
                <a:lnSpc>
                  <a:spcPts val="3200"/>
                </a:lnSpc>
              </a:pPr>
              <a:r>
                <a:rPr lang="zh-CN" altLang="en-US" sz="2000">
                  <a:latin typeface="Consolas" pitchFamily="49" charset="0"/>
                  <a:ea typeface="楷体" pitchFamily="49" charset="-122"/>
                  <a:cs typeface="Consolas" pitchFamily="49" charset="0"/>
                  <a:sym typeface="Wingdings"/>
                </a:rPr>
                <a:t>空指针域个数</a:t>
              </a:r>
              <a:r>
                <a:rPr lang="en-US" altLang="zh-CN" sz="2000">
                  <a:latin typeface="Consolas" pitchFamily="49" charset="0"/>
                  <a:ea typeface="楷体" pitchFamily="49" charset="-122"/>
                  <a:cs typeface="Consolas" pitchFamily="49" charset="0"/>
                  <a:sym typeface="Wingdings"/>
                </a:rPr>
                <a:t>=8</a:t>
              </a:r>
              <a:endParaRPr lang="zh-CN" altLang="en-US" sz="2000">
                <a:latin typeface="Consolas" pitchFamily="49" charset="0"/>
                <a:cs typeface="Consolas" pitchFamily="49" charset="0"/>
              </a:endParaRPr>
            </a:p>
          </p:txBody>
        </p:sp>
        <p:sp>
          <p:nvSpPr>
            <p:cNvPr id="36" name="右大括号 35"/>
            <p:cNvSpPr/>
            <p:nvPr/>
          </p:nvSpPr>
          <p:spPr>
            <a:xfrm>
              <a:off x="5572132" y="1357298"/>
              <a:ext cx="285752" cy="2786082"/>
            </a:xfrm>
            <a:prstGeom prst="rightBrace">
              <a:avLst/>
            </a:prstGeom>
            <a:ln w="28575">
              <a:solidFill>
                <a:srgbClr val="7030A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D0C40D50-2C74-49E6-868B-049C020BC07E}"/>
              </a:ext>
            </a:extLst>
          </p:cNvPr>
          <p:cNvSpPr>
            <a:spLocks noGrp="1"/>
          </p:cNvSpPr>
          <p:nvPr>
            <p:ph type="sldNum" sz="quarter" idx="12"/>
          </p:nvPr>
        </p:nvSpPr>
        <p:spPr/>
        <p:txBody>
          <a:bodyPr/>
          <a:lstStyle/>
          <a:p>
            <a:fld id="{FFD28AF7-D4CC-4B35-B7D7-507FA0146854}" type="slidenum">
              <a:rPr lang="en-US" altLang="zh-CN" smtClean="0"/>
              <a:pPr/>
              <a:t>71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三叉链表</a:t>
            </a:r>
          </a:p>
        </p:txBody>
      </p:sp>
      <p:sp>
        <p:nvSpPr>
          <p:cNvPr id="563202" name="Freeform 2"/>
          <p:cNvSpPr>
            <a:spLocks/>
          </p:cNvSpPr>
          <p:nvPr/>
        </p:nvSpPr>
        <p:spPr bwMode="auto">
          <a:xfrm>
            <a:off x="1752600" y="1675177"/>
            <a:ext cx="1828800" cy="838200"/>
          </a:xfrm>
          <a:custGeom>
            <a:avLst/>
            <a:gdLst>
              <a:gd name="T0" fmla="*/ 0 w 720"/>
              <a:gd name="T1" fmla="*/ 0 h 528"/>
              <a:gd name="T2" fmla="*/ 1463040 w 720"/>
              <a:gd name="T3" fmla="*/ 76200 h 528"/>
              <a:gd name="T4" fmla="*/ 853440 w 720"/>
              <a:gd name="T5" fmla="*/ 381000 h 528"/>
              <a:gd name="T6" fmla="*/ 1828800 w 720"/>
              <a:gd name="T7" fmla="*/ 83820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63203" name="Text Box 3"/>
          <p:cNvSpPr txBox="1">
            <a:spLocks noChangeArrowheads="1"/>
          </p:cNvSpPr>
          <p:nvPr/>
        </p:nvSpPr>
        <p:spPr bwMode="auto">
          <a:xfrm>
            <a:off x="1143000" y="1065577"/>
            <a:ext cx="10874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en-US" altLang="zh-CN"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root</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04" name="Rectangle 4"/>
          <p:cNvSpPr>
            <a:spLocks noChangeArrowheads="1"/>
          </p:cNvSpPr>
          <p:nvPr/>
        </p:nvSpPr>
        <p:spPr bwMode="auto">
          <a:xfrm>
            <a:off x="2438400" y="2513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63205" name="Group 5"/>
          <p:cNvGrpSpPr>
            <a:grpSpLocks/>
          </p:cNvGrpSpPr>
          <p:nvPr/>
        </p:nvGrpSpPr>
        <p:grpSpPr bwMode="auto">
          <a:xfrm>
            <a:off x="827088" y="2513377"/>
            <a:ext cx="7402513" cy="3986213"/>
            <a:chOff x="521" y="1574"/>
            <a:chExt cx="4663" cy="2511"/>
          </a:xfrm>
        </p:grpSpPr>
        <p:sp>
          <p:nvSpPr>
            <p:cNvPr id="53274" name="Rectangle 6"/>
            <p:cNvSpPr>
              <a:spLocks noChangeArrowheads="1"/>
            </p:cNvSpPr>
            <p:nvPr/>
          </p:nvSpPr>
          <p:spPr bwMode="auto">
            <a:xfrm>
              <a:off x="1776" y="157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A</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5" name="Line 7"/>
            <p:cNvSpPr>
              <a:spLocks noChangeShapeType="1"/>
            </p:cNvSpPr>
            <p:nvPr/>
          </p:nvSpPr>
          <p:spPr bwMode="auto">
            <a:xfrm>
              <a:off x="2016" y="157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6" name="Line 8"/>
            <p:cNvSpPr>
              <a:spLocks noChangeShapeType="1"/>
            </p:cNvSpPr>
            <p:nvPr/>
          </p:nvSpPr>
          <p:spPr bwMode="auto">
            <a:xfrm>
              <a:off x="2496" y="157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7" name="Rectangle 9"/>
            <p:cNvSpPr>
              <a:spLocks noChangeArrowheads="1"/>
            </p:cNvSpPr>
            <p:nvPr/>
          </p:nvSpPr>
          <p:spPr bwMode="auto">
            <a:xfrm>
              <a:off x="2976" y="229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D</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8" name="Line 10"/>
            <p:cNvSpPr>
              <a:spLocks noChangeShapeType="1"/>
            </p:cNvSpPr>
            <p:nvPr/>
          </p:nvSpPr>
          <p:spPr bwMode="auto">
            <a:xfrm>
              <a:off x="321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9" name="Line 11"/>
            <p:cNvSpPr>
              <a:spLocks noChangeShapeType="1"/>
            </p:cNvSpPr>
            <p:nvPr/>
          </p:nvSpPr>
          <p:spPr bwMode="auto">
            <a:xfrm>
              <a:off x="369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0" name="Rectangle 12"/>
            <p:cNvSpPr>
              <a:spLocks noChangeArrowheads="1"/>
            </p:cNvSpPr>
            <p:nvPr/>
          </p:nvSpPr>
          <p:spPr bwMode="auto">
            <a:xfrm>
              <a:off x="4176" y="301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E</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1" name="Line 13"/>
            <p:cNvSpPr>
              <a:spLocks noChangeShapeType="1"/>
            </p:cNvSpPr>
            <p:nvPr/>
          </p:nvSpPr>
          <p:spPr bwMode="auto">
            <a:xfrm>
              <a:off x="4416"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2" name="Line 14"/>
            <p:cNvSpPr>
              <a:spLocks noChangeShapeType="1"/>
            </p:cNvSpPr>
            <p:nvPr/>
          </p:nvSpPr>
          <p:spPr bwMode="auto">
            <a:xfrm>
              <a:off x="4896"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3" name="Rectangle 15"/>
            <p:cNvSpPr>
              <a:spLocks noChangeArrowheads="1"/>
            </p:cNvSpPr>
            <p:nvPr/>
          </p:nvSpPr>
          <p:spPr bwMode="auto">
            <a:xfrm>
              <a:off x="576" y="229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B</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4" name="Line 16"/>
            <p:cNvSpPr>
              <a:spLocks noChangeShapeType="1"/>
            </p:cNvSpPr>
            <p:nvPr/>
          </p:nvSpPr>
          <p:spPr bwMode="auto">
            <a:xfrm>
              <a:off x="81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5" name="Line 17"/>
            <p:cNvSpPr>
              <a:spLocks noChangeShapeType="1"/>
            </p:cNvSpPr>
            <p:nvPr/>
          </p:nvSpPr>
          <p:spPr bwMode="auto">
            <a:xfrm>
              <a:off x="1296" y="229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6" name="Rectangle 18"/>
            <p:cNvSpPr>
              <a:spLocks noChangeArrowheads="1"/>
            </p:cNvSpPr>
            <p:nvPr/>
          </p:nvSpPr>
          <p:spPr bwMode="auto">
            <a:xfrm>
              <a:off x="1152" y="301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7" name="Line 19"/>
            <p:cNvSpPr>
              <a:spLocks noChangeShapeType="1"/>
            </p:cNvSpPr>
            <p:nvPr/>
          </p:nvSpPr>
          <p:spPr bwMode="auto">
            <a:xfrm>
              <a:off x="1392"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8" name="Line 20"/>
            <p:cNvSpPr>
              <a:spLocks noChangeShapeType="1"/>
            </p:cNvSpPr>
            <p:nvPr/>
          </p:nvSpPr>
          <p:spPr bwMode="auto">
            <a:xfrm>
              <a:off x="1872" y="301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89" name="Rectangle 21"/>
            <p:cNvSpPr>
              <a:spLocks noChangeArrowheads="1"/>
            </p:cNvSpPr>
            <p:nvPr/>
          </p:nvSpPr>
          <p:spPr bwMode="auto">
            <a:xfrm>
              <a:off x="3600" y="3734"/>
              <a:ext cx="960" cy="336"/>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r>
                <a:rPr kumimoji="1" lang="en-US" altLang="zh-CN" sz="3600">
                  <a:solidFill>
                    <a:srgbClr val="005400"/>
                  </a:solidFill>
                  <a:latin typeface="Times New Roman" panose="02020603050405020304" pitchFamily="18" charset="0"/>
                  <a:ea typeface="华文楷体" panose="02010600040101010101" pitchFamily="2" charset="-122"/>
                  <a:cs typeface="Times New Roman" panose="02020603050405020304" pitchFamily="18" charset="0"/>
                </a:rPr>
                <a:t>F</a:t>
              </a:r>
              <a:endParaRPr kumimoji="1" lang="en-US" altLang="zh-CN"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0" name="Line 22"/>
            <p:cNvSpPr>
              <a:spLocks noChangeShapeType="1"/>
            </p:cNvSpPr>
            <p:nvPr/>
          </p:nvSpPr>
          <p:spPr bwMode="auto">
            <a:xfrm>
              <a:off x="3840" y="373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91" name="Line 23"/>
            <p:cNvSpPr>
              <a:spLocks noChangeShapeType="1"/>
            </p:cNvSpPr>
            <p:nvPr/>
          </p:nvSpPr>
          <p:spPr bwMode="auto">
            <a:xfrm>
              <a:off x="4320" y="3734"/>
              <a:ext cx="0" cy="336"/>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92" name="Text Box 24"/>
            <p:cNvSpPr txBox="1">
              <a:spLocks noChangeArrowheads="1"/>
            </p:cNvSpPr>
            <p:nvPr/>
          </p:nvSpPr>
          <p:spPr bwMode="auto">
            <a:xfrm>
              <a:off x="3560" y="3643"/>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3" name="Text Box 25"/>
            <p:cNvSpPr txBox="1">
              <a:spLocks noChangeArrowheads="1"/>
            </p:cNvSpPr>
            <p:nvPr/>
          </p:nvSpPr>
          <p:spPr bwMode="auto">
            <a:xfrm>
              <a:off x="4299" y="363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4" name="Text Box 26"/>
            <p:cNvSpPr txBox="1">
              <a:spLocks noChangeArrowheads="1"/>
            </p:cNvSpPr>
            <p:nvPr/>
          </p:nvSpPr>
          <p:spPr bwMode="auto">
            <a:xfrm>
              <a:off x="4875" y="291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5" name="Text Box 27"/>
            <p:cNvSpPr txBox="1">
              <a:spLocks noChangeArrowheads="1"/>
            </p:cNvSpPr>
            <p:nvPr/>
          </p:nvSpPr>
          <p:spPr bwMode="auto">
            <a:xfrm>
              <a:off x="2925" y="2201"/>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6" name="Text Box 28"/>
            <p:cNvSpPr txBox="1">
              <a:spLocks noChangeArrowheads="1"/>
            </p:cNvSpPr>
            <p:nvPr/>
          </p:nvSpPr>
          <p:spPr bwMode="auto">
            <a:xfrm>
              <a:off x="1111" y="2920"/>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7" name="Text Box 29"/>
            <p:cNvSpPr txBox="1">
              <a:spLocks noChangeArrowheads="1"/>
            </p:cNvSpPr>
            <p:nvPr/>
          </p:nvSpPr>
          <p:spPr bwMode="auto">
            <a:xfrm>
              <a:off x="1851" y="2918"/>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8" name="Text Box 30"/>
            <p:cNvSpPr txBox="1">
              <a:spLocks noChangeArrowheads="1"/>
            </p:cNvSpPr>
            <p:nvPr/>
          </p:nvSpPr>
          <p:spPr bwMode="auto">
            <a:xfrm>
              <a:off x="521" y="2204"/>
              <a:ext cx="3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99" name="Line 31"/>
            <p:cNvSpPr>
              <a:spLocks noChangeShapeType="1"/>
            </p:cNvSpPr>
            <p:nvPr/>
          </p:nvSpPr>
          <p:spPr bwMode="auto">
            <a:xfrm>
              <a:off x="2592" y="1766"/>
              <a:ext cx="864" cy="528"/>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0" name="Line 32"/>
            <p:cNvSpPr>
              <a:spLocks noChangeShapeType="1"/>
            </p:cNvSpPr>
            <p:nvPr/>
          </p:nvSpPr>
          <p:spPr bwMode="auto">
            <a:xfrm>
              <a:off x="1392" y="2438"/>
              <a:ext cx="240" cy="576"/>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1" name="Line 33"/>
            <p:cNvSpPr>
              <a:spLocks noChangeShapeType="1"/>
            </p:cNvSpPr>
            <p:nvPr/>
          </p:nvSpPr>
          <p:spPr bwMode="auto">
            <a:xfrm>
              <a:off x="3792" y="2438"/>
              <a:ext cx="864" cy="576"/>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2" name="Line 34"/>
            <p:cNvSpPr>
              <a:spLocks noChangeShapeType="1"/>
            </p:cNvSpPr>
            <p:nvPr/>
          </p:nvSpPr>
          <p:spPr bwMode="auto">
            <a:xfrm flipH="1">
              <a:off x="4080" y="3307"/>
              <a:ext cx="480" cy="427"/>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303" name="Line 35"/>
            <p:cNvSpPr>
              <a:spLocks noChangeShapeType="1"/>
            </p:cNvSpPr>
            <p:nvPr/>
          </p:nvSpPr>
          <p:spPr bwMode="auto">
            <a:xfrm flipH="1">
              <a:off x="1056" y="1766"/>
              <a:ext cx="864" cy="528"/>
            </a:xfrm>
            <a:prstGeom prst="line">
              <a:avLst/>
            </a:prstGeom>
            <a:noFill/>
            <a:ln w="38100" cap="sq">
              <a:solidFill>
                <a:srgbClr val="0054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grpSp>
      <p:sp>
        <p:nvSpPr>
          <p:cNvPr id="563236" name="Rectangle 36"/>
          <p:cNvSpPr>
            <a:spLocks noChangeArrowheads="1"/>
          </p:cNvSpPr>
          <p:nvPr/>
        </p:nvSpPr>
        <p:spPr bwMode="auto">
          <a:xfrm>
            <a:off x="533400" y="3656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37" name="Rectangle 37"/>
          <p:cNvSpPr>
            <a:spLocks noChangeArrowheads="1"/>
          </p:cNvSpPr>
          <p:nvPr/>
        </p:nvSpPr>
        <p:spPr bwMode="auto">
          <a:xfrm>
            <a:off x="4343400" y="3656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38" name="Rectangle 38"/>
          <p:cNvSpPr>
            <a:spLocks noChangeArrowheads="1"/>
          </p:cNvSpPr>
          <p:nvPr/>
        </p:nvSpPr>
        <p:spPr bwMode="auto">
          <a:xfrm>
            <a:off x="1447800" y="4799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39" name="Rectangle 39"/>
          <p:cNvSpPr>
            <a:spLocks noChangeArrowheads="1"/>
          </p:cNvSpPr>
          <p:nvPr/>
        </p:nvSpPr>
        <p:spPr bwMode="auto">
          <a:xfrm>
            <a:off x="6248400" y="4799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40" name="Rectangle 40"/>
          <p:cNvSpPr>
            <a:spLocks noChangeArrowheads="1"/>
          </p:cNvSpPr>
          <p:nvPr/>
        </p:nvSpPr>
        <p:spPr bwMode="auto">
          <a:xfrm>
            <a:off x="5334000" y="5942377"/>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41" name="Text Box 41"/>
          <p:cNvSpPr txBox="1">
            <a:spLocks noChangeArrowheads="1"/>
          </p:cNvSpPr>
          <p:nvPr/>
        </p:nvSpPr>
        <p:spPr bwMode="auto">
          <a:xfrm>
            <a:off x="2362200" y="2360977"/>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sz="4000">
                <a:solidFill>
                  <a:srgbClr val="3333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43" name="Line 43"/>
          <p:cNvSpPr>
            <a:spLocks noChangeShapeType="1"/>
          </p:cNvSpPr>
          <p:nvPr/>
        </p:nvSpPr>
        <p:spPr bwMode="auto">
          <a:xfrm>
            <a:off x="1252537" y="4210414"/>
            <a:ext cx="383383" cy="777875"/>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63246" name="Freeform 46"/>
          <p:cNvSpPr>
            <a:spLocks/>
          </p:cNvSpPr>
          <p:nvPr/>
        </p:nvSpPr>
        <p:spPr bwMode="auto">
          <a:xfrm>
            <a:off x="5486400" y="5256577"/>
            <a:ext cx="952500" cy="914400"/>
          </a:xfrm>
          <a:custGeom>
            <a:avLst/>
            <a:gdLst>
              <a:gd name="T0" fmla="*/ 952500 w 600"/>
              <a:gd name="T1" fmla="*/ 0 h 504"/>
              <a:gd name="T2" fmla="*/ 819150 w 600"/>
              <a:gd name="T3" fmla="*/ 152400 h 504"/>
              <a:gd name="T4" fmla="*/ 304800 w 600"/>
              <a:gd name="T5" fmla="*/ 587829 h 504"/>
              <a:gd name="T6" fmla="*/ 190500 w 600"/>
              <a:gd name="T7" fmla="*/ 653143 h 504"/>
              <a:gd name="T8" fmla="*/ 133350 w 600"/>
              <a:gd name="T9" fmla="*/ 718457 h 504"/>
              <a:gd name="T10" fmla="*/ 76200 w 600"/>
              <a:gd name="T11" fmla="*/ 762000 h 504"/>
              <a:gd name="T12" fmla="*/ 57150 w 600"/>
              <a:gd name="T13" fmla="*/ 827314 h 504"/>
              <a:gd name="T14" fmla="*/ 0 w 600"/>
              <a:gd name="T15" fmla="*/ 91440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grpSp>
        <p:nvGrpSpPr>
          <p:cNvPr id="563248" name="Group 48"/>
          <p:cNvGrpSpPr>
            <a:grpSpLocks/>
          </p:cNvGrpSpPr>
          <p:nvPr/>
        </p:nvGrpSpPr>
        <p:grpSpPr bwMode="auto">
          <a:xfrm>
            <a:off x="4013200" y="1643427"/>
            <a:ext cx="4519613" cy="533400"/>
            <a:chOff x="2352" y="768"/>
            <a:chExt cx="3360" cy="336"/>
          </a:xfrm>
        </p:grpSpPr>
        <p:sp>
          <p:nvSpPr>
            <p:cNvPr id="53269" name="Text Box 49"/>
            <p:cNvSpPr txBox="1">
              <a:spLocks noChangeArrowheads="1"/>
            </p:cNvSpPr>
            <p:nvPr/>
          </p:nvSpPr>
          <p:spPr bwMode="auto">
            <a:xfrm>
              <a:off x="2400" y="769"/>
              <a:ext cx="33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parent</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lchild</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data  rchild</a:t>
              </a:r>
            </a:p>
          </p:txBody>
        </p:sp>
        <p:sp>
          <p:nvSpPr>
            <p:cNvPr id="53270" name="Rectangle 50"/>
            <p:cNvSpPr>
              <a:spLocks noChangeArrowheads="1"/>
            </p:cNvSpPr>
            <p:nvPr/>
          </p:nvSpPr>
          <p:spPr bwMode="auto">
            <a:xfrm>
              <a:off x="2352" y="768"/>
              <a:ext cx="3360"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eaLnBrk="1" hangingPunct="1"/>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1" name="Line 51"/>
            <p:cNvSpPr>
              <a:spLocks noChangeShapeType="1"/>
            </p:cNvSpPr>
            <p:nvPr/>
          </p:nvSpPr>
          <p:spPr bwMode="auto">
            <a:xfrm>
              <a:off x="3264" y="768"/>
              <a:ext cx="1"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2" name="Line 52"/>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53273" name="Line 53"/>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grpSp>
      <p:sp>
        <p:nvSpPr>
          <p:cNvPr id="563254" name="Text Box 54"/>
          <p:cNvSpPr txBox="1">
            <a:spLocks noChangeArrowheads="1"/>
          </p:cNvSpPr>
          <p:nvPr/>
        </p:nvSpPr>
        <p:spPr bwMode="auto">
          <a:xfrm>
            <a:off x="5038725" y="1071927"/>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defRPr>
            </a:lvl9pPr>
          </a:lstStyle>
          <a:p>
            <a:pPr algn="l" eaLnBrk="1" hangingPunct="1"/>
            <a:r>
              <a:rPr kumimoji="1" lang="zh-CN" altLang="en-US">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结点结构</a:t>
            </a:r>
            <a:r>
              <a:rPr kumimoji="1" lang="en-US" altLang="zh-CN">
                <a:solidFill>
                  <a:schemeClr val="tx2"/>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3292" name="Line 92"/>
          <p:cNvSpPr>
            <a:spLocks noChangeShapeType="1"/>
          </p:cNvSpPr>
          <p:nvPr/>
        </p:nvSpPr>
        <p:spPr bwMode="auto">
          <a:xfrm flipV="1">
            <a:off x="611188" y="2795952"/>
            <a:ext cx="1800225" cy="935038"/>
          </a:xfrm>
          <a:prstGeom prst="line">
            <a:avLst/>
          </a:prstGeom>
          <a:noFill/>
          <a:ln w="5080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90000" bIns="0" anchor="ctr">
            <a:spAutoFit/>
          </a:bodyPr>
          <a:lstStyle/>
          <a:p>
            <a:endParaRPr lang="zh-CN" altLang="en-US">
              <a:ea typeface="华文楷体" panose="02010600040101010101" pitchFamily="2" charset="-122"/>
              <a:cs typeface="Times New Roman" panose="02020603050405020304" pitchFamily="18" charset="0"/>
            </a:endParaRPr>
          </a:p>
        </p:txBody>
      </p:sp>
      <p:sp>
        <p:nvSpPr>
          <p:cNvPr id="563293" name="Line 93"/>
          <p:cNvSpPr>
            <a:spLocks noChangeShapeType="1"/>
          </p:cNvSpPr>
          <p:nvPr/>
        </p:nvSpPr>
        <p:spPr bwMode="auto">
          <a:xfrm flipH="1" flipV="1">
            <a:off x="3348038" y="3011852"/>
            <a:ext cx="1152525" cy="1008063"/>
          </a:xfrm>
          <a:prstGeom prst="line">
            <a:avLst/>
          </a:prstGeom>
          <a:noFill/>
          <a:ln w="5080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90000" bIns="0" anchor="ctr">
            <a:spAutoFit/>
          </a:bodyPr>
          <a:lstStyle/>
          <a:p>
            <a:endParaRPr lang="zh-CN" altLang="en-US">
              <a:ea typeface="华文楷体" panose="02010600040101010101" pitchFamily="2" charset="-122"/>
              <a:cs typeface="Times New Roman" panose="02020603050405020304" pitchFamily="18" charset="0"/>
            </a:endParaRPr>
          </a:p>
        </p:txBody>
      </p:sp>
      <p:sp>
        <p:nvSpPr>
          <p:cNvPr id="563294" name="Line 94"/>
          <p:cNvSpPr>
            <a:spLocks noChangeShapeType="1"/>
          </p:cNvSpPr>
          <p:nvPr/>
        </p:nvSpPr>
        <p:spPr bwMode="auto">
          <a:xfrm flipH="1" flipV="1">
            <a:off x="5148263" y="4164377"/>
            <a:ext cx="1295400" cy="863600"/>
          </a:xfrm>
          <a:prstGeom prst="line">
            <a:avLst/>
          </a:prstGeom>
          <a:noFill/>
          <a:ln w="50800">
            <a:solidFill>
              <a:srgbClr val="00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90000" bIns="0" anchor="ctr">
            <a:spAutoFit/>
          </a:bodyPr>
          <a:lstStyle/>
          <a:p>
            <a:endParaRPr lang="zh-CN" altLang="en-US">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36474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3254"/>
                                        </p:tgtEl>
                                        <p:attrNameLst>
                                          <p:attrName>style.visibility</p:attrName>
                                        </p:attrNameLst>
                                      </p:cBhvr>
                                      <p:to>
                                        <p:strVal val="visible"/>
                                      </p:to>
                                    </p:set>
                                    <p:anim calcmode="lin" valueType="num">
                                      <p:cBhvr additive="base">
                                        <p:cTn id="7" dur="500" fill="hold"/>
                                        <p:tgtEl>
                                          <p:spTgt spid="563254"/>
                                        </p:tgtEl>
                                        <p:attrNameLst>
                                          <p:attrName>ppt_x</p:attrName>
                                        </p:attrNameLst>
                                      </p:cBhvr>
                                      <p:tavLst>
                                        <p:tav tm="0">
                                          <p:val>
                                            <p:strVal val="#ppt_x"/>
                                          </p:val>
                                        </p:tav>
                                        <p:tav tm="100000">
                                          <p:val>
                                            <p:strVal val="#ppt_x"/>
                                          </p:val>
                                        </p:tav>
                                      </p:tavLst>
                                    </p:anim>
                                    <p:anim calcmode="lin" valueType="num">
                                      <p:cBhvr additive="base">
                                        <p:cTn id="8" dur="500" fill="hold"/>
                                        <p:tgtEl>
                                          <p:spTgt spid="5632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3248"/>
                                        </p:tgtEl>
                                        <p:attrNameLst>
                                          <p:attrName>style.visibility</p:attrName>
                                        </p:attrNameLst>
                                      </p:cBhvr>
                                      <p:to>
                                        <p:strVal val="visible"/>
                                      </p:to>
                                    </p:set>
                                    <p:animEffect transition="in" filter="wipe(left)">
                                      <p:cBhvr>
                                        <p:cTn id="13" dur="500"/>
                                        <p:tgtEl>
                                          <p:spTgt spid="5632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63205"/>
                                        </p:tgtEl>
                                        <p:attrNameLst>
                                          <p:attrName>style.visibility</p:attrName>
                                        </p:attrNameLst>
                                      </p:cBhvr>
                                      <p:to>
                                        <p:strVal val="visible"/>
                                      </p:to>
                                    </p:set>
                                    <p:animEffect transition="in" filter="wipe(up)">
                                      <p:cBhvr>
                                        <p:cTn id="18" dur="500"/>
                                        <p:tgtEl>
                                          <p:spTgt spid="5632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563204"/>
                                        </p:tgtEl>
                                        <p:attrNameLst>
                                          <p:attrName>style.visibility</p:attrName>
                                        </p:attrNameLst>
                                      </p:cBhvr>
                                      <p:to>
                                        <p:strVal val="visible"/>
                                      </p:to>
                                    </p:set>
                                    <p:animEffect transition="in" filter="slide(fromRight)">
                                      <p:cBhvr>
                                        <p:cTn id="23" dur="500"/>
                                        <p:tgtEl>
                                          <p:spTgt spid="563204"/>
                                        </p:tgtEl>
                                      </p:cBhvr>
                                    </p:animEffect>
                                  </p:childTnLst>
                                </p:cTn>
                              </p:par>
                            </p:childTnLst>
                          </p:cTn>
                        </p:par>
                        <p:par>
                          <p:cTn id="24" fill="hold" nodeType="afterGroup">
                            <p:stCondLst>
                              <p:cond delay="500"/>
                            </p:stCondLst>
                            <p:childTnLst>
                              <p:par>
                                <p:cTn id="25" presetID="12" presetClass="entr" presetSubtype="2" fill="hold" grpId="0" nodeType="afterEffect">
                                  <p:stCondLst>
                                    <p:cond delay="0"/>
                                  </p:stCondLst>
                                  <p:childTnLst>
                                    <p:set>
                                      <p:cBhvr>
                                        <p:cTn id="26" dur="1" fill="hold">
                                          <p:stCondLst>
                                            <p:cond delay="0"/>
                                          </p:stCondLst>
                                        </p:cTn>
                                        <p:tgtEl>
                                          <p:spTgt spid="563236"/>
                                        </p:tgtEl>
                                        <p:attrNameLst>
                                          <p:attrName>style.visibility</p:attrName>
                                        </p:attrNameLst>
                                      </p:cBhvr>
                                      <p:to>
                                        <p:strVal val="visible"/>
                                      </p:to>
                                    </p:set>
                                    <p:animEffect transition="in" filter="slide(fromRight)">
                                      <p:cBhvr>
                                        <p:cTn id="27" dur="500"/>
                                        <p:tgtEl>
                                          <p:spTgt spid="563236"/>
                                        </p:tgtEl>
                                      </p:cBhvr>
                                    </p:animEffect>
                                  </p:childTnLst>
                                </p:cTn>
                              </p:par>
                            </p:childTnLst>
                          </p:cTn>
                        </p:par>
                        <p:par>
                          <p:cTn id="28" fill="hold" nodeType="afterGroup">
                            <p:stCondLst>
                              <p:cond delay="1000"/>
                            </p:stCondLst>
                            <p:childTnLst>
                              <p:par>
                                <p:cTn id="29" presetID="12" presetClass="entr" presetSubtype="2" fill="hold" grpId="0" nodeType="afterEffect">
                                  <p:stCondLst>
                                    <p:cond delay="0"/>
                                  </p:stCondLst>
                                  <p:childTnLst>
                                    <p:set>
                                      <p:cBhvr>
                                        <p:cTn id="30" dur="1" fill="hold">
                                          <p:stCondLst>
                                            <p:cond delay="0"/>
                                          </p:stCondLst>
                                        </p:cTn>
                                        <p:tgtEl>
                                          <p:spTgt spid="563237"/>
                                        </p:tgtEl>
                                        <p:attrNameLst>
                                          <p:attrName>style.visibility</p:attrName>
                                        </p:attrNameLst>
                                      </p:cBhvr>
                                      <p:to>
                                        <p:strVal val="visible"/>
                                      </p:to>
                                    </p:set>
                                    <p:animEffect transition="in" filter="slide(fromRight)">
                                      <p:cBhvr>
                                        <p:cTn id="31" dur="500"/>
                                        <p:tgtEl>
                                          <p:spTgt spid="563237"/>
                                        </p:tgtEl>
                                      </p:cBhvr>
                                    </p:animEffect>
                                  </p:childTnLst>
                                </p:cTn>
                              </p:par>
                            </p:childTnLst>
                          </p:cTn>
                        </p:par>
                        <p:par>
                          <p:cTn id="32" fill="hold" nodeType="afterGroup">
                            <p:stCondLst>
                              <p:cond delay="1500"/>
                            </p:stCondLst>
                            <p:childTnLst>
                              <p:par>
                                <p:cTn id="33" presetID="12" presetClass="entr" presetSubtype="2" fill="hold" grpId="0" nodeType="afterEffect">
                                  <p:stCondLst>
                                    <p:cond delay="0"/>
                                  </p:stCondLst>
                                  <p:childTnLst>
                                    <p:set>
                                      <p:cBhvr>
                                        <p:cTn id="34" dur="1" fill="hold">
                                          <p:stCondLst>
                                            <p:cond delay="0"/>
                                          </p:stCondLst>
                                        </p:cTn>
                                        <p:tgtEl>
                                          <p:spTgt spid="563238"/>
                                        </p:tgtEl>
                                        <p:attrNameLst>
                                          <p:attrName>style.visibility</p:attrName>
                                        </p:attrNameLst>
                                      </p:cBhvr>
                                      <p:to>
                                        <p:strVal val="visible"/>
                                      </p:to>
                                    </p:set>
                                    <p:animEffect transition="in" filter="slide(fromRight)">
                                      <p:cBhvr>
                                        <p:cTn id="35" dur="500"/>
                                        <p:tgtEl>
                                          <p:spTgt spid="563238"/>
                                        </p:tgtEl>
                                      </p:cBhvr>
                                    </p:animEffect>
                                  </p:childTnLst>
                                </p:cTn>
                              </p:par>
                            </p:childTnLst>
                          </p:cTn>
                        </p:par>
                        <p:par>
                          <p:cTn id="36" fill="hold" nodeType="afterGroup">
                            <p:stCondLst>
                              <p:cond delay="2000"/>
                            </p:stCondLst>
                            <p:childTnLst>
                              <p:par>
                                <p:cTn id="37" presetID="12" presetClass="entr" presetSubtype="2" fill="hold" grpId="0" nodeType="afterEffect">
                                  <p:stCondLst>
                                    <p:cond delay="0"/>
                                  </p:stCondLst>
                                  <p:childTnLst>
                                    <p:set>
                                      <p:cBhvr>
                                        <p:cTn id="38" dur="1" fill="hold">
                                          <p:stCondLst>
                                            <p:cond delay="0"/>
                                          </p:stCondLst>
                                        </p:cTn>
                                        <p:tgtEl>
                                          <p:spTgt spid="563239"/>
                                        </p:tgtEl>
                                        <p:attrNameLst>
                                          <p:attrName>style.visibility</p:attrName>
                                        </p:attrNameLst>
                                      </p:cBhvr>
                                      <p:to>
                                        <p:strVal val="visible"/>
                                      </p:to>
                                    </p:set>
                                    <p:animEffect transition="in" filter="slide(fromRight)">
                                      <p:cBhvr>
                                        <p:cTn id="39" dur="500"/>
                                        <p:tgtEl>
                                          <p:spTgt spid="563239"/>
                                        </p:tgtEl>
                                      </p:cBhvr>
                                    </p:animEffect>
                                  </p:childTnLst>
                                </p:cTn>
                              </p:par>
                            </p:childTnLst>
                          </p:cTn>
                        </p:par>
                        <p:par>
                          <p:cTn id="40" fill="hold" nodeType="afterGroup">
                            <p:stCondLst>
                              <p:cond delay="2500"/>
                            </p:stCondLst>
                            <p:childTnLst>
                              <p:par>
                                <p:cTn id="41" presetID="12" presetClass="entr" presetSubtype="2" fill="hold" grpId="0" nodeType="afterEffect">
                                  <p:stCondLst>
                                    <p:cond delay="0"/>
                                  </p:stCondLst>
                                  <p:childTnLst>
                                    <p:set>
                                      <p:cBhvr>
                                        <p:cTn id="42" dur="1" fill="hold">
                                          <p:stCondLst>
                                            <p:cond delay="0"/>
                                          </p:stCondLst>
                                        </p:cTn>
                                        <p:tgtEl>
                                          <p:spTgt spid="563240"/>
                                        </p:tgtEl>
                                        <p:attrNameLst>
                                          <p:attrName>style.visibility</p:attrName>
                                        </p:attrNameLst>
                                      </p:cBhvr>
                                      <p:to>
                                        <p:strVal val="visible"/>
                                      </p:to>
                                    </p:set>
                                    <p:animEffect transition="in" filter="slide(fromRight)">
                                      <p:cBhvr>
                                        <p:cTn id="43" dur="500"/>
                                        <p:tgtEl>
                                          <p:spTgt spid="563240"/>
                                        </p:tgtEl>
                                      </p:cBhvr>
                                    </p:animEffect>
                                  </p:childTnLst>
                                </p:cTn>
                              </p:par>
                            </p:childTnLst>
                          </p:cTn>
                        </p:par>
                        <p:par>
                          <p:cTn id="44" fill="hold" nodeType="afterGroup">
                            <p:stCondLst>
                              <p:cond delay="3000"/>
                            </p:stCondLst>
                            <p:childTnLst>
                              <p:par>
                                <p:cTn id="45" presetID="22" presetClass="entr" presetSubtype="4" fill="hold" nodeType="afterEffect">
                                  <p:stCondLst>
                                    <p:cond delay="0"/>
                                  </p:stCondLst>
                                  <p:childTnLst>
                                    <p:set>
                                      <p:cBhvr>
                                        <p:cTn id="46" dur="1" fill="hold">
                                          <p:stCondLst>
                                            <p:cond delay="0"/>
                                          </p:stCondLst>
                                        </p:cTn>
                                        <p:tgtEl>
                                          <p:spTgt spid="563292"/>
                                        </p:tgtEl>
                                        <p:attrNameLst>
                                          <p:attrName>style.visibility</p:attrName>
                                        </p:attrNameLst>
                                      </p:cBhvr>
                                      <p:to>
                                        <p:strVal val="visible"/>
                                      </p:to>
                                    </p:set>
                                    <p:animEffect transition="in" filter="wipe(down)">
                                      <p:cBhvr>
                                        <p:cTn id="47" dur="500"/>
                                        <p:tgtEl>
                                          <p:spTgt spid="563292"/>
                                        </p:tgtEl>
                                      </p:cBhvr>
                                    </p:animEffect>
                                  </p:childTnLst>
                                </p:cTn>
                              </p:par>
                            </p:childTnLst>
                          </p:cTn>
                        </p:par>
                        <p:par>
                          <p:cTn id="48" fill="hold" nodeType="afterGroup">
                            <p:stCondLst>
                              <p:cond delay="3500"/>
                            </p:stCondLst>
                            <p:childTnLst>
                              <p:par>
                                <p:cTn id="49" presetID="22" presetClass="entr" presetSubtype="4" fill="hold" nodeType="afterEffect">
                                  <p:stCondLst>
                                    <p:cond delay="0"/>
                                  </p:stCondLst>
                                  <p:childTnLst>
                                    <p:set>
                                      <p:cBhvr>
                                        <p:cTn id="50" dur="1" fill="hold">
                                          <p:stCondLst>
                                            <p:cond delay="0"/>
                                          </p:stCondLst>
                                        </p:cTn>
                                        <p:tgtEl>
                                          <p:spTgt spid="563243"/>
                                        </p:tgtEl>
                                        <p:attrNameLst>
                                          <p:attrName>style.visibility</p:attrName>
                                        </p:attrNameLst>
                                      </p:cBhvr>
                                      <p:to>
                                        <p:strVal val="visible"/>
                                      </p:to>
                                    </p:set>
                                    <p:animEffect transition="in" filter="wipe(down)">
                                      <p:cBhvr>
                                        <p:cTn id="51" dur="500"/>
                                        <p:tgtEl>
                                          <p:spTgt spid="563243"/>
                                        </p:tgtEl>
                                      </p:cBhvr>
                                    </p:animEffect>
                                  </p:childTnLst>
                                </p:cTn>
                              </p:par>
                            </p:childTnLst>
                          </p:cTn>
                        </p:par>
                        <p:par>
                          <p:cTn id="52" fill="hold" nodeType="afterGroup">
                            <p:stCondLst>
                              <p:cond delay="4000"/>
                            </p:stCondLst>
                            <p:childTnLst>
                              <p:par>
                                <p:cTn id="53" presetID="22" presetClass="entr" presetSubtype="4" fill="hold" nodeType="afterEffect">
                                  <p:stCondLst>
                                    <p:cond delay="0"/>
                                  </p:stCondLst>
                                  <p:childTnLst>
                                    <p:set>
                                      <p:cBhvr>
                                        <p:cTn id="54" dur="1" fill="hold">
                                          <p:stCondLst>
                                            <p:cond delay="0"/>
                                          </p:stCondLst>
                                        </p:cTn>
                                        <p:tgtEl>
                                          <p:spTgt spid="563293"/>
                                        </p:tgtEl>
                                        <p:attrNameLst>
                                          <p:attrName>style.visibility</p:attrName>
                                        </p:attrNameLst>
                                      </p:cBhvr>
                                      <p:to>
                                        <p:strVal val="visible"/>
                                      </p:to>
                                    </p:set>
                                    <p:animEffect transition="in" filter="wipe(down)">
                                      <p:cBhvr>
                                        <p:cTn id="55" dur="500"/>
                                        <p:tgtEl>
                                          <p:spTgt spid="563293"/>
                                        </p:tgtEl>
                                      </p:cBhvr>
                                    </p:animEffect>
                                  </p:childTnLst>
                                </p:cTn>
                              </p:par>
                            </p:childTnLst>
                          </p:cTn>
                        </p:par>
                        <p:par>
                          <p:cTn id="56" fill="hold" nodeType="afterGroup">
                            <p:stCondLst>
                              <p:cond delay="4500"/>
                            </p:stCondLst>
                            <p:childTnLst>
                              <p:par>
                                <p:cTn id="57" presetID="22" presetClass="entr" presetSubtype="4" fill="hold" nodeType="afterEffect">
                                  <p:stCondLst>
                                    <p:cond delay="0"/>
                                  </p:stCondLst>
                                  <p:childTnLst>
                                    <p:set>
                                      <p:cBhvr>
                                        <p:cTn id="58" dur="1" fill="hold">
                                          <p:stCondLst>
                                            <p:cond delay="0"/>
                                          </p:stCondLst>
                                        </p:cTn>
                                        <p:tgtEl>
                                          <p:spTgt spid="563294"/>
                                        </p:tgtEl>
                                        <p:attrNameLst>
                                          <p:attrName>style.visibility</p:attrName>
                                        </p:attrNameLst>
                                      </p:cBhvr>
                                      <p:to>
                                        <p:strVal val="visible"/>
                                      </p:to>
                                    </p:set>
                                    <p:animEffect transition="in" filter="wipe(down)">
                                      <p:cBhvr>
                                        <p:cTn id="59" dur="500"/>
                                        <p:tgtEl>
                                          <p:spTgt spid="563294"/>
                                        </p:tgtEl>
                                      </p:cBhvr>
                                    </p:animEffect>
                                  </p:childTnLst>
                                </p:cTn>
                              </p:par>
                            </p:childTnLst>
                          </p:cTn>
                        </p:par>
                        <p:par>
                          <p:cTn id="60" fill="hold" nodeType="afterGroup">
                            <p:stCondLst>
                              <p:cond delay="5000"/>
                            </p:stCondLst>
                            <p:childTnLst>
                              <p:par>
                                <p:cTn id="61" presetID="22" presetClass="entr" presetSubtype="4" fill="hold" nodeType="afterEffect">
                                  <p:stCondLst>
                                    <p:cond delay="0"/>
                                  </p:stCondLst>
                                  <p:childTnLst>
                                    <p:set>
                                      <p:cBhvr>
                                        <p:cTn id="62" dur="1" fill="hold">
                                          <p:stCondLst>
                                            <p:cond delay="0"/>
                                          </p:stCondLst>
                                        </p:cTn>
                                        <p:tgtEl>
                                          <p:spTgt spid="563246"/>
                                        </p:tgtEl>
                                        <p:attrNameLst>
                                          <p:attrName>style.visibility</p:attrName>
                                        </p:attrNameLst>
                                      </p:cBhvr>
                                      <p:to>
                                        <p:strVal val="visible"/>
                                      </p:to>
                                    </p:set>
                                    <p:animEffect transition="in" filter="wipe(down)">
                                      <p:cBhvr>
                                        <p:cTn id="63" dur="500"/>
                                        <p:tgtEl>
                                          <p:spTgt spid="56324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63241"/>
                                        </p:tgtEl>
                                        <p:attrNameLst>
                                          <p:attrName>style.visibility</p:attrName>
                                        </p:attrNameLst>
                                      </p:cBhvr>
                                      <p:to>
                                        <p:strVal val="visible"/>
                                      </p:to>
                                    </p:set>
                                    <p:animEffect transition="in" filter="wipe(up)">
                                      <p:cBhvr>
                                        <p:cTn id="68" dur="500"/>
                                        <p:tgtEl>
                                          <p:spTgt spid="56324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iterate type="wd">
                                    <p:tmPct val="100000"/>
                                  </p:iterate>
                                  <p:childTnLst>
                                    <p:set>
                                      <p:cBhvr>
                                        <p:cTn id="72" dur="1" fill="hold">
                                          <p:stCondLst>
                                            <p:cond delay="0"/>
                                          </p:stCondLst>
                                        </p:cTn>
                                        <p:tgtEl>
                                          <p:spTgt spid="563203"/>
                                        </p:tgtEl>
                                        <p:attrNameLst>
                                          <p:attrName>style.visibility</p:attrName>
                                        </p:attrNameLst>
                                      </p:cBhvr>
                                      <p:to>
                                        <p:strVal val="visible"/>
                                      </p:to>
                                    </p:set>
                                    <p:animEffect transition="in" filter="wipe(left)">
                                      <p:cBhvr>
                                        <p:cTn id="73" dur="300"/>
                                        <p:tgtEl>
                                          <p:spTgt spid="563203"/>
                                        </p:tgtEl>
                                      </p:cBhvr>
                                    </p:animEffect>
                                  </p:childTnLst>
                                </p:cTn>
                              </p:par>
                            </p:childTnLst>
                          </p:cTn>
                        </p:par>
                        <p:par>
                          <p:cTn id="74" fill="hold" nodeType="afterGroup">
                            <p:stCondLst>
                              <p:cond delay="300"/>
                            </p:stCondLst>
                            <p:childTnLst>
                              <p:par>
                                <p:cTn id="75" presetID="22" presetClass="entr" presetSubtype="1" fill="hold" nodeType="afterEffect">
                                  <p:stCondLst>
                                    <p:cond delay="0"/>
                                  </p:stCondLst>
                                  <p:childTnLst>
                                    <p:set>
                                      <p:cBhvr>
                                        <p:cTn id="76" dur="1" fill="hold">
                                          <p:stCondLst>
                                            <p:cond delay="0"/>
                                          </p:stCondLst>
                                        </p:cTn>
                                        <p:tgtEl>
                                          <p:spTgt spid="563202"/>
                                        </p:tgtEl>
                                        <p:attrNameLst>
                                          <p:attrName>style.visibility</p:attrName>
                                        </p:attrNameLst>
                                      </p:cBhvr>
                                      <p:to>
                                        <p:strVal val="visible"/>
                                      </p:to>
                                    </p:set>
                                    <p:animEffect transition="in" filter="wipe(up)">
                                      <p:cBhvr>
                                        <p:cTn id="77" dur="500"/>
                                        <p:tgtEl>
                                          <p:spTgt spid="56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p:bldP spid="563204" grpId="0" animBg="1"/>
      <p:bldP spid="563236" grpId="0" animBg="1"/>
      <p:bldP spid="563237" grpId="0" animBg="1"/>
      <p:bldP spid="563238" grpId="0" animBg="1"/>
      <p:bldP spid="563239" grpId="0" animBg="1"/>
      <p:bldP spid="563240" grpId="0" animBg="1"/>
      <p:bldP spid="563241" grpId="0" autoUpdateAnimBg="0"/>
      <p:bldP spid="56325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结点的结构体定义</a:t>
            </a:r>
          </a:p>
        </p:txBody>
      </p:sp>
      <p:sp>
        <p:nvSpPr>
          <p:cNvPr id="3" name="标题 2"/>
          <p:cNvSpPr>
            <a:spLocks noGrp="1"/>
          </p:cNvSpPr>
          <p:nvPr>
            <p:ph type="title"/>
          </p:nvPr>
        </p:nvSpPr>
        <p:spPr/>
        <p:txBody>
          <a:bodyPr>
            <a:normAutofit fontScale="90000"/>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双亲链表</a:t>
            </a:r>
          </a:p>
        </p:txBody>
      </p:sp>
      <p:sp>
        <p:nvSpPr>
          <p:cNvPr id="6" name="Text Box 6"/>
          <p:cNvSpPr txBox="1">
            <a:spLocks noChangeArrowheads="1"/>
          </p:cNvSpPr>
          <p:nvPr/>
        </p:nvSpPr>
        <p:spPr bwMode="auto">
          <a:xfrm>
            <a:off x="849313" y="1893888"/>
            <a:ext cx="38735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0</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1</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2</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3</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4</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5</a:t>
            </a:r>
          </a:p>
          <a:p>
            <a:pPr eaLnBrk="1" hangingPunct="1">
              <a:lnSpc>
                <a:spcPct val="105000"/>
              </a:lnSpc>
            </a:pP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6</a:t>
            </a:r>
          </a:p>
        </p:txBody>
      </p:sp>
      <p:graphicFrame>
        <p:nvGraphicFramePr>
          <p:cNvPr id="7" name="Object 10"/>
          <p:cNvGraphicFramePr>
            <a:graphicFrameLocks noChangeAspect="1"/>
          </p:cNvGraphicFramePr>
          <p:nvPr>
            <p:extLst>
              <p:ext uri="{D42A27DB-BD31-4B8C-83A1-F6EECF244321}">
                <p14:modId xmlns:p14="http://schemas.microsoft.com/office/powerpoint/2010/main" val="831240673"/>
              </p:ext>
            </p:extLst>
          </p:nvPr>
        </p:nvGraphicFramePr>
        <p:xfrm>
          <a:off x="1320800" y="1919288"/>
          <a:ext cx="5630863" cy="4622800"/>
        </p:xfrm>
        <a:graphic>
          <a:graphicData uri="http://schemas.openxmlformats.org/presentationml/2006/ole">
            <mc:AlternateContent xmlns:mc="http://schemas.openxmlformats.org/markup-compatibility/2006">
              <mc:Choice xmlns:v="urn:schemas-microsoft-com:vml" Requires="v">
                <p:oleObj name="文档" r:id="rId3" imgW="5629656" imgH="4620768" progId="Word.Document.8">
                  <p:embed/>
                </p:oleObj>
              </mc:Choice>
              <mc:Fallback>
                <p:oleObj name="文档" r:id="rId3" imgW="5629656" imgH="4620768" progId="Word.Document.8">
                  <p:embed/>
                  <p:pic>
                    <p:nvPicPr>
                      <p:cNvPr id="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1919288"/>
                        <a:ext cx="5630863"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1"/>
          <p:cNvSpPr txBox="1">
            <a:spLocks noChangeArrowheads="1"/>
          </p:cNvSpPr>
          <p:nvPr/>
        </p:nvSpPr>
        <p:spPr bwMode="auto">
          <a:xfrm>
            <a:off x="4469359" y="1957388"/>
            <a:ext cx="2421433" cy="584775"/>
          </a:xfrm>
          <a:prstGeom prst="rect">
            <a:avLst/>
          </a:prstGeom>
          <a:noFill/>
          <a:ln w="254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 data  parent</a:t>
            </a:r>
          </a:p>
        </p:txBody>
      </p:sp>
      <p:sp>
        <p:nvSpPr>
          <p:cNvPr id="9" name="Line 18"/>
          <p:cNvSpPr>
            <a:spLocks noChangeShapeType="1"/>
          </p:cNvSpPr>
          <p:nvPr/>
        </p:nvSpPr>
        <p:spPr bwMode="auto">
          <a:xfrm>
            <a:off x="5478463" y="1957388"/>
            <a:ext cx="0" cy="584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cs typeface="Times New Roman" panose="02020603050405020304" pitchFamily="18" charset="0"/>
            </a:endParaRPr>
          </a:p>
        </p:txBody>
      </p:sp>
      <p:sp>
        <p:nvSpPr>
          <p:cNvPr id="10" name="Text Box 19"/>
          <p:cNvSpPr txBox="1">
            <a:spLocks noChangeArrowheads="1"/>
          </p:cNvSpPr>
          <p:nvPr/>
        </p:nvSpPr>
        <p:spPr bwMode="auto">
          <a:xfrm>
            <a:off x="2782888" y="1817688"/>
            <a:ext cx="587375" cy="3387725"/>
          </a:xfrm>
          <a:prstGeom prst="rect">
            <a:avLst/>
          </a:prstGeom>
          <a:solidFill>
            <a:srgbClr val="CAF2CE">
              <a:alpha val="50195"/>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a:t>
            </a: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endParaRPr lang="en-US" altLang="zh-CN" sz="360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p>
          <a:p>
            <a:pPr eaLnBrk="1" hangingPunct="1"/>
            <a:r>
              <a:rPr lang="en-US" altLang="zh-CN"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17"/>
          <p:cNvSpPr txBox="1">
            <a:spLocks noChangeArrowheads="1"/>
          </p:cNvSpPr>
          <p:nvPr/>
        </p:nvSpPr>
        <p:spPr bwMode="auto">
          <a:xfrm>
            <a:off x="6946900" y="1957388"/>
            <a:ext cx="1504950" cy="584200"/>
          </a:xfrm>
          <a:prstGeom prst="rect">
            <a:avLst/>
          </a:prstGeom>
          <a:solidFill>
            <a:srgbClr val="CAF2CE"/>
          </a:solidFill>
          <a:ln w="254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LRTag</a:t>
            </a:r>
            <a:endParaRPr lang="en-US" altLang="zh-CN" sz="3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2"/>
          <p:cNvSpPr txBox="1">
            <a:spLocks noChangeArrowheads="1"/>
          </p:cNvSpPr>
          <p:nvPr/>
        </p:nvSpPr>
        <p:spPr bwMode="auto">
          <a:xfrm>
            <a:off x="4719051" y="2968625"/>
            <a:ext cx="3647152" cy="316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typedef </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BPTNode</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20000"/>
              </a:lnSpc>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TElemType</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data;</a:t>
            </a:r>
          </a:p>
          <a:p>
            <a:pPr eaLnBrk="1" hangingPunct="1">
              <a:lnSpc>
                <a:spcPct val="12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parent;   </a:t>
            </a:r>
          </a:p>
          <a:p>
            <a:pPr eaLnBrk="1" hangingPunct="1">
              <a:lnSpc>
                <a:spcPct val="12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指向双亲的指针</a:t>
            </a:r>
          </a:p>
          <a:p>
            <a:pPr eaLnBrk="1" hangingPunct="1">
              <a:lnSpc>
                <a:spcPct val="120000"/>
              </a:lnSpc>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char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LRTag</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eaLnBrk="1" hangingPunct="1">
              <a:lnSpc>
                <a:spcPct val="120000"/>
              </a:lnSpc>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左、右孩子标志域</a:t>
            </a:r>
            <a:endParaRPr lang="zh-CN" altLang="en-US" b="1"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20000"/>
              </a:lnSpc>
            </a:pP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BPTNode</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87788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ppt_h/2"/>
                                          </p:val>
                                        </p:tav>
                                        <p:tav tm="100000">
                                          <p:val>
                                            <p:strVal val="#ppt_y"/>
                                          </p:val>
                                        </p:tav>
                                      </p:tavLst>
                                    </p:anim>
                                    <p:anim calcmode="lin" valueType="num">
                                      <p:cBhvr>
                                        <p:cTn id="20" dur="500" fill="hold"/>
                                        <p:tgtEl>
                                          <p:spTgt spid="7"/>
                                        </p:tgtEl>
                                        <p:attrNameLst>
                                          <p:attrName>ppt_w</p:attrName>
                                        </p:attrNameLst>
                                      </p:cBhvr>
                                      <p:tavLst>
                                        <p:tav tm="0">
                                          <p:val>
                                            <p:strVal val="#ppt_w"/>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wd">
                                    <p:tmPct val="100000"/>
                                  </p:iterate>
                                  <p:childTnLst>
                                    <p:set>
                                      <p:cBhvr>
                                        <p:cTn id="30" dur="1" fill="hold">
                                          <p:stCondLst>
                                            <p:cond delay="0"/>
                                          </p:stCondLst>
                                        </p:cTn>
                                        <p:tgtEl>
                                          <p:spTgt spid="10"/>
                                        </p:tgtEl>
                                        <p:attrNameLst>
                                          <p:attrName>style.visibility</p:attrName>
                                        </p:attrNameLst>
                                      </p:cBhvr>
                                      <p:to>
                                        <p:strVal val="visible"/>
                                      </p:to>
                                    </p:set>
                                    <p:animEffect transition="in" filter="wipe(up)">
                                      <p:cBhvr>
                                        <p:cTn id="31" dur="3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autoUpdateAnimBg="0"/>
      <p:bldP spid="10" grpId="0" animBg="1" autoUpdateAnimBg="0"/>
      <p:bldP spid="11" grpId="0" animBg="1" autoUpdateAnimBg="0"/>
      <p:bldP spid="1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47718" y="2721960"/>
            <a:ext cx="8382000" cy="2207464"/>
          </a:xfrm>
          <a:prstGeom prst="rect">
            <a:avLst/>
          </a:prstGeom>
          <a:noFill/>
          <a:ln w="9525">
            <a:noFill/>
            <a:miter lim="800000"/>
            <a:headEnd/>
            <a:tailEnd/>
          </a:ln>
          <a:effectLst/>
        </p:spPr>
        <p:txBody>
          <a:bodyPr>
            <a:spAutoFit/>
          </a:bodyPr>
          <a:lstStyle/>
          <a:p>
            <a:pPr algn="just">
              <a:lnSpc>
                <a:spcPct val="150000"/>
              </a:lnSpc>
              <a:spcBef>
                <a:spcPct val="15000"/>
              </a:spcBef>
            </a:pPr>
            <a:r>
              <a:rPr kumimoji="1" lang="zh-CN" altLang="en-US" sz="1800" dirty="0">
                <a:latin typeface="Consolas" pitchFamily="49" charset="0"/>
                <a:ea typeface="微软雅黑" pitchFamily="34" charset="-122"/>
                <a:cs typeface="Consolas" pitchFamily="49" charset="0"/>
              </a:rPr>
              <a:t>   </a:t>
            </a:r>
            <a:r>
              <a:rPr kumimoji="1" lang="zh-CN" altLang="en-US" sz="1800" dirty="0">
                <a:solidFill>
                  <a:srgbClr val="FF00FF"/>
                </a:solidFill>
                <a:latin typeface="Consolas" pitchFamily="49" charset="0"/>
                <a:ea typeface="微软雅黑" pitchFamily="34" charset="-122"/>
                <a:cs typeface="Consolas" pitchFamily="49" charset="0"/>
                <a:sym typeface="Wingdings"/>
              </a:rPr>
              <a:t> </a:t>
            </a:r>
            <a:r>
              <a:rPr kumimoji="1" lang="zh-CN" altLang="en-US" sz="1800" dirty="0">
                <a:solidFill>
                  <a:srgbClr val="FF00FF"/>
                </a:solidFill>
                <a:latin typeface="Consolas" pitchFamily="49" charset="0"/>
                <a:ea typeface="微软雅黑" pitchFamily="34" charset="-122"/>
                <a:cs typeface="Consolas" pitchFamily="49" charset="0"/>
              </a:rPr>
              <a:t>创建二叉树</a:t>
            </a:r>
            <a:r>
              <a:rPr kumimoji="1" lang="en-US" altLang="zh-CN" sz="1800" dirty="0" err="1">
                <a:solidFill>
                  <a:srgbClr val="FF00FF"/>
                </a:solidFill>
                <a:latin typeface="Consolas" pitchFamily="49" charset="0"/>
                <a:ea typeface="微软雅黑" pitchFamily="34" charset="-122"/>
                <a:cs typeface="Consolas" pitchFamily="49" charset="0"/>
              </a:rPr>
              <a:t>CreateBTree</a:t>
            </a:r>
            <a:r>
              <a:rPr kumimoji="1" lang="en-US" altLang="zh-CN" sz="1800" dirty="0">
                <a:solidFill>
                  <a:srgbClr val="FF00FF"/>
                </a:solidFill>
                <a:latin typeface="Consolas" pitchFamily="49" charset="0"/>
                <a:ea typeface="微软雅黑" pitchFamily="34" charset="-122"/>
                <a:cs typeface="Consolas" pitchFamily="49" charset="0"/>
              </a:rPr>
              <a:t>(*b</a:t>
            </a:r>
            <a:r>
              <a:rPr kumimoji="1" lang="zh-CN" altLang="en-US" sz="1800" dirty="0">
                <a:solidFill>
                  <a:srgbClr val="FF00FF"/>
                </a:solidFill>
                <a:latin typeface="Consolas" pitchFamily="49" charset="0"/>
                <a:ea typeface="微软雅黑" pitchFamily="34" charset="-122"/>
                <a:cs typeface="Consolas" pitchFamily="49" charset="0"/>
              </a:rPr>
              <a:t>，</a:t>
            </a:r>
            <a:r>
              <a:rPr kumimoji="1" lang="en-US" altLang="zh-CN" sz="1800" dirty="0">
                <a:solidFill>
                  <a:srgbClr val="FF00FF"/>
                </a:solidFill>
                <a:latin typeface="Consolas" pitchFamily="49" charset="0"/>
                <a:ea typeface="微软雅黑" pitchFamily="34" charset="-122"/>
                <a:cs typeface="Consolas" pitchFamily="49" charset="0"/>
              </a:rPr>
              <a:t>*str)</a:t>
            </a:r>
            <a:r>
              <a:rPr kumimoji="1" lang="zh-CN" altLang="en-US" sz="1800" dirty="0">
                <a:solidFill>
                  <a:srgbClr val="FF00FF"/>
                </a:solidFill>
                <a:latin typeface="Consolas" pitchFamily="49" charset="0"/>
                <a:ea typeface="微软雅黑" pitchFamily="34" charset="-122"/>
                <a:cs typeface="Consolas" pitchFamily="49" charset="0"/>
              </a:rPr>
              <a:t>：</a:t>
            </a:r>
            <a:r>
              <a:rPr kumimoji="1" lang="zh-CN" altLang="en-US" sz="1800" dirty="0">
                <a:latin typeface="Consolas" pitchFamily="49" charset="0"/>
                <a:ea typeface="微软雅黑" pitchFamily="34" charset="-122"/>
                <a:cs typeface="Consolas" pitchFamily="49" charset="0"/>
              </a:rPr>
              <a:t>根据二叉树括号表示法字符串</a:t>
            </a:r>
            <a:r>
              <a:rPr kumimoji="1" lang="en-US" altLang="zh-CN" sz="1800" dirty="0">
                <a:latin typeface="Consolas" pitchFamily="49" charset="0"/>
                <a:ea typeface="微软雅黑" pitchFamily="34" charset="-122"/>
                <a:cs typeface="Consolas" pitchFamily="49" charset="0"/>
              </a:rPr>
              <a:t>str</a:t>
            </a:r>
            <a:r>
              <a:rPr kumimoji="1" lang="zh-CN" altLang="en-US" sz="1800" dirty="0">
                <a:latin typeface="Consolas" pitchFamily="49" charset="0"/>
                <a:ea typeface="微软雅黑" pitchFamily="34" charset="-122"/>
                <a:cs typeface="Consolas" pitchFamily="49" charset="0"/>
              </a:rPr>
              <a:t>生成对应的二叉链存储结构</a:t>
            </a:r>
            <a:r>
              <a:rPr kumimoji="1" lang="en-US" altLang="zh-CN" sz="1800" dirty="0">
                <a:latin typeface="Consolas" pitchFamily="49" charset="0"/>
                <a:ea typeface="微软雅黑" pitchFamily="34" charset="-122"/>
                <a:cs typeface="Consolas" pitchFamily="49" charset="0"/>
              </a:rPr>
              <a:t>b</a:t>
            </a:r>
            <a:r>
              <a:rPr kumimoji="1" lang="zh-CN" altLang="en-US" sz="1800" dirty="0">
                <a:latin typeface="Consolas" pitchFamily="49" charset="0"/>
                <a:ea typeface="微软雅黑" pitchFamily="34" charset="-122"/>
                <a:cs typeface="Consolas" pitchFamily="49" charset="0"/>
              </a:rPr>
              <a:t>。</a:t>
            </a:r>
            <a:endParaRPr kumimoji="1" lang="en-US" altLang="zh-CN" sz="1800" dirty="0">
              <a:latin typeface="Consolas" pitchFamily="49" charset="0"/>
              <a:ea typeface="微软雅黑" pitchFamily="34" charset="-122"/>
              <a:cs typeface="Consolas" pitchFamily="49" charset="0"/>
            </a:endParaRPr>
          </a:p>
          <a:p>
            <a:pPr algn="just">
              <a:lnSpc>
                <a:spcPct val="150000"/>
              </a:lnSpc>
              <a:spcBef>
                <a:spcPct val="15000"/>
              </a:spcBef>
            </a:pPr>
            <a:r>
              <a:rPr kumimoji="1" lang="en-US" altLang="zh-CN" sz="1800" dirty="0">
                <a:latin typeface="Consolas" pitchFamily="49" charset="0"/>
                <a:ea typeface="微软雅黑" pitchFamily="34" charset="-122"/>
                <a:cs typeface="Consolas" pitchFamily="49" charset="0"/>
              </a:rPr>
              <a:t>   </a:t>
            </a:r>
            <a:r>
              <a:rPr kumimoji="1" lang="en-US" altLang="zh-CN" sz="1800" dirty="0">
                <a:solidFill>
                  <a:srgbClr val="FF00FF"/>
                </a:solidFill>
                <a:latin typeface="Consolas" pitchFamily="49" charset="0"/>
                <a:ea typeface="微软雅黑" pitchFamily="34" charset="-122"/>
                <a:cs typeface="Consolas" pitchFamily="49" charset="0"/>
                <a:sym typeface="Wingdings"/>
              </a:rPr>
              <a:t> </a:t>
            </a:r>
            <a:r>
              <a:rPr kumimoji="1" lang="zh-CN" altLang="en-US" sz="1800" dirty="0">
                <a:solidFill>
                  <a:srgbClr val="FF00FF"/>
                </a:solidFill>
                <a:latin typeface="Consolas" pitchFamily="49" charset="0"/>
                <a:ea typeface="微软雅黑" pitchFamily="34" charset="-122"/>
                <a:cs typeface="Consolas" pitchFamily="49" charset="0"/>
              </a:rPr>
              <a:t>销毁二叉链存储结构</a:t>
            </a:r>
            <a:r>
              <a:rPr kumimoji="1" lang="en-US" altLang="zh-CN" sz="1800" dirty="0" err="1">
                <a:solidFill>
                  <a:srgbClr val="FF00FF"/>
                </a:solidFill>
                <a:latin typeface="Consolas" pitchFamily="49" charset="0"/>
                <a:ea typeface="微软雅黑" pitchFamily="34" charset="-122"/>
                <a:cs typeface="Consolas" pitchFamily="49" charset="0"/>
              </a:rPr>
              <a:t>DestroyBTree</a:t>
            </a:r>
            <a:r>
              <a:rPr kumimoji="1" lang="en-US" altLang="zh-CN" sz="1800" dirty="0">
                <a:solidFill>
                  <a:srgbClr val="FF00FF"/>
                </a:solidFill>
                <a:latin typeface="Consolas" pitchFamily="49" charset="0"/>
                <a:ea typeface="微软雅黑" pitchFamily="34" charset="-122"/>
                <a:cs typeface="Consolas" pitchFamily="49" charset="0"/>
              </a:rPr>
              <a:t>(*b)</a:t>
            </a:r>
            <a:r>
              <a:rPr kumimoji="1" lang="zh-CN" altLang="en-US" sz="1800" dirty="0">
                <a:solidFill>
                  <a:srgbClr val="FF00FF"/>
                </a:solidFill>
                <a:latin typeface="Consolas" pitchFamily="49" charset="0"/>
                <a:ea typeface="微软雅黑" pitchFamily="34" charset="-122"/>
                <a:cs typeface="Consolas" pitchFamily="49" charset="0"/>
              </a:rPr>
              <a:t>：</a:t>
            </a:r>
            <a:r>
              <a:rPr kumimoji="1" lang="zh-CN" altLang="en-US" sz="1800" dirty="0">
                <a:latin typeface="Consolas" pitchFamily="49" charset="0"/>
                <a:ea typeface="微软雅黑" pitchFamily="34" charset="-122"/>
                <a:cs typeface="Consolas" pitchFamily="49" charset="0"/>
              </a:rPr>
              <a:t>销毁二叉链</a:t>
            </a:r>
            <a:r>
              <a:rPr kumimoji="1" lang="en-US" altLang="zh-CN" sz="1800" dirty="0">
                <a:latin typeface="Consolas" pitchFamily="49" charset="0"/>
                <a:ea typeface="微软雅黑" pitchFamily="34" charset="-122"/>
                <a:cs typeface="Consolas" pitchFamily="49" charset="0"/>
              </a:rPr>
              <a:t>b</a:t>
            </a:r>
            <a:r>
              <a:rPr kumimoji="1" lang="zh-CN" altLang="en-US" sz="1800" dirty="0">
                <a:latin typeface="Consolas" pitchFamily="49" charset="0"/>
                <a:ea typeface="微软雅黑" pitchFamily="34" charset="-122"/>
                <a:cs typeface="Consolas" pitchFamily="49" charset="0"/>
              </a:rPr>
              <a:t>并释放空间。</a:t>
            </a:r>
          </a:p>
          <a:p>
            <a:pPr algn="just">
              <a:lnSpc>
                <a:spcPct val="150000"/>
              </a:lnSpc>
              <a:spcBef>
                <a:spcPct val="15000"/>
              </a:spcBef>
            </a:pPr>
            <a:r>
              <a:rPr kumimoji="1" lang="zh-CN" altLang="en-US" sz="1800" dirty="0">
                <a:latin typeface="Consolas" pitchFamily="49" charset="0"/>
                <a:ea typeface="微软雅黑" pitchFamily="34" charset="-122"/>
                <a:cs typeface="Consolas" pitchFamily="49" charset="0"/>
              </a:rPr>
              <a:t>   </a:t>
            </a:r>
            <a:r>
              <a:rPr kumimoji="1" lang="zh-CN" altLang="en-US" sz="1800" dirty="0">
                <a:solidFill>
                  <a:srgbClr val="FF00FF"/>
                </a:solidFill>
                <a:latin typeface="Consolas" pitchFamily="49" charset="0"/>
                <a:ea typeface="微软雅黑" pitchFamily="34" charset="-122"/>
                <a:cs typeface="Consolas" pitchFamily="49" charset="0"/>
                <a:sym typeface="Wingdings"/>
              </a:rPr>
              <a:t> </a:t>
            </a:r>
            <a:r>
              <a:rPr kumimoji="1" lang="zh-CN" altLang="en-US" sz="1800" dirty="0">
                <a:solidFill>
                  <a:srgbClr val="FF00FF"/>
                </a:solidFill>
                <a:latin typeface="Consolas" pitchFamily="49" charset="0"/>
                <a:ea typeface="微软雅黑" pitchFamily="34" charset="-122"/>
                <a:cs typeface="Consolas" pitchFamily="49" charset="0"/>
              </a:rPr>
              <a:t>查找结点</a:t>
            </a:r>
            <a:r>
              <a:rPr kumimoji="1" lang="en-US" altLang="zh-CN" sz="1800" dirty="0" err="1">
                <a:solidFill>
                  <a:srgbClr val="FF00FF"/>
                </a:solidFill>
                <a:latin typeface="Consolas" pitchFamily="49" charset="0"/>
                <a:ea typeface="微软雅黑" pitchFamily="34" charset="-122"/>
                <a:cs typeface="Consolas" pitchFamily="49" charset="0"/>
              </a:rPr>
              <a:t>FindNode</a:t>
            </a:r>
            <a:r>
              <a:rPr kumimoji="1" lang="en-US" altLang="zh-CN" sz="1800" dirty="0">
                <a:solidFill>
                  <a:srgbClr val="FF00FF"/>
                </a:solidFill>
                <a:latin typeface="Consolas" pitchFamily="49" charset="0"/>
                <a:ea typeface="微软雅黑" pitchFamily="34" charset="-122"/>
                <a:cs typeface="Consolas" pitchFamily="49" charset="0"/>
              </a:rPr>
              <a:t>(*b</a:t>
            </a:r>
            <a:r>
              <a:rPr kumimoji="1" lang="zh-CN" altLang="en-US" sz="1800" dirty="0">
                <a:solidFill>
                  <a:srgbClr val="FF00FF"/>
                </a:solidFill>
                <a:latin typeface="Consolas" pitchFamily="49" charset="0"/>
                <a:ea typeface="微软雅黑" pitchFamily="34" charset="-122"/>
                <a:cs typeface="Consolas" pitchFamily="49" charset="0"/>
              </a:rPr>
              <a:t>，</a:t>
            </a:r>
            <a:r>
              <a:rPr kumimoji="1" lang="en-US" altLang="zh-CN" sz="1800" i="1" dirty="0">
                <a:solidFill>
                  <a:srgbClr val="FF00FF"/>
                </a:solidFill>
                <a:latin typeface="Consolas" pitchFamily="49" charset="0"/>
                <a:ea typeface="微软雅黑" pitchFamily="34" charset="-122"/>
                <a:cs typeface="Consolas" pitchFamily="49" charset="0"/>
              </a:rPr>
              <a:t>x</a:t>
            </a:r>
            <a:r>
              <a:rPr kumimoji="1" lang="en-US" altLang="zh-CN" sz="1800" dirty="0">
                <a:solidFill>
                  <a:srgbClr val="FF00FF"/>
                </a:solidFill>
                <a:latin typeface="Consolas" pitchFamily="49" charset="0"/>
                <a:ea typeface="微软雅黑" pitchFamily="34" charset="-122"/>
                <a:cs typeface="Consolas" pitchFamily="49" charset="0"/>
              </a:rPr>
              <a:t>)</a:t>
            </a:r>
            <a:r>
              <a:rPr kumimoji="1" lang="zh-CN" altLang="en-US" sz="1800" dirty="0">
                <a:solidFill>
                  <a:srgbClr val="FF00FF"/>
                </a:solidFill>
                <a:latin typeface="Consolas" pitchFamily="49" charset="0"/>
                <a:ea typeface="微软雅黑" pitchFamily="34" charset="-122"/>
                <a:cs typeface="Consolas" pitchFamily="49" charset="0"/>
              </a:rPr>
              <a:t>：</a:t>
            </a:r>
            <a:r>
              <a:rPr kumimoji="1" lang="zh-CN" altLang="en-US" sz="1800" dirty="0">
                <a:latin typeface="Consolas" pitchFamily="49" charset="0"/>
                <a:ea typeface="微软雅黑" pitchFamily="34" charset="-122"/>
                <a:cs typeface="Consolas" pitchFamily="49" charset="0"/>
              </a:rPr>
              <a:t>在二叉树</a:t>
            </a:r>
            <a:r>
              <a:rPr kumimoji="1" lang="en-US" altLang="zh-CN" sz="1800" dirty="0">
                <a:latin typeface="Consolas" pitchFamily="49" charset="0"/>
                <a:ea typeface="微软雅黑" pitchFamily="34" charset="-122"/>
                <a:cs typeface="Consolas" pitchFamily="49" charset="0"/>
              </a:rPr>
              <a:t>b</a:t>
            </a:r>
            <a:r>
              <a:rPr kumimoji="1" lang="zh-CN" altLang="en-US" sz="1800" dirty="0">
                <a:latin typeface="Consolas" pitchFamily="49" charset="0"/>
                <a:ea typeface="微软雅黑" pitchFamily="34" charset="-122"/>
                <a:cs typeface="Consolas" pitchFamily="49" charset="0"/>
              </a:rPr>
              <a:t>中寻找</a:t>
            </a:r>
            <a:r>
              <a:rPr kumimoji="1" lang="en-US" altLang="zh-CN" sz="1800" dirty="0">
                <a:latin typeface="Consolas" pitchFamily="49" charset="0"/>
                <a:ea typeface="微软雅黑" pitchFamily="34" charset="-122"/>
                <a:cs typeface="Consolas" pitchFamily="49" charset="0"/>
              </a:rPr>
              <a:t>data</a:t>
            </a:r>
            <a:r>
              <a:rPr kumimoji="1" lang="zh-CN" altLang="en-US" sz="1800" dirty="0">
                <a:latin typeface="Consolas" pitchFamily="49" charset="0"/>
                <a:ea typeface="微软雅黑" pitchFamily="34" charset="-122"/>
                <a:cs typeface="Consolas" pitchFamily="49" charset="0"/>
              </a:rPr>
              <a:t>域值为</a:t>
            </a:r>
            <a:r>
              <a:rPr kumimoji="1" lang="en-US" altLang="zh-CN" sz="1800" i="1" dirty="0">
                <a:latin typeface="Consolas" pitchFamily="49" charset="0"/>
                <a:ea typeface="微软雅黑" pitchFamily="34" charset="-122"/>
                <a:cs typeface="Consolas" pitchFamily="49" charset="0"/>
              </a:rPr>
              <a:t>x</a:t>
            </a:r>
            <a:r>
              <a:rPr kumimoji="1" lang="zh-CN" altLang="en-US" sz="1800" dirty="0">
                <a:latin typeface="Consolas" pitchFamily="49" charset="0"/>
                <a:ea typeface="微软雅黑" pitchFamily="34" charset="-122"/>
                <a:cs typeface="Consolas" pitchFamily="49" charset="0"/>
              </a:rPr>
              <a:t>的结点，并返回指向该结点的指针。       </a:t>
            </a:r>
          </a:p>
        </p:txBody>
      </p:sp>
      <p:sp>
        <p:nvSpPr>
          <p:cNvPr id="207876" name="Text Box 4" descr="纸莎草纸"/>
          <p:cNvSpPr txBox="1">
            <a:spLocks noChangeArrowheads="1"/>
          </p:cNvSpPr>
          <p:nvPr/>
        </p:nvSpPr>
        <p:spPr bwMode="auto">
          <a:xfrm>
            <a:off x="476280" y="1285860"/>
            <a:ext cx="5595918" cy="584775"/>
          </a:xfrm>
          <a:prstGeom prst="rect">
            <a:avLst/>
          </a:prstGeom>
          <a:blipFill dpi="0" rotWithShape="1">
            <a:blip r:embed="rId3" cstate="print"/>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15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7.4.1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二叉树的基本运算概述</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619156" y="2110079"/>
            <a:ext cx="5857916" cy="430887"/>
          </a:xfrm>
          <a:prstGeom prst="rect">
            <a:avLst/>
          </a:prstGeom>
          <a:noFill/>
          <a:scene3d>
            <a:camera prst="perspectiveRight"/>
            <a:lightRig rig="threePt" dir="t"/>
          </a:scene3d>
        </p:spPr>
        <p:txBody>
          <a:bodyPr wrap="square" rtlCol="0">
            <a:spAutoFit/>
          </a:bodyPr>
          <a:lstStyle/>
          <a:p>
            <a:pPr algn="l"/>
            <a:r>
              <a:rPr kumimoji="1" lang="en-US" altLang="zh-CN" sz="2200" dirty="0">
                <a:ea typeface="楷体" pitchFamily="49" charset="-122"/>
                <a:cs typeface="Times New Roman" pitchFamily="18" charset="0"/>
              </a:rPr>
              <a:t> </a:t>
            </a:r>
            <a:r>
              <a:rPr kumimoji="1" lang="zh-CN" altLang="en-US" sz="2200">
                <a:ea typeface="楷体" pitchFamily="49" charset="-122"/>
                <a:cs typeface="Times New Roman" pitchFamily="18" charset="0"/>
              </a:rPr>
              <a:t>归纳起来，二叉树</a:t>
            </a:r>
            <a:r>
              <a:rPr kumimoji="1" lang="zh-CN" altLang="en-US" sz="2200" dirty="0">
                <a:ea typeface="楷体" pitchFamily="49" charset="-122"/>
                <a:cs typeface="Times New Roman" pitchFamily="18" charset="0"/>
              </a:rPr>
              <a:t>有以下</a:t>
            </a:r>
            <a:r>
              <a:rPr kumimoji="1" lang="zh-CN" altLang="en-US" sz="2200" dirty="0">
                <a:solidFill>
                  <a:srgbClr val="CC00FF"/>
                </a:solidFill>
                <a:ea typeface="楷体" pitchFamily="49" charset="-122"/>
                <a:cs typeface="Times New Roman" pitchFamily="18" charset="0"/>
              </a:rPr>
              <a:t>基本运算</a:t>
            </a:r>
            <a:r>
              <a:rPr kumimoji="1" lang="zh-CN" altLang="en-US" sz="2200" dirty="0">
                <a:ea typeface="楷体" pitchFamily="49" charset="-122"/>
                <a:cs typeface="Times New Roman" pitchFamily="18" charset="0"/>
              </a:rPr>
              <a:t>：</a:t>
            </a:r>
            <a:endParaRPr lang="zh-CN" altLang="en-US" sz="2200" dirty="0"/>
          </a:p>
        </p:txBody>
      </p:sp>
      <p:sp>
        <p:nvSpPr>
          <p:cNvPr id="5" name="Text Box 15" descr="信纸"/>
          <p:cNvSpPr txBox="1">
            <a:spLocks noChangeArrowheads="1"/>
          </p:cNvSpPr>
          <p:nvPr/>
        </p:nvSpPr>
        <p:spPr bwMode="auto">
          <a:xfrm>
            <a:off x="1428728" y="277795"/>
            <a:ext cx="6121400" cy="5794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7.4   </a:t>
            </a:r>
            <a:r>
              <a:rPr kumimoji="1"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二叉树</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基本运算及其实现</a:t>
            </a:r>
          </a:p>
        </p:txBody>
      </p:sp>
      <p:sp>
        <p:nvSpPr>
          <p:cNvPr id="2" name="灯片编号占位符 1">
            <a:extLst>
              <a:ext uri="{FF2B5EF4-FFF2-40B4-BE49-F238E27FC236}">
                <a16:creationId xmlns:a16="http://schemas.microsoft.com/office/drawing/2014/main" id="{CE6B6AA4-10DB-407B-8A0A-ADCBF95EA5E7}"/>
              </a:ext>
            </a:extLst>
          </p:cNvPr>
          <p:cNvSpPr>
            <a:spLocks noGrp="1"/>
          </p:cNvSpPr>
          <p:nvPr>
            <p:ph type="sldNum" sz="quarter" idx="12"/>
          </p:nvPr>
        </p:nvSpPr>
        <p:spPr/>
        <p:txBody>
          <a:bodyPr/>
          <a:lstStyle/>
          <a:p>
            <a:fld id="{FFD28AF7-D4CC-4B35-B7D7-507FA0146854}" type="slidenum">
              <a:rPr lang="en-US" altLang="zh-CN" smtClean="0"/>
              <a:pPr/>
              <a:t>74</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539750" y="1052513"/>
            <a:ext cx="8305800" cy="2708434"/>
          </a:xfrm>
          <a:prstGeom prst="rect">
            <a:avLst/>
          </a:prstGeom>
          <a:noFill/>
          <a:ln w="9525">
            <a:noFill/>
            <a:miter lim="800000"/>
            <a:headEnd/>
            <a:tailEnd/>
          </a:ln>
          <a:effectLst/>
        </p:spPr>
        <p:txBody>
          <a:bodyPr>
            <a:spAutoFit/>
          </a:bodyPr>
          <a:lstStyle/>
          <a:p>
            <a:pPr algn="just">
              <a:lnSpc>
                <a:spcPct val="150000"/>
              </a:lnSpc>
              <a:spcBef>
                <a:spcPct val="50000"/>
              </a:spcBef>
            </a:pPr>
            <a:r>
              <a:rPr kumimoji="1" lang="zh-CN" altLang="en-US" sz="2000" dirty="0">
                <a:latin typeface="Consolas" pitchFamily="49" charset="0"/>
                <a:ea typeface="微软雅黑" pitchFamily="34" charset="-122"/>
                <a:cs typeface="Consolas" pitchFamily="49" charset="0"/>
              </a:rPr>
              <a:t>   </a:t>
            </a:r>
            <a:r>
              <a:rPr kumimoji="1" lang="zh-CN" altLang="en-US" sz="2000" dirty="0">
                <a:solidFill>
                  <a:srgbClr val="FF00FF"/>
                </a:solidFill>
                <a:latin typeface="Consolas" pitchFamily="49" charset="0"/>
                <a:ea typeface="微软雅黑" pitchFamily="34" charset="-122"/>
                <a:cs typeface="Consolas" pitchFamily="49" charset="0"/>
                <a:sym typeface="Wingdings"/>
              </a:rPr>
              <a:t> </a:t>
            </a:r>
            <a:r>
              <a:rPr kumimoji="1" lang="zh-CN" altLang="en-US" sz="2000" dirty="0">
                <a:solidFill>
                  <a:srgbClr val="FF00FF"/>
                </a:solidFill>
                <a:latin typeface="Consolas" pitchFamily="49" charset="0"/>
                <a:ea typeface="微软雅黑" pitchFamily="34" charset="-122"/>
                <a:cs typeface="Consolas" pitchFamily="49" charset="0"/>
              </a:rPr>
              <a:t>找孩子结点</a:t>
            </a:r>
            <a:r>
              <a:rPr kumimoji="1" lang="en-US" altLang="zh-CN" sz="2000" dirty="0" err="1">
                <a:solidFill>
                  <a:srgbClr val="FF00FF"/>
                </a:solidFill>
                <a:latin typeface="Consolas" pitchFamily="49" charset="0"/>
                <a:ea typeface="微软雅黑" pitchFamily="34" charset="-122"/>
                <a:cs typeface="Consolas" pitchFamily="49" charset="0"/>
              </a:rPr>
              <a:t>LchildNode</a:t>
            </a:r>
            <a:r>
              <a:rPr kumimoji="1" lang="en-US" altLang="zh-CN" sz="2000" dirty="0">
                <a:solidFill>
                  <a:srgbClr val="FF00FF"/>
                </a:solidFill>
                <a:latin typeface="Consolas" pitchFamily="49" charset="0"/>
                <a:ea typeface="微软雅黑" pitchFamily="34" charset="-122"/>
                <a:cs typeface="Consolas" pitchFamily="49" charset="0"/>
              </a:rPr>
              <a:t>(p)</a:t>
            </a:r>
            <a:r>
              <a:rPr kumimoji="1" lang="zh-CN" altLang="en-US" sz="2000" dirty="0">
                <a:solidFill>
                  <a:srgbClr val="FF00FF"/>
                </a:solidFill>
                <a:latin typeface="Consolas" pitchFamily="49" charset="0"/>
                <a:ea typeface="微软雅黑" pitchFamily="34" charset="-122"/>
                <a:cs typeface="Consolas" pitchFamily="49" charset="0"/>
              </a:rPr>
              <a:t>和</a:t>
            </a:r>
            <a:r>
              <a:rPr kumimoji="1" lang="en-US" altLang="zh-CN" sz="2000" dirty="0" err="1">
                <a:solidFill>
                  <a:srgbClr val="FF00FF"/>
                </a:solidFill>
                <a:latin typeface="Consolas" pitchFamily="49" charset="0"/>
                <a:ea typeface="微软雅黑" pitchFamily="34" charset="-122"/>
                <a:cs typeface="Consolas" pitchFamily="49" charset="0"/>
              </a:rPr>
              <a:t>Rchild</a:t>
            </a:r>
            <a:r>
              <a:rPr kumimoji="1" lang="en-US" altLang="zh-CN" sz="2000" dirty="0">
                <a:solidFill>
                  <a:srgbClr val="FF00FF"/>
                </a:solidFill>
                <a:latin typeface="Consolas" pitchFamily="49" charset="0"/>
                <a:ea typeface="微软雅黑" pitchFamily="34" charset="-122"/>
                <a:cs typeface="Consolas" pitchFamily="49" charset="0"/>
              </a:rPr>
              <a:t>-Node(p)</a:t>
            </a:r>
            <a:r>
              <a:rPr kumimoji="1" lang="zh-CN" altLang="en-US" sz="2000" dirty="0">
                <a:latin typeface="Consolas" pitchFamily="49" charset="0"/>
                <a:ea typeface="微软雅黑" pitchFamily="34" charset="-122"/>
                <a:cs typeface="Consolas" pitchFamily="49" charset="0"/>
              </a:rPr>
              <a:t>：分别求二叉树中结点*</a:t>
            </a:r>
            <a:r>
              <a:rPr kumimoji="1" lang="en-US" altLang="zh-CN" sz="2000" dirty="0">
                <a:latin typeface="Consolas" pitchFamily="49" charset="0"/>
                <a:ea typeface="微软雅黑" pitchFamily="34" charset="-122"/>
                <a:cs typeface="Consolas" pitchFamily="49" charset="0"/>
              </a:rPr>
              <a:t>p</a:t>
            </a:r>
            <a:r>
              <a:rPr kumimoji="1" lang="zh-CN" altLang="en-US" sz="2000" dirty="0">
                <a:latin typeface="Consolas" pitchFamily="49" charset="0"/>
                <a:ea typeface="微软雅黑" pitchFamily="34" charset="-122"/>
                <a:cs typeface="Consolas" pitchFamily="49" charset="0"/>
              </a:rPr>
              <a:t>的左孩子结点和右孩子结点。</a:t>
            </a:r>
            <a:endParaRPr kumimoji="1" lang="en-US" altLang="zh-CN" sz="2000" dirty="0">
              <a:latin typeface="Consolas" pitchFamily="49" charset="0"/>
              <a:ea typeface="微软雅黑" pitchFamily="34" charset="-122"/>
              <a:cs typeface="Consolas" pitchFamily="49" charset="0"/>
            </a:endParaRPr>
          </a:p>
          <a:p>
            <a:pPr algn="just">
              <a:lnSpc>
                <a:spcPct val="150000"/>
              </a:lnSpc>
              <a:spcBef>
                <a:spcPct val="50000"/>
              </a:spcBef>
            </a:pPr>
            <a:r>
              <a:rPr kumimoji="1" lang="en-US" altLang="zh-CN" sz="2000" dirty="0">
                <a:solidFill>
                  <a:srgbClr val="FF0000"/>
                </a:solidFill>
                <a:latin typeface="Consolas" pitchFamily="49" charset="0"/>
                <a:ea typeface="微软雅黑" pitchFamily="34" charset="-122"/>
                <a:cs typeface="Consolas" pitchFamily="49" charset="0"/>
              </a:rPr>
              <a:t>  </a:t>
            </a:r>
            <a:r>
              <a:rPr kumimoji="1" lang="en-US" altLang="zh-CN" sz="2000" dirty="0">
                <a:solidFill>
                  <a:srgbClr val="FF00FF"/>
                </a:solidFill>
                <a:latin typeface="Consolas" pitchFamily="49" charset="0"/>
                <a:ea typeface="微软雅黑" pitchFamily="34" charset="-122"/>
                <a:cs typeface="Consolas" pitchFamily="49" charset="0"/>
              </a:rPr>
              <a:t> </a:t>
            </a:r>
            <a:r>
              <a:rPr kumimoji="1" lang="en-US" altLang="zh-CN" sz="2000" dirty="0">
                <a:solidFill>
                  <a:srgbClr val="FF00FF"/>
                </a:solidFill>
                <a:latin typeface="Consolas" pitchFamily="49" charset="0"/>
                <a:ea typeface="微软雅黑" pitchFamily="34" charset="-122"/>
                <a:cs typeface="Consolas" pitchFamily="49" charset="0"/>
                <a:sym typeface="Wingdings"/>
              </a:rPr>
              <a:t> </a:t>
            </a:r>
            <a:r>
              <a:rPr kumimoji="1" lang="zh-CN" altLang="en-US" sz="2000" dirty="0">
                <a:solidFill>
                  <a:srgbClr val="FF00FF"/>
                </a:solidFill>
                <a:latin typeface="Consolas" pitchFamily="49" charset="0"/>
                <a:ea typeface="微软雅黑" pitchFamily="34" charset="-122"/>
                <a:cs typeface="Consolas" pitchFamily="49" charset="0"/>
              </a:rPr>
              <a:t>求高度</a:t>
            </a:r>
            <a:r>
              <a:rPr kumimoji="1" lang="en-US" altLang="zh-CN" sz="2000" dirty="0" err="1">
                <a:solidFill>
                  <a:srgbClr val="FF00FF"/>
                </a:solidFill>
                <a:latin typeface="Consolas" pitchFamily="49" charset="0"/>
                <a:ea typeface="微软雅黑" pitchFamily="34" charset="-122"/>
                <a:cs typeface="Consolas" pitchFamily="49" charset="0"/>
              </a:rPr>
              <a:t>BTHeight</a:t>
            </a:r>
            <a:r>
              <a:rPr kumimoji="1" lang="en-US" altLang="zh-CN" sz="2000" dirty="0">
                <a:solidFill>
                  <a:srgbClr val="FF00FF"/>
                </a:solidFill>
                <a:latin typeface="Consolas" pitchFamily="49" charset="0"/>
                <a:ea typeface="微软雅黑" pitchFamily="34" charset="-122"/>
                <a:cs typeface="Consolas" pitchFamily="49" charset="0"/>
              </a:rPr>
              <a:t>(*b)</a:t>
            </a:r>
            <a:r>
              <a:rPr kumimoji="1" lang="zh-CN" altLang="en-US" sz="2000" dirty="0">
                <a:solidFill>
                  <a:srgbClr val="FF00FF"/>
                </a:solidFill>
                <a:latin typeface="Consolas" pitchFamily="49" charset="0"/>
                <a:ea typeface="微软雅黑" pitchFamily="34" charset="-122"/>
                <a:cs typeface="Consolas" pitchFamily="49" charset="0"/>
              </a:rPr>
              <a:t>：</a:t>
            </a:r>
            <a:r>
              <a:rPr kumimoji="1" lang="zh-CN" altLang="en-US" sz="2000" dirty="0">
                <a:latin typeface="Consolas" pitchFamily="49" charset="0"/>
                <a:ea typeface="微软雅黑" pitchFamily="34" charset="-122"/>
                <a:cs typeface="Consolas" pitchFamily="49" charset="0"/>
              </a:rPr>
              <a:t>求二叉树</a:t>
            </a:r>
            <a:r>
              <a:rPr kumimoji="1" lang="en-US" altLang="zh-CN" sz="2000" dirty="0">
                <a:latin typeface="Consolas" pitchFamily="49" charset="0"/>
                <a:ea typeface="微软雅黑" pitchFamily="34" charset="-122"/>
                <a:cs typeface="Consolas" pitchFamily="49" charset="0"/>
              </a:rPr>
              <a:t>b</a:t>
            </a:r>
            <a:r>
              <a:rPr kumimoji="1" lang="zh-CN" altLang="en-US" sz="2000" dirty="0">
                <a:latin typeface="Consolas" pitchFamily="49" charset="0"/>
                <a:ea typeface="微软雅黑" pitchFamily="34" charset="-122"/>
                <a:cs typeface="Consolas" pitchFamily="49" charset="0"/>
              </a:rPr>
              <a:t>的高度。若二叉树为空，则其高度为</a:t>
            </a:r>
            <a:r>
              <a:rPr kumimoji="1" lang="en-US" altLang="zh-CN" sz="2000" dirty="0">
                <a:latin typeface="Consolas" pitchFamily="49" charset="0"/>
                <a:ea typeface="微软雅黑" pitchFamily="34" charset="-122"/>
                <a:cs typeface="Consolas" pitchFamily="49" charset="0"/>
              </a:rPr>
              <a:t>0</a:t>
            </a:r>
            <a:r>
              <a:rPr kumimoji="1" lang="zh-CN" altLang="en-US" sz="2000" dirty="0">
                <a:latin typeface="Consolas" pitchFamily="49" charset="0"/>
                <a:ea typeface="微软雅黑" pitchFamily="34" charset="-122"/>
                <a:cs typeface="Consolas" pitchFamily="49" charset="0"/>
              </a:rPr>
              <a:t>；否则，其高度等于左子树与右子树中的最大高度加</a:t>
            </a:r>
            <a:r>
              <a:rPr kumimoji="1" lang="en-US" altLang="zh-CN" sz="2000" dirty="0">
                <a:latin typeface="Consolas" pitchFamily="49" charset="0"/>
                <a:ea typeface="微软雅黑" pitchFamily="34" charset="-122"/>
                <a:cs typeface="Consolas" pitchFamily="49" charset="0"/>
              </a:rPr>
              <a:t>l</a:t>
            </a:r>
            <a:r>
              <a:rPr kumimoji="1" lang="zh-CN" altLang="en-US" sz="2000" dirty="0">
                <a:latin typeface="Consolas" pitchFamily="49" charset="0"/>
                <a:ea typeface="微软雅黑" pitchFamily="34" charset="-122"/>
                <a:cs typeface="Consolas" pitchFamily="49" charset="0"/>
              </a:rPr>
              <a:t>。</a:t>
            </a:r>
          </a:p>
          <a:p>
            <a:pPr algn="just">
              <a:lnSpc>
                <a:spcPct val="150000"/>
              </a:lnSpc>
              <a:spcBef>
                <a:spcPct val="50000"/>
              </a:spcBef>
            </a:pPr>
            <a:r>
              <a:rPr kumimoji="1" lang="zh-CN" altLang="en-US" sz="2000" dirty="0">
                <a:latin typeface="Consolas" pitchFamily="49" charset="0"/>
                <a:ea typeface="微软雅黑" pitchFamily="34" charset="-122"/>
                <a:cs typeface="Consolas" pitchFamily="49" charset="0"/>
              </a:rPr>
              <a:t>   </a:t>
            </a:r>
            <a:r>
              <a:rPr kumimoji="1" lang="zh-CN" altLang="en-US" sz="2000" dirty="0">
                <a:solidFill>
                  <a:srgbClr val="FF00FF"/>
                </a:solidFill>
                <a:latin typeface="Consolas" pitchFamily="49" charset="0"/>
                <a:ea typeface="微软雅黑" pitchFamily="34" charset="-122"/>
                <a:cs typeface="Consolas" pitchFamily="49" charset="0"/>
                <a:sym typeface="Wingdings"/>
              </a:rPr>
              <a:t> </a:t>
            </a:r>
            <a:r>
              <a:rPr kumimoji="1" lang="zh-CN" altLang="en-US" sz="2000" dirty="0">
                <a:solidFill>
                  <a:srgbClr val="FF00FF"/>
                </a:solidFill>
                <a:latin typeface="Consolas" pitchFamily="49" charset="0"/>
                <a:ea typeface="微软雅黑" pitchFamily="34" charset="-122"/>
                <a:cs typeface="Consolas" pitchFamily="49" charset="0"/>
              </a:rPr>
              <a:t>输出二叉树</a:t>
            </a:r>
            <a:r>
              <a:rPr kumimoji="1" lang="en-US" altLang="zh-CN" sz="2000" dirty="0" err="1">
                <a:solidFill>
                  <a:srgbClr val="FF00FF"/>
                </a:solidFill>
                <a:latin typeface="Consolas" pitchFamily="49" charset="0"/>
                <a:ea typeface="微软雅黑" pitchFamily="34" charset="-122"/>
                <a:cs typeface="Consolas" pitchFamily="49" charset="0"/>
              </a:rPr>
              <a:t>DispBTree</a:t>
            </a:r>
            <a:r>
              <a:rPr kumimoji="1" lang="en-US" altLang="zh-CN" sz="2000" dirty="0">
                <a:solidFill>
                  <a:srgbClr val="FF00FF"/>
                </a:solidFill>
                <a:latin typeface="Consolas" pitchFamily="49" charset="0"/>
                <a:ea typeface="微软雅黑" pitchFamily="34" charset="-122"/>
                <a:cs typeface="Consolas" pitchFamily="49" charset="0"/>
              </a:rPr>
              <a:t>(*b)</a:t>
            </a:r>
            <a:r>
              <a:rPr kumimoji="1" lang="zh-CN" altLang="en-US" sz="2000" dirty="0">
                <a:solidFill>
                  <a:srgbClr val="FF00FF"/>
                </a:solidFill>
                <a:latin typeface="Consolas" pitchFamily="49" charset="0"/>
                <a:ea typeface="微软雅黑" pitchFamily="34" charset="-122"/>
                <a:cs typeface="Consolas" pitchFamily="49" charset="0"/>
              </a:rPr>
              <a:t>：</a:t>
            </a:r>
            <a:r>
              <a:rPr kumimoji="1" lang="zh-CN" altLang="en-US" sz="2000" dirty="0">
                <a:latin typeface="Consolas" pitchFamily="49" charset="0"/>
                <a:ea typeface="微软雅黑" pitchFamily="34" charset="-122"/>
                <a:cs typeface="Consolas" pitchFamily="49" charset="0"/>
              </a:rPr>
              <a:t>以括号表示法输出一棵二叉树。</a:t>
            </a:r>
          </a:p>
        </p:txBody>
      </p:sp>
      <p:sp>
        <p:nvSpPr>
          <p:cNvPr id="2" name="灯片编号占位符 1">
            <a:extLst>
              <a:ext uri="{FF2B5EF4-FFF2-40B4-BE49-F238E27FC236}">
                <a16:creationId xmlns:a16="http://schemas.microsoft.com/office/drawing/2014/main" id="{AE597AF4-2117-4742-B042-9C76E2536944}"/>
              </a:ext>
            </a:extLst>
          </p:cNvPr>
          <p:cNvSpPr>
            <a:spLocks noGrp="1"/>
          </p:cNvSpPr>
          <p:nvPr>
            <p:ph type="sldNum" sz="quarter" idx="12"/>
          </p:nvPr>
        </p:nvSpPr>
        <p:spPr/>
        <p:txBody>
          <a:bodyPr/>
          <a:lstStyle/>
          <a:p>
            <a:fld id="{FFD28AF7-D4CC-4B35-B7D7-507FA0146854}" type="slidenum">
              <a:rPr lang="en-US" altLang="zh-CN" smtClean="0"/>
              <a:pPr/>
              <a:t>75</a:t>
            </a:fld>
            <a:endParaRPr lang="en-US" altLang="zh-CN"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1285860"/>
            <a:ext cx="5834063" cy="43088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pPr algn="just">
              <a:spcBef>
                <a:spcPct val="15000"/>
              </a:spcBef>
            </a:pPr>
            <a:r>
              <a:rPr kumimoji="1" lang="zh-CN" altLang="en-US" sz="2200" dirty="0">
                <a:solidFill>
                  <a:schemeClr val="bg1"/>
                </a:solidFill>
                <a:latin typeface="Consolas" pitchFamily="49" charset="0"/>
                <a:ea typeface="微软雅黑" pitchFamily="34" charset="-122"/>
                <a:cs typeface="Consolas" pitchFamily="49" charset="0"/>
              </a:rPr>
              <a:t>（</a:t>
            </a:r>
            <a:r>
              <a:rPr kumimoji="1" lang="en-US" altLang="zh-CN" sz="2200" dirty="0">
                <a:solidFill>
                  <a:schemeClr val="bg1"/>
                </a:solidFill>
                <a:latin typeface="Consolas" pitchFamily="49" charset="0"/>
                <a:ea typeface="微软雅黑" pitchFamily="34" charset="-122"/>
                <a:cs typeface="Consolas" pitchFamily="49" charset="0"/>
              </a:rPr>
              <a:t>1</a:t>
            </a:r>
            <a:r>
              <a:rPr kumimoji="1" lang="zh-CN" altLang="en-US" sz="2200" dirty="0">
                <a:solidFill>
                  <a:schemeClr val="bg1"/>
                </a:solidFill>
                <a:latin typeface="Consolas" pitchFamily="49" charset="0"/>
                <a:ea typeface="微软雅黑" pitchFamily="34" charset="-122"/>
                <a:cs typeface="Consolas" pitchFamily="49" charset="0"/>
              </a:rPr>
              <a:t>）创建二叉</a:t>
            </a:r>
            <a:r>
              <a:rPr kumimoji="1" lang="zh-CN" altLang="en-US" sz="2200">
                <a:solidFill>
                  <a:schemeClr val="bg1"/>
                </a:solidFill>
                <a:latin typeface="Consolas" pitchFamily="49" charset="0"/>
                <a:ea typeface="微软雅黑" pitchFamily="34" charset="-122"/>
                <a:cs typeface="Consolas" pitchFamily="49" charset="0"/>
              </a:rPr>
              <a:t>树</a:t>
            </a:r>
            <a:r>
              <a:rPr kumimoji="1" lang="en-US" altLang="zh-CN" sz="2200">
                <a:solidFill>
                  <a:schemeClr val="bg1"/>
                </a:solidFill>
                <a:latin typeface="Consolas" pitchFamily="49" charset="0"/>
                <a:ea typeface="微软雅黑" pitchFamily="34" charset="-122"/>
                <a:cs typeface="Consolas" pitchFamily="49" charset="0"/>
              </a:rPr>
              <a:t>CreateBTree(*b</a:t>
            </a: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a:t>
            </a:r>
            <a:r>
              <a:rPr kumimoji="1" lang="en-US" altLang="zh-CN" sz="2200" dirty="0" err="1">
                <a:solidFill>
                  <a:schemeClr val="bg1"/>
                </a:solidFill>
                <a:latin typeface="Consolas" pitchFamily="49" charset="0"/>
                <a:ea typeface="微软雅黑" pitchFamily="34" charset="-122"/>
                <a:cs typeface="Consolas" pitchFamily="49" charset="0"/>
              </a:rPr>
              <a:t>str</a:t>
            </a:r>
            <a:r>
              <a:rPr kumimoji="1" lang="en-US" altLang="zh-CN" sz="2200" dirty="0">
                <a:solidFill>
                  <a:schemeClr val="bg1"/>
                </a:solidFill>
                <a:latin typeface="Consolas" pitchFamily="49" charset="0"/>
                <a:ea typeface="微软雅黑" pitchFamily="34" charset="-122"/>
                <a:cs typeface="Consolas" pitchFamily="49" charset="0"/>
              </a:rPr>
              <a:t>)       </a:t>
            </a:r>
          </a:p>
        </p:txBody>
      </p:sp>
      <p:sp>
        <p:nvSpPr>
          <p:cNvPr id="209923" name="Text Box 3" descr="纸莎草纸"/>
          <p:cNvSpPr txBox="1">
            <a:spLocks noChangeArrowheads="1"/>
          </p:cNvSpPr>
          <p:nvPr/>
        </p:nvSpPr>
        <p:spPr bwMode="auto">
          <a:xfrm>
            <a:off x="250824" y="333375"/>
            <a:ext cx="6607191" cy="584775"/>
          </a:xfrm>
          <a:prstGeom prst="rect">
            <a:avLst/>
          </a:prstGeom>
          <a:blipFill dpi="0" rotWithShape="1">
            <a:blip r:embed="rId3" cstate="print"/>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15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7.4.2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二叉树的基本运算算法实现</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209925" name="Text Box 5"/>
          <p:cNvSpPr txBox="1">
            <a:spLocks noChangeArrowheads="1"/>
          </p:cNvSpPr>
          <p:nvPr/>
        </p:nvSpPr>
        <p:spPr bwMode="auto">
          <a:xfrm>
            <a:off x="755650" y="1989138"/>
            <a:ext cx="7561263" cy="43088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ea typeface="楷体" pitchFamily="49" charset="-122"/>
                <a:cs typeface="Times New Roman" pitchFamily="18" charset="0"/>
              </a:rPr>
              <a:t>由正确的二叉树括号表示串　</a:t>
            </a:r>
            <a:r>
              <a:rPr lang="zh-CN" altLang="en-US" sz="2200" dirty="0">
                <a:solidFill>
                  <a:srgbClr val="FF00FF"/>
                </a:solidFill>
                <a:ea typeface="楷体" pitchFamily="49" charset="-122"/>
                <a:cs typeface="Times New Roman" pitchFamily="18" charset="0"/>
                <a:sym typeface="Wingdings"/>
              </a:rPr>
              <a:t></a:t>
            </a:r>
            <a:r>
              <a:rPr lang="zh-CN" altLang="en-US" sz="2200" dirty="0">
                <a:ea typeface="楷体" pitchFamily="49" charset="-122"/>
                <a:cs typeface="Times New Roman" pitchFamily="18" charset="0"/>
                <a:sym typeface="Wingdings" pitchFamily="2" charset="2"/>
              </a:rPr>
              <a:t>　二叉链存储结构</a:t>
            </a:r>
          </a:p>
        </p:txBody>
      </p:sp>
      <p:grpSp>
        <p:nvGrpSpPr>
          <p:cNvPr id="209934" name="Group 14"/>
          <p:cNvGrpSpPr>
            <a:grpSpLocks/>
          </p:cNvGrpSpPr>
          <p:nvPr/>
        </p:nvGrpSpPr>
        <p:grpSpPr bwMode="auto">
          <a:xfrm>
            <a:off x="2416175" y="2420938"/>
            <a:ext cx="4819650" cy="1193800"/>
            <a:chOff x="1522" y="1525"/>
            <a:chExt cx="3036" cy="752"/>
          </a:xfrm>
        </p:grpSpPr>
        <p:sp>
          <p:nvSpPr>
            <p:cNvPr id="209926" name="Line 6"/>
            <p:cNvSpPr>
              <a:spLocks noChangeShapeType="1"/>
            </p:cNvSpPr>
            <p:nvPr/>
          </p:nvSpPr>
          <p:spPr bwMode="auto">
            <a:xfrm flipV="1">
              <a:off x="1927" y="1525"/>
              <a:ext cx="0" cy="272"/>
            </a:xfrm>
            <a:prstGeom prst="line">
              <a:avLst/>
            </a:prstGeom>
            <a:noFill/>
            <a:ln w="38100">
              <a:solidFill>
                <a:srgbClr val="CC00FF"/>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09927" name="Text Box 7"/>
            <p:cNvSpPr txBox="1">
              <a:spLocks noChangeArrowheads="1"/>
            </p:cNvSpPr>
            <p:nvPr/>
          </p:nvSpPr>
          <p:spPr bwMode="auto">
            <a:xfrm>
              <a:off x="1522" y="1800"/>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a:latin typeface="微软雅黑" pitchFamily="34" charset="-122"/>
                  <a:ea typeface="微软雅黑" pitchFamily="34" charset="-122"/>
                  <a:cs typeface="Times New Roman" pitchFamily="18" charset="0"/>
                </a:rPr>
                <a:t>逻辑结构</a:t>
              </a:r>
            </a:p>
          </p:txBody>
        </p:sp>
        <p:sp>
          <p:nvSpPr>
            <p:cNvPr id="209928" name="Line 8"/>
            <p:cNvSpPr>
              <a:spLocks noChangeShapeType="1"/>
            </p:cNvSpPr>
            <p:nvPr/>
          </p:nvSpPr>
          <p:spPr bwMode="auto">
            <a:xfrm flipV="1">
              <a:off x="3968" y="1525"/>
              <a:ext cx="0" cy="272"/>
            </a:xfrm>
            <a:prstGeom prst="line">
              <a:avLst/>
            </a:prstGeom>
            <a:noFill/>
            <a:ln w="38100">
              <a:solidFill>
                <a:srgbClr val="CC00FF"/>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09929" name="Text Box 9"/>
            <p:cNvSpPr txBox="1">
              <a:spLocks noChangeArrowheads="1"/>
            </p:cNvSpPr>
            <p:nvPr/>
          </p:nvSpPr>
          <p:spPr bwMode="auto">
            <a:xfrm>
              <a:off x="3515" y="1799"/>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dirty="0">
                  <a:latin typeface="微软雅黑" pitchFamily="34" charset="-122"/>
                  <a:ea typeface="微软雅黑" pitchFamily="34" charset="-122"/>
                  <a:cs typeface="Times New Roman" pitchFamily="18" charset="0"/>
                </a:rPr>
                <a:t>存储结构</a:t>
              </a:r>
            </a:p>
          </p:txBody>
        </p:sp>
        <p:sp>
          <p:nvSpPr>
            <p:cNvPr id="209930" name="AutoShape 10"/>
            <p:cNvSpPr>
              <a:spLocks noChangeArrowheads="1"/>
            </p:cNvSpPr>
            <p:nvPr/>
          </p:nvSpPr>
          <p:spPr bwMode="auto">
            <a:xfrm>
              <a:off x="2517" y="1889"/>
              <a:ext cx="953" cy="90"/>
            </a:xfrm>
            <a:prstGeom prst="rightArrow">
              <a:avLst>
                <a:gd name="adj1" fmla="val 50000"/>
                <a:gd name="adj2" fmla="val 264722"/>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ea typeface="楷体" pitchFamily="49" charset="-122"/>
                <a:cs typeface="Times New Roman" pitchFamily="18" charset="0"/>
              </a:endParaRPr>
            </a:p>
          </p:txBody>
        </p:sp>
        <p:sp>
          <p:nvSpPr>
            <p:cNvPr id="209931" name="Text Box 11"/>
            <p:cNvSpPr txBox="1">
              <a:spLocks noChangeArrowheads="1"/>
            </p:cNvSpPr>
            <p:nvPr/>
          </p:nvSpPr>
          <p:spPr bwMode="auto">
            <a:xfrm>
              <a:off x="2517" y="2025"/>
              <a:ext cx="862" cy="252"/>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ea typeface="楷体" pitchFamily="49" charset="-122"/>
                  <a:cs typeface="Times New Roman" pitchFamily="18" charset="0"/>
                </a:rPr>
                <a:t>映射</a:t>
              </a:r>
            </a:p>
          </p:txBody>
        </p:sp>
      </p:grpSp>
      <p:grpSp>
        <p:nvGrpSpPr>
          <p:cNvPr id="209935" name="Group 15"/>
          <p:cNvGrpSpPr>
            <a:grpSpLocks/>
          </p:cNvGrpSpPr>
          <p:nvPr/>
        </p:nvGrpSpPr>
        <p:grpSpPr bwMode="auto">
          <a:xfrm>
            <a:off x="754063" y="3789363"/>
            <a:ext cx="5905500" cy="2381250"/>
            <a:chOff x="475" y="2387"/>
            <a:chExt cx="3720" cy="1500"/>
          </a:xfrm>
        </p:grpSpPr>
        <p:sp>
          <p:nvSpPr>
            <p:cNvPr id="209932" name="Text Box 12"/>
            <p:cNvSpPr txBox="1">
              <a:spLocks noChangeArrowheads="1"/>
            </p:cNvSpPr>
            <p:nvPr/>
          </p:nvSpPr>
          <p:spPr bwMode="auto">
            <a:xfrm>
              <a:off x="475" y="2387"/>
              <a:ext cx="3720" cy="271"/>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ea typeface="楷体" pitchFamily="49" charset="-122"/>
                  <a:cs typeface="Times New Roman" pitchFamily="18" charset="0"/>
                </a:rPr>
                <a:t>正确的二叉树括号表示串中只有</a:t>
              </a:r>
              <a:r>
                <a:rPr lang="en-US" altLang="zh-CN" sz="2200" dirty="0">
                  <a:ea typeface="楷体" pitchFamily="49" charset="-122"/>
                  <a:cs typeface="Times New Roman" pitchFamily="18" charset="0"/>
                </a:rPr>
                <a:t>4</a:t>
              </a:r>
              <a:r>
                <a:rPr lang="zh-CN" altLang="en-US" sz="2200" dirty="0">
                  <a:ea typeface="楷体" pitchFamily="49" charset="-122"/>
                  <a:cs typeface="Times New Roman" pitchFamily="18" charset="0"/>
                </a:rPr>
                <a:t>类字符：</a:t>
              </a:r>
            </a:p>
          </p:txBody>
        </p:sp>
        <p:sp>
          <p:nvSpPr>
            <p:cNvPr id="209933" name="Text Box 13"/>
            <p:cNvSpPr txBox="1">
              <a:spLocks noChangeArrowheads="1"/>
            </p:cNvSpPr>
            <p:nvPr/>
          </p:nvSpPr>
          <p:spPr bwMode="auto">
            <a:xfrm>
              <a:off x="611" y="2840"/>
              <a:ext cx="3266" cy="1047"/>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a:spAutoFit/>
            </a:bodyPr>
            <a:lstStyle/>
            <a:p>
              <a:pPr marL="457200" indent="-457200" algn="l">
                <a:lnSpc>
                  <a:spcPct val="90000"/>
                </a:lnSpc>
                <a:spcBef>
                  <a:spcPct val="50000"/>
                </a:spcBef>
                <a:buFontTx/>
                <a:buBlip>
                  <a:blip r:embed="rId4"/>
                </a:buBlip>
              </a:pPr>
              <a:r>
                <a:rPr lang="zh-CN" altLang="en-US" sz="2000" dirty="0">
                  <a:solidFill>
                    <a:srgbClr val="FF0000"/>
                  </a:solidFill>
                  <a:ea typeface="楷体" pitchFamily="49" charset="-122"/>
                  <a:cs typeface="Times New Roman" pitchFamily="18" charset="0"/>
                </a:rPr>
                <a:t>单个</a:t>
              </a:r>
              <a:r>
                <a:rPr lang="zh-CN" altLang="en-US" sz="2000">
                  <a:solidFill>
                    <a:srgbClr val="FF0000"/>
                  </a:solidFill>
                  <a:ea typeface="楷体" pitchFamily="49" charset="-122"/>
                  <a:cs typeface="Times New Roman" pitchFamily="18" charset="0"/>
                </a:rPr>
                <a:t>字符</a:t>
              </a:r>
              <a:r>
                <a:rPr lang="zh-CN" altLang="en-US" sz="2000">
                  <a:ea typeface="楷体" pitchFamily="49" charset="-122"/>
                  <a:cs typeface="Times New Roman" pitchFamily="18" charset="0"/>
                </a:rPr>
                <a:t>：结点的</a:t>
              </a:r>
              <a:r>
                <a:rPr lang="zh-CN" altLang="en-US" sz="2000" dirty="0">
                  <a:ea typeface="楷体" pitchFamily="49" charset="-122"/>
                  <a:cs typeface="Times New Roman" pitchFamily="18" charset="0"/>
                </a:rPr>
                <a:t>值</a:t>
              </a:r>
            </a:p>
            <a:p>
              <a:pPr marL="457200" indent="-457200" algn="l">
                <a:lnSpc>
                  <a:spcPct val="90000"/>
                </a:lnSpc>
                <a:spcBef>
                  <a:spcPct val="50000"/>
                </a:spcBef>
                <a:buFontTx/>
                <a:buBlip>
                  <a:blip r:embed="rId4"/>
                </a:buBlip>
              </a:pPr>
              <a:r>
                <a:rPr lang="en-US" altLang="zh-CN" sz="2000" dirty="0">
                  <a:solidFill>
                    <a:srgbClr val="FF0000"/>
                  </a:solidFill>
                  <a:ea typeface="楷体" pitchFamily="49" charset="-122"/>
                  <a:cs typeface="Times New Roman" pitchFamily="18" charset="0"/>
                </a:rPr>
                <a:t>(</a:t>
              </a:r>
              <a:r>
                <a:rPr lang="zh-CN" altLang="en-US" sz="2000" dirty="0">
                  <a:ea typeface="楷体" pitchFamily="49" charset="-122"/>
                  <a:cs typeface="Times New Roman" pitchFamily="18" charset="0"/>
                </a:rPr>
                <a:t>：表示</a:t>
              </a:r>
              <a:r>
                <a:rPr lang="zh-CN" altLang="en-US" sz="2000">
                  <a:ea typeface="楷体" pitchFamily="49" charset="-122"/>
                  <a:cs typeface="Times New Roman" pitchFamily="18" charset="0"/>
                </a:rPr>
                <a:t>一棵左子</a:t>
              </a:r>
              <a:r>
                <a:rPr lang="zh-CN" altLang="en-US" sz="2000" dirty="0">
                  <a:ea typeface="楷体" pitchFamily="49" charset="-122"/>
                  <a:cs typeface="Times New Roman" pitchFamily="18" charset="0"/>
                </a:rPr>
                <a:t>树的开始</a:t>
              </a:r>
            </a:p>
            <a:p>
              <a:pPr marL="457200" indent="-457200" algn="l">
                <a:lnSpc>
                  <a:spcPct val="90000"/>
                </a:lnSpc>
                <a:spcBef>
                  <a:spcPct val="50000"/>
                </a:spcBef>
                <a:buFontTx/>
                <a:buBlip>
                  <a:blip r:embed="rId4"/>
                </a:buBlip>
              </a:pPr>
              <a:r>
                <a:rPr lang="en-US" altLang="zh-CN" sz="2000" dirty="0">
                  <a:solidFill>
                    <a:srgbClr val="FF0000"/>
                  </a:solidFill>
                  <a:ea typeface="楷体" pitchFamily="49" charset="-122"/>
                  <a:cs typeface="Times New Roman" pitchFamily="18" charset="0"/>
                </a:rPr>
                <a:t>)</a:t>
              </a:r>
              <a:r>
                <a:rPr lang="zh-CN" altLang="en-US" sz="2000" dirty="0">
                  <a:ea typeface="楷体" pitchFamily="49" charset="-122"/>
                  <a:cs typeface="Times New Roman" pitchFamily="18" charset="0"/>
                </a:rPr>
                <a:t>：表示一棵子树的结束</a:t>
              </a:r>
            </a:p>
            <a:p>
              <a:pPr marL="457200" indent="-457200" algn="l">
                <a:lnSpc>
                  <a:spcPct val="90000"/>
                </a:lnSpc>
                <a:spcBef>
                  <a:spcPct val="50000"/>
                </a:spcBef>
                <a:buFontTx/>
                <a:buBlip>
                  <a:blip r:embed="rId4"/>
                </a:buBlip>
              </a:pPr>
              <a:r>
                <a:rPr lang="zh-CN" altLang="en-US" sz="2000">
                  <a:solidFill>
                    <a:srgbClr val="FF0000"/>
                  </a:solidFill>
                  <a:ea typeface="楷体" pitchFamily="49" charset="-122"/>
                  <a:cs typeface="Times New Roman" pitchFamily="18" charset="0"/>
                </a:rPr>
                <a:t>，</a:t>
              </a:r>
              <a:r>
                <a:rPr lang="zh-CN" altLang="en-US" sz="2000">
                  <a:ea typeface="楷体" pitchFamily="49" charset="-122"/>
                  <a:cs typeface="Times New Roman" pitchFamily="18" charset="0"/>
                </a:rPr>
                <a:t>：表示一棵右子树的开始</a:t>
              </a:r>
              <a:endParaRPr lang="zh-CN" altLang="en-US" sz="2000" dirty="0">
                <a:ea typeface="楷体" pitchFamily="49" charset="-122"/>
                <a:cs typeface="Times New Roman" pitchFamily="18" charset="0"/>
              </a:endParaRPr>
            </a:p>
          </p:txBody>
        </p:sp>
      </p:grpSp>
      <p:sp>
        <p:nvSpPr>
          <p:cNvPr id="2" name="灯片编号占位符 1">
            <a:extLst>
              <a:ext uri="{FF2B5EF4-FFF2-40B4-BE49-F238E27FC236}">
                <a16:creationId xmlns:a16="http://schemas.microsoft.com/office/drawing/2014/main" id="{081D89F2-4D6C-4C12-BAB8-D87D3AD85600}"/>
              </a:ext>
            </a:extLst>
          </p:cNvPr>
          <p:cNvSpPr>
            <a:spLocks noGrp="1"/>
          </p:cNvSpPr>
          <p:nvPr>
            <p:ph type="sldNum" sz="quarter" idx="12"/>
          </p:nvPr>
        </p:nvSpPr>
        <p:spPr/>
        <p:txBody>
          <a:bodyPr/>
          <a:lstStyle/>
          <a:p>
            <a:fld id="{FFD28AF7-D4CC-4B35-B7D7-507FA0146854}" type="slidenum">
              <a:rPr lang="en-US" altLang="zh-CN" smtClean="0"/>
              <a:pPr/>
              <a:t>76</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934"/>
                                        </p:tgtEl>
                                        <p:attrNameLst>
                                          <p:attrName>style.visibility</p:attrName>
                                        </p:attrNameLst>
                                      </p:cBhvr>
                                      <p:to>
                                        <p:strVal val="visible"/>
                                      </p:to>
                                    </p:set>
                                    <p:animEffect transition="in" filter="wipe(left)">
                                      <p:cBhvr>
                                        <p:cTn id="7" dur="500"/>
                                        <p:tgtEl>
                                          <p:spTgt spid="2099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9935"/>
                                        </p:tgtEl>
                                        <p:attrNameLst>
                                          <p:attrName>style.visibility</p:attrName>
                                        </p:attrNameLst>
                                      </p:cBhvr>
                                      <p:to>
                                        <p:strVal val="visible"/>
                                      </p:to>
                                    </p:set>
                                    <p:animEffect transition="in" filter="wipe(up)">
                                      <p:cBhvr>
                                        <p:cTn id="12" dur="500"/>
                                        <p:tgtEl>
                                          <p:spTgt spid="209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Text Box 5"/>
          <p:cNvSpPr txBox="1">
            <a:spLocks noChangeArrowheads="1"/>
          </p:cNvSpPr>
          <p:nvPr/>
        </p:nvSpPr>
        <p:spPr bwMode="auto">
          <a:xfrm>
            <a:off x="642910" y="285728"/>
            <a:ext cx="1885937" cy="461665"/>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dirty="0">
                <a:solidFill>
                  <a:srgbClr val="FF0000"/>
                </a:solidFill>
                <a:latin typeface="黑体" pitchFamily="49" charset="-122"/>
                <a:ea typeface="黑体" pitchFamily="49" charset="-122"/>
              </a:rPr>
              <a:t>算法设计：</a:t>
            </a:r>
          </a:p>
        </p:txBody>
      </p:sp>
      <p:sp>
        <p:nvSpPr>
          <p:cNvPr id="8" name="Text Box 15"/>
          <p:cNvSpPr txBox="1">
            <a:spLocks noChangeArrowheads="1"/>
          </p:cNvSpPr>
          <p:nvPr/>
        </p:nvSpPr>
        <p:spPr bwMode="auto">
          <a:xfrm>
            <a:off x="2810984" y="2282815"/>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itchFamily="2" charset="-122"/>
                <a:cs typeface="Times New Roman" pitchFamily="18" charset="0"/>
              </a:rPr>
              <a:t>L</a:t>
            </a:r>
            <a:endParaRPr kumimoji="1" lang="en-US" altLang="zh-CN" sz="2000" b="0" i="1" dirty="0">
              <a:solidFill>
                <a:srgbClr val="0000CC"/>
              </a:solidFill>
              <a:ea typeface="宋体" pitchFamily="2" charset="-122"/>
              <a:cs typeface="Times New Roman" pitchFamily="18" charset="0"/>
            </a:endParaRPr>
          </a:p>
        </p:txBody>
      </p:sp>
      <p:grpSp>
        <p:nvGrpSpPr>
          <p:cNvPr id="14" name="组合 13"/>
          <p:cNvGrpSpPr/>
          <p:nvPr/>
        </p:nvGrpSpPr>
        <p:grpSpPr>
          <a:xfrm>
            <a:off x="2500298" y="928670"/>
            <a:ext cx="2500330" cy="2078045"/>
            <a:chOff x="2500298" y="928670"/>
            <a:chExt cx="2500330" cy="2078045"/>
          </a:xfrm>
        </p:grpSpPr>
        <p:sp>
          <p:nvSpPr>
            <p:cNvPr id="6" name="Oval 5"/>
            <p:cNvSpPr>
              <a:spLocks noChangeArrowheads="1"/>
            </p:cNvSpPr>
            <p:nvPr/>
          </p:nvSpPr>
          <p:spPr bwMode="auto">
            <a:xfrm>
              <a:off x="3352796" y="928670"/>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Consolas" pitchFamily="49" charset="0"/>
                  <a:ea typeface="宋体" pitchFamily="2" charset="-122"/>
                  <a:cs typeface="Consolas" pitchFamily="49" charset="0"/>
                </a:rPr>
                <a:t>N</a:t>
              </a:r>
            </a:p>
          </p:txBody>
        </p:sp>
        <p:sp>
          <p:nvSpPr>
            <p:cNvPr id="7" name="AutoShape 6"/>
            <p:cNvSpPr>
              <a:spLocks noChangeArrowheads="1"/>
            </p:cNvSpPr>
            <p:nvPr/>
          </p:nvSpPr>
          <p:spPr bwMode="auto">
            <a:xfrm>
              <a:off x="2500298" y="2000240"/>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latin typeface="Consolas" pitchFamily="49" charset="0"/>
                <a:ea typeface="宋体" pitchFamily="2" charset="-122"/>
                <a:cs typeface="Consolas" pitchFamily="49" charset="0"/>
              </a:endParaRPr>
            </a:p>
          </p:txBody>
        </p:sp>
        <p:sp>
          <p:nvSpPr>
            <p:cNvPr id="9" name="AutoShape 7"/>
            <p:cNvSpPr>
              <a:spLocks noChangeArrowheads="1"/>
            </p:cNvSpPr>
            <p:nvPr/>
          </p:nvSpPr>
          <p:spPr bwMode="auto">
            <a:xfrm>
              <a:off x="4143372" y="2025629"/>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latin typeface="Consolas" pitchFamily="49" charset="0"/>
                <a:ea typeface="宋体" pitchFamily="2" charset="-122"/>
                <a:cs typeface="Consolas" pitchFamily="49" charset="0"/>
              </a:endParaRPr>
            </a:p>
          </p:txBody>
        </p:sp>
      </p:grpSp>
      <p:sp>
        <p:nvSpPr>
          <p:cNvPr id="10" name="Text Box 16"/>
          <p:cNvSpPr txBox="1">
            <a:spLocks noChangeArrowheads="1"/>
          </p:cNvSpPr>
          <p:nvPr/>
        </p:nvSpPr>
        <p:spPr bwMode="auto">
          <a:xfrm>
            <a:off x="4429124" y="2301821"/>
            <a:ext cx="325730"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latin typeface="Consolas" pitchFamily="49" charset="0"/>
                <a:ea typeface="宋体" pitchFamily="2" charset="-122"/>
                <a:cs typeface="Consolas" pitchFamily="49" charset="0"/>
              </a:rPr>
              <a:t>R</a:t>
            </a:r>
            <a:endParaRPr kumimoji="1" lang="en-US" altLang="zh-CN" sz="2000" b="0" i="1" dirty="0">
              <a:solidFill>
                <a:srgbClr val="0000CC"/>
              </a:solidFill>
              <a:latin typeface="Consolas" pitchFamily="49" charset="0"/>
              <a:ea typeface="宋体" pitchFamily="2" charset="-122"/>
              <a:cs typeface="Consolas" pitchFamily="49" charset="0"/>
            </a:endParaRPr>
          </a:p>
        </p:txBody>
      </p:sp>
      <p:sp>
        <p:nvSpPr>
          <p:cNvPr id="11" name="TextBox 10"/>
          <p:cNvSpPr txBox="1"/>
          <p:nvPr/>
        </p:nvSpPr>
        <p:spPr>
          <a:xfrm>
            <a:off x="857224" y="3429000"/>
            <a:ext cx="7643866" cy="430887"/>
          </a:xfrm>
          <a:prstGeom prst="rect">
            <a:avLst/>
          </a:prstGeom>
          <a:noFill/>
        </p:spPr>
        <p:txBody>
          <a:bodyPr wrap="square" rtlCol="0">
            <a:spAutoFit/>
          </a:bodyPr>
          <a:lstStyle/>
          <a:p>
            <a:pPr marL="457200" indent="-457200" algn="l">
              <a:buBlip>
                <a:blip r:embed="rId3"/>
              </a:buBlip>
            </a:pPr>
            <a:r>
              <a:rPr lang="zh-CN" altLang="en-US" sz="2200" dirty="0">
                <a:latin typeface="Consolas" pitchFamily="49" charset="0"/>
                <a:ea typeface="楷体" pitchFamily="49" charset="-122"/>
                <a:cs typeface="Consolas" pitchFamily="49" charset="0"/>
              </a:rPr>
              <a:t>先</a:t>
            </a:r>
            <a:r>
              <a:rPr lang="zh-CN" altLang="en-US" sz="2200">
                <a:latin typeface="Consolas" pitchFamily="49" charset="0"/>
                <a:ea typeface="楷体" pitchFamily="49" charset="-122"/>
                <a:cs typeface="Consolas" pitchFamily="49" charset="0"/>
              </a:rPr>
              <a:t>构造</a:t>
            </a:r>
            <a:r>
              <a:rPr lang="zh-CN" altLang="en-US" sz="2200">
                <a:solidFill>
                  <a:srgbClr val="FF00FF"/>
                </a:solidFill>
                <a:latin typeface="Consolas" pitchFamily="49" charset="0"/>
                <a:ea typeface="楷体" pitchFamily="49" charset="-122"/>
                <a:cs typeface="Consolas" pitchFamily="49" charset="0"/>
              </a:rPr>
              <a:t>根结点</a:t>
            </a:r>
            <a:r>
              <a:rPr lang="en-US" altLang="zh-CN" sz="2200" i="1">
                <a:solidFill>
                  <a:srgbClr val="FF00FF"/>
                </a:solidFill>
                <a:latin typeface="Consolas" pitchFamily="49" charset="0"/>
                <a:ea typeface="楷体" pitchFamily="49" charset="-122"/>
                <a:cs typeface="Consolas" pitchFamily="49" charset="0"/>
              </a:rPr>
              <a:t>N</a:t>
            </a:r>
            <a:r>
              <a:rPr lang="zh-CN" altLang="en-US"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再</a:t>
            </a:r>
            <a:r>
              <a:rPr lang="zh-CN" altLang="en-US" sz="2200" dirty="0">
                <a:latin typeface="Consolas" pitchFamily="49" charset="0"/>
                <a:ea typeface="楷体" pitchFamily="49" charset="-122"/>
                <a:cs typeface="Consolas" pitchFamily="49" charset="0"/>
              </a:rPr>
              <a:t>构造</a:t>
            </a:r>
            <a:r>
              <a:rPr kumimoji="1" lang="zh-CN" altLang="en-US" sz="2200" dirty="0">
                <a:solidFill>
                  <a:srgbClr val="FF00FF"/>
                </a:solidFill>
                <a:latin typeface="Consolas" pitchFamily="49" charset="0"/>
                <a:ea typeface="楷体" pitchFamily="49" charset="-122"/>
                <a:cs typeface="Consolas" pitchFamily="49" charset="0"/>
              </a:rPr>
              <a:t>左子</a:t>
            </a:r>
            <a:r>
              <a:rPr kumimoji="1" lang="zh-CN" altLang="en-US" sz="2200">
                <a:solidFill>
                  <a:srgbClr val="FF00FF"/>
                </a:solidFill>
                <a:latin typeface="Consolas" pitchFamily="49" charset="0"/>
                <a:ea typeface="楷体" pitchFamily="49" charset="-122"/>
                <a:cs typeface="Consolas" pitchFamily="49" charset="0"/>
              </a:rPr>
              <a:t>树</a:t>
            </a:r>
            <a:r>
              <a:rPr kumimoji="1" lang="en-US" altLang="zh-CN" sz="2200" i="1">
                <a:solidFill>
                  <a:srgbClr val="FF00FF"/>
                </a:solidFill>
                <a:latin typeface="Consolas" pitchFamily="49" charset="0"/>
                <a:ea typeface="楷体" pitchFamily="49" charset="-122"/>
                <a:cs typeface="Consolas" pitchFamily="49" charset="0"/>
              </a:rPr>
              <a:t>L</a:t>
            </a:r>
            <a:r>
              <a:rPr kumimoji="1" lang="zh-CN" altLang="en-US" sz="2200">
                <a:latin typeface="Consolas" pitchFamily="49" charset="0"/>
                <a:ea typeface="楷体" pitchFamily="49" charset="-122"/>
                <a:cs typeface="Consolas" pitchFamily="49" charset="0"/>
              </a:rPr>
              <a:t>，最后</a:t>
            </a:r>
            <a:r>
              <a:rPr lang="zh-CN" altLang="en-US" sz="2200" dirty="0">
                <a:latin typeface="Consolas" pitchFamily="49" charset="0"/>
                <a:ea typeface="楷体" pitchFamily="49" charset="-122"/>
                <a:cs typeface="Consolas" pitchFamily="49" charset="0"/>
              </a:rPr>
              <a:t>构造</a:t>
            </a:r>
            <a:r>
              <a:rPr lang="zh-CN" altLang="en-US" sz="2200" dirty="0">
                <a:solidFill>
                  <a:srgbClr val="FF00FF"/>
                </a:solidFill>
                <a:latin typeface="Consolas" pitchFamily="49" charset="0"/>
                <a:ea typeface="楷体" pitchFamily="49" charset="-122"/>
                <a:cs typeface="Consolas" pitchFamily="49" charset="0"/>
              </a:rPr>
              <a:t>右</a:t>
            </a:r>
            <a:r>
              <a:rPr kumimoji="1" lang="zh-CN" altLang="en-US" sz="2200" dirty="0">
                <a:solidFill>
                  <a:srgbClr val="FF00FF"/>
                </a:solidFill>
                <a:latin typeface="Consolas" pitchFamily="49" charset="0"/>
                <a:ea typeface="楷体" pitchFamily="49" charset="-122"/>
                <a:cs typeface="Consolas" pitchFamily="49" charset="0"/>
              </a:rPr>
              <a:t>子树</a:t>
            </a:r>
            <a:r>
              <a:rPr kumimoji="1" lang="en-US" altLang="zh-CN" sz="2200" i="1" dirty="0">
                <a:solidFill>
                  <a:srgbClr val="FF00FF"/>
                </a:solidFill>
                <a:latin typeface="Consolas" pitchFamily="49" charset="0"/>
                <a:ea typeface="楷体" pitchFamily="49" charset="-122"/>
                <a:cs typeface="Consolas" pitchFamily="49" charset="0"/>
              </a:rPr>
              <a:t>R</a:t>
            </a:r>
            <a:endParaRPr lang="zh-CN" altLang="en-US" sz="2200" i="1" dirty="0">
              <a:solidFill>
                <a:srgbClr val="FF00FF"/>
              </a:solidFill>
              <a:latin typeface="Consolas" pitchFamily="49" charset="0"/>
              <a:ea typeface="楷体" pitchFamily="49" charset="-122"/>
              <a:cs typeface="Consolas" pitchFamily="49" charset="0"/>
            </a:endParaRPr>
          </a:p>
        </p:txBody>
      </p:sp>
      <p:sp>
        <p:nvSpPr>
          <p:cNvPr id="12" name="TextBox 11"/>
          <p:cNvSpPr txBox="1"/>
          <p:nvPr/>
        </p:nvSpPr>
        <p:spPr>
          <a:xfrm>
            <a:off x="857224" y="4000504"/>
            <a:ext cx="7643866" cy="430887"/>
          </a:xfrm>
          <a:prstGeom prst="rect">
            <a:avLst/>
          </a:prstGeom>
          <a:noFill/>
        </p:spPr>
        <p:txBody>
          <a:bodyPr wrap="square" rtlCol="0">
            <a:spAutoFit/>
          </a:bodyPr>
          <a:lstStyle/>
          <a:p>
            <a:pPr marL="457200" indent="-457200" algn="l">
              <a:buBlip>
                <a:blip r:embed="rId3"/>
              </a:buBlip>
            </a:pPr>
            <a:r>
              <a:rPr lang="zh-CN" altLang="en-US" sz="2200" dirty="0">
                <a:latin typeface="Consolas" pitchFamily="49" charset="0"/>
                <a:ea typeface="楷体" pitchFamily="49" charset="-122"/>
                <a:cs typeface="Consolas" pitchFamily="49" charset="0"/>
              </a:rPr>
              <a:t>构造</a:t>
            </a:r>
            <a:r>
              <a:rPr lang="zh-CN" altLang="en-US" sz="2200" dirty="0">
                <a:solidFill>
                  <a:srgbClr val="FF00FF"/>
                </a:solidFill>
                <a:latin typeface="Consolas" pitchFamily="49" charset="0"/>
                <a:ea typeface="楷体" pitchFamily="49" charset="-122"/>
                <a:cs typeface="Consolas" pitchFamily="49" charset="0"/>
              </a:rPr>
              <a:t>右</a:t>
            </a:r>
            <a:r>
              <a:rPr kumimoji="1" lang="zh-CN" altLang="en-US" sz="2200" dirty="0">
                <a:solidFill>
                  <a:srgbClr val="FF00FF"/>
                </a:solidFill>
                <a:latin typeface="Consolas" pitchFamily="49" charset="0"/>
                <a:ea typeface="楷体" pitchFamily="49" charset="-122"/>
                <a:cs typeface="Consolas" pitchFamily="49" charset="0"/>
              </a:rPr>
              <a:t>子树</a:t>
            </a:r>
            <a:r>
              <a:rPr kumimoji="1" lang="en-US" altLang="zh-CN" sz="2200" i="1">
                <a:solidFill>
                  <a:srgbClr val="FF00FF"/>
                </a:solidFill>
                <a:latin typeface="Consolas" pitchFamily="49" charset="0"/>
                <a:ea typeface="楷体" pitchFamily="49" charset="-122"/>
                <a:cs typeface="Consolas" pitchFamily="49" charset="0"/>
              </a:rPr>
              <a:t>R</a:t>
            </a:r>
            <a:r>
              <a:rPr kumimoji="1" lang="zh-CN" altLang="en-US" sz="2200">
                <a:latin typeface="Consolas" pitchFamily="49" charset="0"/>
                <a:ea typeface="楷体" pitchFamily="49" charset="-122"/>
                <a:cs typeface="Consolas" pitchFamily="49" charset="0"/>
              </a:rPr>
              <a:t>时，找不到</a:t>
            </a:r>
            <a:r>
              <a:rPr kumimoji="1" lang="en-US" altLang="zh-CN" sz="2200" i="1">
                <a:latin typeface="Consolas" pitchFamily="49" charset="0"/>
                <a:ea typeface="楷体" pitchFamily="49" charset="-122"/>
                <a:cs typeface="Consolas" pitchFamily="49" charset="0"/>
              </a:rPr>
              <a:t>N</a:t>
            </a:r>
            <a:r>
              <a:rPr kumimoji="1" lang="zh-CN" altLang="en-US" sz="2200">
                <a:latin typeface="Consolas" pitchFamily="49" charset="0"/>
                <a:ea typeface="楷体" pitchFamily="49" charset="-122"/>
                <a:cs typeface="Consolas" pitchFamily="49" charset="0"/>
              </a:rPr>
              <a:t>了，所以</a:t>
            </a:r>
            <a:r>
              <a:rPr kumimoji="1" lang="zh-CN" altLang="en-US" sz="2200" dirty="0">
                <a:latin typeface="Consolas" pitchFamily="49" charset="0"/>
                <a:ea typeface="楷体" pitchFamily="49" charset="-122"/>
                <a:cs typeface="Consolas" pitchFamily="49" charset="0"/>
              </a:rPr>
              <a:t>需要保存</a:t>
            </a:r>
            <a:r>
              <a:rPr kumimoji="1" lang="en-US" altLang="zh-CN" sz="2200" i="1" dirty="0">
                <a:latin typeface="Consolas" pitchFamily="49" charset="0"/>
                <a:ea typeface="楷体" pitchFamily="49" charset="-122"/>
                <a:cs typeface="Consolas" pitchFamily="49" charset="0"/>
              </a:rPr>
              <a:t>N</a:t>
            </a:r>
            <a:endParaRPr lang="zh-CN" altLang="en-US" sz="2200" i="1" dirty="0">
              <a:latin typeface="Consolas" pitchFamily="49" charset="0"/>
              <a:ea typeface="楷体" pitchFamily="49" charset="-122"/>
              <a:cs typeface="Consolas" pitchFamily="49" charset="0"/>
            </a:endParaRPr>
          </a:p>
        </p:txBody>
      </p:sp>
      <p:sp>
        <p:nvSpPr>
          <p:cNvPr id="13" name="TextBox 12"/>
          <p:cNvSpPr txBox="1"/>
          <p:nvPr/>
        </p:nvSpPr>
        <p:spPr>
          <a:xfrm>
            <a:off x="857224" y="4538971"/>
            <a:ext cx="7643866" cy="430887"/>
          </a:xfrm>
          <a:prstGeom prst="rect">
            <a:avLst/>
          </a:prstGeom>
          <a:noFill/>
        </p:spPr>
        <p:txBody>
          <a:bodyPr wrap="square" rtlCol="0">
            <a:spAutoFit/>
          </a:bodyPr>
          <a:lstStyle/>
          <a:p>
            <a:pPr marL="457200" indent="-457200" algn="l">
              <a:buBlip>
                <a:blip r:embed="rId3"/>
              </a:buBlip>
            </a:pPr>
            <a:r>
              <a:rPr lang="zh-CN" altLang="en-US" sz="2200">
                <a:latin typeface="Consolas" pitchFamily="49" charset="0"/>
                <a:ea typeface="楷体" pitchFamily="49" charset="-122"/>
                <a:cs typeface="Consolas" pitchFamily="49" charset="0"/>
              </a:rPr>
              <a:t>而结点是</a:t>
            </a:r>
            <a:r>
              <a:rPr lang="zh-CN" altLang="en-US" sz="2200" dirty="0">
                <a:latin typeface="Consolas" pitchFamily="49" charset="0"/>
                <a:ea typeface="楷体" pitchFamily="49" charset="-122"/>
                <a:cs typeface="Consolas" pitchFamily="49" charset="0"/>
              </a:rPr>
              <a:t>按最近原则</a:t>
            </a:r>
            <a:r>
              <a:rPr lang="zh-CN" altLang="en-US" sz="2200">
                <a:latin typeface="Consolas" pitchFamily="49" charset="0"/>
                <a:ea typeface="楷体" pitchFamily="49" charset="-122"/>
                <a:cs typeface="Consolas" pitchFamily="49" charset="0"/>
              </a:rPr>
              <a:t>匹配的，所以</a:t>
            </a:r>
            <a:r>
              <a:rPr lang="zh-CN" altLang="en-US" sz="2200" dirty="0">
                <a:latin typeface="Consolas" pitchFamily="49" charset="0"/>
                <a:ea typeface="楷体" pitchFamily="49" charset="-122"/>
                <a:cs typeface="Consolas" pitchFamily="49" charset="0"/>
              </a:rPr>
              <a:t>使用一个</a:t>
            </a:r>
            <a:r>
              <a:rPr lang="zh-CN" altLang="en-US" sz="2200" dirty="0">
                <a:solidFill>
                  <a:srgbClr val="FF0000"/>
                </a:solidFill>
                <a:latin typeface="Consolas" pitchFamily="49" charset="0"/>
                <a:ea typeface="楷体" pitchFamily="49" charset="-122"/>
                <a:cs typeface="Consolas" pitchFamily="49" charset="0"/>
              </a:rPr>
              <a:t>栈</a:t>
            </a:r>
            <a:r>
              <a:rPr lang="zh-CN" altLang="en-US" sz="2200" dirty="0">
                <a:latin typeface="Consolas" pitchFamily="49" charset="0"/>
                <a:ea typeface="楷体" pitchFamily="49" charset="-122"/>
                <a:cs typeface="Consolas" pitchFamily="49" charset="0"/>
              </a:rPr>
              <a:t>保存</a:t>
            </a:r>
            <a:r>
              <a:rPr lang="en-US" altLang="zh-CN" sz="2200" i="1" dirty="0">
                <a:latin typeface="Consolas" pitchFamily="49" charset="0"/>
                <a:ea typeface="楷体" pitchFamily="49" charset="-122"/>
                <a:cs typeface="Consolas" pitchFamily="49" charset="0"/>
              </a:rPr>
              <a:t>N</a:t>
            </a:r>
            <a:endParaRPr lang="zh-CN" altLang="en-US" sz="2200" i="1" dirty="0">
              <a:latin typeface="Consolas" pitchFamily="49" charset="0"/>
              <a:ea typeface="楷体" pitchFamily="49" charset="-122"/>
              <a:cs typeface="Consolas" pitchFamily="49" charset="0"/>
            </a:endParaRPr>
          </a:p>
        </p:txBody>
      </p:sp>
      <p:sp>
        <p:nvSpPr>
          <p:cNvPr id="15" name="Text Box 16"/>
          <p:cNvSpPr txBox="1">
            <a:spLocks noChangeArrowheads="1"/>
          </p:cNvSpPr>
          <p:nvPr/>
        </p:nvSpPr>
        <p:spPr bwMode="auto">
          <a:xfrm>
            <a:off x="2787052" y="2285992"/>
            <a:ext cx="325730"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latin typeface="Consolas" pitchFamily="49" charset="0"/>
                <a:ea typeface="宋体" pitchFamily="2" charset="-122"/>
                <a:cs typeface="Consolas" pitchFamily="49" charset="0"/>
              </a:rPr>
              <a:t>L</a:t>
            </a:r>
          </a:p>
        </p:txBody>
      </p:sp>
      <p:sp>
        <p:nvSpPr>
          <p:cNvPr id="2" name="灯片编号占位符 1">
            <a:extLst>
              <a:ext uri="{FF2B5EF4-FFF2-40B4-BE49-F238E27FC236}">
                <a16:creationId xmlns:a16="http://schemas.microsoft.com/office/drawing/2014/main" id="{07C43F0F-4D92-4495-8339-EA0140929BBD}"/>
              </a:ext>
            </a:extLst>
          </p:cNvPr>
          <p:cNvSpPr>
            <a:spLocks noGrp="1"/>
          </p:cNvSpPr>
          <p:nvPr>
            <p:ph type="sldNum" sz="quarter" idx="12"/>
          </p:nvPr>
        </p:nvSpPr>
        <p:spPr/>
        <p:txBody>
          <a:bodyPr/>
          <a:lstStyle/>
          <a:p>
            <a:fld id="{FFD28AF7-D4CC-4B35-B7D7-507FA0146854}" type="slidenum">
              <a:rPr lang="en-US" altLang="zh-CN" smtClean="0"/>
              <a:pPr/>
              <a:t>77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357158" y="981075"/>
            <a:ext cx="8643998" cy="3911428"/>
          </a:xfrm>
          <a:prstGeom prst="rect">
            <a:avLst/>
          </a:prstGeom>
          <a:solidFill>
            <a:schemeClr val="accent6">
              <a:lumMod val="20000"/>
              <a:lumOff val="80000"/>
            </a:schemeClr>
          </a:solidFill>
          <a:ln w="9525" algn="ctr">
            <a:solidFill>
              <a:srgbClr val="7030A0"/>
            </a:solidFill>
            <a:miter lim="800000"/>
            <a:headEnd/>
            <a:tailEnd type="none" w="med" len="lg"/>
          </a:ln>
          <a:effectLst>
            <a:outerShdw blurRad="50800" dist="38100" dir="10800000" algn="r" rotWithShape="0">
              <a:prstClr val="black">
                <a:alpha val="40000"/>
              </a:prstClr>
            </a:outerShdw>
          </a:effectLst>
        </p:spPr>
        <p:txBody>
          <a:bodyPr wrap="square" tIns="108000" bIns="144000">
            <a:spAutoFit/>
          </a:bodyPr>
          <a:lstStyle/>
          <a:p>
            <a:pPr algn="l">
              <a:lnSpc>
                <a:spcPct val="150000"/>
              </a:lnSpc>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① 若</a:t>
            </a:r>
            <a:r>
              <a:rPr kumimoji="1" lang="en-US" altLang="zh-CN" sz="2000" dirty="0" err="1">
                <a:latin typeface="Consolas" pitchFamily="49" charset="0"/>
                <a:ea typeface="楷体" pitchFamily="49" charset="-122"/>
                <a:cs typeface="Consolas" pitchFamily="49" charset="0"/>
              </a:rPr>
              <a:t>ch</a:t>
            </a:r>
            <a:r>
              <a:rPr kumimoji="1" lang="en-US" altLang="zh-CN" sz="2000" dirty="0">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：则将前面刚</a:t>
            </a:r>
            <a:r>
              <a:rPr kumimoji="1" lang="zh-CN" altLang="en-US" sz="2000">
                <a:latin typeface="Consolas" pitchFamily="49" charset="0"/>
                <a:ea typeface="楷体" pitchFamily="49" charset="-122"/>
                <a:cs typeface="Consolas" pitchFamily="49" charset="0"/>
              </a:rPr>
              <a:t>创建的结点作为双亲结点进栈，并置</a:t>
            </a:r>
            <a:r>
              <a:rPr kumimoji="1" lang="en-US" altLang="zh-CN" sz="2000" i="1">
                <a:solidFill>
                  <a:srgbClr val="FF0000"/>
                </a:solidFill>
                <a:latin typeface="Consolas" pitchFamily="49" charset="0"/>
                <a:ea typeface="楷体" pitchFamily="49" charset="-122"/>
                <a:cs typeface="Consolas" pitchFamily="49" charset="0"/>
              </a:rPr>
              <a:t>k</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，表示开始处理左孩子结点；</a:t>
            </a:r>
            <a:endParaRPr kumimoji="1" lang="zh-CN" altLang="en-US" sz="2000" dirty="0">
              <a:latin typeface="Consolas" pitchFamily="49" charset="0"/>
              <a:ea typeface="楷体" pitchFamily="49" charset="-122"/>
              <a:cs typeface="Consolas" pitchFamily="49" charset="0"/>
            </a:endParaRPr>
          </a:p>
          <a:p>
            <a:pPr algn="l">
              <a:lnSpc>
                <a:spcPct val="150000"/>
              </a:lnSpc>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② 若</a:t>
            </a:r>
            <a:r>
              <a:rPr kumimoji="1" lang="en-US" altLang="zh-CN" sz="2000" dirty="0" err="1">
                <a:latin typeface="Consolas" pitchFamily="49" charset="0"/>
                <a:ea typeface="楷体" pitchFamily="49" charset="-122"/>
                <a:cs typeface="Consolas" pitchFamily="49" charset="0"/>
              </a:rPr>
              <a:t>ch</a:t>
            </a:r>
            <a:r>
              <a:rPr kumimoji="1" lang="en-US" altLang="zh-CN" sz="2000" dirty="0">
                <a:latin typeface="Consolas" pitchFamily="49" charset="0"/>
                <a:ea typeface="楷体" pitchFamily="49" charset="-122"/>
                <a:cs typeface="Consolas" pitchFamily="49" charset="0"/>
              </a:rPr>
              <a:t>=‘</a:t>
            </a:r>
            <a:r>
              <a:rPr kumimoji="1" lang="en-US" altLang="zh-CN" sz="2000" dirty="0">
                <a:solidFill>
                  <a:srgbClr val="FF00FF"/>
                </a:solidFill>
                <a:latin typeface="Consolas" pitchFamily="49" charset="0"/>
                <a:ea typeface="楷体" pitchFamily="49" charset="-122"/>
                <a:cs typeface="Consolas" pitchFamily="49" charset="0"/>
              </a:rPr>
              <a:t>)</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：表示</a:t>
            </a:r>
            <a:r>
              <a:rPr kumimoji="1" lang="zh-CN" altLang="en-US" sz="2000">
                <a:latin typeface="Consolas" pitchFamily="49" charset="0"/>
                <a:ea typeface="楷体" pitchFamily="49" charset="-122"/>
                <a:cs typeface="Consolas" pitchFamily="49" charset="0"/>
              </a:rPr>
              <a:t>栈顶结点的</a:t>
            </a:r>
            <a:r>
              <a:rPr kumimoji="1" lang="zh-CN" altLang="en-US" sz="2000" dirty="0">
                <a:latin typeface="Consolas" pitchFamily="49" charset="0"/>
                <a:ea typeface="楷体" pitchFamily="49" charset="-122"/>
                <a:cs typeface="Consolas" pitchFamily="49" charset="0"/>
              </a:rPr>
              <a:t>左、</a:t>
            </a:r>
            <a:r>
              <a:rPr kumimoji="1" lang="zh-CN" altLang="en-US" sz="2000">
                <a:latin typeface="Consolas" pitchFamily="49" charset="0"/>
                <a:ea typeface="楷体" pitchFamily="49" charset="-122"/>
                <a:cs typeface="Consolas" pitchFamily="49" charset="0"/>
              </a:rPr>
              <a:t>右孩子结点处理完毕，退</a:t>
            </a:r>
            <a:r>
              <a:rPr kumimoji="1" lang="zh-CN" altLang="en-US" sz="2000" dirty="0">
                <a:latin typeface="Consolas" pitchFamily="49" charset="0"/>
                <a:ea typeface="楷体" pitchFamily="49" charset="-122"/>
                <a:cs typeface="Consolas" pitchFamily="49" charset="0"/>
              </a:rPr>
              <a:t>栈；</a:t>
            </a:r>
          </a:p>
          <a:p>
            <a:pPr algn="l">
              <a:lnSpc>
                <a:spcPct val="150000"/>
              </a:lnSpc>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③ 若</a:t>
            </a:r>
            <a:r>
              <a:rPr kumimoji="1" lang="en-US" altLang="zh-CN" sz="2000" err="1">
                <a:latin typeface="Consolas" pitchFamily="49" charset="0"/>
                <a:ea typeface="楷体" pitchFamily="49" charset="-122"/>
                <a:cs typeface="Consolas" pitchFamily="49" charset="0"/>
              </a:rPr>
              <a:t>ch</a:t>
            </a:r>
            <a:r>
              <a:rPr kumimoji="1" lang="en-US" altLang="zh-CN" sz="2000">
                <a:latin typeface="Consolas" pitchFamily="49" charset="0"/>
                <a:ea typeface="楷体" pitchFamily="49" charset="-122"/>
                <a:cs typeface="Consolas" pitchFamily="49" charset="0"/>
              </a:rPr>
              <a:t>=‘</a:t>
            </a:r>
            <a:r>
              <a:rPr kumimoji="1" lang="zh-CN" altLang="en-US" sz="2000">
                <a:solidFill>
                  <a:srgbClr val="FF00FF"/>
                </a:solidFill>
                <a:latin typeface="Consolas" pitchFamily="49" charset="0"/>
                <a:ea typeface="楷体" pitchFamily="49" charset="-122"/>
                <a:cs typeface="Consolas" pitchFamily="49" charset="0"/>
              </a:rPr>
              <a:t>，</a:t>
            </a:r>
            <a:r>
              <a:rPr kumimoji="1" lang="en-US" altLang="zh-CN" sz="200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：表示开始处理右孩子结点，置</a:t>
            </a:r>
            <a:r>
              <a:rPr kumimoji="1" lang="en-US" altLang="zh-CN" sz="2000" i="1" dirty="0">
                <a:solidFill>
                  <a:srgbClr val="FF0000"/>
                </a:solidFill>
                <a:latin typeface="Consolas" pitchFamily="49" charset="0"/>
                <a:ea typeface="楷体" pitchFamily="49" charset="-122"/>
                <a:cs typeface="Consolas" pitchFamily="49" charset="0"/>
              </a:rPr>
              <a:t>k</a:t>
            </a:r>
            <a:r>
              <a:rPr kumimoji="1" lang="en-US" altLang="zh-CN" sz="2000" dirty="0">
                <a:latin typeface="Consolas" pitchFamily="49" charset="0"/>
                <a:ea typeface="楷体" pitchFamily="49" charset="-122"/>
                <a:cs typeface="Consolas" pitchFamily="49" charset="0"/>
              </a:rPr>
              <a:t>=2</a:t>
            </a:r>
            <a:r>
              <a:rPr kumimoji="1" lang="zh-CN" altLang="en-US" sz="2000" dirty="0">
                <a:latin typeface="Consolas" pitchFamily="49" charset="0"/>
                <a:ea typeface="楷体" pitchFamily="49" charset="-122"/>
                <a:cs typeface="Consolas" pitchFamily="49" charset="0"/>
              </a:rPr>
              <a:t>；</a:t>
            </a:r>
            <a:endParaRPr kumimoji="1" lang="en-US" altLang="zh-CN" sz="2000" dirty="0">
              <a:latin typeface="Consolas" pitchFamily="49" charset="0"/>
              <a:ea typeface="楷体" pitchFamily="49" charset="-122"/>
              <a:cs typeface="Consolas" pitchFamily="49" charset="0"/>
            </a:endParaRPr>
          </a:p>
          <a:p>
            <a:pPr algn="l">
              <a:lnSpc>
                <a:spcPct val="150000"/>
              </a:lnSpc>
            </a:pPr>
            <a:r>
              <a:rPr kumimoji="1" lang="en-US" altLang="zh-CN" sz="2000">
                <a:latin typeface="Consolas" pitchFamily="49" charset="0"/>
                <a:ea typeface="楷体" pitchFamily="49" charset="-122"/>
                <a:cs typeface="Consolas" pitchFamily="49" charset="0"/>
              </a:rPr>
              <a:t>  </a:t>
            </a:r>
            <a:r>
              <a:rPr kumimoji="1" lang="en-US" altLang="zh-CN" sz="2000" dirty="0">
                <a:latin typeface="Consolas" pitchFamily="49" charset="0"/>
                <a:ea typeface="楷体" pitchFamily="49" charset="-122"/>
                <a:cs typeface="Consolas" pitchFamily="49" charset="0"/>
              </a:rPr>
              <a:t>④ </a:t>
            </a:r>
            <a:r>
              <a:rPr kumimoji="1" lang="zh-CN" altLang="en-US" sz="2000">
                <a:latin typeface="Consolas" pitchFamily="49" charset="0"/>
                <a:ea typeface="楷体" pitchFamily="49" charset="-122"/>
                <a:cs typeface="Consolas" pitchFamily="49" charset="0"/>
              </a:rPr>
              <a:t>其他情况（</a:t>
            </a:r>
            <a:r>
              <a:rPr kumimoji="1" lang="zh-CN" altLang="en-US" sz="2000">
                <a:solidFill>
                  <a:srgbClr val="FF00FF"/>
                </a:solidFill>
                <a:latin typeface="Consolas" pitchFamily="49" charset="0"/>
                <a:ea typeface="楷体" pitchFamily="49" charset="-122"/>
                <a:cs typeface="Consolas" pitchFamily="49" charset="0"/>
              </a:rPr>
              <a:t>结点值</a:t>
            </a:r>
            <a:r>
              <a:rPr kumimoji="1" lang="zh-CN" altLang="en-US" sz="2000">
                <a:latin typeface="Consolas" pitchFamily="49" charset="0"/>
                <a:ea typeface="楷体" pitchFamily="49" charset="-122"/>
                <a:cs typeface="Consolas" pitchFamily="49" charset="0"/>
              </a:rPr>
              <a:t>）：</a:t>
            </a:r>
            <a:endParaRPr kumimoji="1" lang="zh-CN" altLang="en-US" sz="2000" dirty="0">
              <a:latin typeface="Consolas" pitchFamily="49" charset="0"/>
              <a:ea typeface="楷体" pitchFamily="49" charset="-122"/>
              <a:cs typeface="Consolas" pitchFamily="49" charset="0"/>
            </a:endParaRPr>
          </a:p>
          <a:p>
            <a:pPr algn="just">
              <a:spcBef>
                <a:spcPct val="50000"/>
              </a:spcBef>
            </a:pPr>
            <a:r>
              <a:rPr kumimoji="1" lang="zh-CN" altLang="en-US" sz="2000">
                <a:latin typeface="Consolas" pitchFamily="49" charset="0"/>
                <a:ea typeface="楷体" pitchFamily="49" charset="-122"/>
                <a:cs typeface="Consolas" pitchFamily="49" charset="0"/>
              </a:rPr>
              <a:t>　   创建*</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结点用于</a:t>
            </a:r>
            <a:r>
              <a:rPr kumimoji="1" lang="zh-CN" altLang="en-US" sz="2000" dirty="0">
                <a:latin typeface="Consolas" pitchFamily="49" charset="0"/>
                <a:ea typeface="楷体" pitchFamily="49" charset="-122"/>
                <a:cs typeface="Consolas" pitchFamily="49" charset="0"/>
              </a:rPr>
              <a:t>存放</a:t>
            </a:r>
            <a:r>
              <a:rPr kumimoji="1" lang="en-US" altLang="zh-CN" sz="2000" dirty="0" err="1">
                <a:latin typeface="Consolas" pitchFamily="49" charset="0"/>
                <a:ea typeface="楷体" pitchFamily="49" charset="-122"/>
                <a:cs typeface="Consolas" pitchFamily="49" charset="0"/>
              </a:rPr>
              <a:t>ch</a:t>
            </a:r>
            <a:r>
              <a:rPr kumimoji="1" lang="zh-CN" altLang="en-US" sz="2000" dirty="0">
                <a:latin typeface="Consolas" pitchFamily="49" charset="0"/>
                <a:ea typeface="楷体" pitchFamily="49" charset="-122"/>
                <a:cs typeface="Consolas" pitchFamily="49" charset="0"/>
              </a:rPr>
              <a:t>；</a:t>
            </a:r>
          </a:p>
          <a:p>
            <a:pPr algn="just">
              <a:spcBef>
                <a:spcPct val="50000"/>
              </a:spcBef>
            </a:pPr>
            <a:r>
              <a:rPr kumimoji="1" lang="zh-CN" altLang="en-US" sz="2000">
                <a:latin typeface="Consolas" pitchFamily="49" charset="0"/>
                <a:ea typeface="楷体" pitchFamily="49" charset="-122"/>
                <a:cs typeface="Consolas" pitchFamily="49" charset="0"/>
              </a:rPr>
              <a:t>        当</a:t>
            </a:r>
            <a:r>
              <a:rPr kumimoji="1" lang="en-US" altLang="zh-CN" sz="2000" i="1">
                <a:solidFill>
                  <a:srgbClr val="FF0000"/>
                </a:solidFill>
                <a:latin typeface="Consolas" pitchFamily="49" charset="0"/>
                <a:ea typeface="楷体" pitchFamily="49" charset="-122"/>
                <a:cs typeface="Consolas" pitchFamily="49" charset="0"/>
              </a:rPr>
              <a:t>k</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时，将*</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结点作为栈顶结点的左孩子结点；</a:t>
            </a:r>
            <a:endParaRPr kumimoji="1" lang="zh-CN" altLang="en-US" sz="2000" dirty="0">
              <a:latin typeface="Consolas" pitchFamily="49" charset="0"/>
              <a:ea typeface="楷体" pitchFamily="49" charset="-122"/>
              <a:cs typeface="Consolas" pitchFamily="49" charset="0"/>
            </a:endParaRPr>
          </a:p>
          <a:p>
            <a:pPr algn="just">
              <a:spcBef>
                <a:spcPct val="50000"/>
              </a:spcBef>
            </a:pPr>
            <a:r>
              <a:rPr kumimoji="1" lang="zh-CN" altLang="en-US" sz="200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当</a:t>
            </a:r>
            <a:r>
              <a:rPr kumimoji="1" lang="en-US" altLang="zh-CN" sz="2000" i="1">
                <a:solidFill>
                  <a:srgbClr val="FF0000"/>
                </a:solidFill>
                <a:latin typeface="Consolas" pitchFamily="49" charset="0"/>
                <a:ea typeface="楷体" pitchFamily="49" charset="-122"/>
                <a:cs typeface="Consolas" pitchFamily="49" charset="0"/>
              </a:rPr>
              <a:t>k</a:t>
            </a:r>
            <a:r>
              <a:rPr kumimoji="1" lang="en-US" altLang="zh-CN" sz="2000">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时，将*</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结点作为栈顶结点的右孩子结点。</a:t>
            </a:r>
            <a:endParaRPr kumimoji="1" lang="zh-CN" altLang="en-US" sz="2000" dirty="0">
              <a:latin typeface="Consolas" pitchFamily="49" charset="0"/>
              <a:ea typeface="楷体" pitchFamily="49" charset="-122"/>
              <a:cs typeface="Consolas" pitchFamily="49" charset="0"/>
            </a:endParaRPr>
          </a:p>
        </p:txBody>
      </p:sp>
      <p:sp>
        <p:nvSpPr>
          <p:cNvPr id="11" name="TextBox 10"/>
          <p:cNvSpPr txBox="1"/>
          <p:nvPr/>
        </p:nvSpPr>
        <p:spPr>
          <a:xfrm>
            <a:off x="357158" y="324129"/>
            <a:ext cx="6929486" cy="430887"/>
          </a:xfrm>
          <a:prstGeom prst="rect">
            <a:avLst/>
          </a:prstGeom>
          <a:noFill/>
        </p:spPr>
        <p:txBody>
          <a:bodyPr wrap="square" rtlCol="0">
            <a:spAutoFit/>
          </a:bodyPr>
          <a:lstStyle/>
          <a:p>
            <a:pPr algn="l"/>
            <a:r>
              <a:rPr kumimoji="1" lang="zh-CN" altLang="en-US" sz="2200" dirty="0">
                <a:latin typeface="Consolas" pitchFamily="49" charset="0"/>
                <a:ea typeface="楷体" pitchFamily="49" charset="-122"/>
                <a:cs typeface="Consolas" pitchFamily="49" charset="0"/>
              </a:rPr>
              <a:t>用</a:t>
            </a:r>
            <a:r>
              <a:rPr kumimoji="1" lang="en-US" altLang="zh-CN" sz="2200" dirty="0" err="1">
                <a:latin typeface="Consolas" pitchFamily="49" charset="0"/>
                <a:ea typeface="楷体" pitchFamily="49" charset="-122"/>
                <a:cs typeface="Consolas" pitchFamily="49" charset="0"/>
              </a:rPr>
              <a:t>ch</a:t>
            </a:r>
            <a:r>
              <a:rPr kumimoji="1" lang="zh-CN" altLang="en-US" sz="2200" dirty="0">
                <a:latin typeface="Consolas" pitchFamily="49" charset="0"/>
                <a:ea typeface="楷体" pitchFamily="49" charset="-122"/>
                <a:cs typeface="Consolas" pitchFamily="49" charset="0"/>
              </a:rPr>
              <a:t>扫描采用括号表示法表示二叉树的字符串：</a:t>
            </a:r>
          </a:p>
        </p:txBody>
      </p:sp>
      <p:sp>
        <p:nvSpPr>
          <p:cNvPr id="2" name="灯片编号占位符 1">
            <a:extLst>
              <a:ext uri="{FF2B5EF4-FFF2-40B4-BE49-F238E27FC236}">
                <a16:creationId xmlns:a16="http://schemas.microsoft.com/office/drawing/2014/main" id="{03ADB37F-9112-4FE6-B1EC-7205A2360851}"/>
              </a:ext>
            </a:extLst>
          </p:cNvPr>
          <p:cNvSpPr>
            <a:spLocks noGrp="1"/>
          </p:cNvSpPr>
          <p:nvPr>
            <p:ph type="sldNum" sz="quarter" idx="12"/>
          </p:nvPr>
        </p:nvSpPr>
        <p:spPr/>
        <p:txBody>
          <a:bodyPr/>
          <a:lstStyle/>
          <a:p>
            <a:fld id="{FFD28AF7-D4CC-4B35-B7D7-507FA0146854}" type="slidenum">
              <a:rPr lang="en-US" altLang="zh-CN" smtClean="0"/>
              <a:pPr/>
              <a:t>78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8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8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88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88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88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8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sp>
        <p:nvSpPr>
          <p:cNvPr id="103" name="TextBox 102"/>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sp>
        <p:nvSpPr>
          <p:cNvPr id="107" name="TextBox 106"/>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sp>
        <p:nvSpPr>
          <p:cNvPr id="211970" name="Text Box 2"/>
          <p:cNvSpPr txBox="1">
            <a:spLocks noChangeArrowheads="1"/>
          </p:cNvSpPr>
          <p:nvPr/>
        </p:nvSpPr>
        <p:spPr bwMode="auto">
          <a:xfrm>
            <a:off x="898524" y="963603"/>
            <a:ext cx="5459426" cy="430887"/>
          </a:xfrm>
          <a:prstGeom prst="rect">
            <a:avLst/>
          </a:prstGeom>
          <a:noFill/>
          <a:ln w="9525">
            <a:noFill/>
            <a:miter lim="800000"/>
            <a:headEnd/>
            <a:tailEnd/>
          </a:ln>
          <a:effectLst/>
        </p:spPr>
        <p:txBody>
          <a:bodyPr wrap="square">
            <a:spAutoFit/>
          </a:bodyPr>
          <a:lstStyle/>
          <a:p>
            <a:pPr algn="l"/>
            <a:r>
              <a:rPr kumimoji="1" lang="en-US" altLang="zh-CN" sz="2200" i="1">
                <a:latin typeface="Consolas" pitchFamily="49" charset="0"/>
                <a:ea typeface="宋体" charset="-122"/>
                <a:cs typeface="Consolas" pitchFamily="49" charset="0"/>
              </a:rPr>
              <a:t>A </a:t>
            </a:r>
            <a:r>
              <a:rPr kumimoji="1" lang="en-US" altLang="zh-CN" sz="2200">
                <a:latin typeface="Consolas" pitchFamily="49" charset="0"/>
                <a:ea typeface="宋体" charset="-122"/>
                <a:cs typeface="Consolas" pitchFamily="49" charset="0"/>
              </a:rPr>
              <a:t>( </a:t>
            </a:r>
            <a:r>
              <a:rPr kumimoji="1" lang="en-US" altLang="zh-CN" sz="2200" i="1">
                <a:latin typeface="Consolas" pitchFamily="49" charset="0"/>
                <a:ea typeface="宋体" charset="-122"/>
                <a:cs typeface="Consolas" pitchFamily="49" charset="0"/>
              </a:rPr>
              <a:t>B </a:t>
            </a:r>
            <a:r>
              <a:rPr kumimoji="1" lang="en-US" altLang="zh-CN" sz="2200" dirty="0">
                <a:latin typeface="Consolas" pitchFamily="49" charset="0"/>
                <a:ea typeface="宋体" charset="-122"/>
                <a:cs typeface="Consolas" pitchFamily="49" charset="0"/>
              </a:rPr>
              <a:t>(</a:t>
            </a:r>
            <a:r>
              <a:rPr kumimoji="1" lang="en-US" altLang="zh-CN" sz="2200" i="1" dirty="0">
                <a:latin typeface="Consolas" pitchFamily="49" charset="0"/>
                <a:ea typeface="宋体" charset="-122"/>
                <a:cs typeface="Consolas" pitchFamily="49" charset="0"/>
              </a:rPr>
              <a:t> </a:t>
            </a:r>
            <a:r>
              <a:rPr kumimoji="1" lang="en-US" altLang="zh-CN" sz="2200" i="1">
                <a:latin typeface="Consolas" pitchFamily="49" charset="0"/>
                <a:ea typeface="宋体" charset="-122"/>
                <a:cs typeface="Consolas" pitchFamily="49" charset="0"/>
              </a:rPr>
              <a:t>D </a:t>
            </a:r>
            <a:r>
              <a:rPr kumimoji="1" lang="en-US" altLang="zh-CN"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 </a:t>
            </a:r>
            <a:r>
              <a:rPr kumimoji="1" lang="zh-CN" altLang="en-US"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G </a:t>
            </a:r>
            <a:r>
              <a:rPr kumimoji="1" lang="en-US" altLang="zh-CN" sz="2200">
                <a:latin typeface="Consolas" pitchFamily="49" charset="0"/>
                <a:ea typeface="宋体" charset="-122"/>
                <a:cs typeface="Consolas" pitchFamily="49" charset="0"/>
              </a:rPr>
              <a:t>) ) </a:t>
            </a:r>
            <a:r>
              <a:rPr kumimoji="1" lang="zh-CN" altLang="en-US"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C </a:t>
            </a:r>
            <a:r>
              <a:rPr kumimoji="1" lang="en-US" altLang="zh-CN" sz="2200">
                <a:latin typeface="Consolas" pitchFamily="49" charset="0"/>
                <a:ea typeface="宋体" charset="-122"/>
                <a:cs typeface="Consolas" pitchFamily="49" charset="0"/>
              </a:rPr>
              <a:t>( </a:t>
            </a:r>
            <a:r>
              <a:rPr kumimoji="1" lang="en-US" altLang="zh-CN" sz="2200" i="1">
                <a:latin typeface="Consolas" pitchFamily="49" charset="0"/>
                <a:ea typeface="宋体" charset="-122"/>
                <a:cs typeface="Consolas" pitchFamily="49" charset="0"/>
              </a:rPr>
              <a:t>E </a:t>
            </a:r>
            <a:r>
              <a:rPr kumimoji="1" lang="zh-CN" altLang="en-US" sz="2200">
                <a:latin typeface="Consolas" pitchFamily="49" charset="0"/>
                <a:ea typeface="宋体" charset="-122"/>
                <a:cs typeface="Consolas" pitchFamily="49" charset="0"/>
              </a:rPr>
              <a:t>，</a:t>
            </a:r>
            <a:r>
              <a:rPr kumimoji="1" lang="en-US" altLang="zh-CN" sz="2200" i="1">
                <a:latin typeface="Consolas" pitchFamily="49" charset="0"/>
                <a:ea typeface="宋体" charset="-122"/>
                <a:cs typeface="Consolas" pitchFamily="49" charset="0"/>
              </a:rPr>
              <a:t>F </a:t>
            </a:r>
            <a:r>
              <a:rPr kumimoji="1" lang="en-US" altLang="zh-CN" sz="2200">
                <a:latin typeface="Consolas" pitchFamily="49" charset="0"/>
                <a:ea typeface="宋体" charset="-122"/>
                <a:cs typeface="Consolas" pitchFamily="49" charset="0"/>
              </a:rPr>
              <a:t>) )</a:t>
            </a:r>
            <a:endParaRPr kumimoji="1" lang="en-US" altLang="zh-CN" sz="2200" dirty="0">
              <a:latin typeface="Consolas" pitchFamily="49" charset="0"/>
              <a:ea typeface="宋体" charset="-122"/>
              <a:cs typeface="Consolas" pitchFamily="49" charset="0"/>
            </a:endParaRPr>
          </a:p>
        </p:txBody>
      </p:sp>
      <p:sp>
        <p:nvSpPr>
          <p:cNvPr id="211971" name="Line 3"/>
          <p:cNvSpPr>
            <a:spLocks noChangeShapeType="1"/>
          </p:cNvSpPr>
          <p:nvPr/>
        </p:nvSpPr>
        <p:spPr bwMode="auto">
          <a:xfrm flipV="1">
            <a:off x="1066297"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1972" name="Line 4"/>
          <p:cNvSpPr>
            <a:spLocks noChangeShapeType="1"/>
          </p:cNvSpPr>
          <p:nvPr/>
        </p:nvSpPr>
        <p:spPr bwMode="auto">
          <a:xfrm>
            <a:off x="7092950" y="2536564"/>
            <a:ext cx="0" cy="2880000"/>
          </a:xfrm>
          <a:prstGeom prst="line">
            <a:avLst/>
          </a:prstGeom>
          <a:noFill/>
          <a:ln w="31750">
            <a:solidFill>
              <a:srgbClr val="CC00FF"/>
            </a:solidFill>
            <a:round/>
            <a:headEnd/>
            <a:tailEnd/>
          </a:ln>
          <a:effectLst/>
        </p:spPr>
        <p:txBody>
          <a:bodyPr/>
          <a:lstStyle/>
          <a:p>
            <a:endParaRPr lang="zh-CN" altLang="en-US">
              <a:latin typeface="Consolas" pitchFamily="49" charset="0"/>
              <a:cs typeface="Consolas" pitchFamily="49" charset="0"/>
            </a:endParaRPr>
          </a:p>
        </p:txBody>
      </p:sp>
      <p:sp>
        <p:nvSpPr>
          <p:cNvPr id="211973" name="Line 5"/>
          <p:cNvSpPr>
            <a:spLocks noChangeShapeType="1"/>
          </p:cNvSpPr>
          <p:nvPr/>
        </p:nvSpPr>
        <p:spPr bwMode="auto">
          <a:xfrm>
            <a:off x="8532813" y="2536564"/>
            <a:ext cx="0" cy="2880000"/>
          </a:xfrm>
          <a:prstGeom prst="line">
            <a:avLst/>
          </a:prstGeom>
          <a:noFill/>
          <a:ln w="31750">
            <a:solidFill>
              <a:srgbClr val="CC00FF"/>
            </a:solidFill>
            <a:round/>
            <a:headEnd/>
            <a:tailEnd/>
          </a:ln>
          <a:effectLst/>
        </p:spPr>
        <p:txBody>
          <a:bodyPr/>
          <a:lstStyle/>
          <a:p>
            <a:endParaRPr lang="zh-CN" altLang="en-US">
              <a:latin typeface="Consolas" pitchFamily="49" charset="0"/>
              <a:cs typeface="Consolas" pitchFamily="49" charset="0"/>
            </a:endParaRPr>
          </a:p>
        </p:txBody>
      </p:sp>
      <p:sp>
        <p:nvSpPr>
          <p:cNvPr id="211974" name="Line 6"/>
          <p:cNvSpPr>
            <a:spLocks noChangeShapeType="1"/>
          </p:cNvSpPr>
          <p:nvPr/>
        </p:nvSpPr>
        <p:spPr bwMode="auto">
          <a:xfrm>
            <a:off x="7092950" y="5426075"/>
            <a:ext cx="1439863" cy="0"/>
          </a:xfrm>
          <a:prstGeom prst="line">
            <a:avLst/>
          </a:prstGeom>
          <a:noFill/>
          <a:ln w="31750">
            <a:solidFill>
              <a:srgbClr val="CC00FF"/>
            </a:solidFill>
            <a:round/>
            <a:headEnd/>
            <a:tailEnd/>
          </a:ln>
          <a:effectLst/>
        </p:spPr>
        <p:txBody>
          <a:bodyPr/>
          <a:lstStyle/>
          <a:p>
            <a:endParaRPr lang="zh-CN" altLang="en-US">
              <a:latin typeface="Consolas" pitchFamily="49" charset="0"/>
              <a:cs typeface="Consolas" pitchFamily="49" charset="0"/>
            </a:endParaRPr>
          </a:p>
        </p:txBody>
      </p:sp>
      <p:sp>
        <p:nvSpPr>
          <p:cNvPr id="211975" name="Rectangle 7"/>
          <p:cNvSpPr>
            <a:spLocks noChangeArrowheads="1"/>
          </p:cNvSpPr>
          <p:nvPr/>
        </p:nvSpPr>
        <p:spPr bwMode="auto">
          <a:xfrm>
            <a:off x="7237413" y="4786322"/>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A</a:t>
            </a:r>
          </a:p>
        </p:txBody>
      </p:sp>
      <p:sp>
        <p:nvSpPr>
          <p:cNvPr id="211979" name="Rectangle 11"/>
          <p:cNvSpPr>
            <a:spLocks noChangeArrowheads="1"/>
          </p:cNvSpPr>
          <p:nvPr/>
        </p:nvSpPr>
        <p:spPr bwMode="auto">
          <a:xfrm>
            <a:off x="7237413" y="4144963"/>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B</a:t>
            </a:r>
          </a:p>
        </p:txBody>
      </p:sp>
      <p:sp>
        <p:nvSpPr>
          <p:cNvPr id="212014" name="Rectangle 46"/>
          <p:cNvSpPr>
            <a:spLocks noChangeArrowheads="1"/>
          </p:cNvSpPr>
          <p:nvPr/>
        </p:nvSpPr>
        <p:spPr bwMode="auto">
          <a:xfrm>
            <a:off x="7240606" y="3497263"/>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D</a:t>
            </a:r>
          </a:p>
        </p:txBody>
      </p:sp>
      <p:sp>
        <p:nvSpPr>
          <p:cNvPr id="212015" name="Rectangle 47"/>
          <p:cNvSpPr>
            <a:spLocks noChangeArrowheads="1"/>
          </p:cNvSpPr>
          <p:nvPr/>
        </p:nvSpPr>
        <p:spPr bwMode="auto">
          <a:xfrm>
            <a:off x="7240606" y="4144963"/>
            <a:ext cx="1152525"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itchFamily="49" charset="0"/>
                <a:ea typeface="宋体" charset="-122"/>
                <a:cs typeface="Consolas" pitchFamily="49" charset="0"/>
              </a:rPr>
              <a:t>C</a:t>
            </a:r>
          </a:p>
        </p:txBody>
      </p:sp>
      <p:sp>
        <p:nvSpPr>
          <p:cNvPr id="212016" name="Line 48"/>
          <p:cNvSpPr>
            <a:spLocks noChangeShapeType="1"/>
          </p:cNvSpPr>
          <p:nvPr/>
        </p:nvSpPr>
        <p:spPr bwMode="auto">
          <a:xfrm flipV="1">
            <a:off x="138135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17" name="Line 49"/>
          <p:cNvSpPr>
            <a:spLocks noChangeShapeType="1"/>
          </p:cNvSpPr>
          <p:nvPr/>
        </p:nvSpPr>
        <p:spPr bwMode="auto">
          <a:xfrm flipV="1">
            <a:off x="1691170"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18" name="Line 50"/>
          <p:cNvSpPr>
            <a:spLocks noChangeShapeType="1"/>
          </p:cNvSpPr>
          <p:nvPr/>
        </p:nvSpPr>
        <p:spPr bwMode="auto">
          <a:xfrm flipV="1">
            <a:off x="200023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19" name="Line 51"/>
          <p:cNvSpPr>
            <a:spLocks noChangeShapeType="1"/>
          </p:cNvSpPr>
          <p:nvPr/>
        </p:nvSpPr>
        <p:spPr bwMode="auto">
          <a:xfrm flipV="1">
            <a:off x="228598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0" name="Line 52"/>
          <p:cNvSpPr>
            <a:spLocks noChangeShapeType="1"/>
          </p:cNvSpPr>
          <p:nvPr/>
        </p:nvSpPr>
        <p:spPr bwMode="auto">
          <a:xfrm flipV="1">
            <a:off x="260707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1" name="Line 53"/>
          <p:cNvSpPr>
            <a:spLocks noChangeShapeType="1"/>
          </p:cNvSpPr>
          <p:nvPr/>
        </p:nvSpPr>
        <p:spPr bwMode="auto">
          <a:xfrm flipV="1">
            <a:off x="288155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2" name="Line 54"/>
          <p:cNvSpPr>
            <a:spLocks noChangeShapeType="1"/>
          </p:cNvSpPr>
          <p:nvPr/>
        </p:nvSpPr>
        <p:spPr bwMode="auto">
          <a:xfrm flipV="1">
            <a:off x="3202646"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3" name="Line 55"/>
          <p:cNvSpPr>
            <a:spLocks noChangeShapeType="1"/>
          </p:cNvSpPr>
          <p:nvPr/>
        </p:nvSpPr>
        <p:spPr bwMode="auto">
          <a:xfrm flipV="1">
            <a:off x="348839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4" name="Line 56"/>
          <p:cNvSpPr>
            <a:spLocks noChangeShapeType="1"/>
          </p:cNvSpPr>
          <p:nvPr/>
        </p:nvSpPr>
        <p:spPr bwMode="auto">
          <a:xfrm flipV="1">
            <a:off x="379821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5" name="Line 57"/>
          <p:cNvSpPr>
            <a:spLocks noChangeShapeType="1"/>
          </p:cNvSpPr>
          <p:nvPr/>
        </p:nvSpPr>
        <p:spPr bwMode="auto">
          <a:xfrm flipV="1">
            <a:off x="412006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6" name="Line 58"/>
          <p:cNvSpPr>
            <a:spLocks noChangeShapeType="1"/>
          </p:cNvSpPr>
          <p:nvPr/>
        </p:nvSpPr>
        <p:spPr bwMode="auto">
          <a:xfrm flipV="1">
            <a:off x="439378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7" name="Line 59"/>
          <p:cNvSpPr>
            <a:spLocks noChangeShapeType="1"/>
          </p:cNvSpPr>
          <p:nvPr/>
        </p:nvSpPr>
        <p:spPr bwMode="auto">
          <a:xfrm flipV="1">
            <a:off x="467953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8" name="Line 60"/>
          <p:cNvSpPr>
            <a:spLocks noChangeShapeType="1"/>
          </p:cNvSpPr>
          <p:nvPr/>
        </p:nvSpPr>
        <p:spPr bwMode="auto">
          <a:xfrm flipV="1">
            <a:off x="497731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29" name="Line 61"/>
          <p:cNvSpPr>
            <a:spLocks noChangeShapeType="1"/>
          </p:cNvSpPr>
          <p:nvPr/>
        </p:nvSpPr>
        <p:spPr bwMode="auto">
          <a:xfrm flipV="1">
            <a:off x="5274348"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0" name="Line 62"/>
          <p:cNvSpPr>
            <a:spLocks noChangeShapeType="1"/>
          </p:cNvSpPr>
          <p:nvPr/>
        </p:nvSpPr>
        <p:spPr bwMode="auto">
          <a:xfrm flipV="1">
            <a:off x="5572132"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1" name="Line 63"/>
          <p:cNvSpPr>
            <a:spLocks noChangeShapeType="1"/>
          </p:cNvSpPr>
          <p:nvPr/>
        </p:nvSpPr>
        <p:spPr bwMode="auto">
          <a:xfrm flipV="1">
            <a:off x="585788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2" name="Line 64"/>
          <p:cNvSpPr>
            <a:spLocks noChangeShapeType="1"/>
          </p:cNvSpPr>
          <p:nvPr/>
        </p:nvSpPr>
        <p:spPr bwMode="auto">
          <a:xfrm flipV="1">
            <a:off x="6215074" y="1495415"/>
            <a:ext cx="0" cy="504825"/>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itchFamily="49" charset="0"/>
              <a:cs typeface="Consolas" pitchFamily="49" charset="0"/>
            </a:endParaRPr>
          </a:p>
        </p:txBody>
      </p:sp>
      <p:sp>
        <p:nvSpPr>
          <p:cNvPr id="212033" name="Text Box 65"/>
          <p:cNvSpPr txBox="1">
            <a:spLocks noChangeArrowheads="1"/>
          </p:cNvSpPr>
          <p:nvPr/>
        </p:nvSpPr>
        <p:spPr bwMode="auto">
          <a:xfrm>
            <a:off x="468312" y="328594"/>
            <a:ext cx="6246828" cy="430887"/>
          </a:xfrm>
          <a:prstGeom prst="rect">
            <a:avLst/>
          </a:prstGeom>
          <a:solidFill>
            <a:schemeClr val="tx2"/>
          </a:solidFill>
          <a:ln w="9525">
            <a:noFill/>
            <a:miter lim="800000"/>
            <a:headEnd/>
            <a:tailEnd/>
          </a:ln>
          <a:effectLst/>
        </p:spPr>
        <p:txBody>
          <a:bodyPr wrap="square">
            <a:spAutoFit/>
          </a:bodyPr>
          <a:lstStyle/>
          <a:p>
            <a:pPr algn="l"/>
            <a:r>
              <a:rPr kumimoji="1" lang="zh-CN" altLang="en-US" sz="2200" dirty="0">
                <a:solidFill>
                  <a:schemeClr val="bg1"/>
                </a:solidFill>
                <a:latin typeface="微软雅黑" pitchFamily="34" charset="-122"/>
                <a:ea typeface="微软雅黑" pitchFamily="34" charset="-122"/>
                <a:cs typeface="Consolas" pitchFamily="49" charset="0"/>
              </a:rPr>
              <a:t>　根据括号表示法字符串构造二叉链的演示</a:t>
            </a:r>
          </a:p>
        </p:txBody>
      </p:sp>
      <p:sp>
        <p:nvSpPr>
          <p:cNvPr id="212034" name="Text Box 66"/>
          <p:cNvSpPr txBox="1">
            <a:spLocks noChangeArrowheads="1"/>
          </p:cNvSpPr>
          <p:nvPr/>
        </p:nvSpPr>
        <p:spPr bwMode="auto">
          <a:xfrm>
            <a:off x="2714612" y="5786454"/>
            <a:ext cx="2808287"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solidFill>
                  <a:srgbClr val="FF00FF"/>
                </a:solidFill>
                <a:latin typeface="Consolas" pitchFamily="49" charset="0"/>
                <a:ea typeface="黑体" pitchFamily="49" charset="-122"/>
                <a:cs typeface="Consolas" pitchFamily="49" charset="0"/>
              </a:rPr>
              <a:t>二叉链创建完毕</a:t>
            </a:r>
          </a:p>
        </p:txBody>
      </p:sp>
      <p:grpSp>
        <p:nvGrpSpPr>
          <p:cNvPr id="2" name="组合 94"/>
          <p:cNvGrpSpPr/>
          <p:nvPr/>
        </p:nvGrpSpPr>
        <p:grpSpPr>
          <a:xfrm>
            <a:off x="1577950" y="3678230"/>
            <a:ext cx="1081088" cy="360363"/>
            <a:chOff x="1577950" y="3678230"/>
            <a:chExt cx="1081088" cy="360363"/>
          </a:xfrm>
        </p:grpSpPr>
        <p:sp>
          <p:nvSpPr>
            <p:cNvPr id="68" name="Rectangle 26"/>
            <p:cNvSpPr>
              <a:spLocks noChangeArrowheads="1"/>
            </p:cNvSpPr>
            <p:nvPr/>
          </p:nvSpPr>
          <p:spPr bwMode="auto">
            <a:xfrm>
              <a:off x="1577950" y="3678230"/>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69" name="Rectangle 27"/>
            <p:cNvSpPr>
              <a:spLocks noChangeArrowheads="1"/>
            </p:cNvSpPr>
            <p:nvPr/>
          </p:nvSpPr>
          <p:spPr bwMode="auto">
            <a:xfrm>
              <a:off x="1938312" y="3678230"/>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70" name="Rectangle 28"/>
            <p:cNvSpPr>
              <a:spLocks noChangeArrowheads="1"/>
            </p:cNvSpPr>
            <p:nvPr/>
          </p:nvSpPr>
          <p:spPr bwMode="auto">
            <a:xfrm>
              <a:off x="2298675" y="3678230"/>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grpSp>
      <p:grpSp>
        <p:nvGrpSpPr>
          <p:cNvPr id="3" name="组合 98"/>
          <p:cNvGrpSpPr/>
          <p:nvPr/>
        </p:nvGrpSpPr>
        <p:grpSpPr>
          <a:xfrm>
            <a:off x="928662" y="4470392"/>
            <a:ext cx="1081088" cy="360363"/>
            <a:chOff x="928662" y="4470392"/>
            <a:chExt cx="1081088" cy="360363"/>
          </a:xfrm>
        </p:grpSpPr>
        <p:sp>
          <p:nvSpPr>
            <p:cNvPr id="71" name="Rectangle 29"/>
            <p:cNvSpPr>
              <a:spLocks noChangeArrowheads="1"/>
            </p:cNvSpPr>
            <p:nvPr/>
          </p:nvSpPr>
          <p:spPr bwMode="auto">
            <a:xfrm>
              <a:off x="928662"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72" name="Rectangle 30"/>
            <p:cNvSpPr>
              <a:spLocks noChangeArrowheads="1"/>
            </p:cNvSpPr>
            <p:nvPr/>
          </p:nvSpPr>
          <p:spPr bwMode="auto">
            <a:xfrm>
              <a:off x="1289025" y="4470392"/>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D</a:t>
              </a:r>
            </a:p>
          </p:txBody>
        </p:sp>
        <p:sp>
          <p:nvSpPr>
            <p:cNvPr id="73" name="Rectangle 31"/>
            <p:cNvSpPr>
              <a:spLocks noChangeArrowheads="1"/>
            </p:cNvSpPr>
            <p:nvPr/>
          </p:nvSpPr>
          <p:spPr bwMode="auto">
            <a:xfrm>
              <a:off x="1649387"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grpSp>
      <p:grpSp>
        <p:nvGrpSpPr>
          <p:cNvPr id="4" name="组合 99"/>
          <p:cNvGrpSpPr/>
          <p:nvPr/>
        </p:nvGrpSpPr>
        <p:grpSpPr>
          <a:xfrm>
            <a:off x="1793850" y="5191117"/>
            <a:ext cx="1081088" cy="360363"/>
            <a:chOff x="1793850" y="5191117"/>
            <a:chExt cx="1081088" cy="360363"/>
          </a:xfrm>
        </p:grpSpPr>
        <p:sp>
          <p:nvSpPr>
            <p:cNvPr id="74" name="Rectangle 32"/>
            <p:cNvSpPr>
              <a:spLocks noChangeArrowheads="1"/>
            </p:cNvSpPr>
            <p:nvPr/>
          </p:nvSpPr>
          <p:spPr bwMode="auto">
            <a:xfrm>
              <a:off x="1793850" y="51911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75" name="Rectangle 33"/>
            <p:cNvSpPr>
              <a:spLocks noChangeArrowheads="1"/>
            </p:cNvSpPr>
            <p:nvPr/>
          </p:nvSpPr>
          <p:spPr bwMode="auto">
            <a:xfrm>
              <a:off x="2154212" y="5191117"/>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76" name="Rectangle 34"/>
            <p:cNvSpPr>
              <a:spLocks noChangeArrowheads="1"/>
            </p:cNvSpPr>
            <p:nvPr/>
          </p:nvSpPr>
          <p:spPr bwMode="auto">
            <a:xfrm>
              <a:off x="2514575" y="51911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grpSp>
      <p:grpSp>
        <p:nvGrpSpPr>
          <p:cNvPr id="5" name="组合 95"/>
          <p:cNvGrpSpPr/>
          <p:nvPr/>
        </p:nvGrpSpPr>
        <p:grpSpPr>
          <a:xfrm>
            <a:off x="3809975" y="3679817"/>
            <a:ext cx="1081088" cy="360363"/>
            <a:chOff x="3809975" y="3679817"/>
            <a:chExt cx="1081088" cy="360363"/>
          </a:xfrm>
        </p:grpSpPr>
        <p:sp>
          <p:nvSpPr>
            <p:cNvPr id="77" name="Rectangle 35"/>
            <p:cNvSpPr>
              <a:spLocks noChangeArrowheads="1"/>
            </p:cNvSpPr>
            <p:nvPr/>
          </p:nvSpPr>
          <p:spPr bwMode="auto">
            <a:xfrm>
              <a:off x="3809975" y="36798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78" name="Rectangle 36"/>
            <p:cNvSpPr>
              <a:spLocks noChangeArrowheads="1"/>
            </p:cNvSpPr>
            <p:nvPr/>
          </p:nvSpPr>
          <p:spPr bwMode="auto">
            <a:xfrm>
              <a:off x="4170337" y="3679817"/>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79" name="Rectangle 37"/>
            <p:cNvSpPr>
              <a:spLocks noChangeArrowheads="1"/>
            </p:cNvSpPr>
            <p:nvPr/>
          </p:nvSpPr>
          <p:spPr bwMode="auto">
            <a:xfrm>
              <a:off x="4530700" y="3679817"/>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grpSp>
      <p:grpSp>
        <p:nvGrpSpPr>
          <p:cNvPr id="6" name="组合 97"/>
          <p:cNvGrpSpPr/>
          <p:nvPr/>
        </p:nvGrpSpPr>
        <p:grpSpPr>
          <a:xfrm>
            <a:off x="2874937" y="4470392"/>
            <a:ext cx="1081088" cy="360363"/>
            <a:chOff x="2874937" y="4470392"/>
            <a:chExt cx="1081088" cy="360363"/>
          </a:xfrm>
        </p:grpSpPr>
        <p:sp>
          <p:nvSpPr>
            <p:cNvPr id="80" name="Rectangle 38"/>
            <p:cNvSpPr>
              <a:spLocks noChangeArrowheads="1"/>
            </p:cNvSpPr>
            <p:nvPr/>
          </p:nvSpPr>
          <p:spPr bwMode="auto">
            <a:xfrm>
              <a:off x="2874937"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1" name="Rectangle 39"/>
            <p:cNvSpPr>
              <a:spLocks noChangeArrowheads="1"/>
            </p:cNvSpPr>
            <p:nvPr/>
          </p:nvSpPr>
          <p:spPr bwMode="auto">
            <a:xfrm>
              <a:off x="3235300" y="4470392"/>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82" name="Rectangle 40"/>
            <p:cNvSpPr>
              <a:spLocks noChangeArrowheads="1"/>
            </p:cNvSpPr>
            <p:nvPr/>
          </p:nvSpPr>
          <p:spPr bwMode="auto">
            <a:xfrm>
              <a:off x="3595662"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grpSp>
      <p:grpSp>
        <p:nvGrpSpPr>
          <p:cNvPr id="7" name="组合 96"/>
          <p:cNvGrpSpPr/>
          <p:nvPr/>
        </p:nvGrpSpPr>
        <p:grpSpPr>
          <a:xfrm>
            <a:off x="4673575" y="4470392"/>
            <a:ext cx="1081088" cy="360363"/>
            <a:chOff x="4673575" y="4470392"/>
            <a:chExt cx="1081088" cy="360363"/>
          </a:xfrm>
        </p:grpSpPr>
        <p:sp>
          <p:nvSpPr>
            <p:cNvPr id="83" name="Rectangle 41"/>
            <p:cNvSpPr>
              <a:spLocks noChangeArrowheads="1"/>
            </p:cNvSpPr>
            <p:nvPr/>
          </p:nvSpPr>
          <p:spPr bwMode="auto">
            <a:xfrm>
              <a:off x="4673575"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itchFamily="49" charset="0"/>
                  <a:cs typeface="Consolas" pitchFamily="49" charset="0"/>
                </a:rPr>
                <a:t>∧</a:t>
              </a:r>
            </a:p>
          </p:txBody>
        </p:sp>
        <p:sp>
          <p:nvSpPr>
            <p:cNvPr id="84" name="Rectangle 42"/>
            <p:cNvSpPr>
              <a:spLocks noChangeArrowheads="1"/>
            </p:cNvSpPr>
            <p:nvPr/>
          </p:nvSpPr>
          <p:spPr bwMode="auto">
            <a:xfrm>
              <a:off x="5033937" y="4470392"/>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F</a:t>
              </a:r>
            </a:p>
          </p:txBody>
        </p:sp>
        <p:sp>
          <p:nvSpPr>
            <p:cNvPr id="85" name="Rectangle 43"/>
            <p:cNvSpPr>
              <a:spLocks noChangeArrowheads="1"/>
            </p:cNvSpPr>
            <p:nvPr/>
          </p:nvSpPr>
          <p:spPr bwMode="auto">
            <a:xfrm>
              <a:off x="5394300" y="4470392"/>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itchFamily="49" charset="0"/>
                  <a:cs typeface="Consolas" pitchFamily="49" charset="0"/>
                </a:rPr>
                <a:t>∧</a:t>
              </a:r>
            </a:p>
          </p:txBody>
        </p:sp>
      </p:grpSp>
      <p:sp>
        <p:nvSpPr>
          <p:cNvPr id="87" name="Line 45"/>
          <p:cNvSpPr>
            <a:spLocks noChangeShapeType="1"/>
          </p:cNvSpPr>
          <p:nvPr/>
        </p:nvSpPr>
        <p:spPr bwMode="auto">
          <a:xfrm flipH="1">
            <a:off x="1362050" y="3822692"/>
            <a:ext cx="431800" cy="647700"/>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89" name="Freeform 47"/>
          <p:cNvSpPr>
            <a:spLocks/>
          </p:cNvSpPr>
          <p:nvPr/>
        </p:nvSpPr>
        <p:spPr bwMode="auto">
          <a:xfrm>
            <a:off x="1806550" y="4662480"/>
            <a:ext cx="419100" cy="528638"/>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itchFamily="49" charset="0"/>
              <a:cs typeface="Consolas" pitchFamily="49" charset="0"/>
            </a:endParaRPr>
          </a:p>
        </p:txBody>
      </p:sp>
      <p:sp>
        <p:nvSpPr>
          <p:cNvPr id="90" name="Line 48"/>
          <p:cNvSpPr>
            <a:spLocks noChangeShapeType="1"/>
          </p:cNvSpPr>
          <p:nvPr/>
        </p:nvSpPr>
        <p:spPr bwMode="auto">
          <a:xfrm flipH="1">
            <a:off x="3378175" y="3895717"/>
            <a:ext cx="647700" cy="574675"/>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91" name="Line 49"/>
          <p:cNvSpPr>
            <a:spLocks noChangeShapeType="1"/>
          </p:cNvSpPr>
          <p:nvPr/>
        </p:nvSpPr>
        <p:spPr bwMode="auto">
          <a:xfrm>
            <a:off x="4675162" y="3895717"/>
            <a:ext cx="503238" cy="574675"/>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grpSp>
        <p:nvGrpSpPr>
          <p:cNvPr id="8" name="组合 109"/>
          <p:cNvGrpSpPr/>
          <p:nvPr/>
        </p:nvGrpSpPr>
        <p:grpSpPr>
          <a:xfrm>
            <a:off x="2728887" y="2887655"/>
            <a:ext cx="1081088" cy="360363"/>
            <a:chOff x="2728887" y="2887655"/>
            <a:chExt cx="1081088" cy="360363"/>
          </a:xfrm>
        </p:grpSpPr>
        <p:sp>
          <p:nvSpPr>
            <p:cNvPr id="65" name="Rectangle 23"/>
            <p:cNvSpPr>
              <a:spLocks noChangeArrowheads="1"/>
            </p:cNvSpPr>
            <p:nvPr/>
          </p:nvSpPr>
          <p:spPr bwMode="auto">
            <a:xfrm>
              <a:off x="2728887" y="2887655"/>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sp>
          <p:nvSpPr>
            <p:cNvPr id="66" name="Rectangle 24"/>
            <p:cNvSpPr>
              <a:spLocks noChangeArrowheads="1"/>
            </p:cNvSpPr>
            <p:nvPr/>
          </p:nvSpPr>
          <p:spPr bwMode="auto">
            <a:xfrm>
              <a:off x="3089250" y="2887655"/>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67" name="Rectangle 25"/>
            <p:cNvSpPr>
              <a:spLocks noChangeArrowheads="1"/>
            </p:cNvSpPr>
            <p:nvPr/>
          </p:nvSpPr>
          <p:spPr bwMode="auto">
            <a:xfrm>
              <a:off x="3449612" y="2887655"/>
              <a:ext cx="360363" cy="3603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itchFamily="49" charset="0"/>
                <a:cs typeface="Consolas" pitchFamily="49" charset="0"/>
              </a:endParaRPr>
            </a:p>
          </p:txBody>
        </p:sp>
      </p:grpSp>
      <p:grpSp>
        <p:nvGrpSpPr>
          <p:cNvPr id="9" name="组合 110"/>
          <p:cNvGrpSpPr/>
          <p:nvPr/>
        </p:nvGrpSpPr>
        <p:grpSpPr>
          <a:xfrm>
            <a:off x="3113062" y="2285992"/>
            <a:ext cx="647700" cy="600075"/>
            <a:chOff x="3113062" y="2285992"/>
            <a:chExt cx="647700" cy="600075"/>
          </a:xfrm>
        </p:grpSpPr>
        <p:sp>
          <p:nvSpPr>
            <p:cNvPr id="92" name="Line 50"/>
            <p:cNvSpPr>
              <a:spLocks noChangeShapeType="1"/>
            </p:cNvSpPr>
            <p:nvPr/>
          </p:nvSpPr>
          <p:spPr bwMode="auto">
            <a:xfrm>
              <a:off x="3306737" y="2454267"/>
              <a:ext cx="0" cy="431800"/>
            </a:xfrm>
            <a:prstGeom prst="line">
              <a:avLst/>
            </a:prstGeom>
            <a:noFill/>
            <a:ln w="28575">
              <a:solidFill>
                <a:srgbClr val="CC00FF"/>
              </a:solidFill>
              <a:round/>
              <a:headEnd/>
              <a:tailEnd type="stealth" w="med" len="lg"/>
            </a:ln>
            <a:effectLst/>
          </p:spPr>
          <p:txBody>
            <a:bodyPr wrap="none"/>
            <a:lstStyle/>
            <a:p>
              <a:endParaRPr lang="zh-CN" altLang="en-US">
                <a:solidFill>
                  <a:srgbClr val="FF0000"/>
                </a:solidFill>
                <a:latin typeface="Consolas" pitchFamily="49" charset="0"/>
                <a:cs typeface="Consolas" pitchFamily="49" charset="0"/>
              </a:endParaRPr>
            </a:p>
          </p:txBody>
        </p:sp>
        <p:sp>
          <p:nvSpPr>
            <p:cNvPr id="93" name="Text Box 51"/>
            <p:cNvSpPr txBox="1">
              <a:spLocks noChangeArrowheads="1"/>
            </p:cNvSpPr>
            <p:nvPr/>
          </p:nvSpPr>
          <p:spPr bwMode="auto">
            <a:xfrm>
              <a:off x="3113062" y="2285992"/>
              <a:ext cx="647700" cy="3968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i="1" dirty="0">
                  <a:solidFill>
                    <a:srgbClr val="FF0000"/>
                  </a:solidFill>
                  <a:latin typeface="Consolas" pitchFamily="49" charset="0"/>
                  <a:cs typeface="Consolas" pitchFamily="49" charset="0"/>
                </a:rPr>
                <a:t>b</a:t>
              </a:r>
            </a:p>
          </p:txBody>
        </p:sp>
      </p:grpSp>
      <p:sp>
        <p:nvSpPr>
          <p:cNvPr id="101" name="TextBox 100"/>
          <p:cNvSpPr txBox="1"/>
          <p:nvPr/>
        </p:nvSpPr>
        <p:spPr>
          <a:xfrm>
            <a:off x="5572132" y="2357430"/>
            <a:ext cx="714380" cy="369332"/>
          </a:xfrm>
          <a:prstGeom prst="rect">
            <a:avLst/>
          </a:prstGeom>
          <a:noFill/>
        </p:spPr>
        <p:txBody>
          <a:bodyPr wrap="square" lIns="0" tIns="0" rIns="0" bIns="0" rtlCol="0">
            <a:spAutoFit/>
          </a:bodyPr>
          <a:lstStyle/>
          <a:p>
            <a:r>
              <a:rPr lang="en-US" altLang="zh-CN" i="1" dirty="0">
                <a:latin typeface="Consolas" pitchFamily="49" charset="0"/>
                <a:cs typeface="Consolas" pitchFamily="49" charset="0"/>
              </a:rPr>
              <a:t>k </a:t>
            </a:r>
            <a:r>
              <a:rPr lang="en-US" altLang="zh-CN" dirty="0">
                <a:latin typeface="Consolas" pitchFamily="49" charset="0"/>
                <a:cs typeface="Consolas" pitchFamily="49" charset="0"/>
              </a:rPr>
              <a:t>=</a:t>
            </a:r>
            <a:endParaRPr lang="zh-CN" altLang="en-US" dirty="0">
              <a:latin typeface="Consolas" pitchFamily="49" charset="0"/>
              <a:cs typeface="Consolas" pitchFamily="49" charset="0"/>
            </a:endParaRPr>
          </a:p>
        </p:txBody>
      </p:sp>
      <p:sp>
        <p:nvSpPr>
          <p:cNvPr id="104" name="TextBox 103"/>
          <p:cNvSpPr txBox="1"/>
          <p:nvPr/>
        </p:nvSpPr>
        <p:spPr>
          <a:xfrm>
            <a:off x="7500958" y="5572140"/>
            <a:ext cx="642942"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栈</a:t>
            </a:r>
            <a:endParaRPr lang="zh-CN" altLang="en-US" sz="2000" dirty="0">
              <a:latin typeface="Consolas" pitchFamily="49" charset="0"/>
              <a:cs typeface="Consolas" pitchFamily="49" charset="0"/>
            </a:endParaRPr>
          </a:p>
        </p:txBody>
      </p:sp>
      <p:sp>
        <p:nvSpPr>
          <p:cNvPr id="86" name="Line 44"/>
          <p:cNvSpPr>
            <a:spLocks noChangeShapeType="1"/>
          </p:cNvSpPr>
          <p:nvPr/>
        </p:nvSpPr>
        <p:spPr bwMode="auto">
          <a:xfrm flipH="1">
            <a:off x="2298675" y="3103555"/>
            <a:ext cx="647700" cy="576263"/>
          </a:xfrm>
          <a:prstGeom prst="line">
            <a:avLst/>
          </a:prstGeom>
          <a:noFill/>
          <a:ln w="28575">
            <a:solidFill>
              <a:schemeClr val="tx1"/>
            </a:solidFill>
            <a:miter lim="800000"/>
            <a:headEnd/>
            <a:tailEnd type="stealth" w="med" len="lg"/>
          </a:ln>
          <a:effectLst/>
        </p:spPr>
        <p:txBody>
          <a:bodyPr wrap="none"/>
          <a:lstStyle/>
          <a:p>
            <a:endParaRPr lang="zh-CN" altLang="en-US">
              <a:latin typeface="Consolas" pitchFamily="49" charset="0"/>
              <a:cs typeface="Consolas" pitchFamily="49" charset="0"/>
            </a:endParaRPr>
          </a:p>
        </p:txBody>
      </p:sp>
      <p:sp>
        <p:nvSpPr>
          <p:cNvPr id="109" name="TextBox 108"/>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sp>
        <p:nvSpPr>
          <p:cNvPr id="88" name="Line 46"/>
          <p:cNvSpPr>
            <a:spLocks noChangeShapeType="1"/>
          </p:cNvSpPr>
          <p:nvPr/>
        </p:nvSpPr>
        <p:spPr bwMode="auto">
          <a:xfrm>
            <a:off x="3667100" y="3103555"/>
            <a:ext cx="647700" cy="576263"/>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0" name="灯片编号占位符 9">
            <a:extLst>
              <a:ext uri="{FF2B5EF4-FFF2-40B4-BE49-F238E27FC236}">
                <a16:creationId xmlns:a16="http://schemas.microsoft.com/office/drawing/2014/main" id="{23F333F6-9AA0-4655-B920-F3A57F0EC78F}"/>
              </a:ext>
            </a:extLst>
          </p:cNvPr>
          <p:cNvSpPr>
            <a:spLocks noGrp="1"/>
          </p:cNvSpPr>
          <p:nvPr>
            <p:ph type="sldNum" sz="quarter" idx="12"/>
          </p:nvPr>
        </p:nvSpPr>
        <p:spPr/>
        <p:txBody>
          <a:bodyPr/>
          <a:lstStyle/>
          <a:p>
            <a:fld id="{FFD28AF7-D4CC-4B35-B7D7-507FA0146854}" type="slidenum">
              <a:rPr lang="en-US" altLang="zh-CN" smtClean="0"/>
              <a:pPr/>
              <a:t>79</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211971"/>
                                        </p:tgtEl>
                                      </p:cBhvr>
                                    </p:animEffect>
                                    <p:set>
                                      <p:cBhvr>
                                        <p:cTn id="19" dur="1" fill="hold">
                                          <p:stCondLst>
                                            <p:cond delay="499"/>
                                          </p:stCondLst>
                                        </p:cTn>
                                        <p:tgtEl>
                                          <p:spTgt spid="211971"/>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20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19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212016"/>
                                        </p:tgtEl>
                                      </p:cBhvr>
                                    </p:animEffect>
                                    <p:set>
                                      <p:cBhvr>
                                        <p:cTn id="35" dur="1" fill="hold">
                                          <p:stCondLst>
                                            <p:cond delay="499"/>
                                          </p:stCondLst>
                                        </p:cTn>
                                        <p:tgtEl>
                                          <p:spTgt spid="212016"/>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120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212017"/>
                                        </p:tgtEl>
                                      </p:cBhvr>
                                    </p:animEffect>
                                    <p:set>
                                      <p:cBhvr>
                                        <p:cTn id="51" dur="1" fill="hold">
                                          <p:stCondLst>
                                            <p:cond delay="499"/>
                                          </p:stCondLst>
                                        </p:cTn>
                                        <p:tgtEl>
                                          <p:spTgt spid="212017"/>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120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19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1" nodeType="clickEffect">
                                  <p:stCondLst>
                                    <p:cond delay="0"/>
                                  </p:stCondLst>
                                  <p:childTnLst>
                                    <p:animEffect transition="out" filter="wipe(down)">
                                      <p:cBhvr>
                                        <p:cTn id="62" dur="500"/>
                                        <p:tgtEl>
                                          <p:spTgt spid="212018"/>
                                        </p:tgtEl>
                                      </p:cBhvr>
                                    </p:animEffect>
                                    <p:set>
                                      <p:cBhvr>
                                        <p:cTn id="63" dur="1" fill="hold">
                                          <p:stCondLst>
                                            <p:cond delay="499"/>
                                          </p:stCondLst>
                                        </p:cTn>
                                        <p:tgtEl>
                                          <p:spTgt spid="212018"/>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120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212019"/>
                                        </p:tgtEl>
                                      </p:cBhvr>
                                    </p:animEffect>
                                    <p:set>
                                      <p:cBhvr>
                                        <p:cTn id="79" dur="1" fill="hold">
                                          <p:stCondLst>
                                            <p:cond delay="499"/>
                                          </p:stCondLst>
                                        </p:cTn>
                                        <p:tgtEl>
                                          <p:spTgt spid="212019"/>
                                        </p:tgtEl>
                                        <p:attrNameLst>
                                          <p:attrName>style.visibility</p:attrName>
                                        </p:attrNameLst>
                                      </p:cBhvr>
                                      <p:to>
                                        <p:strVal val="hidden"/>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120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20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4" fill="hold" grpId="1" nodeType="clickEffect">
                                  <p:stCondLst>
                                    <p:cond delay="0"/>
                                  </p:stCondLst>
                                  <p:childTnLst>
                                    <p:animEffect transition="out" filter="wipe(down)">
                                      <p:cBhvr>
                                        <p:cTn id="90" dur="500"/>
                                        <p:tgtEl>
                                          <p:spTgt spid="212020"/>
                                        </p:tgtEl>
                                      </p:cBhvr>
                                    </p:animEffect>
                                    <p:set>
                                      <p:cBhvr>
                                        <p:cTn id="91" dur="1" fill="hold">
                                          <p:stCondLst>
                                            <p:cond delay="499"/>
                                          </p:stCondLst>
                                        </p:cTn>
                                        <p:tgtEl>
                                          <p:spTgt spid="212020"/>
                                        </p:tgtEl>
                                        <p:attrNameLst>
                                          <p:attrName>style.visibility</p:attrName>
                                        </p:attrNameLst>
                                      </p:cBhvr>
                                      <p:to>
                                        <p:strVal val="hidden"/>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120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212021"/>
                                        </p:tgtEl>
                                      </p:cBhvr>
                                    </p:animEffect>
                                    <p:set>
                                      <p:cBhvr>
                                        <p:cTn id="103" dur="1" fill="hold">
                                          <p:stCondLst>
                                            <p:cond delay="499"/>
                                          </p:stCondLst>
                                        </p:cTn>
                                        <p:tgtEl>
                                          <p:spTgt spid="212021"/>
                                        </p:tgtEl>
                                        <p:attrNameLst>
                                          <p:attrName>style.visibility</p:attrName>
                                        </p:attrNameLst>
                                      </p:cBhvr>
                                      <p:to>
                                        <p:strVal val="hidden"/>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1202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212022"/>
                                        </p:tgtEl>
                                      </p:cBhvr>
                                    </p:animEffect>
                                    <p:set>
                                      <p:cBhvr>
                                        <p:cTn id="119" dur="1" fill="hold">
                                          <p:stCondLst>
                                            <p:cond delay="499"/>
                                          </p:stCondLst>
                                        </p:cTn>
                                        <p:tgtEl>
                                          <p:spTgt spid="212022"/>
                                        </p:tgtEl>
                                        <p:attrNameLst>
                                          <p:attrName>style.visibility</p:attrName>
                                        </p:attrNameLst>
                                      </p:cBhvr>
                                      <p:to>
                                        <p:strVal val="hidden"/>
                                      </p:to>
                                    </p:se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120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212014"/>
                                        </p:tgtEl>
                                      </p:cBhvr>
                                    </p:animEffect>
                                    <p:set>
                                      <p:cBhvr>
                                        <p:cTn id="127" dur="1" fill="hold">
                                          <p:stCondLst>
                                            <p:cond delay="499"/>
                                          </p:stCondLst>
                                        </p:cTn>
                                        <p:tgtEl>
                                          <p:spTgt spid="21201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1" nodeType="clickEffect">
                                  <p:stCondLst>
                                    <p:cond delay="0"/>
                                  </p:stCondLst>
                                  <p:childTnLst>
                                    <p:animEffect transition="out" filter="wipe(down)">
                                      <p:cBhvr>
                                        <p:cTn id="131" dur="500"/>
                                        <p:tgtEl>
                                          <p:spTgt spid="212023"/>
                                        </p:tgtEl>
                                      </p:cBhvr>
                                    </p:animEffect>
                                    <p:set>
                                      <p:cBhvr>
                                        <p:cTn id="132" dur="1" fill="hold">
                                          <p:stCondLst>
                                            <p:cond delay="499"/>
                                          </p:stCondLst>
                                        </p:cTn>
                                        <p:tgtEl>
                                          <p:spTgt spid="212023"/>
                                        </p:tgtEl>
                                        <p:attrNameLst>
                                          <p:attrName>style.visibility</p:attrName>
                                        </p:attrNameLst>
                                      </p:cBhvr>
                                      <p:to>
                                        <p:strVal val="hidden"/>
                                      </p:to>
                                    </p:se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21202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1979"/>
                                        </p:tgtEl>
                                      </p:cBhvr>
                                    </p:animEffect>
                                    <p:set>
                                      <p:cBhvr>
                                        <p:cTn id="140" dur="1" fill="hold">
                                          <p:stCondLst>
                                            <p:cond delay="499"/>
                                          </p:stCondLst>
                                        </p:cTn>
                                        <p:tgtEl>
                                          <p:spTgt spid="21197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212024"/>
                                        </p:tgtEl>
                                      </p:cBhvr>
                                    </p:animEffect>
                                    <p:set>
                                      <p:cBhvr>
                                        <p:cTn id="145" dur="1" fill="hold">
                                          <p:stCondLst>
                                            <p:cond delay="499"/>
                                          </p:stCondLst>
                                        </p:cTn>
                                        <p:tgtEl>
                                          <p:spTgt spid="212024"/>
                                        </p:tgtEl>
                                        <p:attrNameLst>
                                          <p:attrName>style.visibility</p:attrName>
                                        </p:attrNameLst>
                                      </p:cBhvr>
                                      <p:to>
                                        <p:strVal val="hidden"/>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21202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xit" presetSubtype="4" fill="hold" grpId="1" nodeType="clickEffect">
                                  <p:stCondLst>
                                    <p:cond delay="0"/>
                                  </p:stCondLst>
                                  <p:childTnLst>
                                    <p:animEffect transition="out" filter="wipe(down)">
                                      <p:cBhvr>
                                        <p:cTn id="152" dur="500"/>
                                        <p:tgtEl>
                                          <p:spTgt spid="212025"/>
                                        </p:tgtEl>
                                      </p:cBhvr>
                                    </p:animEffect>
                                    <p:set>
                                      <p:cBhvr>
                                        <p:cTn id="153" dur="1" fill="hold">
                                          <p:stCondLst>
                                            <p:cond delay="499"/>
                                          </p:stCondLst>
                                        </p:cTn>
                                        <p:tgtEl>
                                          <p:spTgt spid="212025"/>
                                        </p:tgtEl>
                                        <p:attrNameLst>
                                          <p:attrName>style.visibility</p:attrName>
                                        </p:attrNameLst>
                                      </p:cBhvr>
                                      <p:to>
                                        <p:strVal val="hidden"/>
                                      </p:to>
                                    </p:set>
                                  </p:childTnLst>
                                </p:cTn>
                              </p:par>
                            </p:childTnLst>
                          </p:cTn>
                        </p:par>
                        <p:par>
                          <p:cTn id="154" fill="hold">
                            <p:stCondLst>
                              <p:cond delay="500"/>
                            </p:stCondLst>
                            <p:childTnLst>
                              <p:par>
                                <p:cTn id="155" presetID="1" presetClass="entr" presetSubtype="0" fill="hold" grpId="0" nodeType="afterEffect">
                                  <p:stCondLst>
                                    <p:cond delay="0"/>
                                  </p:stCondLst>
                                  <p:childTnLst>
                                    <p:set>
                                      <p:cBhvr>
                                        <p:cTn id="156" dur="1" fill="hold">
                                          <p:stCondLst>
                                            <p:cond delay="0"/>
                                          </p:stCondLst>
                                        </p:cTn>
                                        <p:tgtEl>
                                          <p:spTgt spid="21202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212026"/>
                                        </p:tgtEl>
                                      </p:cBhvr>
                                    </p:animEffect>
                                    <p:set>
                                      <p:cBhvr>
                                        <p:cTn id="169" dur="1" fill="hold">
                                          <p:stCondLst>
                                            <p:cond delay="499"/>
                                          </p:stCondLst>
                                        </p:cTn>
                                        <p:tgtEl>
                                          <p:spTgt spid="212026"/>
                                        </p:tgtEl>
                                        <p:attrNameLst>
                                          <p:attrName>style.visibility</p:attrName>
                                        </p:attrNameLst>
                                      </p:cBhvr>
                                      <p:to>
                                        <p:strVal val="hidden"/>
                                      </p:to>
                                    </p:set>
                                  </p:childTnLst>
                                </p:cTn>
                              </p:par>
                            </p:childTnLst>
                          </p:cTn>
                        </p:par>
                        <p:par>
                          <p:cTn id="170" fill="hold">
                            <p:stCondLst>
                              <p:cond delay="500"/>
                            </p:stCondLst>
                            <p:childTnLst>
                              <p:par>
                                <p:cTn id="171" presetID="1" presetClass="entr" presetSubtype="0" fill="hold" grpId="0" nodeType="afterEffect">
                                  <p:stCondLst>
                                    <p:cond delay="0"/>
                                  </p:stCondLst>
                                  <p:childTnLst>
                                    <p:set>
                                      <p:cBhvr>
                                        <p:cTn id="172" dur="1" fill="hold">
                                          <p:stCondLst>
                                            <p:cond delay="0"/>
                                          </p:stCondLst>
                                        </p:cTn>
                                        <p:tgtEl>
                                          <p:spTgt spid="21202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2015"/>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22" presetClass="exit" presetSubtype="4" fill="hold" grpId="1" nodeType="clickEffect">
                                  <p:stCondLst>
                                    <p:cond delay="0"/>
                                  </p:stCondLst>
                                  <p:childTnLst>
                                    <p:animEffect transition="out" filter="wipe(down)">
                                      <p:cBhvr>
                                        <p:cTn id="184" dur="500"/>
                                        <p:tgtEl>
                                          <p:spTgt spid="212027"/>
                                        </p:tgtEl>
                                      </p:cBhvr>
                                    </p:animEffect>
                                    <p:set>
                                      <p:cBhvr>
                                        <p:cTn id="185" dur="1" fill="hold">
                                          <p:stCondLst>
                                            <p:cond delay="499"/>
                                          </p:stCondLst>
                                        </p:cTn>
                                        <p:tgtEl>
                                          <p:spTgt spid="212027"/>
                                        </p:tgtEl>
                                        <p:attrNameLst>
                                          <p:attrName>style.visibility</p:attrName>
                                        </p:attrNameLst>
                                      </p:cBhvr>
                                      <p:to>
                                        <p:strVal val="hidden"/>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21202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212028"/>
                                        </p:tgtEl>
                                      </p:cBhvr>
                                    </p:animEffect>
                                    <p:set>
                                      <p:cBhvr>
                                        <p:cTn id="201" dur="1" fill="hold">
                                          <p:stCondLst>
                                            <p:cond delay="499"/>
                                          </p:stCondLst>
                                        </p:cTn>
                                        <p:tgtEl>
                                          <p:spTgt spid="212028"/>
                                        </p:tgtEl>
                                        <p:attrNameLst>
                                          <p:attrName>style.visibility</p:attrName>
                                        </p:attrNameLst>
                                      </p:cBhvr>
                                      <p:to>
                                        <p:strVal val="hidden"/>
                                      </p:to>
                                    </p:set>
                                  </p:childTnLst>
                                </p:cTn>
                              </p:par>
                            </p:childTnLst>
                          </p:cTn>
                        </p:par>
                        <p:par>
                          <p:cTn id="202" fill="hold">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21202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xit" presetSubtype="4" fill="hold" grpId="1" nodeType="clickEffect">
                                  <p:stCondLst>
                                    <p:cond delay="0"/>
                                  </p:stCondLst>
                                  <p:childTnLst>
                                    <p:animEffect transition="out" filter="wipe(down)">
                                      <p:cBhvr>
                                        <p:cTn id="212" dur="500"/>
                                        <p:tgtEl>
                                          <p:spTgt spid="212029"/>
                                        </p:tgtEl>
                                      </p:cBhvr>
                                    </p:animEffect>
                                    <p:set>
                                      <p:cBhvr>
                                        <p:cTn id="213" dur="1" fill="hold">
                                          <p:stCondLst>
                                            <p:cond delay="499"/>
                                          </p:stCondLst>
                                        </p:cTn>
                                        <p:tgtEl>
                                          <p:spTgt spid="212029"/>
                                        </p:tgtEl>
                                        <p:attrNameLst>
                                          <p:attrName>style.visibility</p:attrName>
                                        </p:attrNameLst>
                                      </p:cBhvr>
                                      <p:to>
                                        <p:strVal val="hidden"/>
                                      </p:to>
                                    </p:set>
                                  </p:childTnLst>
                                </p:cTn>
                              </p:par>
                            </p:childTnLst>
                          </p:cTn>
                        </p:par>
                        <p:par>
                          <p:cTn id="214" fill="hold">
                            <p:stCondLst>
                              <p:cond delay="500"/>
                            </p:stCondLst>
                            <p:childTnLst>
                              <p:par>
                                <p:cTn id="215" presetID="1" presetClass="entr" presetSubtype="0" fill="hold" grpId="0" nodeType="afterEffect">
                                  <p:stCondLst>
                                    <p:cond delay="0"/>
                                  </p:stCondLst>
                                  <p:childTnLst>
                                    <p:set>
                                      <p:cBhvr>
                                        <p:cTn id="216" dur="1" fill="hold">
                                          <p:stCondLst>
                                            <p:cond delay="0"/>
                                          </p:stCondLst>
                                        </p:cTn>
                                        <p:tgtEl>
                                          <p:spTgt spid="21203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9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2" presetClass="exit" presetSubtype="4" fill="hold" grpId="1" nodeType="clickEffect">
                                  <p:stCondLst>
                                    <p:cond delay="0"/>
                                  </p:stCondLst>
                                  <p:childTnLst>
                                    <p:animEffect transition="out" filter="wipe(down)">
                                      <p:cBhvr>
                                        <p:cTn id="228" dur="500"/>
                                        <p:tgtEl>
                                          <p:spTgt spid="212030"/>
                                        </p:tgtEl>
                                      </p:cBhvr>
                                    </p:animEffect>
                                    <p:set>
                                      <p:cBhvr>
                                        <p:cTn id="229" dur="1" fill="hold">
                                          <p:stCondLst>
                                            <p:cond delay="499"/>
                                          </p:stCondLst>
                                        </p:cTn>
                                        <p:tgtEl>
                                          <p:spTgt spid="212030"/>
                                        </p:tgtEl>
                                        <p:attrNameLst>
                                          <p:attrName>style.visibility</p:attrName>
                                        </p:attrNameLst>
                                      </p:cBhvr>
                                      <p:to>
                                        <p:strVal val="hidden"/>
                                      </p:to>
                                    </p:set>
                                  </p:childTnLst>
                                </p:cTn>
                              </p:par>
                            </p:childTnLst>
                          </p:cTn>
                        </p:par>
                        <p:par>
                          <p:cTn id="230" fill="hold">
                            <p:stCondLst>
                              <p:cond delay="500"/>
                            </p:stCondLst>
                            <p:childTnLst>
                              <p:par>
                                <p:cTn id="231" presetID="1" presetClass="entr" presetSubtype="0" fill="hold" grpId="0" nodeType="afterEffect">
                                  <p:stCondLst>
                                    <p:cond delay="0"/>
                                  </p:stCondLst>
                                  <p:childTnLst>
                                    <p:set>
                                      <p:cBhvr>
                                        <p:cTn id="232" dur="1" fill="hold">
                                          <p:stCondLst>
                                            <p:cond delay="0"/>
                                          </p:stCondLst>
                                        </p:cTn>
                                        <p:tgtEl>
                                          <p:spTgt spid="212031"/>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22" presetClass="exit" presetSubtype="4" fill="hold" grpId="1" nodeType="clickEffect">
                                  <p:stCondLst>
                                    <p:cond delay="0"/>
                                  </p:stCondLst>
                                  <p:childTnLst>
                                    <p:animEffect transition="out" filter="wipe(down)">
                                      <p:cBhvr>
                                        <p:cTn id="236" dur="500"/>
                                        <p:tgtEl>
                                          <p:spTgt spid="212015"/>
                                        </p:tgtEl>
                                      </p:cBhvr>
                                    </p:animEffect>
                                    <p:set>
                                      <p:cBhvr>
                                        <p:cTn id="237" dur="1" fill="hold">
                                          <p:stCondLst>
                                            <p:cond delay="499"/>
                                          </p:stCondLst>
                                        </p:cTn>
                                        <p:tgtEl>
                                          <p:spTgt spid="212015"/>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22" presetClass="exit" presetSubtype="4" fill="hold" grpId="1" nodeType="clickEffect">
                                  <p:stCondLst>
                                    <p:cond delay="0"/>
                                  </p:stCondLst>
                                  <p:childTnLst>
                                    <p:animEffect transition="out" filter="wipe(down)">
                                      <p:cBhvr>
                                        <p:cTn id="241" dur="500"/>
                                        <p:tgtEl>
                                          <p:spTgt spid="212031"/>
                                        </p:tgtEl>
                                      </p:cBhvr>
                                    </p:animEffect>
                                    <p:set>
                                      <p:cBhvr>
                                        <p:cTn id="242" dur="1" fill="hold">
                                          <p:stCondLst>
                                            <p:cond delay="499"/>
                                          </p:stCondLst>
                                        </p:cTn>
                                        <p:tgtEl>
                                          <p:spTgt spid="212031"/>
                                        </p:tgtEl>
                                        <p:attrNameLst>
                                          <p:attrName>style.visibility</p:attrName>
                                        </p:attrNameLst>
                                      </p:cBhvr>
                                      <p:to>
                                        <p:strVal val="hidden"/>
                                      </p:to>
                                    </p:set>
                                  </p:childTnLst>
                                </p:cTn>
                              </p:par>
                            </p:childTnLst>
                          </p:cTn>
                        </p:par>
                        <p:par>
                          <p:cTn id="243" fill="hold">
                            <p:stCondLst>
                              <p:cond delay="500"/>
                            </p:stCondLst>
                            <p:childTnLst>
                              <p:par>
                                <p:cTn id="244" presetID="1" presetClass="entr" presetSubtype="0" fill="hold" grpId="0" nodeType="afterEffect">
                                  <p:stCondLst>
                                    <p:cond delay="0"/>
                                  </p:stCondLst>
                                  <p:childTnLst>
                                    <p:set>
                                      <p:cBhvr>
                                        <p:cTn id="245" dur="1" fill="hold">
                                          <p:stCondLst>
                                            <p:cond delay="0"/>
                                          </p:stCondLst>
                                        </p:cTn>
                                        <p:tgtEl>
                                          <p:spTgt spid="212032"/>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22" presetClass="exit" presetSubtype="4" fill="hold" grpId="1" nodeType="clickEffect">
                                  <p:stCondLst>
                                    <p:cond delay="0"/>
                                  </p:stCondLst>
                                  <p:childTnLst>
                                    <p:animEffect transition="out" filter="wipe(down)">
                                      <p:cBhvr>
                                        <p:cTn id="249" dur="500"/>
                                        <p:tgtEl>
                                          <p:spTgt spid="211975"/>
                                        </p:tgtEl>
                                      </p:cBhvr>
                                    </p:animEffect>
                                    <p:set>
                                      <p:cBhvr>
                                        <p:cTn id="250" dur="1" fill="hold">
                                          <p:stCondLst>
                                            <p:cond delay="499"/>
                                          </p:stCondLst>
                                        </p:cTn>
                                        <p:tgtEl>
                                          <p:spTgt spid="211975"/>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12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7" grpId="0" animBg="1"/>
      <p:bldP spid="211971" grpId="0" animBg="1"/>
      <p:bldP spid="211971" grpId="1" animBg="1"/>
      <p:bldP spid="211975" grpId="0" animBg="1"/>
      <p:bldP spid="211975" grpId="1" animBg="1"/>
      <p:bldP spid="211979" grpId="0" animBg="1"/>
      <p:bldP spid="211979" grpId="1" animBg="1"/>
      <p:bldP spid="212014" grpId="0" animBg="1"/>
      <p:bldP spid="212014" grpId="1" animBg="1"/>
      <p:bldP spid="212015" grpId="0" animBg="1"/>
      <p:bldP spid="212015" grpId="1" animBg="1"/>
      <p:bldP spid="212016" grpId="0" animBg="1"/>
      <p:bldP spid="212016" grpId="1" animBg="1"/>
      <p:bldP spid="212017" grpId="0" animBg="1"/>
      <p:bldP spid="212017" grpId="1" animBg="1"/>
      <p:bldP spid="212018" grpId="0" animBg="1"/>
      <p:bldP spid="212018" grpId="1" animBg="1"/>
      <p:bldP spid="212019" grpId="0" animBg="1"/>
      <p:bldP spid="212019" grpId="1" animBg="1"/>
      <p:bldP spid="212020" grpId="0" animBg="1"/>
      <p:bldP spid="212020" grpId="1" animBg="1"/>
      <p:bldP spid="212021" grpId="0" animBg="1"/>
      <p:bldP spid="212021" grpId="1" animBg="1"/>
      <p:bldP spid="212022" grpId="0" animBg="1"/>
      <p:bldP spid="212022" grpId="1" animBg="1"/>
      <p:bldP spid="212023" grpId="0" animBg="1"/>
      <p:bldP spid="212023" grpId="1" animBg="1"/>
      <p:bldP spid="212024" grpId="0" animBg="1"/>
      <p:bldP spid="212024" grpId="1" animBg="1"/>
      <p:bldP spid="212025" grpId="0" animBg="1"/>
      <p:bldP spid="212025" grpId="1" animBg="1"/>
      <p:bldP spid="212026" grpId="0" animBg="1"/>
      <p:bldP spid="212026" grpId="1" animBg="1"/>
      <p:bldP spid="212027" grpId="0" animBg="1"/>
      <p:bldP spid="212027" grpId="1" animBg="1"/>
      <p:bldP spid="212028" grpId="0" animBg="1"/>
      <p:bldP spid="212028" grpId="1" animBg="1"/>
      <p:bldP spid="212029" grpId="0" animBg="1"/>
      <p:bldP spid="212029" grpId="1" animBg="1"/>
      <p:bldP spid="212030" grpId="0" animBg="1"/>
      <p:bldP spid="212030" grpId="1" animBg="1"/>
      <p:bldP spid="212031" grpId="0" animBg="1"/>
      <p:bldP spid="212031" grpId="1" animBg="1"/>
      <p:bldP spid="212032" grpId="0" animBg="1"/>
      <p:bldP spid="212034" grpId="0"/>
      <p:bldP spid="87" grpId="0" animBg="1"/>
      <p:bldP spid="89" grpId="0" animBg="1"/>
      <p:bldP spid="90" grpId="0" animBg="1"/>
      <p:bldP spid="91" grpId="0" animBg="1"/>
      <p:bldP spid="86" grpId="0" animBg="1"/>
      <p:bldP spid="109" grpId="0" animBg="1"/>
      <p:bldP spid="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00034" y="428604"/>
            <a:ext cx="8208963" cy="1847814"/>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200" dirty="0">
                <a:solidFill>
                  <a:srgbClr val="FF0000"/>
                </a:solidFill>
                <a:ea typeface="黑体" pitchFamily="49" charset="-122"/>
                <a:cs typeface="Times New Roman" pitchFamily="18" charset="0"/>
              </a:rPr>
              <a:t>2</a:t>
            </a:r>
            <a:r>
              <a:rPr kumimoji="1" lang="zh-CN" altLang="en-US" sz="2200">
                <a:solidFill>
                  <a:srgbClr val="FF0000"/>
                </a:solidFill>
                <a:ea typeface="黑体" pitchFamily="49" charset="-122"/>
                <a:cs typeface="Times New Roman" pitchFamily="18" charset="0"/>
              </a:rPr>
              <a:t>、分支结点与叶结点：</a:t>
            </a:r>
            <a:r>
              <a:rPr kumimoji="1" lang="zh-CN" altLang="en-US" sz="2200" dirty="0">
                <a:ea typeface="楷体" pitchFamily="49" charset="-122"/>
                <a:cs typeface="Times New Roman" pitchFamily="18" charset="0"/>
              </a:rPr>
              <a:t>度不为</a:t>
            </a:r>
            <a:r>
              <a:rPr kumimoji="1" lang="zh-CN" altLang="en-US" sz="2200">
                <a:ea typeface="楷体" pitchFamily="49" charset="-122"/>
                <a:cs typeface="Times New Roman" pitchFamily="18" charset="0"/>
              </a:rPr>
              <a:t>零的结点称为非终端结点，又叫</a:t>
            </a:r>
            <a:r>
              <a:rPr kumimoji="1" lang="zh-CN" altLang="en-US" sz="2200">
                <a:solidFill>
                  <a:srgbClr val="CC00FF"/>
                </a:solidFill>
                <a:ea typeface="楷体" pitchFamily="49" charset="-122"/>
                <a:cs typeface="Times New Roman" pitchFamily="18" charset="0"/>
              </a:rPr>
              <a:t>分支结点</a:t>
            </a:r>
            <a:r>
              <a:rPr kumimoji="1" lang="zh-CN" altLang="en-US" sz="2200">
                <a:ea typeface="楷体" pitchFamily="49" charset="-122"/>
                <a:cs typeface="Times New Roman" pitchFamily="18" charset="0"/>
              </a:rPr>
              <a:t>。</a:t>
            </a:r>
            <a:r>
              <a:rPr kumimoji="1" lang="zh-CN" altLang="en-US" sz="2200" dirty="0">
                <a:ea typeface="楷体" pitchFamily="49" charset="-122"/>
                <a:cs typeface="Times New Roman" pitchFamily="18" charset="0"/>
              </a:rPr>
              <a:t>度为</a:t>
            </a:r>
            <a:r>
              <a:rPr kumimoji="1" lang="zh-CN" altLang="en-US" sz="2200">
                <a:ea typeface="楷体" pitchFamily="49" charset="-122"/>
                <a:cs typeface="Times New Roman" pitchFamily="18" charset="0"/>
              </a:rPr>
              <a:t>零的结点称为终端结点或</a:t>
            </a:r>
            <a:r>
              <a:rPr kumimoji="1" lang="zh-CN" altLang="en-US" sz="2200">
                <a:solidFill>
                  <a:srgbClr val="FF0000"/>
                </a:solidFill>
                <a:ea typeface="楷体" pitchFamily="49" charset="-122"/>
                <a:cs typeface="Times New Roman" pitchFamily="18" charset="0"/>
              </a:rPr>
              <a:t>叶结点</a:t>
            </a:r>
            <a:r>
              <a:rPr kumimoji="1" lang="zh-CN" altLang="en-US" sz="2200">
                <a:ea typeface="楷体" pitchFamily="49" charset="-122"/>
                <a:cs typeface="Times New Roman" pitchFamily="18" charset="0"/>
              </a:rPr>
              <a:t>（或</a:t>
            </a:r>
            <a:r>
              <a:rPr kumimoji="1" lang="zh-CN" altLang="en-US" sz="2200">
                <a:solidFill>
                  <a:srgbClr val="FF0000"/>
                </a:solidFill>
                <a:ea typeface="楷体" pitchFamily="49" charset="-122"/>
                <a:cs typeface="Times New Roman" pitchFamily="18" charset="0"/>
              </a:rPr>
              <a:t>叶子结点</a:t>
            </a:r>
            <a:r>
              <a:rPr kumimoji="1" lang="zh-CN" altLang="en-US" sz="2200">
                <a:ea typeface="楷体" pitchFamily="49" charset="-122"/>
                <a:cs typeface="Times New Roman" pitchFamily="18" charset="0"/>
              </a:rPr>
              <a:t>）。</a:t>
            </a:r>
            <a:endParaRPr kumimoji="1" lang="en-US" altLang="zh-CN" sz="2200" dirty="0">
              <a:ea typeface="楷体" pitchFamily="49" charset="-122"/>
              <a:cs typeface="Times New Roman" pitchFamily="18" charset="0"/>
            </a:endParaRPr>
          </a:p>
          <a:p>
            <a:pPr algn="just">
              <a:lnSpc>
                <a:spcPct val="120000"/>
              </a:lnSpc>
              <a:spcBef>
                <a:spcPct val="50000"/>
              </a:spcBef>
            </a:pPr>
            <a:r>
              <a:rPr kumimoji="1" lang="en-US" altLang="zh-CN" sz="2200" dirty="0">
                <a:ea typeface="楷体" pitchFamily="49" charset="-122"/>
                <a:cs typeface="Times New Roman" pitchFamily="18" charset="0"/>
              </a:rPr>
              <a:t>       </a:t>
            </a:r>
            <a:r>
              <a:rPr kumimoji="1" lang="zh-CN" altLang="en-US" sz="2200" dirty="0">
                <a:ea typeface="楷体" pitchFamily="49" charset="-122"/>
                <a:cs typeface="Times New Roman" pitchFamily="18" charset="0"/>
              </a:rPr>
              <a:t>度为</a:t>
            </a:r>
            <a:r>
              <a:rPr kumimoji="1" lang="en-US" altLang="zh-CN" sz="2200">
                <a:ea typeface="楷体" pitchFamily="49" charset="-122"/>
                <a:cs typeface="Times New Roman" pitchFamily="18" charset="0"/>
              </a:rPr>
              <a:t>1</a:t>
            </a:r>
            <a:r>
              <a:rPr kumimoji="1" lang="zh-CN" altLang="en-US" sz="2200">
                <a:ea typeface="楷体" pitchFamily="49" charset="-122"/>
                <a:cs typeface="Times New Roman" pitchFamily="18" charset="0"/>
              </a:rPr>
              <a:t>的结点称为</a:t>
            </a:r>
            <a:r>
              <a:rPr kumimoji="1" lang="zh-CN" altLang="en-US" sz="2200">
                <a:solidFill>
                  <a:srgbClr val="FF0000"/>
                </a:solidFill>
                <a:ea typeface="楷体" pitchFamily="49" charset="-122"/>
                <a:cs typeface="Times New Roman" pitchFamily="18" charset="0"/>
              </a:rPr>
              <a:t>单分支结点</a:t>
            </a:r>
            <a:r>
              <a:rPr kumimoji="1" lang="zh-CN" altLang="en-US" sz="2200">
                <a:ea typeface="楷体" pitchFamily="49" charset="-122"/>
                <a:cs typeface="Times New Roman" pitchFamily="18" charset="0"/>
              </a:rPr>
              <a:t>；</a:t>
            </a:r>
            <a:r>
              <a:rPr kumimoji="1" lang="zh-CN" altLang="en-US" sz="2200" dirty="0">
                <a:ea typeface="楷体" pitchFamily="49" charset="-122"/>
                <a:cs typeface="Times New Roman" pitchFamily="18" charset="0"/>
              </a:rPr>
              <a:t>度为</a:t>
            </a:r>
            <a:r>
              <a:rPr kumimoji="1" lang="en-US" altLang="zh-CN" sz="2200">
                <a:ea typeface="楷体" pitchFamily="49" charset="-122"/>
                <a:cs typeface="Times New Roman" pitchFamily="18" charset="0"/>
              </a:rPr>
              <a:t>2</a:t>
            </a:r>
            <a:r>
              <a:rPr kumimoji="1" lang="zh-CN" altLang="en-US" sz="2200">
                <a:ea typeface="楷体" pitchFamily="49" charset="-122"/>
                <a:cs typeface="Times New Roman" pitchFamily="18" charset="0"/>
              </a:rPr>
              <a:t>的结点称为</a:t>
            </a:r>
            <a:r>
              <a:rPr kumimoji="1" lang="zh-CN" altLang="en-US" sz="2200">
                <a:solidFill>
                  <a:srgbClr val="FF0000"/>
                </a:solidFill>
                <a:ea typeface="楷体" pitchFamily="49" charset="-122"/>
                <a:cs typeface="Times New Roman" pitchFamily="18" charset="0"/>
              </a:rPr>
              <a:t>双分支结点</a:t>
            </a:r>
            <a:r>
              <a:rPr kumimoji="1" lang="zh-CN" altLang="en-US" sz="2200">
                <a:ea typeface="楷体" pitchFamily="49" charset="-122"/>
                <a:cs typeface="Times New Roman" pitchFamily="18" charset="0"/>
              </a:rPr>
              <a:t>，依此类推</a:t>
            </a:r>
            <a:r>
              <a:rPr kumimoji="1" lang="zh-CN" altLang="en-US" sz="2200" dirty="0">
                <a:ea typeface="楷体" pitchFamily="49" charset="-122"/>
                <a:cs typeface="Times New Roman" pitchFamily="18" charset="0"/>
              </a:rPr>
              <a:t>。</a:t>
            </a:r>
            <a:endParaRPr lang="zh-CN" altLang="en-US" sz="2200" b="0" dirty="0">
              <a:ea typeface="楷体" pitchFamily="49" charset="-122"/>
              <a:cs typeface="Times New Roman" pitchFamily="18" charset="0"/>
            </a:endParaRPr>
          </a:p>
        </p:txBody>
      </p:sp>
      <p:sp>
        <p:nvSpPr>
          <p:cNvPr id="7199" name="Line 31"/>
          <p:cNvSpPr>
            <a:spLocks noChangeShapeType="1"/>
          </p:cNvSpPr>
          <p:nvPr/>
        </p:nvSpPr>
        <p:spPr bwMode="auto">
          <a:xfrm flipH="1">
            <a:off x="6348435" y="5070487"/>
            <a:ext cx="503238" cy="144463"/>
          </a:xfrm>
          <a:prstGeom prst="line">
            <a:avLst/>
          </a:prstGeom>
          <a:noFill/>
          <a:ln w="28575">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7200" name="Text Box 32"/>
          <p:cNvSpPr txBox="1">
            <a:spLocks noChangeArrowheads="1"/>
          </p:cNvSpPr>
          <p:nvPr/>
        </p:nvSpPr>
        <p:spPr bwMode="auto">
          <a:xfrm>
            <a:off x="6707210" y="4783150"/>
            <a:ext cx="1079500" cy="400110"/>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000">
                <a:latin typeface="Consolas" pitchFamily="49" charset="0"/>
                <a:ea typeface="楷体" pitchFamily="49" charset="-122"/>
                <a:cs typeface="Consolas" pitchFamily="49" charset="0"/>
              </a:rPr>
              <a:t>叶结点</a:t>
            </a:r>
            <a:endParaRPr lang="en-US" altLang="zh-CN" sz="2000" dirty="0">
              <a:latin typeface="Consolas" pitchFamily="49" charset="0"/>
              <a:cs typeface="Consolas" pitchFamily="49" charset="0"/>
            </a:endParaRPr>
          </a:p>
        </p:txBody>
      </p:sp>
      <p:sp>
        <p:nvSpPr>
          <p:cNvPr id="7201" name="Text Box 33"/>
          <p:cNvSpPr txBox="1">
            <a:spLocks noChangeArrowheads="1"/>
          </p:cNvSpPr>
          <p:nvPr/>
        </p:nvSpPr>
        <p:spPr bwMode="auto">
          <a:xfrm>
            <a:off x="1357290" y="3500438"/>
            <a:ext cx="1079500" cy="707886"/>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000">
                <a:latin typeface="Consolas" pitchFamily="49" charset="0"/>
                <a:ea typeface="楷体" pitchFamily="49" charset="-122"/>
                <a:cs typeface="Consolas" pitchFamily="49" charset="0"/>
              </a:rPr>
              <a:t>双分支结点</a:t>
            </a:r>
            <a:endParaRPr lang="en-US" altLang="zh-CN" sz="2000" dirty="0">
              <a:latin typeface="Consolas" pitchFamily="49" charset="0"/>
              <a:cs typeface="Consolas" pitchFamily="49" charset="0"/>
            </a:endParaRPr>
          </a:p>
        </p:txBody>
      </p:sp>
      <p:cxnSp>
        <p:nvCxnSpPr>
          <p:cNvPr id="36" name="直接箭头连接符 35"/>
          <p:cNvCxnSpPr>
            <a:endCxn id="7177" idx="1"/>
          </p:cNvCxnSpPr>
          <p:nvPr/>
        </p:nvCxnSpPr>
        <p:spPr>
          <a:xfrm>
            <a:off x="2428860" y="3857628"/>
            <a:ext cx="413137" cy="132144"/>
          </a:xfrm>
          <a:prstGeom prst="straightConnector1">
            <a:avLst/>
          </a:prstGeom>
          <a:ln w="28575">
            <a:solidFill>
              <a:srgbClr val="CC00FF"/>
            </a:solidFill>
            <a:tailEnd type="arrow"/>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2520962" y="3201986"/>
            <a:ext cx="3816350" cy="2305050"/>
            <a:chOff x="1692275" y="2276475"/>
            <a:chExt cx="3816350" cy="2305050"/>
          </a:xfrm>
        </p:grpSpPr>
        <p:sp>
          <p:nvSpPr>
            <p:cNvPr id="38"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39"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40"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41"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42"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43"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44"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45"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sp>
          <p:nvSpPr>
            <p:cNvPr id="46"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47"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48"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49"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50"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51"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L</a:t>
              </a:r>
            </a:p>
          </p:txBody>
        </p:sp>
        <p:sp>
          <p:nvSpPr>
            <p:cNvPr id="52"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53" name="Line 44"/>
            <p:cNvSpPr>
              <a:spLocks noChangeShapeType="1"/>
            </p:cNvSpPr>
            <p:nvPr/>
          </p:nvSpPr>
          <p:spPr bwMode="auto">
            <a:xfrm flipH="1">
              <a:off x="2357421" y="2493963"/>
              <a:ext cx="703278" cy="434971"/>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4" name="Line 45"/>
            <p:cNvSpPr>
              <a:spLocks noChangeShapeType="1"/>
            </p:cNvSpPr>
            <p:nvPr/>
          </p:nvSpPr>
          <p:spPr bwMode="auto">
            <a:xfrm>
              <a:off x="3238500" y="26368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5" name="Line 46"/>
            <p:cNvSpPr>
              <a:spLocks noChangeShapeType="1"/>
            </p:cNvSpPr>
            <p:nvPr/>
          </p:nvSpPr>
          <p:spPr bwMode="auto">
            <a:xfrm>
              <a:off x="3430588" y="2522538"/>
              <a:ext cx="647700" cy="503237"/>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6" name="Line 49"/>
            <p:cNvSpPr>
              <a:spLocks noChangeShapeType="1"/>
            </p:cNvSpPr>
            <p:nvPr/>
          </p:nvSpPr>
          <p:spPr bwMode="auto">
            <a:xfrm>
              <a:off x="3243263" y="3332163"/>
              <a:ext cx="0" cy="252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7" name="Line 50"/>
            <p:cNvSpPr>
              <a:spLocks noChangeShapeType="1"/>
            </p:cNvSpPr>
            <p:nvPr/>
          </p:nvSpPr>
          <p:spPr bwMode="auto">
            <a:xfrm>
              <a:off x="3243263"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58"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59"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60" name="Line 53"/>
            <p:cNvSpPr>
              <a:spLocks noChangeShapeType="1"/>
            </p:cNvSpPr>
            <p:nvPr/>
          </p:nvSpPr>
          <p:spPr bwMode="auto">
            <a:xfrm flipH="1">
              <a:off x="4184650" y="3862388"/>
              <a:ext cx="360363" cy="358775"/>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1" name="Line 54"/>
            <p:cNvSpPr>
              <a:spLocks noChangeShapeType="1"/>
            </p:cNvSpPr>
            <p:nvPr/>
          </p:nvSpPr>
          <p:spPr bwMode="auto">
            <a:xfrm>
              <a:off x="4687888" y="39338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62"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grpSp>
      <p:sp>
        <p:nvSpPr>
          <p:cNvPr id="2" name="灯片编号占位符 1">
            <a:extLst>
              <a:ext uri="{FF2B5EF4-FFF2-40B4-BE49-F238E27FC236}">
                <a16:creationId xmlns:a16="http://schemas.microsoft.com/office/drawing/2014/main" id="{A3ADE74C-B8EF-4100-B0D8-EDC93C798D41}"/>
              </a:ext>
            </a:extLst>
          </p:cNvPr>
          <p:cNvSpPr>
            <a:spLocks noGrp="1"/>
          </p:cNvSpPr>
          <p:nvPr>
            <p:ph type="sldNum" sz="quarter" idx="12"/>
          </p:nvPr>
        </p:nvSpPr>
        <p:spPr/>
        <p:txBody>
          <a:bodyPr/>
          <a:lstStyle/>
          <a:p>
            <a:fld id="{FFD28AF7-D4CC-4B35-B7D7-507FA0146854}" type="slidenum">
              <a:rPr lang="en-US" altLang="zh-CN" smtClean="0"/>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142844" y="302667"/>
            <a:ext cx="8782020" cy="465354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CreateBTree</a:t>
            </a:r>
            <a:r>
              <a:rPr kumimoji="1" lang="en-US" altLang="zh-CN" sz="1800">
                <a:solidFill>
                  <a:srgbClr val="3333FF"/>
                </a:solidFill>
                <a:latin typeface="Consolas" pitchFamily="49" charset="0"/>
                <a:ea typeface="仿宋" pitchFamily="49" charset="-122"/>
                <a:cs typeface="Consolas" pitchFamily="49" charset="0"/>
              </a:rPr>
              <a:t>(BTNode </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&amp;b</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char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str</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由</a:t>
            </a:r>
            <a:r>
              <a:rPr kumimoji="1" lang="en-US" altLang="zh-CN" sz="1800">
                <a:solidFill>
                  <a:srgbClr val="3333FF"/>
                </a:solidFill>
                <a:latin typeface="Consolas" pitchFamily="49" charset="0"/>
                <a:ea typeface="仿宋" pitchFamily="49" charset="-122"/>
                <a:cs typeface="Consolas" pitchFamily="49" charset="0"/>
              </a:rPr>
              <a:t>str </a:t>
            </a:r>
            <a:r>
              <a:rPr kumimoji="1" lang="en-US" altLang="zh-CN" sz="1800">
                <a:solidFill>
                  <a:srgbClr val="3333FF"/>
                </a:solidFill>
                <a:latin typeface="Consolas" pitchFamily="49" charset="0"/>
                <a:ea typeface="仿宋" pitchFamily="49" charset="-122"/>
                <a:cs typeface="Consolas" pitchFamily="49" charset="0"/>
                <a:sym typeface="Wingdings"/>
              </a:rPr>
              <a:t> </a:t>
            </a:r>
            <a:r>
              <a:rPr kumimoji="1" lang="zh-CN" altLang="en-US" sz="1800">
                <a:solidFill>
                  <a:srgbClr val="3333FF"/>
                </a:solidFill>
                <a:latin typeface="Consolas" pitchFamily="49" charset="0"/>
                <a:ea typeface="仿宋" pitchFamily="49" charset="-122"/>
                <a:cs typeface="Consolas" pitchFamily="49" charset="0"/>
                <a:sym typeface="Wingdings"/>
              </a:rPr>
              <a:t>二</a:t>
            </a:r>
            <a:r>
              <a:rPr kumimoji="1" lang="zh-CN" altLang="en-US" sz="1800">
                <a:solidFill>
                  <a:srgbClr val="3333FF"/>
                </a:solidFill>
                <a:latin typeface="Consolas" pitchFamily="49" charset="0"/>
                <a:ea typeface="仿宋" pitchFamily="49" charset="-122"/>
                <a:cs typeface="Consolas" pitchFamily="49" charset="0"/>
              </a:rPr>
              <a:t>叉链</a:t>
            </a:r>
            <a:r>
              <a:rPr kumimoji="1" lang="en-US" altLang="zh-CN" sz="1800">
                <a:solidFill>
                  <a:srgbClr val="3333FF"/>
                </a:solidFill>
                <a:latin typeface="Consolas" pitchFamily="49" charset="0"/>
                <a:ea typeface="仿宋" pitchFamily="49" charset="-122"/>
                <a:cs typeface="Consolas" pitchFamily="49" charset="0"/>
              </a:rPr>
              <a:t>b</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BTNode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St[</a:t>
            </a:r>
            <a:r>
              <a:rPr kumimoji="1" lang="en-US" altLang="zh-CN" sz="1800" err="1">
                <a:solidFill>
                  <a:srgbClr val="FF00FF"/>
                </a:solidFill>
                <a:latin typeface="Consolas" pitchFamily="49" charset="0"/>
                <a:ea typeface="仿宋" pitchFamily="49" charset="-122"/>
                <a:cs typeface="Consolas" pitchFamily="49" charset="0"/>
              </a:rPr>
              <a:t>MaxSize</a:t>
            </a:r>
            <a:r>
              <a:rPr kumimoji="1" lang="en-US" altLang="zh-CN" sz="1800">
                <a:solidFill>
                  <a:srgbClr val="FF00FF"/>
                </a:solidFill>
                <a:latin typeface="Consolas" pitchFamily="49" charset="0"/>
                <a:ea typeface="仿宋" pitchFamily="49" charset="-122"/>
                <a:cs typeface="Consolas" pitchFamily="49" charset="0"/>
              </a:rPr>
              <a:t>]</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*p;</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int </a:t>
            </a:r>
            <a:r>
              <a:rPr kumimoji="1" lang="en-US" altLang="zh-CN" sz="1800" dirty="0">
                <a:solidFill>
                  <a:srgbClr val="FF00FF"/>
                </a:solidFill>
                <a:latin typeface="Consolas" pitchFamily="49" charset="0"/>
                <a:ea typeface="仿宋" pitchFamily="49" charset="-122"/>
                <a:cs typeface="Consolas" pitchFamily="49" charset="0"/>
              </a:rPr>
              <a:t>top</a:t>
            </a:r>
            <a:r>
              <a:rPr kumimoji="1" lang="en-US" altLang="zh-CN" sz="1800">
                <a:solidFill>
                  <a:srgbClr val="FF00FF"/>
                </a:solidFill>
                <a:latin typeface="Consolas" pitchFamily="49" charset="0"/>
                <a:ea typeface="仿宋" pitchFamily="49" charset="-122"/>
                <a:cs typeface="Consolas" pitchFamily="49" charset="0"/>
              </a:rPr>
              <a:t>=-1</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k </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j=0</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char </a:t>
            </a:r>
            <a:r>
              <a:rPr kumimoji="1" lang="en-US" altLang="zh-CN" sz="1800" dirty="0" err="1">
                <a:solidFill>
                  <a:srgbClr val="3333FF"/>
                </a:solidFill>
                <a:latin typeface="Consolas" pitchFamily="49" charset="0"/>
                <a:ea typeface="仿宋" pitchFamily="49" charset="-122"/>
                <a:cs typeface="Consolas" pitchFamily="49" charset="0"/>
              </a:rPr>
              <a:t>ch</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C00000"/>
                </a:solidFill>
                <a:latin typeface="Consolas" pitchFamily="49" charset="0"/>
                <a:ea typeface="仿宋" pitchFamily="49" charset="-122"/>
                <a:cs typeface="Consolas" pitchFamily="49" charset="0"/>
              </a:rPr>
              <a:t>b=NULL</a:t>
            </a:r>
            <a:r>
              <a:rPr kumimoji="1" lang="en-US" altLang="zh-CN" sz="1800" dirty="0">
                <a:solidFill>
                  <a:srgbClr val="C00000"/>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建立的</a:t>
            </a:r>
            <a:r>
              <a:rPr kumimoji="1" lang="zh-CN" altLang="en-US" sz="1800">
                <a:solidFill>
                  <a:srgbClr val="00B0F0"/>
                </a:solidFill>
                <a:latin typeface="Consolas" pitchFamily="49" charset="0"/>
                <a:ea typeface="仿宋" pitchFamily="49" charset="-122"/>
                <a:cs typeface="Consolas" pitchFamily="49" charset="0"/>
              </a:rPr>
              <a:t>二叉链初始</a:t>
            </a:r>
            <a:r>
              <a:rPr kumimoji="1" lang="zh-CN" altLang="en-US" sz="1800" dirty="0">
                <a:solidFill>
                  <a:srgbClr val="00B0F0"/>
                </a:solidFill>
                <a:latin typeface="Consolas" pitchFamily="49" charset="0"/>
                <a:ea typeface="仿宋" pitchFamily="49" charset="-122"/>
                <a:cs typeface="Consolas" pitchFamily="49" charset="0"/>
              </a:rPr>
              <a:t>时为空</a:t>
            </a:r>
          </a:p>
          <a:p>
            <a:pPr algn="just">
              <a:lnSpc>
                <a:spcPct val="75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ch=str[j</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while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ch</a:t>
            </a:r>
            <a:r>
              <a:rPr kumimoji="1" lang="en-US" altLang="zh-CN" sz="1800" dirty="0">
                <a:solidFill>
                  <a:srgbClr val="3333FF"/>
                </a:solidFill>
                <a:latin typeface="Consolas" pitchFamily="49" charset="0"/>
                <a:ea typeface="仿宋" pitchFamily="49" charset="-122"/>
                <a:cs typeface="Consolas" pitchFamily="49" charset="0"/>
              </a:rPr>
              <a:t>!='\0')  	</a:t>
            </a:r>
            <a:r>
              <a:rPr kumimoji="1" lang="en-US" altLang="zh-CN" sz="1800" dirty="0">
                <a:solidFill>
                  <a:srgbClr val="00B0F0"/>
                </a:solidFill>
                <a:latin typeface="Consolas" pitchFamily="49" charset="0"/>
                <a:ea typeface="仿宋" pitchFamily="49" charset="-122"/>
                <a:cs typeface="Consolas" pitchFamily="49" charset="0"/>
              </a:rPr>
              <a:t>//</a:t>
            </a:r>
            <a:r>
              <a:rPr kumimoji="1" lang="en-US" altLang="zh-CN" sz="1800" dirty="0" err="1">
                <a:solidFill>
                  <a:srgbClr val="00B0F0"/>
                </a:solidFill>
                <a:latin typeface="Consolas" pitchFamily="49" charset="0"/>
                <a:ea typeface="仿宋" pitchFamily="49" charset="-122"/>
                <a:cs typeface="Consolas" pitchFamily="49" charset="0"/>
              </a:rPr>
              <a:t>str</a:t>
            </a:r>
            <a:r>
              <a:rPr kumimoji="1" lang="zh-CN" altLang="en-US" sz="1800" dirty="0">
                <a:solidFill>
                  <a:srgbClr val="00B0F0"/>
                </a:solidFill>
                <a:latin typeface="Consolas" pitchFamily="49" charset="0"/>
                <a:ea typeface="仿宋" pitchFamily="49" charset="-122"/>
                <a:cs typeface="Consolas" pitchFamily="49" charset="0"/>
              </a:rPr>
              <a:t>未扫描完时循环</a:t>
            </a:r>
          </a:p>
          <a:p>
            <a:pPr algn="just">
              <a:lnSpc>
                <a:spcPct val="75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switch(ch</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case </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3333FF"/>
                </a:solidFill>
                <a:latin typeface="Consolas" pitchFamily="49" charset="0"/>
                <a:ea typeface="仿宋" pitchFamily="49" charset="-122"/>
                <a:cs typeface="Consolas" pitchFamily="49" charset="0"/>
              </a:rPr>
              <a:t>: top++; St[top]=p; k=1; </a:t>
            </a:r>
            <a:r>
              <a:rPr kumimoji="1" lang="en-US" altLang="zh-CN" sz="1800">
                <a:solidFill>
                  <a:srgbClr val="3333FF"/>
                </a:solidFill>
                <a:latin typeface="Consolas" pitchFamily="49" charset="0"/>
                <a:ea typeface="仿宋" pitchFamily="49" charset="-122"/>
                <a:cs typeface="Consolas" pitchFamily="49" charset="0"/>
              </a:rPr>
              <a:t>break;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可能有左孩子结点，进栈</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75000"/>
              </a:lnSpc>
              <a:spcBef>
                <a:spcPct val="50000"/>
              </a:spcBef>
            </a:pPr>
            <a:r>
              <a:rPr kumimoji="1" lang="en-US" altLang="zh-CN" sz="1800">
                <a:solidFill>
                  <a:srgbClr val="00B0F0"/>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case </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rgbClr val="3333FF"/>
                </a:solidFill>
                <a:latin typeface="Consolas" pitchFamily="49" charset="0"/>
                <a:ea typeface="仿宋" pitchFamily="49" charset="-122"/>
                <a:cs typeface="Consolas" pitchFamily="49" charset="0"/>
              </a:rPr>
              <a:t>: top-</a:t>
            </a:r>
            <a:r>
              <a:rPr kumimoji="1" lang="en-US" altLang="zh-CN" sz="1800">
                <a:solidFill>
                  <a:srgbClr val="3333FF"/>
                </a:solidFill>
                <a:latin typeface="Consolas" pitchFamily="49" charset="0"/>
                <a:ea typeface="仿宋" pitchFamily="49" charset="-122"/>
                <a:cs typeface="Consolas" pitchFamily="49" charset="0"/>
              </a:rPr>
              <a:t>-;  break;</a:t>
            </a:r>
          </a:p>
          <a:p>
            <a:pPr algn="just">
              <a:lnSpc>
                <a:spcPct val="75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case '</a:t>
            </a:r>
            <a:r>
              <a:rPr kumimoji="1" lang="zh-CN" altLang="en-US" sz="1800">
                <a:solidFill>
                  <a:srgbClr val="FF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k=2;  break;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后面为右孩子结点</a:t>
            </a:r>
            <a:endParaRPr kumimoji="1" lang="zh-CN" altLang="en-US" sz="1800" dirty="0">
              <a:solidFill>
                <a:srgbClr val="00B0F0"/>
              </a:solidFill>
              <a:latin typeface="Consolas" pitchFamily="49" charset="0"/>
              <a:ea typeface="仿宋" pitchFamily="49" charset="-122"/>
              <a:cs typeface="Consolas" pitchFamily="49" charset="0"/>
            </a:endParaRPr>
          </a:p>
        </p:txBody>
      </p:sp>
      <p:sp>
        <p:nvSpPr>
          <p:cNvPr id="2" name="灯片编号占位符 1">
            <a:extLst>
              <a:ext uri="{FF2B5EF4-FFF2-40B4-BE49-F238E27FC236}">
                <a16:creationId xmlns:a16="http://schemas.microsoft.com/office/drawing/2014/main" id="{C0E4FCE7-27ED-4FEC-88B4-6D718ABC3F58}"/>
              </a:ext>
            </a:extLst>
          </p:cNvPr>
          <p:cNvSpPr>
            <a:spLocks noGrp="1"/>
          </p:cNvSpPr>
          <p:nvPr>
            <p:ph type="sldNum" sz="quarter" idx="12"/>
          </p:nvPr>
        </p:nvSpPr>
        <p:spPr/>
        <p:txBody>
          <a:bodyPr/>
          <a:lstStyle/>
          <a:p>
            <a:fld id="{FFD28AF7-D4CC-4B35-B7D7-507FA0146854}" type="slidenum">
              <a:rPr lang="en-US" altLang="zh-CN" smtClean="0"/>
              <a:pPr/>
              <a:t>80</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9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99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99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9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29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299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299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299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299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299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611188" y="333375"/>
            <a:ext cx="7675588" cy="5100197"/>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default: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遇到结点值</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p=(</a:t>
            </a: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malloc</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sizeof</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p-&gt;data=</a:t>
            </a:r>
            <a:r>
              <a:rPr kumimoji="1" lang="en-US" altLang="zh-CN" sz="1800" dirty="0" err="1">
                <a:solidFill>
                  <a:srgbClr val="3333FF"/>
                </a:solidFill>
                <a:latin typeface="Consolas" pitchFamily="49" charset="0"/>
                <a:ea typeface="仿宋" pitchFamily="49" charset="-122"/>
                <a:cs typeface="Consolas" pitchFamily="49" charset="0"/>
              </a:rPr>
              <a:t>ch</a:t>
            </a:r>
            <a:r>
              <a:rPr kumimoji="1" lang="en-US" altLang="zh-CN" sz="1800" dirty="0">
                <a:solidFill>
                  <a:srgbClr val="3333FF"/>
                </a:solidFill>
                <a:latin typeface="Consolas" pitchFamily="49" charset="0"/>
                <a:ea typeface="仿宋" pitchFamily="49" charset="-122"/>
                <a:cs typeface="Consolas" pitchFamily="49" charset="0"/>
              </a:rPr>
              <a:t>;  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a:t>
            </a:r>
            <a:r>
              <a:rPr kumimoji="1" lang="en-US" altLang="zh-CN" sz="1800" dirty="0">
                <a:solidFill>
                  <a:srgbClr val="C00000"/>
                </a:solidFill>
                <a:latin typeface="Consolas" pitchFamily="49" charset="0"/>
                <a:ea typeface="仿宋" pitchFamily="49" charset="-122"/>
                <a:cs typeface="Consolas" pitchFamily="49" charset="0"/>
              </a:rPr>
              <a:t>b==NULL</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为二叉树</a:t>
            </a:r>
            <a:r>
              <a:rPr kumimoji="1" lang="zh-CN" altLang="en-US" sz="1800">
                <a:solidFill>
                  <a:srgbClr val="00B0F0"/>
                </a:solidFill>
                <a:latin typeface="Consolas" pitchFamily="49" charset="0"/>
                <a:ea typeface="仿宋" pitchFamily="49" charset="-122"/>
                <a:cs typeface="Consolas" pitchFamily="49" charset="0"/>
              </a:rPr>
              <a:t>的根结点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b=p;</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else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已建立</a:t>
            </a:r>
            <a:r>
              <a:rPr kumimoji="1" lang="zh-CN" altLang="en-US" sz="1800">
                <a:solidFill>
                  <a:srgbClr val="00B0F0"/>
                </a:solidFill>
                <a:latin typeface="Consolas" pitchFamily="49" charset="0"/>
                <a:ea typeface="仿宋" pitchFamily="49" charset="-122"/>
                <a:cs typeface="Consolas" pitchFamily="49" charset="0"/>
              </a:rPr>
              <a:t>二叉树根结点</a:t>
            </a:r>
            <a:endParaRPr kumimoji="1" lang="zh-CN" altLang="en-US"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switch(k</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case </a:t>
            </a:r>
            <a:r>
              <a:rPr kumimoji="1" lang="en-US" altLang="zh-CN" sz="1800" dirty="0">
                <a:solidFill>
                  <a:srgbClr val="3333FF"/>
                </a:solidFill>
                <a:latin typeface="Consolas" pitchFamily="49" charset="0"/>
                <a:ea typeface="仿宋" pitchFamily="49" charset="-122"/>
                <a:cs typeface="Consolas" pitchFamily="49" charset="0"/>
              </a:rPr>
              <a:t>1:  St[top]-&gt;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=p;  break;</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case </a:t>
            </a:r>
            <a:r>
              <a:rPr kumimoji="1" lang="en-US" altLang="zh-CN" sz="1800" dirty="0">
                <a:solidFill>
                  <a:srgbClr val="3333FF"/>
                </a:solidFill>
                <a:latin typeface="Consolas" pitchFamily="49" charset="0"/>
                <a:ea typeface="仿宋" pitchFamily="49" charset="-122"/>
                <a:cs typeface="Consolas" pitchFamily="49" charset="0"/>
              </a:rPr>
              <a:t>2:  St[top]-&gt;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=p;  break;</a:t>
            </a: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j</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err="1">
                <a:solidFill>
                  <a:srgbClr val="3333FF"/>
                </a:solidFill>
                <a:latin typeface="Consolas" pitchFamily="49" charset="0"/>
                <a:ea typeface="仿宋" pitchFamily="49" charset="-122"/>
                <a:cs typeface="Consolas" pitchFamily="49" charset="0"/>
              </a:rPr>
              <a:t>ch</a:t>
            </a:r>
            <a:r>
              <a:rPr kumimoji="1" lang="en-US" altLang="zh-CN" sz="1800">
                <a:solidFill>
                  <a:srgbClr val="3333FF"/>
                </a:solidFill>
                <a:latin typeface="Consolas" pitchFamily="49" charset="0"/>
                <a:ea typeface="仿宋" pitchFamily="49" charset="-122"/>
                <a:cs typeface="Consolas" pitchFamily="49" charset="0"/>
              </a:rPr>
              <a:t>=</a:t>
            </a:r>
            <a:r>
              <a:rPr kumimoji="1" lang="en-US" altLang="zh-CN" sz="1800" err="1">
                <a:solidFill>
                  <a:srgbClr val="3333FF"/>
                </a:solidFill>
                <a:latin typeface="Consolas" pitchFamily="49" charset="0"/>
                <a:ea typeface="仿宋" pitchFamily="49" charset="-122"/>
                <a:cs typeface="Consolas" pitchFamily="49" charset="0"/>
              </a:rPr>
              <a:t>str</a:t>
            </a:r>
            <a:r>
              <a:rPr kumimoji="1" lang="en-US" altLang="zh-CN" sz="1800">
                <a:solidFill>
                  <a:srgbClr val="3333FF"/>
                </a:solidFill>
                <a:latin typeface="Consolas" pitchFamily="49" charset="0"/>
                <a:ea typeface="仿宋" pitchFamily="49" charset="-122"/>
                <a:cs typeface="Consolas" pitchFamily="49" charset="0"/>
              </a:rPr>
              <a:t>[j];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继续扫描</a:t>
            </a:r>
            <a:r>
              <a:rPr kumimoji="1" lang="en-US" altLang="zh-CN" sz="1800">
                <a:solidFill>
                  <a:srgbClr val="00B0F0"/>
                </a:solidFill>
                <a:latin typeface="Consolas" pitchFamily="49" charset="0"/>
                <a:ea typeface="仿宋" pitchFamily="49" charset="-122"/>
                <a:cs typeface="Consolas" pitchFamily="49" charset="0"/>
              </a:rPr>
              <a:t>str</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6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p>
        </p:txBody>
      </p:sp>
      <p:sp>
        <p:nvSpPr>
          <p:cNvPr id="2" name="灯片编号占位符 1">
            <a:extLst>
              <a:ext uri="{FF2B5EF4-FFF2-40B4-BE49-F238E27FC236}">
                <a16:creationId xmlns:a16="http://schemas.microsoft.com/office/drawing/2014/main" id="{ED8F43B3-10CF-4CEC-9082-BA9367975F99}"/>
              </a:ext>
            </a:extLst>
          </p:cNvPr>
          <p:cNvSpPr>
            <a:spLocks noGrp="1"/>
          </p:cNvSpPr>
          <p:nvPr>
            <p:ph type="sldNum" sz="quarter" idx="12"/>
          </p:nvPr>
        </p:nvSpPr>
        <p:spPr/>
        <p:txBody>
          <a:bodyPr/>
          <a:lstStyle/>
          <a:p>
            <a:fld id="{FFD28AF7-D4CC-4B35-B7D7-507FA0146854}" type="slidenum">
              <a:rPr lang="en-US" altLang="zh-CN" smtClean="0"/>
              <a:pPr/>
              <a:t>81</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0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0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0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401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40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40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0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401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401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4018">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401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4018">
                                            <p:txEl>
                                              <p:pRg st="13" end="13"/>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140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381000" y="714356"/>
            <a:ext cx="8405842" cy="769441"/>
          </a:xfrm>
          <a:prstGeom prst="rect">
            <a:avLst/>
          </a:prstGeom>
          <a:noFill/>
          <a:ln w="9525">
            <a:noFill/>
            <a:miter lim="800000"/>
            <a:headEnd/>
            <a:tailEnd/>
          </a:ln>
          <a:effectLst/>
        </p:spPr>
        <p:txBody>
          <a:bodyPr wrap="square">
            <a:spAutoFit/>
          </a:bodyPr>
          <a:lstStyle/>
          <a:p>
            <a:pPr algn="just">
              <a:spcBef>
                <a:spcPct val="50000"/>
              </a:spcBef>
            </a:pPr>
            <a:r>
              <a:rPr kumimoji="1" lang="zh-CN" altLang="en-US" sz="2200">
                <a:latin typeface="Consolas" pitchFamily="49" charset="0"/>
                <a:ea typeface="楷体" pitchFamily="49" charset="-122"/>
                <a:cs typeface="Consolas" pitchFamily="49" charset="0"/>
              </a:rPr>
              <a:t>   设</a:t>
            </a:r>
            <a:r>
              <a:rPr kumimoji="1" lang="en-US" altLang="zh-CN" sz="2200" i="1">
                <a:latin typeface="Consolas" pitchFamily="49" charset="0"/>
                <a:ea typeface="楷体" pitchFamily="49" charset="-122"/>
                <a:cs typeface="Consolas" pitchFamily="49" charset="0"/>
              </a:rPr>
              <a:t>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en-US" altLang="zh-CN" sz="2200">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销毁二叉链</a:t>
            </a:r>
            <a:r>
              <a:rPr kumimoji="1" lang="en-US" altLang="zh-CN" sz="2200" i="1">
                <a:latin typeface="Consolas" pitchFamily="49" charset="0"/>
                <a:ea typeface="楷体" pitchFamily="49" charset="-122"/>
                <a:cs typeface="Consolas" pitchFamily="49" charset="0"/>
              </a:rPr>
              <a:t>b</a:t>
            </a:r>
            <a:r>
              <a:rPr kumimoji="1" lang="zh-CN" altLang="en-US" sz="2200">
                <a:latin typeface="Consolas" pitchFamily="49" charset="0"/>
                <a:ea typeface="楷体" pitchFamily="49" charset="-122"/>
                <a:cs typeface="Consolas" pitchFamily="49" charset="0"/>
              </a:rPr>
              <a:t>：</a:t>
            </a:r>
            <a:r>
              <a:rPr kumimoji="1" lang="zh-CN" altLang="en-US" sz="2200">
                <a:solidFill>
                  <a:srgbClr val="FF00FF"/>
                </a:solidFill>
                <a:latin typeface="Consolas" pitchFamily="49" charset="0"/>
                <a:ea typeface="楷体" pitchFamily="49" charset="-122"/>
                <a:cs typeface="Consolas" pitchFamily="49" charset="0"/>
              </a:rPr>
              <a:t>大问题</a:t>
            </a:r>
            <a:r>
              <a:rPr kumimoji="1" lang="zh-CN" altLang="en-US" sz="2200">
                <a:latin typeface="Consolas" pitchFamily="49" charset="0"/>
                <a:ea typeface="楷体" pitchFamily="49" charset="-122"/>
                <a:cs typeface="Consolas" pitchFamily="49" charset="0"/>
              </a:rPr>
              <a:t>。则</a:t>
            </a:r>
            <a:r>
              <a:rPr kumimoji="1" lang="en-US" altLang="zh-CN" sz="2200" i="1">
                <a:latin typeface="Consolas" pitchFamily="49" charset="0"/>
                <a:ea typeface="楷体" pitchFamily="49" charset="-122"/>
                <a:cs typeface="Consolas" pitchFamily="49" charset="0"/>
              </a:rPr>
              <a:t>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en-US" altLang="zh-CN" sz="2200">
                <a:latin typeface="Consolas" pitchFamily="49" charset="0"/>
                <a:ea typeface="+mn-ea"/>
                <a:cs typeface="Consolas" pitchFamily="49" charset="0"/>
              </a:rPr>
              <a:t>-</a:t>
            </a:r>
            <a:r>
              <a:rPr kumimoji="1" lang="en-US" altLang="zh-CN" sz="2200">
                <a:latin typeface="Consolas" pitchFamily="49" charset="0"/>
                <a:ea typeface="楷体" pitchFamily="49" charset="-122"/>
                <a:cs typeface="Consolas" pitchFamily="49" charset="0"/>
              </a:rPr>
              <a:t>&gt;lchild)</a:t>
            </a:r>
            <a:r>
              <a:rPr kumimoji="1" lang="zh-CN" altLang="en-US" sz="2200">
                <a:latin typeface="Consolas" pitchFamily="49" charset="0"/>
                <a:ea typeface="楷体" pitchFamily="49" charset="-122"/>
                <a:cs typeface="Consolas" pitchFamily="49" charset="0"/>
              </a:rPr>
              <a:t>销毁左子树，</a:t>
            </a:r>
            <a:r>
              <a:rPr kumimoji="1" lang="en-US" altLang="zh-CN" sz="2200" i="1">
                <a:latin typeface="Consolas" pitchFamily="49" charset="0"/>
                <a:ea typeface="楷体" pitchFamily="49" charset="-122"/>
                <a:cs typeface="Consolas" pitchFamily="49" charset="0"/>
              </a:rPr>
              <a:t> 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en-US" altLang="zh-CN" sz="2200">
                <a:latin typeface="Consolas" pitchFamily="49" charset="0"/>
                <a:cs typeface="Consolas" pitchFamily="49" charset="0"/>
              </a:rPr>
              <a:t>-</a:t>
            </a:r>
            <a:r>
              <a:rPr kumimoji="1" lang="en-US" altLang="zh-CN" sz="2200">
                <a:latin typeface="Consolas" pitchFamily="49" charset="0"/>
                <a:ea typeface="楷体" pitchFamily="49" charset="-122"/>
                <a:cs typeface="Consolas" pitchFamily="49" charset="0"/>
              </a:rPr>
              <a:t>&gt;rchild)</a:t>
            </a:r>
            <a:r>
              <a:rPr kumimoji="1" lang="zh-CN" altLang="en-US" sz="2200">
                <a:latin typeface="Consolas" pitchFamily="49" charset="0"/>
                <a:ea typeface="楷体" pitchFamily="49" charset="-122"/>
                <a:cs typeface="Consolas" pitchFamily="49" charset="0"/>
              </a:rPr>
              <a:t>销毁右子树：</a:t>
            </a:r>
            <a:r>
              <a:rPr kumimoji="1" lang="zh-CN" altLang="en-US" sz="2200">
                <a:solidFill>
                  <a:srgbClr val="FF00FF"/>
                </a:solidFill>
                <a:latin typeface="Consolas" pitchFamily="49" charset="0"/>
                <a:ea typeface="楷体" pitchFamily="49" charset="-122"/>
                <a:cs typeface="Consolas" pitchFamily="49" charset="0"/>
              </a:rPr>
              <a:t>两个小问题</a:t>
            </a:r>
            <a:r>
              <a:rPr kumimoji="1" lang="zh-CN" altLang="en-US" sz="2200">
                <a:latin typeface="Consolas" pitchFamily="49" charset="0"/>
                <a:ea typeface="楷体" pitchFamily="49" charset="-122"/>
                <a:cs typeface="Consolas" pitchFamily="49" charset="0"/>
              </a:rPr>
              <a:t>。</a:t>
            </a:r>
            <a:endParaRPr kumimoji="1" lang="zh-CN" altLang="en-US" sz="2200" dirty="0">
              <a:latin typeface="Consolas" pitchFamily="49" charset="0"/>
              <a:ea typeface="楷体" pitchFamily="49" charset="-122"/>
              <a:cs typeface="Consolas" pitchFamily="49" charset="0"/>
            </a:endParaRPr>
          </a:p>
        </p:txBody>
      </p:sp>
      <p:sp>
        <p:nvSpPr>
          <p:cNvPr id="215044" name="Text Box 4"/>
          <p:cNvSpPr txBox="1">
            <a:spLocks noChangeArrowheads="1"/>
          </p:cNvSpPr>
          <p:nvPr/>
        </p:nvSpPr>
        <p:spPr bwMode="auto">
          <a:xfrm>
            <a:off x="357158" y="109815"/>
            <a:ext cx="5000660"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l">
              <a:spcBef>
                <a:spcPct val="50000"/>
              </a:spcBef>
            </a:pPr>
            <a:r>
              <a:rPr kumimoji="1" lang="zh-CN" altLang="en-US" sz="2200" dirty="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2</a:t>
            </a:r>
            <a:r>
              <a:rPr kumimoji="1" lang="zh-CN" altLang="en-US" sz="2200">
                <a:solidFill>
                  <a:schemeClr val="bg1"/>
                </a:solidFill>
                <a:latin typeface="Consolas" pitchFamily="49" charset="0"/>
                <a:ea typeface="微软雅黑" pitchFamily="34" charset="-122"/>
                <a:cs typeface="Consolas" pitchFamily="49" charset="0"/>
              </a:rPr>
              <a:t>）销毁二叉链</a:t>
            </a:r>
            <a:r>
              <a:rPr kumimoji="1" lang="en-US" altLang="zh-CN" sz="2200">
                <a:solidFill>
                  <a:schemeClr val="bg1"/>
                </a:solidFill>
                <a:latin typeface="Consolas" pitchFamily="49" charset="0"/>
                <a:ea typeface="微软雅黑" pitchFamily="34" charset="-122"/>
                <a:cs typeface="Consolas" pitchFamily="49" charset="0"/>
              </a:rPr>
              <a:t>DestroyBTree(*b)</a:t>
            </a:r>
            <a:endParaRPr lang="en-US" altLang="zh-CN" sz="2200" dirty="0">
              <a:solidFill>
                <a:schemeClr val="bg1"/>
              </a:solidFill>
              <a:latin typeface="Consolas" pitchFamily="49" charset="0"/>
              <a:ea typeface="微软雅黑" pitchFamily="34" charset="-122"/>
              <a:cs typeface="Consolas" pitchFamily="49" charset="0"/>
            </a:endParaRPr>
          </a:p>
        </p:txBody>
      </p:sp>
      <p:grpSp>
        <p:nvGrpSpPr>
          <p:cNvPr id="2" name="组合 16"/>
          <p:cNvGrpSpPr/>
          <p:nvPr/>
        </p:nvGrpSpPr>
        <p:grpSpPr>
          <a:xfrm>
            <a:off x="2285984" y="1571612"/>
            <a:ext cx="3814762" cy="2674382"/>
            <a:chOff x="1857356" y="2143116"/>
            <a:chExt cx="3814762" cy="2674382"/>
          </a:xfrm>
        </p:grpSpPr>
        <p:sp>
          <p:nvSpPr>
            <p:cNvPr id="6" name="Oval 5"/>
            <p:cNvSpPr>
              <a:spLocks noChangeArrowheads="1"/>
            </p:cNvSpPr>
            <p:nvPr/>
          </p:nvSpPr>
          <p:spPr bwMode="auto">
            <a:xfrm>
              <a:off x="3390881" y="2600316"/>
              <a:ext cx="8636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N</a:t>
              </a:r>
              <a:endParaRPr lang="zh-CN" altLang="en-US" sz="2000" i="1" dirty="0">
                <a:solidFill>
                  <a:srgbClr val="3333FF"/>
                </a:solidFill>
                <a:latin typeface="Consolas" pitchFamily="49" charset="0"/>
                <a:cs typeface="Consolas" pitchFamily="49" charset="0"/>
              </a:endParaRPr>
            </a:p>
          </p:txBody>
        </p:sp>
        <p:sp>
          <p:nvSpPr>
            <p:cNvPr id="7" name="Arc 6"/>
            <p:cNvSpPr>
              <a:spLocks/>
            </p:cNvSpPr>
            <p:nvPr/>
          </p:nvSpPr>
          <p:spPr bwMode="auto">
            <a:xfrm>
              <a:off x="3178156" y="2351079"/>
              <a:ext cx="433387"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endParaRPr lang="zh-CN" altLang="en-US">
                <a:latin typeface="Consolas" pitchFamily="49" charset="0"/>
                <a:cs typeface="Consolas" pitchFamily="49" charset="0"/>
              </a:endParaRPr>
            </a:p>
          </p:txBody>
        </p:sp>
        <p:sp>
          <p:nvSpPr>
            <p:cNvPr id="8" name="AutoShape 7"/>
            <p:cNvSpPr>
              <a:spLocks noChangeArrowheads="1"/>
            </p:cNvSpPr>
            <p:nvPr/>
          </p:nvSpPr>
          <p:spPr bwMode="auto">
            <a:xfrm>
              <a:off x="2289156"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9" name="AutoShape 8"/>
            <p:cNvSpPr>
              <a:spLocks noChangeArrowheads="1"/>
            </p:cNvSpPr>
            <p:nvPr/>
          </p:nvSpPr>
          <p:spPr bwMode="auto">
            <a:xfrm>
              <a:off x="4138593"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10" name="Line 10"/>
            <p:cNvSpPr>
              <a:spLocks noChangeShapeType="1"/>
            </p:cNvSpPr>
            <p:nvPr/>
          </p:nvSpPr>
          <p:spPr bwMode="auto">
            <a:xfrm flipH="1">
              <a:off x="2936856" y="3044816"/>
              <a:ext cx="647700" cy="64928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1" name="Line 11"/>
            <p:cNvSpPr>
              <a:spLocks noChangeShapeType="1"/>
            </p:cNvSpPr>
            <p:nvPr/>
          </p:nvSpPr>
          <p:spPr bwMode="auto">
            <a:xfrm>
              <a:off x="4100493" y="3032116"/>
              <a:ext cx="555645" cy="61119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2" name="Text Box 12"/>
            <p:cNvSpPr txBox="1">
              <a:spLocks noChangeArrowheads="1"/>
            </p:cNvSpPr>
            <p:nvPr/>
          </p:nvSpPr>
          <p:spPr bwMode="auto">
            <a:xfrm>
              <a:off x="2649518" y="2143116"/>
              <a:ext cx="719137" cy="40011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sp>
          <p:nvSpPr>
            <p:cNvPr id="13" name="Text Box 13"/>
            <p:cNvSpPr txBox="1">
              <a:spLocks noChangeArrowheads="1"/>
            </p:cNvSpPr>
            <p:nvPr/>
          </p:nvSpPr>
          <p:spPr bwMode="auto">
            <a:xfrm>
              <a:off x="1857356"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&gt;lchild</a:t>
              </a:r>
            </a:p>
          </p:txBody>
        </p:sp>
        <p:sp>
          <p:nvSpPr>
            <p:cNvPr id="14" name="Text Box 14"/>
            <p:cNvSpPr txBox="1">
              <a:spLocks noChangeArrowheads="1"/>
            </p:cNvSpPr>
            <p:nvPr/>
          </p:nvSpPr>
          <p:spPr bwMode="auto">
            <a:xfrm>
              <a:off x="3944918"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dirty="0">
                  <a:latin typeface="Consolas" pitchFamily="49" charset="0"/>
                  <a:cs typeface="Consolas" pitchFamily="49" charset="0"/>
                </a:rPr>
                <a:t>b</a:t>
              </a:r>
              <a:r>
                <a:rPr lang="en-US" altLang="zh-CN" sz="1800" dirty="0">
                  <a:latin typeface="Consolas" pitchFamily="49" charset="0"/>
                  <a:ea typeface="宋体" charset="-122"/>
                  <a:cs typeface="Consolas" pitchFamily="49" charset="0"/>
                </a:rPr>
                <a:t>-</a:t>
              </a:r>
              <a:r>
                <a:rPr lang="en-US" altLang="zh-CN" sz="1800" dirty="0">
                  <a:latin typeface="Consolas" pitchFamily="49" charset="0"/>
                  <a:cs typeface="Consolas" pitchFamily="49" charset="0"/>
                </a:rPr>
                <a:t>&gt;</a:t>
              </a:r>
              <a:r>
                <a:rPr lang="en-US" altLang="zh-CN" sz="1800" dirty="0" err="1">
                  <a:latin typeface="Consolas" pitchFamily="49" charset="0"/>
                  <a:cs typeface="Consolas" pitchFamily="49" charset="0"/>
                </a:rPr>
                <a:t>rchild</a:t>
              </a:r>
              <a:endParaRPr lang="en-US" altLang="zh-CN" sz="1800" dirty="0">
                <a:latin typeface="Consolas" pitchFamily="49" charset="0"/>
                <a:cs typeface="Consolas" pitchFamily="49" charset="0"/>
              </a:endParaRPr>
            </a:p>
          </p:txBody>
        </p:sp>
      </p:grpSp>
      <p:sp>
        <p:nvSpPr>
          <p:cNvPr id="18" name="TextBox 17"/>
          <p:cNvSpPr txBox="1"/>
          <p:nvPr/>
        </p:nvSpPr>
        <p:spPr>
          <a:xfrm>
            <a:off x="4286248" y="1643050"/>
            <a:ext cx="2500330"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：大问题</a:t>
            </a:r>
          </a:p>
        </p:txBody>
      </p:sp>
      <p:sp>
        <p:nvSpPr>
          <p:cNvPr id="19" name="TextBox 18"/>
          <p:cNvSpPr txBox="1"/>
          <p:nvPr/>
        </p:nvSpPr>
        <p:spPr>
          <a:xfrm>
            <a:off x="214282" y="3100328"/>
            <a:ext cx="2857520"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&gt;lchild) </a:t>
            </a:r>
            <a:r>
              <a:rPr lang="zh-CN" altLang="en-US" sz="1800" dirty="0">
                <a:latin typeface="Consolas" pitchFamily="49" charset="0"/>
                <a:ea typeface="楷体" pitchFamily="49" charset="-122"/>
                <a:cs typeface="Consolas" pitchFamily="49" charset="0"/>
              </a:rPr>
              <a:t>：小问题</a:t>
            </a:r>
          </a:p>
        </p:txBody>
      </p:sp>
      <p:sp>
        <p:nvSpPr>
          <p:cNvPr id="20" name="TextBox 19"/>
          <p:cNvSpPr txBox="1"/>
          <p:nvPr/>
        </p:nvSpPr>
        <p:spPr>
          <a:xfrm>
            <a:off x="5643570" y="3071810"/>
            <a:ext cx="2786082"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&gt;rchild) </a:t>
            </a:r>
            <a:r>
              <a:rPr lang="zh-CN" altLang="en-US" sz="1800" dirty="0">
                <a:latin typeface="Consolas" pitchFamily="49" charset="0"/>
                <a:ea typeface="楷体" pitchFamily="49" charset="-122"/>
                <a:cs typeface="Consolas" pitchFamily="49" charset="0"/>
              </a:rPr>
              <a:t>：小问题</a:t>
            </a:r>
          </a:p>
        </p:txBody>
      </p:sp>
      <p:sp>
        <p:nvSpPr>
          <p:cNvPr id="21" name="TextBox 20"/>
          <p:cNvSpPr txBox="1"/>
          <p:nvPr/>
        </p:nvSpPr>
        <p:spPr>
          <a:xfrm>
            <a:off x="500034" y="4214818"/>
            <a:ext cx="3643338"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递归模型如下：</a:t>
            </a:r>
            <a:endParaRPr lang="zh-CN" altLang="en-US" sz="2200" dirty="0"/>
          </a:p>
        </p:txBody>
      </p:sp>
      <p:sp>
        <p:nvSpPr>
          <p:cNvPr id="22" name="TextBox 21"/>
          <p:cNvSpPr txBox="1"/>
          <p:nvPr/>
        </p:nvSpPr>
        <p:spPr>
          <a:xfrm>
            <a:off x="714348" y="4714884"/>
            <a:ext cx="7358114" cy="1049106"/>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08000" rIns="144000" bIns="108000" rtlCol="0">
            <a:spAutoFit/>
          </a:bodyPr>
          <a:lstStyle/>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  ≡  </a:t>
            </a:r>
            <a:r>
              <a:rPr lang="zh-CN" altLang="en-US" sz="1800">
                <a:solidFill>
                  <a:srgbClr val="3333FF"/>
                </a:solidFill>
                <a:latin typeface="Consolas" pitchFamily="49" charset="0"/>
                <a:ea typeface="楷体" pitchFamily="49" charset="-122"/>
                <a:cs typeface="Consolas" pitchFamily="49" charset="0"/>
              </a:rPr>
              <a:t>不做任何事件</a:t>
            </a:r>
            <a:r>
              <a:rPr lang="en-US" sz="1800" dirty="0">
                <a:solidFill>
                  <a:srgbClr val="3333FF"/>
                </a:solidFill>
                <a:latin typeface="Consolas" pitchFamily="49" charset="0"/>
                <a:ea typeface="楷体" pitchFamily="49" charset="-122"/>
                <a:cs typeface="Consolas" pitchFamily="49" charset="0"/>
              </a:rPr>
              <a:t>	</a:t>
            </a:r>
            <a:r>
              <a:rPr lang="en-US" sz="1800">
                <a:solidFill>
                  <a:srgbClr val="3333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若</a:t>
            </a:r>
            <a:r>
              <a:rPr lang="en-US" sz="1800" i="1">
                <a:solidFill>
                  <a:srgbClr val="00B0F0"/>
                </a:solidFill>
                <a:latin typeface="Consolas" pitchFamily="49" charset="0"/>
                <a:ea typeface="楷体" pitchFamily="49" charset="-122"/>
                <a:cs typeface="Consolas" pitchFamily="49" charset="0"/>
              </a:rPr>
              <a:t>b</a:t>
            </a:r>
            <a:r>
              <a:rPr lang="en-US" sz="1800">
                <a:solidFill>
                  <a:srgbClr val="00B0F0"/>
                </a:solidFill>
                <a:latin typeface="Consolas" pitchFamily="49" charset="0"/>
                <a:ea typeface="楷体" pitchFamily="49" charset="-122"/>
                <a:cs typeface="Consolas" pitchFamily="49" charset="0"/>
              </a:rPr>
              <a:t>=NUL</a:t>
            </a:r>
            <a:r>
              <a:rPr lang="en-US" sz="1800">
                <a:solidFill>
                  <a:srgbClr val="3333FF"/>
                </a:solidFill>
                <a:latin typeface="Consolas" pitchFamily="49" charset="0"/>
                <a:ea typeface="楷体" pitchFamily="49" charset="-122"/>
                <a:cs typeface="Consolas" pitchFamily="49" charset="0"/>
              </a:rPr>
              <a:t>L</a:t>
            </a:r>
            <a:endParaRPr lang="zh-CN" altLang="en-US" sz="1800" dirty="0">
              <a:solidFill>
                <a:srgbClr val="3333FF"/>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  ≡   </a:t>
            </a:r>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cs typeface="Consolas" pitchFamily="49" charset="0"/>
              </a:rPr>
              <a:t>-</a:t>
            </a:r>
            <a:r>
              <a:rPr lang="en-US" sz="1800">
                <a:solidFill>
                  <a:srgbClr val="3333FF"/>
                </a:solidFill>
                <a:latin typeface="Consolas" pitchFamily="49" charset="0"/>
                <a:ea typeface="楷体" pitchFamily="49" charset="-122"/>
                <a:cs typeface="Consolas" pitchFamily="49" charset="0"/>
              </a:rPr>
              <a:t>&gt;</a:t>
            </a:r>
            <a:r>
              <a:rPr lang="en-US" altLang="zh-CN" sz="1800">
                <a:solidFill>
                  <a:srgbClr val="3333FF"/>
                </a:solidFill>
                <a:latin typeface="Consolas" pitchFamily="49" charset="0"/>
                <a:ea typeface="楷体" pitchFamily="49" charset="-122"/>
                <a:cs typeface="Consolas" pitchFamily="49" charset="0"/>
              </a:rPr>
              <a:t>l</a:t>
            </a:r>
            <a:r>
              <a:rPr lang="en-US" sz="1800">
                <a:solidFill>
                  <a:srgbClr val="3333FF"/>
                </a:solidFill>
                <a:latin typeface="Consolas" pitchFamily="49" charset="0"/>
                <a:ea typeface="楷体" pitchFamily="49" charset="-122"/>
                <a:cs typeface="Consolas" pitchFamily="49" charset="0"/>
              </a:rPr>
              <a:t>child)</a:t>
            </a:r>
            <a:r>
              <a:rPr lang="zh-CN" altLang="en-US" sz="1800">
                <a:solidFill>
                  <a:srgbClr val="3333FF"/>
                </a:solidFill>
                <a:latin typeface="Consolas" pitchFamily="49" charset="0"/>
                <a:ea typeface="楷体" pitchFamily="49" charset="-122"/>
                <a:cs typeface="Consolas" pitchFamily="49" charset="0"/>
              </a:rPr>
              <a:t>；</a:t>
            </a:r>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cs typeface="Consolas" pitchFamily="49" charset="0"/>
              </a:rPr>
              <a:t>-</a:t>
            </a:r>
            <a:r>
              <a:rPr lang="en-US" sz="1800">
                <a:solidFill>
                  <a:srgbClr val="3333FF"/>
                </a:solidFill>
                <a:latin typeface="Consolas" pitchFamily="49" charset="0"/>
                <a:ea typeface="楷体" pitchFamily="49" charset="-122"/>
                <a:cs typeface="Consolas" pitchFamily="49" charset="0"/>
              </a:rPr>
              <a:t>&gt;rchild)</a:t>
            </a:r>
            <a:r>
              <a:rPr lang="zh-CN" altLang="en-US" sz="1800">
                <a:solidFill>
                  <a:srgbClr val="3333FF"/>
                </a:solidFill>
                <a:latin typeface="Consolas" pitchFamily="49" charset="0"/>
                <a:ea typeface="楷体" pitchFamily="49" charset="-122"/>
                <a:cs typeface="Consolas" pitchFamily="49" charset="0"/>
              </a:rPr>
              <a:t>；</a:t>
            </a:r>
            <a:r>
              <a:rPr lang="en-US" sz="1800">
                <a:solidFill>
                  <a:srgbClr val="3333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其他情况</a:t>
            </a:r>
            <a:endParaRPr lang="en-US" altLang="zh-CN" sz="1800">
              <a:solidFill>
                <a:srgbClr val="00B0F0"/>
              </a:solidFill>
              <a:latin typeface="Consolas" pitchFamily="49" charset="0"/>
              <a:ea typeface="楷体" pitchFamily="49" charset="-122"/>
              <a:cs typeface="Consolas" pitchFamily="49" charset="0"/>
            </a:endParaRPr>
          </a:p>
          <a:p>
            <a:pPr algn="l"/>
            <a:r>
              <a:rPr lang="en-US" altLang="zh-CN" sz="1800">
                <a:solidFill>
                  <a:srgbClr val="3333FF"/>
                </a:solidFill>
                <a:latin typeface="Consolas" pitchFamily="49" charset="0"/>
                <a:ea typeface="楷体" pitchFamily="49" charset="-122"/>
                <a:cs typeface="Consolas" pitchFamily="49" charset="0"/>
              </a:rPr>
              <a:t>            </a:t>
            </a:r>
            <a:r>
              <a:rPr lang="zh-CN" altLang="en-US" sz="1800">
                <a:solidFill>
                  <a:srgbClr val="3333FF"/>
                </a:solidFill>
                <a:latin typeface="Consolas" pitchFamily="49" charset="0"/>
                <a:ea typeface="楷体" pitchFamily="49" charset="-122"/>
                <a:cs typeface="Consolas" pitchFamily="49" charset="0"/>
              </a:rPr>
              <a:t>释放</a:t>
            </a:r>
            <a:r>
              <a:rPr lang="en-US" altLang="zh-CN" sz="1800">
                <a:solidFill>
                  <a:srgbClr val="3333FF"/>
                </a:solidFill>
                <a:latin typeface="Consolas" pitchFamily="49" charset="0"/>
                <a:ea typeface="楷体" pitchFamily="49" charset="-122"/>
                <a:cs typeface="Consolas" pitchFamily="49" charset="0"/>
              </a:rPr>
              <a:t>*</a:t>
            </a:r>
            <a:r>
              <a:rPr lang="en-US" altLang="zh-CN" sz="1800" i="1">
                <a:solidFill>
                  <a:srgbClr val="3333FF"/>
                </a:solidFill>
                <a:latin typeface="Consolas" pitchFamily="49" charset="0"/>
                <a:ea typeface="楷体" pitchFamily="49" charset="-122"/>
                <a:cs typeface="Consolas" pitchFamily="49" charset="0"/>
              </a:rPr>
              <a:t>b</a:t>
            </a:r>
            <a:r>
              <a:rPr lang="zh-CN" altLang="en-US" sz="1800">
                <a:solidFill>
                  <a:srgbClr val="3333FF"/>
                </a:solidFill>
                <a:latin typeface="Consolas" pitchFamily="49" charset="0"/>
                <a:ea typeface="楷体" pitchFamily="49" charset="-122"/>
                <a:cs typeface="Consolas" pitchFamily="49" charset="0"/>
              </a:rPr>
              <a:t>结点</a:t>
            </a:r>
            <a:endParaRPr lang="zh-CN" altLang="en-US" sz="1800" dirty="0">
              <a:solidFill>
                <a:srgbClr val="3333FF"/>
              </a:solidFill>
              <a:latin typeface="Consolas" pitchFamily="49" charset="0"/>
              <a:ea typeface="楷体" pitchFamily="49" charset="-122"/>
              <a:cs typeface="Consolas" pitchFamily="49" charset="0"/>
            </a:endParaRPr>
          </a:p>
        </p:txBody>
      </p:sp>
      <p:sp>
        <p:nvSpPr>
          <p:cNvPr id="3" name="灯片编号占位符 2">
            <a:extLst>
              <a:ext uri="{FF2B5EF4-FFF2-40B4-BE49-F238E27FC236}">
                <a16:creationId xmlns:a16="http://schemas.microsoft.com/office/drawing/2014/main" id="{7D212594-E6BA-4B19-9A81-D1F358BDA0AF}"/>
              </a:ext>
            </a:extLst>
          </p:cNvPr>
          <p:cNvSpPr>
            <a:spLocks noGrp="1"/>
          </p:cNvSpPr>
          <p:nvPr>
            <p:ph type="sldNum" sz="quarter" idx="12"/>
          </p:nvPr>
        </p:nvSpPr>
        <p:spPr/>
        <p:txBody>
          <a:bodyPr/>
          <a:lstStyle/>
          <a:p>
            <a:fld id="{FFD28AF7-D4CC-4B35-B7D7-507FA0146854}" type="slidenum">
              <a:rPr lang="en-US" altLang="zh-CN" smtClean="0"/>
              <a:pPr/>
              <a:t>82</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85786" y="928670"/>
            <a:ext cx="6000792" cy="3831818"/>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DestroyBTree</a:t>
            </a:r>
            <a:r>
              <a:rPr kumimoji="1" lang="en-US" altLang="zh-CN" sz="1800">
                <a:solidFill>
                  <a:srgbClr val="3333FF"/>
                </a:solidFill>
                <a:latin typeface="Consolas" pitchFamily="49" charset="0"/>
                <a:ea typeface="仿宋" pitchFamily="49" charset="-122"/>
                <a:cs typeface="Consolas" pitchFamily="49" charset="0"/>
              </a:rPr>
              <a:t>(BTNode *&amp;b)</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 </a:t>
            </a:r>
            <a:r>
              <a:rPr kumimoji="1" lang="en-US" altLang="zh-CN" sz="1800">
                <a:solidFill>
                  <a:srgbClr val="3333FF"/>
                </a:solidFill>
                <a:latin typeface="Consolas" pitchFamily="49" charset="0"/>
                <a:ea typeface="仿宋" pitchFamily="49" charset="-122"/>
                <a:cs typeface="Consolas" pitchFamily="49" charset="0"/>
              </a:rPr>
              <a:t>return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else</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a:solidFill>
                  <a:srgbClr val="FF0000"/>
                </a:solidFill>
                <a:latin typeface="Consolas" pitchFamily="49" charset="0"/>
                <a:ea typeface="仿宋" pitchFamily="49" charset="-122"/>
                <a:cs typeface="Consolas" pitchFamily="49" charset="0"/>
              </a:rPr>
              <a:t>DestroyBTree</a:t>
            </a:r>
            <a:r>
              <a:rPr kumimoji="1" lang="en-US" altLang="zh-CN" sz="1800">
                <a:solidFill>
                  <a:srgbClr val="3333FF"/>
                </a:solidFill>
                <a:latin typeface="Consolas" pitchFamily="49" charset="0"/>
                <a:ea typeface="仿宋" pitchFamily="49" charset="-122"/>
                <a:cs typeface="Consolas" pitchFamily="49" charset="0"/>
              </a:rPr>
              <a:t>(b-&gt;lchild);</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DestroyBTree</a:t>
            </a:r>
            <a:r>
              <a:rPr kumimoji="1" lang="en-US" altLang="zh-CN" sz="1800">
                <a:solidFill>
                  <a:srgbClr val="3333FF"/>
                </a:solidFill>
                <a:latin typeface="Consolas" pitchFamily="49" charset="0"/>
                <a:ea typeface="仿宋" pitchFamily="49" charset="-122"/>
                <a:cs typeface="Consolas" pitchFamily="49" charset="0"/>
              </a:rPr>
              <a:t>(b-&gt;rchild);</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free(b);     </a:t>
            </a:r>
            <a:r>
              <a:rPr kumimoji="1" lang="en-US" altLang="zh-CN" sz="1800">
                <a:solidFill>
                  <a:srgbClr val="00B0F0"/>
                </a:solidFill>
                <a:latin typeface="Consolas" pitchFamily="49" charset="0"/>
                <a:ea typeface="仿宋" pitchFamily="49" charset="-122"/>
                <a:cs typeface="Consolas" pitchFamily="49" charset="0"/>
              </a:rPr>
              <a:t> //</a:t>
            </a:r>
            <a:r>
              <a:rPr kumimoji="1" lang="zh-CN" altLang="en-US" sz="1800">
                <a:solidFill>
                  <a:srgbClr val="00B0F0"/>
                </a:solidFill>
                <a:latin typeface="Consolas" pitchFamily="49" charset="0"/>
                <a:ea typeface="仿宋" pitchFamily="49" charset="-122"/>
                <a:cs typeface="Consolas" pitchFamily="49" charset="0"/>
              </a:rPr>
              <a:t>剩下一个结点</a:t>
            </a:r>
            <a:r>
              <a:rPr kumimoji="1" lang="en-US" altLang="zh-CN" sz="1800">
                <a:solidFill>
                  <a:srgbClr val="00B0F0"/>
                </a:solidFill>
                <a:latin typeface="Consolas" pitchFamily="49" charset="0"/>
                <a:ea typeface="仿宋" pitchFamily="49" charset="-122"/>
                <a:cs typeface="Consolas" pitchFamily="49" charset="0"/>
              </a:rPr>
              <a:t>b</a:t>
            </a:r>
            <a:r>
              <a:rPr kumimoji="1" lang="zh-CN" altLang="en-US" sz="1800">
                <a:solidFill>
                  <a:srgbClr val="00B0F0"/>
                </a:solidFill>
                <a:latin typeface="Consolas" pitchFamily="49" charset="0"/>
                <a:ea typeface="仿宋" pitchFamily="49" charset="-122"/>
                <a:cs typeface="Consolas" pitchFamily="49" charset="0"/>
              </a:rPr>
              <a:t>，直接释放</a:t>
            </a:r>
            <a:endParaRPr kumimoji="1" lang="en-US" altLang="zh-CN" sz="1800">
              <a:solidFill>
                <a:srgbClr val="00B0F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dirty="0">
                <a:solidFill>
                  <a:srgbClr val="3333FF"/>
                </a:solidFill>
                <a:latin typeface="Consolas" pitchFamily="49" charset="0"/>
                <a:ea typeface="仿宋" pitchFamily="49" charset="-122"/>
                <a:cs typeface="Consolas" pitchFamily="49" charset="0"/>
              </a:rPr>
              <a:t>}</a:t>
            </a:r>
            <a:endParaRPr lang="en-US" altLang="zh-CN" sz="1800"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785786" y="214290"/>
            <a:ext cx="3786214" cy="430887"/>
          </a:xfrm>
          <a:prstGeom prst="rect">
            <a:avLst/>
          </a:prstGeom>
          <a:noFill/>
        </p:spPr>
        <p:txBody>
          <a:bodyPr wrap="square" rtlCol="0">
            <a:spAutoFit/>
          </a:bodyPr>
          <a:lstStyle/>
          <a:p>
            <a:pPr algn="l"/>
            <a:r>
              <a:rPr lang="zh-CN" altLang="en-US" sz="2200">
                <a:latin typeface="楷体" pitchFamily="49" charset="-122"/>
                <a:ea typeface="楷体" pitchFamily="49" charset="-122"/>
              </a:rPr>
              <a:t>对应的递归算法如下：</a:t>
            </a:r>
          </a:p>
        </p:txBody>
      </p:sp>
      <p:sp>
        <p:nvSpPr>
          <p:cNvPr id="2" name="灯片编号占位符 1">
            <a:extLst>
              <a:ext uri="{FF2B5EF4-FFF2-40B4-BE49-F238E27FC236}">
                <a16:creationId xmlns:a16="http://schemas.microsoft.com/office/drawing/2014/main" id="{B2DC0B7F-ACD1-490F-963D-9BBF546F1042}"/>
              </a:ext>
            </a:extLst>
          </p:cNvPr>
          <p:cNvSpPr>
            <a:spLocks noGrp="1"/>
          </p:cNvSpPr>
          <p:nvPr>
            <p:ph type="sldNum" sz="quarter" idx="12"/>
          </p:nvPr>
        </p:nvSpPr>
        <p:spPr/>
        <p:txBody>
          <a:bodyPr/>
          <a:lstStyle/>
          <a:p>
            <a:fld id="{FFD28AF7-D4CC-4B35-B7D7-507FA0146854}" type="slidenum">
              <a:rPr lang="en-US" altLang="zh-CN" smtClean="0"/>
              <a:pPr/>
              <a:t>83</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381000" y="714356"/>
            <a:ext cx="8078788" cy="769441"/>
          </a:xfrm>
          <a:prstGeom prst="rect">
            <a:avLst/>
          </a:prstGeom>
          <a:noFill/>
          <a:ln w="9525">
            <a:noFill/>
            <a:miter lim="800000"/>
            <a:headEnd/>
            <a:tailEnd/>
          </a:ln>
          <a:effectLst/>
        </p:spPr>
        <p:txBody>
          <a:bodyPr>
            <a:spAutoFit/>
          </a:bodyPr>
          <a:lstStyle/>
          <a:p>
            <a:pPr algn="just">
              <a:spcBef>
                <a:spcPct val="50000"/>
              </a:spcBef>
            </a:pPr>
            <a:r>
              <a:rPr kumimoji="1" lang="zh-CN" altLang="en-US" sz="2200">
                <a:latin typeface="Consolas" pitchFamily="49" charset="0"/>
                <a:ea typeface="楷体" pitchFamily="49" charset="-122"/>
                <a:cs typeface="Consolas" pitchFamily="49" charset="0"/>
              </a:rPr>
              <a:t>   设</a:t>
            </a:r>
            <a:r>
              <a:rPr kumimoji="1" lang="en-US" altLang="zh-CN" sz="2200" i="1">
                <a:latin typeface="Consolas" pitchFamily="49" charset="0"/>
                <a:ea typeface="楷体" pitchFamily="49" charset="-122"/>
                <a:cs typeface="Consolas" pitchFamily="49" charset="0"/>
              </a:rPr>
              <a:t>f</a:t>
            </a:r>
            <a:r>
              <a:rPr kumimoji="1" lang="en-US" altLang="zh-CN"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b</a:t>
            </a:r>
            <a:r>
              <a:rPr kumimoji="1" lang="zh-CN" altLang="en-US"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x</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在二叉树</a:t>
            </a:r>
            <a:r>
              <a:rPr kumimoji="1" lang="en-US" altLang="zh-CN" sz="2200" i="1" dirty="0">
                <a:latin typeface="Consolas" pitchFamily="49" charset="0"/>
                <a:ea typeface="楷体" pitchFamily="49" charset="-122"/>
                <a:cs typeface="Consolas" pitchFamily="49" charset="0"/>
              </a:rPr>
              <a:t>b</a:t>
            </a:r>
            <a:r>
              <a:rPr kumimoji="1" lang="zh-CN" altLang="en-US" sz="2200" dirty="0">
                <a:latin typeface="Consolas" pitchFamily="49" charset="0"/>
                <a:ea typeface="楷体" pitchFamily="49" charset="-122"/>
                <a:cs typeface="Consolas" pitchFamily="49" charset="0"/>
              </a:rPr>
              <a:t>中查找值为</a:t>
            </a:r>
            <a:r>
              <a:rPr kumimoji="1" lang="en-US" altLang="zh-CN" sz="2200" i="1">
                <a:latin typeface="Consolas" pitchFamily="49" charset="0"/>
                <a:ea typeface="楷体" pitchFamily="49" charset="-122"/>
                <a:cs typeface="Consolas" pitchFamily="49" charset="0"/>
              </a:rPr>
              <a:t>x</a:t>
            </a:r>
            <a:r>
              <a:rPr kumimoji="1" lang="zh-CN" altLang="en-US" sz="2200">
                <a:latin typeface="Consolas" pitchFamily="49" charset="0"/>
                <a:ea typeface="楷体" pitchFamily="49" charset="-122"/>
                <a:cs typeface="Consolas" pitchFamily="49" charset="0"/>
              </a:rPr>
              <a:t>的结点（</a:t>
            </a:r>
            <a:r>
              <a:rPr kumimoji="1" lang="zh-CN" altLang="en-US" sz="2200" dirty="0">
                <a:latin typeface="Consolas" pitchFamily="49" charset="0"/>
                <a:ea typeface="楷体" pitchFamily="49" charset="-122"/>
                <a:cs typeface="Consolas" pitchFamily="49" charset="0"/>
              </a:rPr>
              <a:t>唯一）。找到后返回</a:t>
            </a:r>
            <a:r>
              <a:rPr kumimoji="1" lang="zh-CN" altLang="en-US" sz="2200">
                <a:latin typeface="Consolas" pitchFamily="49" charset="0"/>
                <a:ea typeface="楷体" pitchFamily="49" charset="-122"/>
                <a:cs typeface="Consolas" pitchFamily="49" charset="0"/>
              </a:rPr>
              <a:t>其指针，否则</a:t>
            </a:r>
            <a:r>
              <a:rPr kumimoji="1" lang="zh-CN" altLang="en-US" sz="2200" dirty="0">
                <a:latin typeface="Consolas" pitchFamily="49" charset="0"/>
                <a:ea typeface="楷体" pitchFamily="49" charset="-122"/>
                <a:cs typeface="Consolas" pitchFamily="49" charset="0"/>
              </a:rPr>
              <a:t>返回</a:t>
            </a:r>
            <a:r>
              <a:rPr kumimoji="1" lang="en-US" altLang="zh-CN" sz="2200" dirty="0">
                <a:latin typeface="Consolas" pitchFamily="49" charset="0"/>
                <a:ea typeface="楷体" pitchFamily="49" charset="-122"/>
                <a:cs typeface="Consolas" pitchFamily="49" charset="0"/>
              </a:rPr>
              <a:t>NULL</a:t>
            </a:r>
            <a:r>
              <a:rPr kumimoji="1" lang="zh-CN" altLang="en-US" sz="2200" dirty="0">
                <a:latin typeface="Consolas" pitchFamily="49" charset="0"/>
                <a:ea typeface="楷体" pitchFamily="49" charset="-122"/>
                <a:cs typeface="Consolas" pitchFamily="49" charset="0"/>
              </a:rPr>
              <a:t>。</a:t>
            </a:r>
            <a:endParaRPr kumimoji="1" lang="zh-CN" altLang="en-US" sz="2200" dirty="0">
              <a:solidFill>
                <a:srgbClr val="663300"/>
              </a:solidFill>
              <a:latin typeface="Consolas" pitchFamily="49" charset="0"/>
              <a:ea typeface="楷体" pitchFamily="49" charset="-122"/>
              <a:cs typeface="Consolas" pitchFamily="49" charset="0"/>
            </a:endParaRPr>
          </a:p>
        </p:txBody>
      </p:sp>
      <p:sp>
        <p:nvSpPr>
          <p:cNvPr id="215044" name="Text Box 4"/>
          <p:cNvSpPr txBox="1">
            <a:spLocks noChangeArrowheads="1"/>
          </p:cNvSpPr>
          <p:nvPr/>
        </p:nvSpPr>
        <p:spPr bwMode="auto">
          <a:xfrm>
            <a:off x="285720" y="142852"/>
            <a:ext cx="4462464"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l">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dirty="0">
                <a:solidFill>
                  <a:schemeClr val="bg1"/>
                </a:solidFill>
                <a:latin typeface="Consolas" pitchFamily="49" charset="0"/>
                <a:ea typeface="微软雅黑" pitchFamily="34" charset="-122"/>
                <a:cs typeface="Consolas" pitchFamily="49" charset="0"/>
              </a:rPr>
              <a:t>3</a:t>
            </a:r>
            <a:r>
              <a:rPr kumimoji="1" lang="zh-CN" altLang="en-US" sz="2200">
                <a:solidFill>
                  <a:schemeClr val="bg1"/>
                </a:solidFill>
                <a:latin typeface="Consolas" pitchFamily="49" charset="0"/>
                <a:ea typeface="微软雅黑" pitchFamily="34" charset="-122"/>
                <a:cs typeface="Consolas" pitchFamily="49" charset="0"/>
              </a:rPr>
              <a:t>）查找结点</a:t>
            </a:r>
            <a:r>
              <a:rPr kumimoji="1" lang="en-US" altLang="zh-CN" sz="2200">
                <a:solidFill>
                  <a:schemeClr val="bg1"/>
                </a:solidFill>
                <a:latin typeface="Consolas" pitchFamily="49" charset="0"/>
                <a:ea typeface="微软雅黑" pitchFamily="34" charset="-122"/>
                <a:cs typeface="Consolas" pitchFamily="49" charset="0"/>
              </a:rPr>
              <a:t>FindNode(*b</a:t>
            </a: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x</a:t>
            </a:r>
            <a:r>
              <a:rPr kumimoji="1" lang="en-US" altLang="zh-CN" sz="2200" dirty="0">
                <a:solidFill>
                  <a:schemeClr val="bg1"/>
                </a:solidFill>
                <a:latin typeface="Consolas" pitchFamily="49" charset="0"/>
                <a:ea typeface="微软雅黑" pitchFamily="34" charset="-122"/>
                <a:cs typeface="Consolas" pitchFamily="49" charset="0"/>
              </a:rPr>
              <a:t>)</a:t>
            </a:r>
            <a:endParaRPr lang="en-US" altLang="zh-CN" sz="2200" dirty="0">
              <a:solidFill>
                <a:schemeClr val="bg1"/>
              </a:solidFill>
              <a:latin typeface="Consolas" pitchFamily="49" charset="0"/>
              <a:ea typeface="微软雅黑" pitchFamily="34" charset="-122"/>
              <a:cs typeface="Consolas" pitchFamily="49" charset="0"/>
            </a:endParaRPr>
          </a:p>
        </p:txBody>
      </p:sp>
      <p:grpSp>
        <p:nvGrpSpPr>
          <p:cNvPr id="17" name="组合 16"/>
          <p:cNvGrpSpPr/>
          <p:nvPr/>
        </p:nvGrpSpPr>
        <p:grpSpPr>
          <a:xfrm>
            <a:off x="2471750" y="1571612"/>
            <a:ext cx="3814762" cy="2674382"/>
            <a:chOff x="1857356" y="2143116"/>
            <a:chExt cx="3814762" cy="2674382"/>
          </a:xfrm>
        </p:grpSpPr>
        <p:sp>
          <p:nvSpPr>
            <p:cNvPr id="6" name="Oval 5"/>
            <p:cNvSpPr>
              <a:spLocks noChangeArrowheads="1"/>
            </p:cNvSpPr>
            <p:nvPr/>
          </p:nvSpPr>
          <p:spPr bwMode="auto">
            <a:xfrm>
              <a:off x="3390881" y="2600316"/>
              <a:ext cx="8636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N</a:t>
              </a:r>
              <a:endParaRPr lang="zh-CN" altLang="en-US" sz="2000" i="1" dirty="0">
                <a:solidFill>
                  <a:srgbClr val="3333FF"/>
                </a:solidFill>
                <a:latin typeface="Consolas" pitchFamily="49" charset="0"/>
                <a:cs typeface="Consolas" pitchFamily="49" charset="0"/>
              </a:endParaRPr>
            </a:p>
          </p:txBody>
        </p:sp>
        <p:sp>
          <p:nvSpPr>
            <p:cNvPr id="7" name="Arc 6"/>
            <p:cNvSpPr>
              <a:spLocks/>
            </p:cNvSpPr>
            <p:nvPr/>
          </p:nvSpPr>
          <p:spPr bwMode="auto">
            <a:xfrm>
              <a:off x="3178156" y="2351079"/>
              <a:ext cx="433387"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endParaRPr lang="zh-CN" altLang="en-US">
                <a:latin typeface="Consolas" pitchFamily="49" charset="0"/>
                <a:cs typeface="Consolas" pitchFamily="49" charset="0"/>
              </a:endParaRPr>
            </a:p>
          </p:txBody>
        </p:sp>
        <p:sp>
          <p:nvSpPr>
            <p:cNvPr id="8" name="AutoShape 7"/>
            <p:cNvSpPr>
              <a:spLocks noChangeArrowheads="1"/>
            </p:cNvSpPr>
            <p:nvPr/>
          </p:nvSpPr>
          <p:spPr bwMode="auto">
            <a:xfrm>
              <a:off x="2289156"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9" name="AutoShape 8"/>
            <p:cNvSpPr>
              <a:spLocks noChangeArrowheads="1"/>
            </p:cNvSpPr>
            <p:nvPr/>
          </p:nvSpPr>
          <p:spPr bwMode="auto">
            <a:xfrm>
              <a:off x="4138593" y="3536941"/>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latin typeface="Consolas" pitchFamily="49" charset="0"/>
                <a:cs typeface="Consolas" pitchFamily="49" charset="0"/>
              </a:endParaRPr>
            </a:p>
          </p:txBody>
        </p:sp>
        <p:sp>
          <p:nvSpPr>
            <p:cNvPr id="10" name="Line 10"/>
            <p:cNvSpPr>
              <a:spLocks noChangeShapeType="1"/>
            </p:cNvSpPr>
            <p:nvPr/>
          </p:nvSpPr>
          <p:spPr bwMode="auto">
            <a:xfrm flipH="1">
              <a:off x="2936856" y="3044816"/>
              <a:ext cx="647700" cy="64928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1" name="Line 11"/>
            <p:cNvSpPr>
              <a:spLocks noChangeShapeType="1"/>
            </p:cNvSpPr>
            <p:nvPr/>
          </p:nvSpPr>
          <p:spPr bwMode="auto">
            <a:xfrm>
              <a:off x="4100493" y="3032116"/>
              <a:ext cx="555645" cy="611198"/>
            </a:xfrm>
            <a:prstGeom prst="line">
              <a:avLst/>
            </a:prstGeom>
            <a:noFill/>
            <a:ln w="28575">
              <a:solidFill>
                <a:schemeClr val="tx1"/>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12" name="Text Box 12"/>
            <p:cNvSpPr txBox="1">
              <a:spLocks noChangeArrowheads="1"/>
            </p:cNvSpPr>
            <p:nvPr/>
          </p:nvSpPr>
          <p:spPr bwMode="auto">
            <a:xfrm>
              <a:off x="2649518" y="2143116"/>
              <a:ext cx="719137" cy="40011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sp>
          <p:nvSpPr>
            <p:cNvPr id="13" name="Text Box 13"/>
            <p:cNvSpPr txBox="1">
              <a:spLocks noChangeArrowheads="1"/>
            </p:cNvSpPr>
            <p:nvPr/>
          </p:nvSpPr>
          <p:spPr bwMode="auto">
            <a:xfrm>
              <a:off x="1857356"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&gt;lchild</a:t>
              </a:r>
            </a:p>
          </p:txBody>
        </p:sp>
        <p:sp>
          <p:nvSpPr>
            <p:cNvPr id="14" name="Text Box 14"/>
            <p:cNvSpPr txBox="1">
              <a:spLocks noChangeArrowheads="1"/>
            </p:cNvSpPr>
            <p:nvPr/>
          </p:nvSpPr>
          <p:spPr bwMode="auto">
            <a:xfrm>
              <a:off x="3944918" y="4448166"/>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dirty="0">
                  <a:latin typeface="Consolas" pitchFamily="49" charset="0"/>
                  <a:cs typeface="Consolas" pitchFamily="49" charset="0"/>
                </a:rPr>
                <a:t>b</a:t>
              </a:r>
              <a:r>
                <a:rPr lang="en-US" altLang="zh-CN" sz="1800" dirty="0">
                  <a:latin typeface="Consolas" pitchFamily="49" charset="0"/>
                  <a:ea typeface="宋体" charset="-122"/>
                  <a:cs typeface="Consolas" pitchFamily="49" charset="0"/>
                </a:rPr>
                <a:t>-</a:t>
              </a:r>
              <a:r>
                <a:rPr lang="en-US" altLang="zh-CN" sz="1800" dirty="0">
                  <a:latin typeface="Consolas" pitchFamily="49" charset="0"/>
                  <a:cs typeface="Consolas" pitchFamily="49" charset="0"/>
                </a:rPr>
                <a:t>&gt;</a:t>
              </a:r>
              <a:r>
                <a:rPr lang="en-US" altLang="zh-CN" sz="1800" dirty="0" err="1">
                  <a:latin typeface="Consolas" pitchFamily="49" charset="0"/>
                  <a:cs typeface="Consolas" pitchFamily="49" charset="0"/>
                </a:rPr>
                <a:t>rchild</a:t>
              </a:r>
              <a:endParaRPr lang="en-US" altLang="zh-CN" sz="1800" dirty="0">
                <a:latin typeface="Consolas" pitchFamily="49" charset="0"/>
                <a:cs typeface="Consolas" pitchFamily="49" charset="0"/>
              </a:endParaRPr>
            </a:p>
          </p:txBody>
        </p:sp>
      </p:grpSp>
      <p:sp>
        <p:nvSpPr>
          <p:cNvPr id="18" name="TextBox 17"/>
          <p:cNvSpPr txBox="1"/>
          <p:nvPr/>
        </p:nvSpPr>
        <p:spPr>
          <a:xfrm>
            <a:off x="4286248" y="1643050"/>
            <a:ext cx="2500330"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x</a:t>
            </a:r>
            <a:r>
              <a:rPr kumimoji="1" lang="en-US" altLang="zh-CN" sz="1800" dirty="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：大问题</a:t>
            </a:r>
          </a:p>
        </p:txBody>
      </p:sp>
      <p:sp>
        <p:nvSpPr>
          <p:cNvPr id="19" name="TextBox 18"/>
          <p:cNvSpPr txBox="1"/>
          <p:nvPr/>
        </p:nvSpPr>
        <p:spPr>
          <a:xfrm>
            <a:off x="71406" y="3100328"/>
            <a:ext cx="3214710"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&gt;lchild</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x</a:t>
            </a:r>
            <a:r>
              <a:rPr kumimoji="1" lang="en-US" altLang="zh-CN" sz="1800" dirty="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：小问题</a:t>
            </a:r>
          </a:p>
        </p:txBody>
      </p:sp>
      <p:sp>
        <p:nvSpPr>
          <p:cNvPr id="20" name="TextBox 19"/>
          <p:cNvSpPr txBox="1"/>
          <p:nvPr/>
        </p:nvSpPr>
        <p:spPr>
          <a:xfrm>
            <a:off x="5643570" y="3071810"/>
            <a:ext cx="3286148" cy="369332"/>
          </a:xfrm>
          <a:prstGeom prst="rect">
            <a:avLst/>
          </a:prstGeom>
          <a:noFill/>
        </p:spPr>
        <p:txBody>
          <a:bodyPr wrap="square" rtlCol="0">
            <a:spAutoFit/>
          </a:bodyPr>
          <a:lstStyle/>
          <a:p>
            <a:pPr algn="l"/>
            <a:r>
              <a:rPr kumimoji="1" lang="en-US" altLang="zh-CN" sz="1800" i="1" dirty="0">
                <a:latin typeface="Consolas" pitchFamily="49" charset="0"/>
                <a:ea typeface="楷体" pitchFamily="49" charset="-122"/>
                <a:cs typeface="Consolas" pitchFamily="49" charset="0"/>
              </a:rPr>
              <a:t>f</a:t>
            </a:r>
            <a:r>
              <a:rPr kumimoji="1" lang="en-US" altLang="zh-CN" sz="1800" dirty="0">
                <a:latin typeface="Consolas" pitchFamily="49" charset="0"/>
                <a:ea typeface="楷体" pitchFamily="49" charset="-122"/>
                <a:cs typeface="Consolas" pitchFamily="49" charset="0"/>
              </a:rPr>
              <a:t>(</a:t>
            </a:r>
            <a:r>
              <a:rPr kumimoji="1" lang="en-US" altLang="zh-CN" sz="1800" i="1" dirty="0">
                <a:latin typeface="Consolas" pitchFamily="49" charset="0"/>
                <a:ea typeface="楷体" pitchFamily="49" charset="-122"/>
                <a:cs typeface="Consolas" pitchFamily="49" charset="0"/>
              </a:rPr>
              <a:t>b</a:t>
            </a:r>
            <a:r>
              <a:rPr kumimoji="1" lang="en-US" altLang="zh-CN" sz="1800" dirty="0">
                <a:latin typeface="Consolas" pitchFamily="49" charset="0"/>
                <a:ea typeface="+mn-ea"/>
                <a:cs typeface="Consolas" pitchFamily="49" charset="0"/>
              </a:rPr>
              <a:t>-</a:t>
            </a:r>
            <a:r>
              <a:rPr kumimoji="1" lang="en-US" altLang="zh-CN" sz="1800">
                <a:latin typeface="Consolas" pitchFamily="49" charset="0"/>
                <a:ea typeface="楷体" pitchFamily="49" charset="-122"/>
                <a:cs typeface="Consolas" pitchFamily="49" charset="0"/>
              </a:rPr>
              <a:t>&gt;rchild</a:t>
            </a:r>
            <a:r>
              <a:rPr kumimoji="1" lang="zh-CN" altLang="en-US"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x</a:t>
            </a:r>
            <a:r>
              <a:rPr kumimoji="1" lang="en-US" altLang="zh-CN" sz="1800" dirty="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：小问题</a:t>
            </a:r>
          </a:p>
        </p:txBody>
      </p:sp>
      <p:sp>
        <p:nvSpPr>
          <p:cNvPr id="21" name="TextBox 20"/>
          <p:cNvSpPr txBox="1"/>
          <p:nvPr/>
        </p:nvSpPr>
        <p:spPr>
          <a:xfrm>
            <a:off x="285720" y="4214818"/>
            <a:ext cx="3643338"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递归模型如下：</a:t>
            </a:r>
            <a:endParaRPr lang="zh-CN" altLang="en-US" sz="2200" dirty="0"/>
          </a:p>
        </p:txBody>
      </p:sp>
      <p:sp>
        <p:nvSpPr>
          <p:cNvPr id="22" name="TextBox 21"/>
          <p:cNvSpPr txBox="1"/>
          <p:nvPr/>
        </p:nvSpPr>
        <p:spPr>
          <a:xfrm>
            <a:off x="357158" y="4714884"/>
            <a:ext cx="8572560" cy="1326105"/>
          </a:xfrm>
          <a:prstGeom prst="rect">
            <a:avLst/>
          </a:prstGeom>
        </p:spPr>
        <p:style>
          <a:lnRef idx="1">
            <a:schemeClr val="accent5"/>
          </a:lnRef>
          <a:fillRef idx="2">
            <a:schemeClr val="accent5"/>
          </a:fillRef>
          <a:effectRef idx="1">
            <a:schemeClr val="accent5"/>
          </a:effectRef>
          <a:fontRef idx="minor">
            <a:schemeClr val="dk1"/>
          </a:fontRef>
        </p:style>
        <p:txBody>
          <a:bodyPr wrap="square" lIns="108000" tIns="108000" rIns="108000" bIns="108000" rtlCol="0">
            <a:spAutoFit/>
          </a:bodyPr>
          <a:lstStyle/>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 NULL			</a:t>
            </a:r>
            <a:r>
              <a:rPr lang="zh-CN" altLang="en-US" sz="1800">
                <a:solidFill>
                  <a:srgbClr val="00B0F0"/>
                </a:solidFill>
                <a:latin typeface="Consolas" pitchFamily="49" charset="0"/>
                <a:ea typeface="楷体" pitchFamily="49" charset="-122"/>
                <a:cs typeface="Consolas" pitchFamily="49" charset="0"/>
              </a:rPr>
              <a:t>若</a:t>
            </a:r>
            <a:r>
              <a:rPr lang="en-US" sz="1800" i="1">
                <a:solidFill>
                  <a:srgbClr val="00B0F0"/>
                </a:solidFill>
                <a:latin typeface="Consolas" pitchFamily="49" charset="0"/>
                <a:ea typeface="楷体" pitchFamily="49" charset="-122"/>
                <a:cs typeface="Consolas" pitchFamily="49" charset="0"/>
              </a:rPr>
              <a:t>b</a:t>
            </a:r>
            <a:r>
              <a:rPr lang="en-US" sz="1800">
                <a:solidFill>
                  <a:srgbClr val="00B0F0"/>
                </a:solidFill>
                <a:latin typeface="Consolas" pitchFamily="49" charset="0"/>
                <a:ea typeface="楷体" pitchFamily="49" charset="-122"/>
                <a:cs typeface="Consolas" pitchFamily="49" charset="0"/>
              </a:rPr>
              <a:t>=NULL</a:t>
            </a:r>
            <a:endParaRPr lang="zh-CN" altLang="en-US" sz="1800" dirty="0">
              <a:solidFill>
                <a:srgbClr val="00B0F0"/>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 </a:t>
            </a:r>
            <a:r>
              <a:rPr lang="en-US" sz="1800" i="1" dirty="0">
                <a:solidFill>
                  <a:srgbClr val="3333FF"/>
                </a:solidFill>
                <a:latin typeface="Consolas" pitchFamily="49" charset="0"/>
                <a:ea typeface="楷体" pitchFamily="49" charset="-122"/>
                <a:cs typeface="Consolas" pitchFamily="49" charset="0"/>
              </a:rPr>
              <a:t>b</a:t>
            </a:r>
            <a:r>
              <a:rPr lang="en-US" sz="1800" dirty="0">
                <a:solidFill>
                  <a:srgbClr val="3333FF"/>
                </a:solidFill>
                <a:latin typeface="Consolas" pitchFamily="49" charset="0"/>
                <a:ea typeface="楷体" pitchFamily="49" charset="-122"/>
                <a:cs typeface="Consolas" pitchFamily="49" charset="0"/>
              </a:rPr>
              <a:t>			</a:t>
            </a:r>
            <a:r>
              <a:rPr lang="zh-CN" altLang="en-US" sz="1800" dirty="0">
                <a:solidFill>
                  <a:srgbClr val="3333FF"/>
                </a:solidFill>
                <a:latin typeface="Consolas" pitchFamily="49" charset="0"/>
                <a:ea typeface="楷体" pitchFamily="49" charset="-122"/>
                <a:cs typeface="Consolas" pitchFamily="49" charset="0"/>
              </a:rPr>
              <a:t>若</a:t>
            </a:r>
            <a:r>
              <a:rPr lang="en-US" sz="1800" i="1" dirty="0">
                <a:solidFill>
                  <a:srgbClr val="3333FF"/>
                </a:solidFill>
                <a:latin typeface="Consolas" pitchFamily="49" charset="0"/>
                <a:ea typeface="楷体" pitchFamily="49" charset="-122"/>
                <a:cs typeface="Consolas" pitchFamily="49" charset="0"/>
              </a:rPr>
              <a:t>b</a:t>
            </a:r>
            <a:r>
              <a:rPr lang="en-US" sz="1800" dirty="0">
                <a:solidFill>
                  <a:srgbClr val="3333FF"/>
                </a:solidFill>
                <a:latin typeface="Consolas" pitchFamily="49" charset="0"/>
                <a:ea typeface="+mj-ea"/>
                <a:cs typeface="Consolas" pitchFamily="49" charset="0"/>
              </a:rPr>
              <a:t>-</a:t>
            </a:r>
            <a:r>
              <a:rPr lang="en-US" sz="1800" dirty="0">
                <a:solidFill>
                  <a:srgbClr val="3333FF"/>
                </a:solidFill>
                <a:latin typeface="Consolas" pitchFamily="49" charset="0"/>
                <a:ea typeface="楷体" pitchFamily="49" charset="-122"/>
                <a:cs typeface="Consolas" pitchFamily="49" charset="0"/>
              </a:rPr>
              <a:t>&gt;data==</a:t>
            </a:r>
            <a:r>
              <a:rPr lang="en-US" sz="1800" i="1" dirty="0">
                <a:solidFill>
                  <a:srgbClr val="3333FF"/>
                </a:solidFill>
                <a:latin typeface="Consolas" pitchFamily="49" charset="0"/>
                <a:ea typeface="楷体" pitchFamily="49" charset="-122"/>
                <a:cs typeface="Consolas" pitchFamily="49" charset="0"/>
              </a:rPr>
              <a:t>x</a:t>
            </a:r>
            <a:endParaRPr lang="zh-CN" altLang="en-US" sz="1800" i="1" dirty="0">
              <a:solidFill>
                <a:srgbClr val="3333FF"/>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a:t>
            </a:r>
            <a:r>
              <a:rPr lang="en-US" sz="1800" i="1" dirty="0">
                <a:solidFill>
                  <a:srgbClr val="3333FF"/>
                </a:solidFill>
                <a:latin typeface="Consolas" pitchFamily="49" charset="0"/>
                <a:ea typeface="楷体" pitchFamily="49" charset="-122"/>
                <a:cs typeface="Consolas" pitchFamily="49" charset="0"/>
              </a:rPr>
              <a:t> p</a:t>
            </a:r>
            <a:r>
              <a:rPr lang="en-US" sz="1800" dirty="0">
                <a:solidFill>
                  <a:srgbClr val="3333FF"/>
                </a:solidFill>
                <a:latin typeface="Consolas" pitchFamily="49" charset="0"/>
                <a:ea typeface="楷体" pitchFamily="49" charset="-122"/>
                <a:cs typeface="Consolas" pitchFamily="49" charset="0"/>
              </a:rPr>
              <a:t>	    </a:t>
            </a:r>
            <a:r>
              <a:rPr lang="zh-CN" altLang="en-US" sz="1800" dirty="0">
                <a:solidFill>
                  <a:srgbClr val="00B0F0"/>
                </a:solidFill>
                <a:latin typeface="Consolas" pitchFamily="49" charset="0"/>
                <a:ea typeface="楷体" pitchFamily="49" charset="-122"/>
                <a:cs typeface="Consolas" pitchFamily="49" charset="0"/>
              </a:rPr>
              <a:t>若在左子树中</a:t>
            </a:r>
            <a:r>
              <a:rPr lang="zh-CN" altLang="en-US" sz="1800">
                <a:solidFill>
                  <a:srgbClr val="00B0F0"/>
                </a:solidFill>
                <a:latin typeface="Consolas" pitchFamily="49" charset="0"/>
                <a:ea typeface="楷体" pitchFamily="49" charset="-122"/>
                <a:cs typeface="Consolas" pitchFamily="49" charset="0"/>
              </a:rPr>
              <a:t>找到了，即</a:t>
            </a:r>
            <a:r>
              <a:rPr lang="en-US" sz="1800" i="1" dirty="0">
                <a:solidFill>
                  <a:srgbClr val="00B0F0"/>
                </a:solidFill>
                <a:latin typeface="Consolas" pitchFamily="49" charset="0"/>
                <a:ea typeface="楷体" pitchFamily="49" charset="-122"/>
                <a:cs typeface="Consolas" pitchFamily="49" charset="0"/>
              </a:rPr>
              <a:t>p</a:t>
            </a:r>
            <a:r>
              <a:rPr lang="en-US" sz="1800" dirty="0">
                <a:solidFill>
                  <a:srgbClr val="00B0F0"/>
                </a:solidFill>
                <a:latin typeface="Consolas" pitchFamily="49" charset="0"/>
                <a:ea typeface="楷体" pitchFamily="49" charset="-122"/>
                <a:cs typeface="Consolas" pitchFamily="49" charset="0"/>
              </a:rPr>
              <a:t>=</a:t>
            </a:r>
            <a:r>
              <a:rPr lang="en-US" sz="1800" i="1" dirty="0">
                <a:solidFill>
                  <a:srgbClr val="FF0000"/>
                </a:solidFill>
                <a:latin typeface="Consolas" pitchFamily="49" charset="0"/>
                <a:ea typeface="楷体" pitchFamily="49" charset="-122"/>
                <a:cs typeface="Consolas" pitchFamily="49" charset="0"/>
              </a:rPr>
              <a:t>f</a:t>
            </a:r>
            <a:r>
              <a:rPr lang="en-US" sz="1800" dirty="0">
                <a:solidFill>
                  <a:srgbClr val="00B0F0"/>
                </a:solidFill>
                <a:latin typeface="Consolas" pitchFamily="49" charset="0"/>
                <a:ea typeface="楷体" pitchFamily="49" charset="-122"/>
                <a:cs typeface="Consolas" pitchFamily="49" charset="0"/>
              </a:rPr>
              <a:t>(</a:t>
            </a:r>
            <a:r>
              <a:rPr lang="en-US" sz="1800" i="1" dirty="0">
                <a:solidFill>
                  <a:srgbClr val="00B0F0"/>
                </a:solidFill>
                <a:latin typeface="Consolas" pitchFamily="49" charset="0"/>
                <a:ea typeface="楷体" pitchFamily="49" charset="-122"/>
                <a:cs typeface="Consolas" pitchFamily="49" charset="0"/>
              </a:rPr>
              <a:t>b</a:t>
            </a:r>
            <a:r>
              <a:rPr lang="en-US" sz="1800" dirty="0">
                <a:solidFill>
                  <a:srgbClr val="00B0F0"/>
                </a:solidFill>
                <a:latin typeface="Consolas" pitchFamily="49" charset="0"/>
                <a:cs typeface="Consolas" pitchFamily="49" charset="0"/>
              </a:rPr>
              <a:t>-</a:t>
            </a:r>
            <a:r>
              <a:rPr lang="en-US" sz="1800">
                <a:solidFill>
                  <a:srgbClr val="00B0F0"/>
                </a:solidFill>
                <a:latin typeface="Consolas" pitchFamily="49" charset="0"/>
                <a:ea typeface="楷体" pitchFamily="49" charset="-122"/>
                <a:cs typeface="Consolas" pitchFamily="49" charset="0"/>
              </a:rPr>
              <a:t>&gt;lchild，</a:t>
            </a:r>
            <a:r>
              <a:rPr lang="en-US" sz="1800" i="1">
                <a:solidFill>
                  <a:srgbClr val="00B0F0"/>
                </a:solidFill>
                <a:latin typeface="Consolas" pitchFamily="49" charset="0"/>
                <a:ea typeface="楷体" pitchFamily="49" charset="-122"/>
                <a:cs typeface="Consolas" pitchFamily="49" charset="0"/>
              </a:rPr>
              <a:t>x</a:t>
            </a:r>
            <a:r>
              <a:rPr lang="en-US"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且</a:t>
            </a:r>
            <a:r>
              <a:rPr lang="en-US" sz="1800" i="1" dirty="0">
                <a:solidFill>
                  <a:srgbClr val="00B0F0"/>
                </a:solidFill>
                <a:latin typeface="Consolas" pitchFamily="49" charset="0"/>
                <a:ea typeface="楷体" pitchFamily="49" charset="-122"/>
                <a:cs typeface="Consolas" pitchFamily="49" charset="0"/>
              </a:rPr>
              <a:t>p</a:t>
            </a:r>
            <a:r>
              <a:rPr lang="en-US" sz="1800" dirty="0">
                <a:solidFill>
                  <a:srgbClr val="00B0F0"/>
                </a:solidFill>
                <a:latin typeface="Consolas" pitchFamily="49" charset="0"/>
                <a:ea typeface="楷体" pitchFamily="49" charset="-122"/>
                <a:cs typeface="Consolas" pitchFamily="49" charset="0"/>
              </a:rPr>
              <a:t>!=NULL</a:t>
            </a:r>
            <a:endParaRPr lang="zh-CN" altLang="en-US" sz="1800" dirty="0">
              <a:solidFill>
                <a:srgbClr val="00B0F0"/>
              </a:solidFill>
              <a:latin typeface="Consolas" pitchFamily="49" charset="0"/>
              <a:ea typeface="楷体" pitchFamily="49" charset="-122"/>
              <a:cs typeface="Consolas" pitchFamily="49" charset="0"/>
            </a:endParaRPr>
          </a:p>
          <a:p>
            <a:pPr algn="l"/>
            <a:r>
              <a:rPr lang="en-US" sz="1800" i="1">
                <a:solidFill>
                  <a:srgbClr val="FF0000"/>
                </a:solidFill>
                <a:latin typeface="Consolas" pitchFamily="49" charset="0"/>
                <a:ea typeface="楷体" pitchFamily="49" charset="-122"/>
                <a:cs typeface="Consolas" pitchFamily="49" charset="0"/>
              </a:rPr>
              <a:t>f</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b</a:t>
            </a:r>
            <a:r>
              <a:rPr lang="en-US" sz="1800">
                <a:solidFill>
                  <a:srgbClr val="3333FF"/>
                </a:solidFill>
                <a:latin typeface="Consolas" pitchFamily="49" charset="0"/>
                <a:ea typeface="楷体" pitchFamily="49" charset="-122"/>
                <a:cs typeface="Consolas" pitchFamily="49" charset="0"/>
              </a:rPr>
              <a:t>，</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 = </a:t>
            </a:r>
            <a:r>
              <a:rPr lang="en-US" sz="1800" i="1" dirty="0">
                <a:solidFill>
                  <a:srgbClr val="FF0000"/>
                </a:solidFill>
                <a:latin typeface="Consolas" pitchFamily="49" charset="0"/>
                <a:ea typeface="楷体" pitchFamily="49" charset="-122"/>
                <a:cs typeface="Consolas" pitchFamily="49" charset="0"/>
              </a:rPr>
              <a:t>f</a:t>
            </a:r>
            <a:r>
              <a:rPr lang="en-US" sz="1800" dirty="0">
                <a:solidFill>
                  <a:srgbClr val="3333FF"/>
                </a:solidFill>
                <a:latin typeface="Consolas" pitchFamily="49" charset="0"/>
                <a:ea typeface="楷体" pitchFamily="49" charset="-122"/>
                <a:cs typeface="Consolas" pitchFamily="49" charset="0"/>
              </a:rPr>
              <a:t>(</a:t>
            </a:r>
            <a:r>
              <a:rPr lang="en-US" sz="1800" i="1" dirty="0">
                <a:solidFill>
                  <a:srgbClr val="3333FF"/>
                </a:solidFill>
                <a:latin typeface="Consolas" pitchFamily="49" charset="0"/>
                <a:ea typeface="楷体" pitchFamily="49" charset="-122"/>
                <a:cs typeface="Consolas" pitchFamily="49" charset="0"/>
              </a:rPr>
              <a:t>b</a:t>
            </a:r>
            <a:r>
              <a:rPr lang="en-US" sz="1800" dirty="0">
                <a:solidFill>
                  <a:srgbClr val="3333FF"/>
                </a:solidFill>
                <a:latin typeface="Consolas" pitchFamily="49" charset="0"/>
                <a:cs typeface="Consolas" pitchFamily="49" charset="0"/>
              </a:rPr>
              <a:t>-</a:t>
            </a:r>
            <a:r>
              <a:rPr lang="en-US" sz="1800">
                <a:solidFill>
                  <a:srgbClr val="3333FF"/>
                </a:solidFill>
                <a:latin typeface="Consolas" pitchFamily="49" charset="0"/>
                <a:ea typeface="楷体" pitchFamily="49" charset="-122"/>
                <a:cs typeface="Consolas" pitchFamily="49" charset="0"/>
              </a:rPr>
              <a:t>&gt;rchild，</a:t>
            </a:r>
            <a:r>
              <a:rPr lang="en-US" sz="1800" i="1">
                <a:solidFill>
                  <a:srgbClr val="3333FF"/>
                </a:solidFill>
                <a:latin typeface="Consolas" pitchFamily="49" charset="0"/>
                <a:ea typeface="楷体" pitchFamily="49" charset="-122"/>
                <a:cs typeface="Consolas" pitchFamily="49" charset="0"/>
              </a:rPr>
              <a:t>x</a:t>
            </a:r>
            <a:r>
              <a:rPr lang="en-US" sz="1800" dirty="0">
                <a:solidFill>
                  <a:srgbClr val="3333FF"/>
                </a:solidFill>
                <a:latin typeface="Consolas" pitchFamily="49" charset="0"/>
                <a:ea typeface="楷体" pitchFamily="49" charset="-122"/>
                <a:cs typeface="Consolas" pitchFamily="49" charset="0"/>
              </a:rPr>
              <a:t>)</a:t>
            </a:r>
            <a:r>
              <a:rPr lang="en-US" sz="1800">
                <a:solidFill>
                  <a:srgbClr val="3333FF"/>
                </a:solidFill>
                <a:latin typeface="Consolas" pitchFamily="49" charset="0"/>
                <a:ea typeface="楷体" pitchFamily="49" charset="-122"/>
                <a:cs typeface="Consolas" pitchFamily="49" charset="0"/>
              </a:rPr>
              <a:t>	</a:t>
            </a:r>
            <a:r>
              <a:rPr lang="zh-CN" altLang="en-US" sz="1800">
                <a:solidFill>
                  <a:srgbClr val="00B0F0"/>
                </a:solidFill>
                <a:latin typeface="Consolas" pitchFamily="49" charset="0"/>
                <a:ea typeface="楷体" pitchFamily="49" charset="-122"/>
                <a:cs typeface="Consolas" pitchFamily="49" charset="0"/>
              </a:rPr>
              <a:t>其他</a:t>
            </a:r>
            <a:r>
              <a:rPr lang="zh-CN" altLang="en-US" sz="1800" dirty="0">
                <a:solidFill>
                  <a:srgbClr val="00B0F0"/>
                </a:solidFill>
                <a:latin typeface="Consolas" pitchFamily="49" charset="0"/>
                <a:ea typeface="楷体" pitchFamily="49" charset="-122"/>
                <a:cs typeface="Consolas" pitchFamily="49" charset="0"/>
              </a:rPr>
              <a:t>情况</a:t>
            </a:r>
          </a:p>
        </p:txBody>
      </p:sp>
      <p:sp>
        <p:nvSpPr>
          <p:cNvPr id="2" name="灯片编号占位符 1">
            <a:extLst>
              <a:ext uri="{FF2B5EF4-FFF2-40B4-BE49-F238E27FC236}">
                <a16:creationId xmlns:a16="http://schemas.microsoft.com/office/drawing/2014/main" id="{15739967-E930-4958-AF68-2E0F5BEC6E0E}"/>
              </a:ext>
            </a:extLst>
          </p:cNvPr>
          <p:cNvSpPr>
            <a:spLocks noGrp="1"/>
          </p:cNvSpPr>
          <p:nvPr>
            <p:ph type="sldNum" sz="quarter" idx="12"/>
          </p:nvPr>
        </p:nvSpPr>
        <p:spPr/>
        <p:txBody>
          <a:bodyPr/>
          <a:lstStyle/>
          <a:p>
            <a:fld id="{FFD28AF7-D4CC-4B35-B7D7-507FA0146854}" type="slidenum">
              <a:rPr lang="en-US" altLang="zh-CN" smtClean="0"/>
              <a:pPr/>
              <a:t>84</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2">
                                            <p:bg/>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xEl>
                                              <p:pRg st="1" end="1"/>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22">
                                            <p:txEl>
                                              <p:pRg st="0" end="0"/>
                                            </p:txEl>
                                          </p:spTgt>
                                        </p:tgtEl>
                                      </p:cBhvr>
                                    </p:animEffect>
                                    <p:animScale>
                                      <p:cBhvr>
                                        <p:cTn id="32" dur="250" autoRev="1" fill="hold"/>
                                        <p:tgtEl>
                                          <p:spTgt spid="22">
                                            <p:txEl>
                                              <p:pRg st="0" end="0"/>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2">
                                            <p:txEl>
                                              <p:pRg st="1" end="1"/>
                                            </p:txEl>
                                          </p:spTgt>
                                        </p:tgtEl>
                                      </p:cBhvr>
                                    </p:animEffect>
                                    <p:animScale>
                                      <p:cBhvr>
                                        <p:cTn id="37" dur="250" autoRev="1" fill="hold"/>
                                        <p:tgtEl>
                                          <p:spTgt spid="22">
                                            <p:txEl>
                                              <p:pRg st="1" end="1"/>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22">
                                            <p:txEl>
                                              <p:pRg st="2" end="2"/>
                                            </p:txEl>
                                          </p:spTgt>
                                        </p:tgtEl>
                                      </p:cBhvr>
                                    </p:animEffect>
                                    <p:animScale>
                                      <p:cBhvr>
                                        <p:cTn id="42" dur="250" autoRev="1" fill="hold"/>
                                        <p:tgtEl>
                                          <p:spTgt spid="22">
                                            <p:txEl>
                                              <p:pRg st="2" end="2"/>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2">
                                            <p:txEl>
                                              <p:pRg st="3" end="3"/>
                                            </p:txEl>
                                          </p:spTgt>
                                        </p:tgtEl>
                                      </p:cBhvr>
                                    </p:animEffect>
                                    <p:animScale>
                                      <p:cBhvr>
                                        <p:cTn id="47" dur="250" autoRev="1" fill="hold"/>
                                        <p:tgtEl>
                                          <p:spTgt spid="22">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build="allAtOnce"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85786" y="928670"/>
            <a:ext cx="6572296" cy="4197559"/>
          </a:xfrm>
          <a:prstGeom prst="rect">
            <a:avLst/>
          </a:prstGeom>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50000"/>
              </a:lnSpc>
            </a:pP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FF0000"/>
                </a:solidFill>
                <a:latin typeface="Consolas" pitchFamily="49" charset="0"/>
                <a:ea typeface="仿宋" pitchFamily="49" charset="-122"/>
                <a:cs typeface="Consolas" pitchFamily="49" charset="0"/>
              </a:rPr>
              <a:t>FindNode</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BTNode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*b</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ElemType </a:t>
            </a:r>
            <a:r>
              <a:rPr kumimoji="1" lang="en-US" altLang="zh-CN" sz="1800" dirty="0">
                <a:solidFill>
                  <a:srgbClr val="3333FF"/>
                </a:solidFill>
                <a:latin typeface="Consolas" pitchFamily="49" charset="0"/>
                <a:ea typeface="仿宋" pitchFamily="49" charset="-122"/>
                <a:cs typeface="Consolas" pitchFamily="49" charset="0"/>
              </a:rPr>
              <a:t>x) </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BTNode </a:t>
            </a:r>
            <a:r>
              <a:rPr kumimoji="1" lang="en-US" altLang="zh-CN" sz="1800" dirty="0">
                <a:solidFill>
                  <a:srgbClr val="3333FF"/>
                </a:solidFill>
                <a:latin typeface="Consolas" pitchFamily="49" charset="0"/>
                <a:ea typeface="仿宋" pitchFamily="49" charset="-122"/>
                <a:cs typeface="Consolas" pitchFamily="49" charset="0"/>
              </a:rPr>
              <a:t>*p;</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 return NULL;</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else </a:t>
            </a:r>
            <a:r>
              <a:rPr kumimoji="1" lang="en-US" altLang="zh-CN" sz="1800" dirty="0">
                <a:solidFill>
                  <a:srgbClr val="3333FF"/>
                </a:solidFill>
                <a:latin typeface="Consolas" pitchFamily="49" charset="0"/>
                <a:ea typeface="仿宋" pitchFamily="49" charset="-122"/>
                <a:cs typeface="Consolas" pitchFamily="49" charset="0"/>
              </a:rPr>
              <a:t>if (b-&gt;data==x) return b;</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else</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a:solidFill>
                  <a:srgbClr val="3333FF"/>
                </a:solidFill>
                <a:latin typeface="Consolas" pitchFamily="49" charset="0"/>
                <a:ea typeface="仿宋" pitchFamily="49" charset="-122"/>
                <a:cs typeface="Consolas" pitchFamily="49" charset="0"/>
              </a:rPr>
              <a:t>p=</a:t>
            </a:r>
            <a:r>
              <a:rPr kumimoji="1" lang="en-US" altLang="zh-CN" sz="1800" dirty="0" err="1">
                <a:solidFill>
                  <a:srgbClr val="FF0000"/>
                </a:solidFill>
                <a:latin typeface="Consolas" pitchFamily="49" charset="0"/>
                <a:ea typeface="仿宋" pitchFamily="49" charset="-122"/>
                <a:cs typeface="Consolas" pitchFamily="49" charset="0"/>
              </a:rPr>
              <a:t>FindNode</a:t>
            </a:r>
            <a:r>
              <a:rPr kumimoji="1" lang="en-US" altLang="zh-CN" sz="1800" dirty="0">
                <a:solidFill>
                  <a:srgbClr val="3333FF"/>
                </a:solidFill>
                <a:latin typeface="Consolas" pitchFamily="49" charset="0"/>
                <a:ea typeface="仿宋" pitchFamily="49" charset="-122"/>
                <a:cs typeface="Consolas" pitchFamily="49" charset="0"/>
              </a:rPr>
              <a:t>(b-</a:t>
            </a:r>
            <a:r>
              <a:rPr kumimoji="1" lang="en-US" altLang="zh-CN" sz="1800">
                <a:solidFill>
                  <a:srgbClr val="3333FF"/>
                </a:solidFill>
                <a:latin typeface="Consolas" pitchFamily="49" charset="0"/>
                <a:ea typeface="仿宋" pitchFamily="49" charset="-122"/>
                <a:cs typeface="Consolas" pitchFamily="49" charset="0"/>
              </a:rPr>
              <a:t>&gt;lchild</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x</a:t>
            </a:r>
            <a:r>
              <a:rPr kumimoji="1" lang="en-US" altLang="zh-CN" sz="1800" dirty="0">
                <a:solidFill>
                  <a:srgbClr val="3333FF"/>
                </a:solidFill>
                <a:latin typeface="Consolas" pitchFamily="49" charset="0"/>
                <a:ea typeface="仿宋" pitchFamily="49" charset="-122"/>
                <a:cs typeface="Consolas" pitchFamily="49" charset="0"/>
              </a:rPr>
              <a:t>);</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(p!=NULL) return p;</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else return </a:t>
            </a:r>
            <a:r>
              <a:rPr kumimoji="1" lang="en-US" altLang="zh-CN" sz="1800" dirty="0" err="1">
                <a:solidFill>
                  <a:srgbClr val="FF0000"/>
                </a:solidFill>
                <a:latin typeface="Consolas" pitchFamily="49" charset="0"/>
                <a:ea typeface="仿宋" pitchFamily="49" charset="-122"/>
                <a:cs typeface="Consolas" pitchFamily="49" charset="0"/>
              </a:rPr>
              <a:t>FindNode</a:t>
            </a:r>
            <a:r>
              <a:rPr kumimoji="1" lang="en-US" altLang="zh-CN" sz="1800" dirty="0">
                <a:solidFill>
                  <a:srgbClr val="3333FF"/>
                </a:solidFill>
                <a:latin typeface="Consolas" pitchFamily="49" charset="0"/>
                <a:ea typeface="仿宋" pitchFamily="49" charset="-122"/>
                <a:cs typeface="Consolas" pitchFamily="49" charset="0"/>
              </a:rPr>
              <a:t>(b-</a:t>
            </a:r>
            <a:r>
              <a:rPr kumimoji="1" lang="en-US" altLang="zh-CN" sz="1800">
                <a:solidFill>
                  <a:srgbClr val="3333FF"/>
                </a:solidFill>
                <a:latin typeface="Consolas" pitchFamily="49" charset="0"/>
                <a:ea typeface="仿宋" pitchFamily="49" charset="-122"/>
                <a:cs typeface="Consolas" pitchFamily="49" charset="0"/>
              </a:rPr>
              <a:t>&gt;rchild</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x</a:t>
            </a:r>
            <a:r>
              <a:rPr kumimoji="1" lang="en-US" altLang="zh-CN" sz="1800" dirty="0">
                <a:solidFill>
                  <a:srgbClr val="3333FF"/>
                </a:solidFill>
                <a:latin typeface="Consolas" pitchFamily="49" charset="0"/>
                <a:ea typeface="仿宋" pitchFamily="49" charset="-122"/>
                <a:cs typeface="Consolas" pitchFamily="49" charset="0"/>
              </a:rPr>
              <a:t>);</a:t>
            </a:r>
          </a:p>
          <a:p>
            <a:pPr algn="l">
              <a:lnSpc>
                <a:spcPct val="150000"/>
              </a:lnSpc>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l">
              <a:lnSpc>
                <a:spcPct val="150000"/>
              </a:lnSpc>
            </a:pPr>
            <a:r>
              <a:rPr kumimoji="1" lang="en-US" altLang="zh-CN" sz="1800" dirty="0">
                <a:solidFill>
                  <a:srgbClr val="3333FF"/>
                </a:solidFill>
                <a:latin typeface="Consolas" pitchFamily="49" charset="0"/>
                <a:ea typeface="仿宋" pitchFamily="49" charset="-122"/>
                <a:cs typeface="Consolas" pitchFamily="49" charset="0"/>
              </a:rPr>
              <a:t>}</a:t>
            </a:r>
            <a:endParaRPr lang="en-US" altLang="zh-CN" sz="1800"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928662" y="428604"/>
            <a:ext cx="3786214" cy="430887"/>
          </a:xfrm>
          <a:prstGeom prst="rect">
            <a:avLst/>
          </a:prstGeom>
          <a:noFill/>
        </p:spPr>
        <p:txBody>
          <a:bodyPr wrap="square" rtlCol="0">
            <a:spAutoFit/>
          </a:bodyPr>
          <a:lstStyle/>
          <a:p>
            <a:pPr algn="l"/>
            <a:r>
              <a:rPr lang="zh-CN" altLang="en-US" sz="2200">
                <a:latin typeface="楷体" pitchFamily="49" charset="-122"/>
                <a:ea typeface="楷体" pitchFamily="49" charset="-122"/>
              </a:rPr>
              <a:t>对应的递归算法如下：</a:t>
            </a:r>
          </a:p>
        </p:txBody>
      </p:sp>
      <p:sp>
        <p:nvSpPr>
          <p:cNvPr id="2" name="灯片编号占位符 1">
            <a:extLst>
              <a:ext uri="{FF2B5EF4-FFF2-40B4-BE49-F238E27FC236}">
                <a16:creationId xmlns:a16="http://schemas.microsoft.com/office/drawing/2014/main" id="{708060F0-9AD7-409A-80BA-0DBEE34E74C5}"/>
              </a:ext>
            </a:extLst>
          </p:cNvPr>
          <p:cNvSpPr>
            <a:spLocks noGrp="1"/>
          </p:cNvSpPr>
          <p:nvPr>
            <p:ph type="sldNum" sz="quarter" idx="12"/>
          </p:nvPr>
        </p:nvSpPr>
        <p:spPr/>
        <p:txBody>
          <a:bodyPr/>
          <a:lstStyle/>
          <a:p>
            <a:fld id="{FFD28AF7-D4CC-4B35-B7D7-507FA0146854}" type="slidenum">
              <a:rPr lang="en-US" altLang="zh-CN" smtClean="0"/>
              <a:pPr/>
              <a:t>85</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142976" y="2071678"/>
            <a:ext cx="6335712" cy="303416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lIns="252000" rIns="252000">
            <a:spAutoFit/>
          </a:bodyPr>
          <a:lstStyle/>
          <a:p>
            <a:pPr algn="l">
              <a:spcBef>
                <a:spcPct val="50000"/>
              </a:spcBef>
            </a:pP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LchildNod</a:t>
            </a:r>
            <a:r>
              <a:rPr kumimoji="1" lang="en-US" altLang="zh-CN" sz="1800" dirty="0" err="1">
                <a:solidFill>
                  <a:srgbClr val="3333FF"/>
                </a:solidFill>
                <a:latin typeface="Consolas" pitchFamily="49" charset="0"/>
                <a:ea typeface="楷体" pitchFamily="49" charset="-122"/>
                <a:cs typeface="Consolas" pitchFamily="49" charset="0"/>
              </a:rPr>
              <a:t>e</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*p)</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a:solidFill>
                  <a:srgbClr val="3333FF"/>
                </a:solidFill>
                <a:latin typeface="Consolas" pitchFamily="49" charset="0"/>
                <a:ea typeface="楷体" pitchFamily="49" charset="-122"/>
                <a:cs typeface="Consolas" pitchFamily="49" charset="0"/>
              </a:rPr>
              <a:t>    return </a:t>
            </a:r>
            <a:r>
              <a:rPr kumimoji="1" lang="en-US" altLang="zh-CN" sz="1800" dirty="0">
                <a:solidFill>
                  <a:srgbClr val="3333FF"/>
                </a:solidFill>
                <a:latin typeface="Consolas" pitchFamily="49" charset="0"/>
                <a:ea typeface="楷体" pitchFamily="49" charset="-122"/>
                <a:cs typeface="Consolas" pitchFamily="49" charset="0"/>
              </a:rPr>
              <a:t>p-&gt;</a:t>
            </a:r>
            <a:r>
              <a:rPr kumimoji="1" lang="en-US" altLang="zh-CN" sz="1800" dirty="0" err="1">
                <a:solidFill>
                  <a:srgbClr val="3333FF"/>
                </a:solidFill>
                <a:latin typeface="Consolas" pitchFamily="49" charset="0"/>
                <a:ea typeface="楷体" pitchFamily="49" charset="-122"/>
                <a:cs typeface="Consolas" pitchFamily="49" charset="0"/>
              </a:rPr>
              <a:t>lchild</a:t>
            </a: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endParaRPr kumimoji="1" lang="en-US" altLang="zh-CN" sz="1800" dirty="0">
              <a:solidFill>
                <a:srgbClr val="3333FF"/>
              </a:solidFill>
              <a:latin typeface="Consolas" pitchFamily="49" charset="0"/>
              <a:ea typeface="楷体" pitchFamily="49" charset="-122"/>
              <a:cs typeface="Consolas" pitchFamily="49" charset="0"/>
            </a:endParaRPr>
          </a:p>
          <a:p>
            <a:pPr algn="l">
              <a:lnSpc>
                <a:spcPct val="70000"/>
              </a:lnSpc>
              <a:spcBef>
                <a:spcPct val="50000"/>
              </a:spcBef>
            </a:pP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RchildNode</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dirty="0" err="1">
                <a:solidFill>
                  <a:srgbClr val="3333FF"/>
                </a:solidFill>
                <a:latin typeface="Consolas" pitchFamily="49" charset="0"/>
                <a:ea typeface="楷体" pitchFamily="49" charset="-122"/>
                <a:cs typeface="Consolas" pitchFamily="49" charset="0"/>
              </a:rPr>
              <a:t>BTNode</a:t>
            </a:r>
            <a:r>
              <a:rPr kumimoji="1" lang="en-US" altLang="zh-CN" sz="1800" dirty="0">
                <a:solidFill>
                  <a:srgbClr val="3333FF"/>
                </a:solidFill>
                <a:latin typeface="Consolas" pitchFamily="49" charset="0"/>
                <a:ea typeface="楷体" pitchFamily="49" charset="-122"/>
                <a:cs typeface="Consolas" pitchFamily="49" charset="0"/>
              </a:rPr>
              <a:t> *p)</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a:solidFill>
                  <a:srgbClr val="3333FF"/>
                </a:solidFill>
                <a:latin typeface="Consolas" pitchFamily="49" charset="0"/>
                <a:ea typeface="楷体" pitchFamily="49" charset="-122"/>
                <a:cs typeface="Consolas" pitchFamily="49" charset="0"/>
              </a:rPr>
              <a:t>    return </a:t>
            </a:r>
            <a:r>
              <a:rPr kumimoji="1" lang="en-US" altLang="zh-CN" sz="1800" dirty="0">
                <a:solidFill>
                  <a:srgbClr val="3333FF"/>
                </a:solidFill>
                <a:latin typeface="Consolas" pitchFamily="49" charset="0"/>
                <a:ea typeface="楷体" pitchFamily="49" charset="-122"/>
                <a:cs typeface="Consolas" pitchFamily="49" charset="0"/>
              </a:rPr>
              <a:t>p-&gt;</a:t>
            </a:r>
            <a:r>
              <a:rPr kumimoji="1" lang="en-US" altLang="zh-CN" sz="1800" dirty="0" err="1">
                <a:solidFill>
                  <a:srgbClr val="3333FF"/>
                </a:solidFill>
                <a:latin typeface="Consolas" pitchFamily="49" charset="0"/>
                <a:ea typeface="楷体" pitchFamily="49" charset="-122"/>
                <a:cs typeface="Consolas" pitchFamily="49" charset="0"/>
              </a:rPr>
              <a:t>rchild</a:t>
            </a:r>
            <a:r>
              <a:rPr kumimoji="1" lang="en-US" altLang="zh-CN" sz="1800" dirty="0">
                <a:solidFill>
                  <a:srgbClr val="3333FF"/>
                </a:solidFill>
                <a:latin typeface="Consolas" pitchFamily="49" charset="0"/>
                <a:ea typeface="楷体" pitchFamily="49" charset="-122"/>
                <a:cs typeface="Consolas" pitchFamily="49" charset="0"/>
              </a:rPr>
              <a:t>;</a:t>
            </a:r>
          </a:p>
          <a:p>
            <a:pPr algn="l">
              <a:lnSpc>
                <a:spcPct val="70000"/>
              </a:lnSpc>
              <a:spcBef>
                <a:spcPct val="50000"/>
              </a:spcBef>
            </a:pPr>
            <a:r>
              <a:rPr kumimoji="1" lang="en-US" altLang="zh-CN" sz="1800" dirty="0">
                <a:solidFill>
                  <a:srgbClr val="3333FF"/>
                </a:solidFill>
                <a:latin typeface="Consolas" pitchFamily="49" charset="0"/>
                <a:ea typeface="楷体" pitchFamily="49" charset="-122"/>
                <a:cs typeface="Consolas" pitchFamily="49" charset="0"/>
              </a:rPr>
              <a:t>} </a:t>
            </a:r>
          </a:p>
        </p:txBody>
      </p:sp>
      <p:sp>
        <p:nvSpPr>
          <p:cNvPr id="216067" name="Text Box 3"/>
          <p:cNvSpPr txBox="1">
            <a:spLocks noChangeArrowheads="1"/>
          </p:cNvSpPr>
          <p:nvPr/>
        </p:nvSpPr>
        <p:spPr bwMode="auto">
          <a:xfrm>
            <a:off x="395288" y="333375"/>
            <a:ext cx="6962794"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just">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4</a:t>
            </a:r>
            <a:r>
              <a:rPr kumimoji="1" lang="zh-CN" altLang="en-US" sz="2200">
                <a:solidFill>
                  <a:schemeClr val="bg1"/>
                </a:solidFill>
                <a:latin typeface="Consolas" pitchFamily="49" charset="0"/>
                <a:ea typeface="微软雅黑" pitchFamily="34" charset="-122"/>
                <a:cs typeface="Consolas" pitchFamily="49" charset="0"/>
              </a:rPr>
              <a:t>）找孩子结点</a:t>
            </a:r>
            <a:r>
              <a:rPr kumimoji="1" lang="en-US" altLang="zh-CN" sz="2200">
                <a:solidFill>
                  <a:schemeClr val="bg1"/>
                </a:solidFill>
                <a:latin typeface="Consolas" pitchFamily="49" charset="0"/>
                <a:ea typeface="微软雅黑" pitchFamily="34" charset="-122"/>
                <a:cs typeface="Consolas" pitchFamily="49" charset="0"/>
              </a:rPr>
              <a:t>LchildNode(p</a:t>
            </a:r>
            <a:r>
              <a:rPr kumimoji="1" lang="en-US" altLang="zh-CN" sz="2200" dirty="0">
                <a:solidFill>
                  <a:schemeClr val="bg1"/>
                </a:solidFill>
                <a:latin typeface="Consolas" pitchFamily="49" charset="0"/>
                <a:ea typeface="微软雅黑" pitchFamily="34" charset="-122"/>
                <a:cs typeface="Consolas" pitchFamily="49" charset="0"/>
              </a:rPr>
              <a:t>)</a:t>
            </a:r>
            <a:r>
              <a:rPr kumimoji="1" lang="zh-CN" altLang="en-US" sz="2200" dirty="0">
                <a:solidFill>
                  <a:schemeClr val="bg1"/>
                </a:solidFill>
                <a:latin typeface="Consolas" pitchFamily="49" charset="0"/>
                <a:ea typeface="微软雅黑" pitchFamily="34" charset="-122"/>
                <a:cs typeface="Consolas" pitchFamily="49" charset="0"/>
              </a:rPr>
              <a:t>和</a:t>
            </a:r>
            <a:r>
              <a:rPr kumimoji="1" lang="en-US" altLang="zh-CN" sz="2200" dirty="0" err="1">
                <a:solidFill>
                  <a:schemeClr val="bg1"/>
                </a:solidFill>
                <a:latin typeface="Consolas" pitchFamily="49" charset="0"/>
                <a:ea typeface="微软雅黑" pitchFamily="34" charset="-122"/>
                <a:cs typeface="Consolas" pitchFamily="49" charset="0"/>
              </a:rPr>
              <a:t>RchildNode</a:t>
            </a:r>
            <a:r>
              <a:rPr kumimoji="1" lang="en-US" altLang="zh-CN" sz="2200" dirty="0">
                <a:solidFill>
                  <a:schemeClr val="bg1"/>
                </a:solidFill>
                <a:latin typeface="Consolas" pitchFamily="49" charset="0"/>
                <a:ea typeface="微软雅黑" pitchFamily="34" charset="-122"/>
                <a:cs typeface="Consolas" pitchFamily="49" charset="0"/>
              </a:rPr>
              <a:t>(p)</a:t>
            </a:r>
            <a:endParaRPr lang="en-US" altLang="zh-CN" sz="2200" dirty="0">
              <a:solidFill>
                <a:schemeClr val="bg1"/>
              </a:solidFill>
              <a:latin typeface="Consolas" pitchFamily="49" charset="0"/>
              <a:ea typeface="微软雅黑" pitchFamily="34" charset="-122"/>
              <a:cs typeface="Consolas" pitchFamily="49" charset="0"/>
            </a:endParaRPr>
          </a:p>
        </p:txBody>
      </p:sp>
      <p:sp>
        <p:nvSpPr>
          <p:cNvPr id="216068" name="Text Box 4"/>
          <p:cNvSpPr txBox="1">
            <a:spLocks noChangeArrowheads="1"/>
          </p:cNvSpPr>
          <p:nvPr/>
        </p:nvSpPr>
        <p:spPr bwMode="auto">
          <a:xfrm>
            <a:off x="538164" y="1181385"/>
            <a:ext cx="7319984" cy="430887"/>
          </a:xfrm>
          <a:prstGeom prst="rect">
            <a:avLst/>
          </a:prstGeom>
          <a:noFill/>
          <a:ln w="9525" algn="ctr">
            <a:noFill/>
            <a:miter lim="800000"/>
            <a:headEnd/>
            <a:tailEnd type="none" w="med" len="lg"/>
          </a:ln>
          <a:effectLst/>
        </p:spPr>
        <p:txBody>
          <a:bodyPr wrap="square">
            <a:spAutoFit/>
          </a:bodyPr>
          <a:lstStyle/>
          <a:p>
            <a:pPr algn="l">
              <a:spcBef>
                <a:spcPct val="50000"/>
              </a:spcBef>
            </a:pPr>
            <a:r>
              <a:rPr kumimoji="1" lang="zh-CN" altLang="en-US" sz="2200">
                <a:latin typeface="Consolas" pitchFamily="49" charset="0"/>
                <a:ea typeface="楷体" pitchFamily="49" charset="-122"/>
                <a:cs typeface="Consolas" pitchFamily="49" charset="0"/>
              </a:rPr>
              <a:t>直接返回</a:t>
            </a:r>
            <a:r>
              <a:rPr kumimoji="1" lang="en-US" altLang="zh-CN" sz="2200">
                <a:latin typeface="Consolas" pitchFamily="49" charset="0"/>
                <a:ea typeface="楷体" pitchFamily="49" charset="-122"/>
                <a:cs typeface="Consolas" pitchFamily="49" charset="0"/>
              </a:rPr>
              <a:t>p</a:t>
            </a:r>
            <a:r>
              <a:rPr kumimoji="1" lang="zh-CN" altLang="en-US" sz="2200">
                <a:latin typeface="Consolas" pitchFamily="49" charset="0"/>
                <a:ea typeface="楷体" pitchFamily="49" charset="-122"/>
                <a:cs typeface="Consolas" pitchFamily="49" charset="0"/>
              </a:rPr>
              <a:t>结点的左孩子结点或右孩子结点的</a:t>
            </a:r>
            <a:r>
              <a:rPr kumimoji="1" lang="zh-CN" altLang="en-US" sz="2200" dirty="0">
                <a:latin typeface="Consolas" pitchFamily="49" charset="0"/>
                <a:ea typeface="楷体" pitchFamily="49" charset="-122"/>
                <a:cs typeface="Consolas" pitchFamily="49" charset="0"/>
              </a:rPr>
              <a:t>指针。</a:t>
            </a:r>
            <a:endParaRPr lang="zh-CN" altLang="en-US" sz="2200" dirty="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B124A681-A3A1-4380-8C84-F619E5E8D389}"/>
              </a:ext>
            </a:extLst>
          </p:cNvPr>
          <p:cNvSpPr>
            <a:spLocks noGrp="1"/>
          </p:cNvSpPr>
          <p:nvPr>
            <p:ph type="sldNum" sz="quarter" idx="12"/>
          </p:nvPr>
        </p:nvSpPr>
        <p:spPr/>
        <p:txBody>
          <a:bodyPr/>
          <a:lstStyle/>
          <a:p>
            <a:fld id="{FFD28AF7-D4CC-4B35-B7D7-507FA0146854}" type="slidenum">
              <a:rPr lang="en-US" altLang="zh-CN" smtClean="0"/>
              <a:pPr/>
              <a:t>86</a:t>
            </a:fld>
            <a:endParaRPr lang="en-US" altLang="zh-CN"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Text Box 3"/>
          <p:cNvSpPr txBox="1">
            <a:spLocks noChangeArrowheads="1"/>
          </p:cNvSpPr>
          <p:nvPr/>
        </p:nvSpPr>
        <p:spPr bwMode="auto">
          <a:xfrm>
            <a:off x="323851" y="260350"/>
            <a:ext cx="3819522" cy="498598"/>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just">
              <a:lnSpc>
                <a:spcPct val="120000"/>
              </a:lnSpc>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a:solidFill>
                  <a:schemeClr val="bg1"/>
                </a:solidFill>
                <a:latin typeface="Consolas" pitchFamily="49" charset="0"/>
                <a:ea typeface="微软雅黑" pitchFamily="34" charset="-122"/>
                <a:cs typeface="Consolas" pitchFamily="49" charset="0"/>
              </a:rPr>
              <a:t>5</a:t>
            </a:r>
            <a:r>
              <a:rPr kumimoji="1" lang="zh-CN" altLang="en-US" sz="2200">
                <a:solidFill>
                  <a:schemeClr val="bg1"/>
                </a:solidFill>
                <a:latin typeface="Consolas" pitchFamily="49" charset="0"/>
                <a:ea typeface="微软雅黑" pitchFamily="34" charset="-122"/>
                <a:cs typeface="Consolas" pitchFamily="49" charset="0"/>
              </a:rPr>
              <a:t>）</a:t>
            </a:r>
            <a:r>
              <a:rPr kumimoji="1" lang="zh-CN" altLang="en-US" sz="2200" dirty="0">
                <a:solidFill>
                  <a:schemeClr val="bg1"/>
                </a:solidFill>
                <a:latin typeface="Consolas" pitchFamily="49" charset="0"/>
                <a:ea typeface="微软雅黑" pitchFamily="34" charset="-122"/>
                <a:cs typeface="Consolas" pitchFamily="49" charset="0"/>
              </a:rPr>
              <a:t>求高</a:t>
            </a:r>
            <a:r>
              <a:rPr kumimoji="1" lang="zh-CN" altLang="en-US" sz="2200">
                <a:solidFill>
                  <a:schemeClr val="bg1"/>
                </a:solidFill>
                <a:latin typeface="Consolas" pitchFamily="49" charset="0"/>
                <a:ea typeface="微软雅黑" pitchFamily="34" charset="-122"/>
                <a:cs typeface="Consolas" pitchFamily="49" charset="0"/>
              </a:rPr>
              <a:t>度</a:t>
            </a:r>
            <a:r>
              <a:rPr kumimoji="1" lang="en-US" altLang="zh-CN" sz="2200">
                <a:solidFill>
                  <a:schemeClr val="bg1"/>
                </a:solidFill>
                <a:latin typeface="Consolas" pitchFamily="49" charset="0"/>
                <a:ea typeface="微软雅黑" pitchFamily="34" charset="-122"/>
                <a:cs typeface="Consolas" pitchFamily="49" charset="0"/>
              </a:rPr>
              <a:t>BTHeight(*</a:t>
            </a:r>
            <a:r>
              <a:rPr kumimoji="1" lang="en-US" altLang="zh-CN" sz="2200" dirty="0">
                <a:solidFill>
                  <a:schemeClr val="bg1"/>
                </a:solidFill>
                <a:latin typeface="Consolas" pitchFamily="49" charset="0"/>
                <a:ea typeface="微软雅黑" pitchFamily="34" charset="-122"/>
                <a:cs typeface="Consolas" pitchFamily="49" charset="0"/>
              </a:rPr>
              <a:t>b)</a:t>
            </a:r>
            <a:endParaRPr lang="en-US" altLang="zh-CN" sz="2200" dirty="0">
              <a:solidFill>
                <a:schemeClr val="bg1"/>
              </a:solidFill>
              <a:latin typeface="Consolas" pitchFamily="49" charset="0"/>
              <a:ea typeface="微软雅黑" pitchFamily="34" charset="-122"/>
              <a:cs typeface="Consolas" pitchFamily="49" charset="0"/>
            </a:endParaRPr>
          </a:p>
        </p:txBody>
      </p:sp>
      <p:grpSp>
        <p:nvGrpSpPr>
          <p:cNvPr id="18" name="组合 17"/>
          <p:cNvGrpSpPr/>
          <p:nvPr/>
        </p:nvGrpSpPr>
        <p:grpSpPr>
          <a:xfrm>
            <a:off x="582636" y="4286256"/>
            <a:ext cx="6989760" cy="1664348"/>
            <a:chOff x="582636" y="4286256"/>
            <a:chExt cx="6989760" cy="1664348"/>
          </a:xfrm>
        </p:grpSpPr>
        <p:sp>
          <p:nvSpPr>
            <p:cNvPr id="217090" name="Text Box 2"/>
            <p:cNvSpPr txBox="1">
              <a:spLocks noChangeArrowheads="1"/>
            </p:cNvSpPr>
            <p:nvPr/>
          </p:nvSpPr>
          <p:spPr bwMode="auto">
            <a:xfrm>
              <a:off x="727099" y="4929198"/>
              <a:ext cx="6845297" cy="102140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44000" tIns="108000" rIns="144000" bIns="108000">
              <a:spAutoFit/>
            </a:bodyPr>
            <a:lstStyle/>
            <a:p>
              <a:pPr algn="just">
                <a:lnSpc>
                  <a:spcPct val="120000"/>
                </a:lnSpc>
                <a:spcBef>
                  <a:spcPct val="50000"/>
                </a:spcBef>
              </a:pPr>
              <a:r>
                <a:rPr kumimoji="1" lang="en-US" altLang="zh-CN" sz="1800" i="1" dirty="0">
                  <a:solidFill>
                    <a:srgbClr val="FF0000"/>
                  </a:solidFill>
                  <a:latin typeface="Consolas" pitchFamily="49" charset="0"/>
                  <a:ea typeface="楷体" pitchFamily="49" charset="-122"/>
                  <a:cs typeface="Consolas" pitchFamily="49" charset="0"/>
                </a:rPr>
                <a:t>f</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i="1" dirty="0">
                  <a:solidFill>
                    <a:srgbClr val="3333FF"/>
                  </a:solidFill>
                  <a:latin typeface="Consolas" pitchFamily="49" charset="0"/>
                  <a:ea typeface="楷体" pitchFamily="49" charset="-122"/>
                  <a:cs typeface="Consolas" pitchFamily="49" charset="0"/>
                </a:rPr>
                <a:t>b</a:t>
              </a:r>
              <a:r>
                <a:rPr kumimoji="1" lang="en-US" altLang="zh-CN" sz="1800" dirty="0">
                  <a:solidFill>
                    <a:srgbClr val="3333FF"/>
                  </a:solidFill>
                  <a:latin typeface="Consolas" pitchFamily="49" charset="0"/>
                  <a:ea typeface="楷体" pitchFamily="49" charset="-122"/>
                  <a:cs typeface="Consolas" pitchFamily="49" charset="0"/>
                </a:rPr>
                <a:t>) = 0	</a:t>
              </a:r>
              <a:r>
                <a:rPr kumimoji="1" lang="en-US" altLang="zh-CN" sz="1800">
                  <a:solidFill>
                    <a:srgbClr val="3333FF"/>
                  </a:solidFill>
                  <a:latin typeface="Consolas" pitchFamily="49" charset="0"/>
                  <a:ea typeface="楷体" pitchFamily="49" charset="-122"/>
                  <a:cs typeface="Consolas" pitchFamily="49" charset="0"/>
                </a:rPr>
                <a:t>	</a:t>
              </a:r>
              <a:r>
                <a:rPr kumimoji="1" lang="en-US" altLang="zh-CN" sz="1800" dirty="0">
                  <a:solidFill>
                    <a:srgbClr val="3333FF"/>
                  </a:solidFill>
                  <a:latin typeface="Consolas" pitchFamily="49" charset="0"/>
                  <a:ea typeface="楷体" pitchFamily="49" charset="-122"/>
                  <a:cs typeface="Consolas" pitchFamily="49" charset="0"/>
                </a:rPr>
                <a:t>	     </a:t>
              </a:r>
              <a:r>
                <a:rPr kumimoji="1" lang="zh-CN" altLang="en-US" sz="1800" dirty="0">
                  <a:solidFill>
                    <a:srgbClr val="3333FF"/>
                  </a:solidFill>
                  <a:latin typeface="Consolas" pitchFamily="49" charset="0"/>
                  <a:ea typeface="楷体" pitchFamily="49" charset="-122"/>
                  <a:cs typeface="Consolas" pitchFamily="49" charset="0"/>
                </a:rPr>
                <a:t>　　</a:t>
              </a:r>
              <a:r>
                <a:rPr kumimoji="1" lang="zh-CN" altLang="en-US" sz="1800">
                  <a:solidFill>
                    <a:srgbClr val="3333FF"/>
                  </a:solidFill>
                  <a:latin typeface="Consolas" pitchFamily="49" charset="0"/>
                  <a:ea typeface="楷体" pitchFamily="49" charset="-122"/>
                  <a:cs typeface="Consolas" pitchFamily="49" charset="0"/>
                </a:rPr>
                <a:t> </a:t>
              </a:r>
              <a:r>
                <a:rPr kumimoji="1" lang="zh-CN" altLang="en-US" sz="1800" i="1">
                  <a:solidFill>
                    <a:srgbClr val="3333FF"/>
                  </a:solidFill>
                  <a:latin typeface="Consolas" pitchFamily="49" charset="0"/>
                  <a:ea typeface="楷体" pitchFamily="49" charset="-122"/>
                  <a:cs typeface="Consolas" pitchFamily="49" charset="0"/>
                </a:rPr>
                <a:t> </a:t>
              </a:r>
              <a:r>
                <a:rPr kumimoji="1" lang="en-US" altLang="zh-CN" sz="1800" i="1">
                  <a:solidFill>
                    <a:srgbClr val="3333FF"/>
                  </a:solidFill>
                  <a:latin typeface="Consolas" pitchFamily="49" charset="0"/>
                  <a:ea typeface="楷体" pitchFamily="49" charset="-122"/>
                  <a:cs typeface="Consolas" pitchFamily="49" charset="0"/>
                </a:rPr>
                <a:t>	</a:t>
              </a:r>
              <a:r>
                <a:rPr kumimoji="1" lang="en-US" altLang="zh-CN" sz="1800" i="1">
                  <a:solidFill>
                    <a:srgbClr val="00B0F0"/>
                  </a:solidFill>
                  <a:latin typeface="Consolas" pitchFamily="49" charset="0"/>
                  <a:ea typeface="楷体" pitchFamily="49" charset="-122"/>
                  <a:cs typeface="Consolas" pitchFamily="49" charset="0"/>
                </a:rPr>
                <a:t>b</a:t>
              </a:r>
              <a:r>
                <a:rPr kumimoji="1" lang="en-US" altLang="zh-CN" sz="1800">
                  <a:solidFill>
                    <a:srgbClr val="00B0F0"/>
                  </a:solidFill>
                  <a:latin typeface="Consolas" pitchFamily="49" charset="0"/>
                  <a:ea typeface="楷体" pitchFamily="49" charset="-122"/>
                  <a:cs typeface="Consolas" pitchFamily="49" charset="0"/>
                </a:rPr>
                <a:t>=NULL</a:t>
              </a:r>
              <a:endParaRPr kumimoji="1" lang="en-US" altLang="zh-CN" sz="1800" dirty="0">
                <a:solidFill>
                  <a:srgbClr val="00B0F0"/>
                </a:solidFill>
                <a:latin typeface="Consolas" pitchFamily="49" charset="0"/>
                <a:ea typeface="楷体" pitchFamily="49" charset="-122"/>
                <a:cs typeface="Consolas" pitchFamily="49" charset="0"/>
              </a:endParaRPr>
            </a:p>
            <a:p>
              <a:pPr algn="l">
                <a:lnSpc>
                  <a:spcPct val="120000"/>
                </a:lnSpc>
                <a:spcBef>
                  <a:spcPct val="50000"/>
                </a:spcBef>
              </a:pPr>
              <a:r>
                <a:rPr kumimoji="1" lang="en-US" altLang="zh-CN" sz="1800" i="1" dirty="0">
                  <a:solidFill>
                    <a:srgbClr val="FF0000"/>
                  </a:solidFill>
                  <a:latin typeface="Consolas" pitchFamily="49" charset="0"/>
                  <a:ea typeface="楷体" pitchFamily="49" charset="-122"/>
                  <a:cs typeface="Consolas" pitchFamily="49" charset="0"/>
                </a:rPr>
                <a:t>f</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i="1" dirty="0">
                  <a:solidFill>
                    <a:srgbClr val="3333FF"/>
                  </a:solidFill>
                  <a:latin typeface="Consolas" pitchFamily="49" charset="0"/>
                  <a:ea typeface="楷体" pitchFamily="49" charset="-122"/>
                  <a:cs typeface="Consolas" pitchFamily="49" charset="0"/>
                </a:rPr>
                <a:t>b</a:t>
              </a:r>
              <a:r>
                <a:rPr kumimoji="1" lang="en-US" altLang="zh-CN" sz="1800" dirty="0">
                  <a:solidFill>
                    <a:srgbClr val="3333FF"/>
                  </a:solidFill>
                  <a:latin typeface="Consolas" pitchFamily="49" charset="0"/>
                  <a:ea typeface="楷体" pitchFamily="49" charset="-122"/>
                  <a:cs typeface="Consolas" pitchFamily="49" charset="0"/>
                </a:rPr>
                <a:t>) = MAX{</a:t>
              </a:r>
              <a:r>
                <a:rPr kumimoji="1" lang="en-US" altLang="zh-CN" sz="1800" i="1" dirty="0">
                  <a:solidFill>
                    <a:srgbClr val="FF0000"/>
                  </a:solidFill>
                  <a:latin typeface="Consolas" pitchFamily="49" charset="0"/>
                  <a:ea typeface="楷体" pitchFamily="49" charset="-122"/>
                  <a:cs typeface="Consolas" pitchFamily="49" charset="0"/>
                </a:rPr>
                <a:t>f</a:t>
              </a:r>
              <a:r>
                <a:rPr kumimoji="1" lang="en-US" altLang="zh-CN" sz="1800" dirty="0">
                  <a:solidFill>
                    <a:srgbClr val="3333FF"/>
                  </a:solidFill>
                  <a:latin typeface="Consolas" pitchFamily="49" charset="0"/>
                  <a:ea typeface="楷体" pitchFamily="49" charset="-122"/>
                  <a:cs typeface="Consolas" pitchFamily="49" charset="0"/>
                </a:rPr>
                <a:t>(</a:t>
              </a:r>
              <a:r>
                <a:rPr kumimoji="1" lang="en-US" altLang="zh-CN" sz="1800" i="1" dirty="0">
                  <a:solidFill>
                    <a:srgbClr val="3333FF"/>
                  </a:solidFill>
                  <a:latin typeface="Consolas" pitchFamily="49" charset="0"/>
                  <a:ea typeface="楷体" pitchFamily="49" charset="-122"/>
                  <a:cs typeface="Consolas" pitchFamily="49" charset="0"/>
                </a:rPr>
                <a:t>b</a:t>
              </a:r>
              <a:r>
                <a:rPr kumimoji="1" lang="en-US" altLang="zh-CN" sz="1800" dirty="0">
                  <a:solidFill>
                    <a:srgbClr val="3333FF"/>
                  </a:solidFill>
                  <a:latin typeface="Consolas" pitchFamily="49" charset="0"/>
                  <a:ea typeface="+mj-ea"/>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&gt;</a:t>
              </a:r>
              <a:r>
                <a:rPr kumimoji="1" lang="en-US" altLang="zh-CN" sz="1800" err="1">
                  <a:solidFill>
                    <a:srgbClr val="3333FF"/>
                  </a:solidFill>
                  <a:latin typeface="Consolas" pitchFamily="49" charset="0"/>
                  <a:ea typeface="楷体" pitchFamily="49" charset="-122"/>
                  <a:cs typeface="Consolas" pitchFamily="49" charset="0"/>
                </a:rPr>
                <a:t>lchild</a:t>
              </a:r>
              <a:r>
                <a:rPr kumimoji="1" lang="en-US" altLang="zh-CN" sz="1800">
                  <a:solidFill>
                    <a:srgbClr val="3333FF"/>
                  </a:solidFill>
                  <a:latin typeface="Consolas" pitchFamily="49" charset="0"/>
                  <a:ea typeface="楷体" pitchFamily="49" charset="-122"/>
                  <a:cs typeface="Consolas" pitchFamily="49" charset="0"/>
                </a:rPr>
                <a:t>)</a:t>
              </a:r>
              <a:r>
                <a:rPr kumimoji="1" lang="zh-CN" altLang="en-US" sz="1800">
                  <a:solidFill>
                    <a:srgbClr val="3333FF"/>
                  </a:solidFill>
                  <a:latin typeface="Consolas" pitchFamily="49" charset="0"/>
                  <a:ea typeface="楷体" pitchFamily="49" charset="-122"/>
                  <a:cs typeface="Consolas" pitchFamily="49" charset="0"/>
                </a:rPr>
                <a:t>，</a:t>
              </a:r>
              <a:r>
                <a:rPr kumimoji="1" lang="en-US" altLang="zh-CN" sz="1800" i="1">
                  <a:solidFill>
                    <a:srgbClr val="FF0000"/>
                  </a:solidFill>
                  <a:latin typeface="Consolas" pitchFamily="49" charset="0"/>
                  <a:ea typeface="楷体" pitchFamily="49" charset="-122"/>
                  <a:cs typeface="Consolas" pitchFamily="49" charset="0"/>
                </a:rPr>
                <a:t>f</a:t>
              </a:r>
              <a:r>
                <a:rPr kumimoji="1" lang="en-US" altLang="zh-CN" sz="1800">
                  <a:solidFill>
                    <a:srgbClr val="3333FF"/>
                  </a:solidFill>
                  <a:latin typeface="Consolas" pitchFamily="49" charset="0"/>
                  <a:ea typeface="楷体" pitchFamily="49" charset="-122"/>
                  <a:cs typeface="Consolas" pitchFamily="49" charset="0"/>
                </a:rPr>
                <a:t>(</a:t>
              </a:r>
              <a:r>
                <a:rPr kumimoji="1" lang="en-US" altLang="zh-CN" sz="1800" i="1">
                  <a:solidFill>
                    <a:srgbClr val="3333FF"/>
                  </a:solidFill>
                  <a:latin typeface="Consolas" pitchFamily="49" charset="0"/>
                  <a:ea typeface="楷体" pitchFamily="49" charset="-122"/>
                  <a:cs typeface="Consolas" pitchFamily="49" charset="0"/>
                </a:rPr>
                <a:t>b</a:t>
              </a:r>
              <a:r>
                <a:rPr kumimoji="1" lang="en-US" altLang="zh-CN" sz="1800">
                  <a:solidFill>
                    <a:srgbClr val="3333FF"/>
                  </a:solidFill>
                  <a:latin typeface="Consolas" pitchFamily="49" charset="0"/>
                  <a:ea typeface="+mj-ea"/>
                  <a:cs typeface="Consolas" pitchFamily="49" charset="0"/>
                </a:rPr>
                <a:t>-</a:t>
              </a:r>
              <a:r>
                <a:rPr kumimoji="1" lang="en-US" altLang="zh-CN" sz="1800" dirty="0">
                  <a:solidFill>
                    <a:srgbClr val="3333FF"/>
                  </a:solidFill>
                  <a:latin typeface="Consolas" pitchFamily="49" charset="0"/>
                  <a:ea typeface="楷体" pitchFamily="49" charset="-122"/>
                  <a:cs typeface="Consolas" pitchFamily="49" charset="0"/>
                </a:rPr>
                <a:t>&gt;</a:t>
              </a:r>
              <a:r>
                <a:rPr kumimoji="1" lang="en-US" altLang="zh-CN" sz="1800" dirty="0" err="1">
                  <a:solidFill>
                    <a:srgbClr val="3333FF"/>
                  </a:solidFill>
                  <a:latin typeface="Consolas" pitchFamily="49" charset="0"/>
                  <a:ea typeface="楷体" pitchFamily="49" charset="-122"/>
                  <a:cs typeface="Consolas" pitchFamily="49" charset="0"/>
                </a:rPr>
                <a:t>rchild</a:t>
              </a:r>
              <a:r>
                <a:rPr kumimoji="1" lang="en-US" altLang="zh-CN" sz="1800" dirty="0">
                  <a:solidFill>
                    <a:srgbClr val="3333FF"/>
                  </a:solidFill>
                  <a:latin typeface="Consolas" pitchFamily="49" charset="0"/>
                  <a:ea typeface="楷体" pitchFamily="49" charset="-122"/>
                  <a:cs typeface="Consolas" pitchFamily="49" charset="0"/>
                </a:rPr>
                <a:t>)}+1    </a:t>
              </a:r>
              <a:r>
                <a:rPr kumimoji="1" lang="zh-CN" altLang="en-US" sz="1800" dirty="0">
                  <a:solidFill>
                    <a:srgbClr val="00B0F0"/>
                  </a:solidFill>
                  <a:latin typeface="Consolas" pitchFamily="49" charset="0"/>
                  <a:ea typeface="楷体" pitchFamily="49" charset="-122"/>
                  <a:cs typeface="Consolas" pitchFamily="49" charset="0"/>
                </a:rPr>
                <a:t>其他情况</a:t>
              </a:r>
            </a:p>
          </p:txBody>
        </p:sp>
        <p:sp>
          <p:nvSpPr>
            <p:cNvPr id="217092" name="Text Box 4"/>
            <p:cNvSpPr txBox="1">
              <a:spLocks noChangeArrowheads="1"/>
            </p:cNvSpPr>
            <p:nvPr/>
          </p:nvSpPr>
          <p:spPr bwMode="auto">
            <a:xfrm>
              <a:off x="582636" y="4286256"/>
              <a:ext cx="6769100" cy="624374"/>
            </a:xfrm>
            <a:prstGeom prst="rect">
              <a:avLst/>
            </a:prstGeom>
            <a:noFill/>
            <a:ln w="9525" algn="ctr">
              <a:noFill/>
              <a:miter lim="800000"/>
              <a:headEnd/>
              <a:tailEnd type="none" w="med" len="lg"/>
            </a:ln>
            <a:effectLst/>
          </p:spPr>
          <p:txBody>
            <a:bodyPr lIns="144000" tIns="108000" rIns="144000" bIns="108000">
              <a:spAutoFit/>
            </a:bodyPr>
            <a:lstStyle/>
            <a:p>
              <a:pPr algn="l">
                <a:lnSpc>
                  <a:spcPct val="120000"/>
                </a:lnSpc>
                <a:spcBef>
                  <a:spcPct val="50000"/>
                </a:spcBef>
              </a:pPr>
              <a:r>
                <a:rPr kumimoji="1" lang="zh-CN" altLang="en-US" sz="2200" dirty="0">
                  <a:latin typeface="Consolas" pitchFamily="49" charset="0"/>
                  <a:ea typeface="楷体" pitchFamily="49" charset="-122"/>
                  <a:cs typeface="Consolas" pitchFamily="49" charset="0"/>
                </a:rPr>
                <a:t>求二叉树的高度的递归模型</a:t>
              </a:r>
              <a:r>
                <a:rPr kumimoji="1" lang="en-US" altLang="zh-CN" sz="2200" i="1" dirty="0">
                  <a:latin typeface="Consolas" pitchFamily="49" charset="0"/>
                  <a:ea typeface="楷体" pitchFamily="49" charset="-122"/>
                  <a:cs typeface="Consolas" pitchFamily="49" charset="0"/>
                </a:rPr>
                <a:t>f</a:t>
              </a:r>
              <a:r>
                <a:rPr kumimoji="1" lang="en-US" altLang="zh-CN" sz="2200" dirty="0">
                  <a:latin typeface="Consolas" pitchFamily="49" charset="0"/>
                  <a:ea typeface="楷体" pitchFamily="49" charset="-122"/>
                  <a:cs typeface="Consolas" pitchFamily="49" charset="0"/>
                </a:rPr>
                <a:t>(</a:t>
              </a:r>
              <a:r>
                <a:rPr kumimoji="1" lang="en-US" altLang="zh-CN" sz="2200" i="1" dirty="0">
                  <a:latin typeface="Consolas" pitchFamily="49" charset="0"/>
                  <a:ea typeface="楷体" pitchFamily="49" charset="-122"/>
                  <a:cs typeface="Consolas" pitchFamily="49" charset="0"/>
                </a:rPr>
                <a:t>b</a:t>
              </a:r>
              <a:r>
                <a:rPr kumimoji="1" lang="en-US" altLang="zh-CN" sz="2200" dirty="0">
                  <a:latin typeface="Consolas" pitchFamily="49" charset="0"/>
                  <a:ea typeface="楷体" pitchFamily="49" charset="-122"/>
                  <a:cs typeface="Consolas" pitchFamily="49" charset="0"/>
                </a:rPr>
                <a:t>)</a:t>
              </a:r>
              <a:r>
                <a:rPr kumimoji="1" lang="zh-CN" altLang="en-US" sz="2200" dirty="0">
                  <a:latin typeface="Consolas" pitchFamily="49" charset="0"/>
                  <a:ea typeface="楷体" pitchFamily="49" charset="-122"/>
                  <a:cs typeface="Consolas" pitchFamily="49" charset="0"/>
                </a:rPr>
                <a:t>如下：</a:t>
              </a:r>
              <a:endParaRPr lang="zh-CN" altLang="en-US" sz="2200" dirty="0">
                <a:latin typeface="Consolas" pitchFamily="49" charset="0"/>
                <a:ea typeface="楷体" pitchFamily="49" charset="-122"/>
                <a:cs typeface="Consolas" pitchFamily="49" charset="0"/>
              </a:endParaRPr>
            </a:p>
          </p:txBody>
        </p:sp>
      </p:grpSp>
      <p:sp>
        <p:nvSpPr>
          <p:cNvPr id="217093" name="Oval 5"/>
          <p:cNvSpPr>
            <a:spLocks noChangeArrowheads="1"/>
          </p:cNvSpPr>
          <p:nvPr/>
        </p:nvSpPr>
        <p:spPr bwMode="auto">
          <a:xfrm>
            <a:off x="3938597" y="1538230"/>
            <a:ext cx="863600" cy="504825"/>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N</a:t>
            </a:r>
            <a:endParaRPr lang="zh-CN" altLang="en-US" sz="2000" i="1" dirty="0">
              <a:solidFill>
                <a:srgbClr val="3333FF"/>
              </a:solidFill>
              <a:latin typeface="Consolas" pitchFamily="49" charset="0"/>
              <a:cs typeface="Consolas" pitchFamily="49" charset="0"/>
            </a:endParaRPr>
          </a:p>
        </p:txBody>
      </p:sp>
      <p:sp>
        <p:nvSpPr>
          <p:cNvPr id="217094" name="Arc 6"/>
          <p:cNvSpPr>
            <a:spLocks/>
          </p:cNvSpPr>
          <p:nvPr/>
        </p:nvSpPr>
        <p:spPr bwMode="auto">
          <a:xfrm>
            <a:off x="3675072" y="1288993"/>
            <a:ext cx="433387"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endParaRPr lang="zh-CN" altLang="en-US"/>
          </a:p>
        </p:txBody>
      </p:sp>
      <p:sp>
        <p:nvSpPr>
          <p:cNvPr id="217095" name="AutoShape 7"/>
          <p:cNvSpPr>
            <a:spLocks noChangeArrowheads="1"/>
          </p:cNvSpPr>
          <p:nvPr/>
        </p:nvSpPr>
        <p:spPr bwMode="auto">
          <a:xfrm>
            <a:off x="2786072" y="2474855"/>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p>
        </p:txBody>
      </p:sp>
      <p:sp>
        <p:nvSpPr>
          <p:cNvPr id="217096" name="AutoShape 8"/>
          <p:cNvSpPr>
            <a:spLocks noChangeArrowheads="1"/>
          </p:cNvSpPr>
          <p:nvPr/>
        </p:nvSpPr>
        <p:spPr bwMode="auto">
          <a:xfrm>
            <a:off x="4635509" y="2462155"/>
            <a:ext cx="1150937" cy="792163"/>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endParaRPr lang="zh-CN" altLang="en-US"/>
          </a:p>
        </p:txBody>
      </p:sp>
      <p:sp>
        <p:nvSpPr>
          <p:cNvPr id="217098" name="Line 10"/>
          <p:cNvSpPr>
            <a:spLocks noChangeShapeType="1"/>
          </p:cNvSpPr>
          <p:nvPr/>
        </p:nvSpPr>
        <p:spPr bwMode="auto">
          <a:xfrm flipH="1">
            <a:off x="3421072" y="1970030"/>
            <a:ext cx="647700" cy="649288"/>
          </a:xfrm>
          <a:prstGeom prst="line">
            <a:avLst/>
          </a:prstGeom>
          <a:noFill/>
          <a:ln w="28575">
            <a:solidFill>
              <a:schemeClr val="tx1"/>
            </a:solidFill>
            <a:round/>
            <a:headEnd/>
            <a:tailEnd type="stealth" w="med" len="lg"/>
          </a:ln>
          <a:effectLst/>
        </p:spPr>
        <p:txBody>
          <a:bodyPr wrap="none"/>
          <a:lstStyle/>
          <a:p>
            <a:endParaRPr lang="zh-CN" altLang="en-US"/>
          </a:p>
        </p:txBody>
      </p:sp>
      <p:sp>
        <p:nvSpPr>
          <p:cNvPr id="217099" name="Line 11"/>
          <p:cNvSpPr>
            <a:spLocks noChangeShapeType="1"/>
          </p:cNvSpPr>
          <p:nvPr/>
        </p:nvSpPr>
        <p:spPr bwMode="auto">
          <a:xfrm>
            <a:off x="4635509" y="1995430"/>
            <a:ext cx="504825" cy="576263"/>
          </a:xfrm>
          <a:prstGeom prst="line">
            <a:avLst/>
          </a:prstGeom>
          <a:noFill/>
          <a:ln w="28575">
            <a:solidFill>
              <a:schemeClr val="tx1"/>
            </a:solidFill>
            <a:round/>
            <a:headEnd/>
            <a:tailEnd type="stealth" w="med" len="lg"/>
          </a:ln>
          <a:effectLst/>
        </p:spPr>
        <p:txBody>
          <a:bodyPr wrap="none"/>
          <a:lstStyle/>
          <a:p>
            <a:endParaRPr lang="zh-CN" altLang="en-US"/>
          </a:p>
        </p:txBody>
      </p:sp>
      <p:sp>
        <p:nvSpPr>
          <p:cNvPr id="217100" name="Text Box 12"/>
          <p:cNvSpPr txBox="1">
            <a:spLocks noChangeArrowheads="1"/>
          </p:cNvSpPr>
          <p:nvPr/>
        </p:nvSpPr>
        <p:spPr bwMode="auto">
          <a:xfrm>
            <a:off x="3146434" y="1081030"/>
            <a:ext cx="719137" cy="400110"/>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i="1" dirty="0">
                <a:latin typeface="Consolas" pitchFamily="49" charset="0"/>
                <a:cs typeface="Consolas" pitchFamily="49" charset="0"/>
              </a:rPr>
              <a:t>b</a:t>
            </a:r>
          </a:p>
        </p:txBody>
      </p:sp>
      <p:sp>
        <p:nvSpPr>
          <p:cNvPr id="217101" name="Text Box 13"/>
          <p:cNvSpPr txBox="1">
            <a:spLocks noChangeArrowheads="1"/>
          </p:cNvSpPr>
          <p:nvPr/>
        </p:nvSpPr>
        <p:spPr bwMode="auto">
          <a:xfrm>
            <a:off x="2576516" y="3386080"/>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&gt;lchild</a:t>
            </a:r>
          </a:p>
        </p:txBody>
      </p:sp>
      <p:sp>
        <p:nvSpPr>
          <p:cNvPr id="217102" name="Text Box 14"/>
          <p:cNvSpPr txBox="1">
            <a:spLocks noChangeArrowheads="1"/>
          </p:cNvSpPr>
          <p:nvPr/>
        </p:nvSpPr>
        <p:spPr bwMode="auto">
          <a:xfrm>
            <a:off x="4210052" y="3386080"/>
            <a:ext cx="1727200" cy="369332"/>
          </a:xfrm>
          <a:prstGeom prst="rect">
            <a:avLst/>
          </a:prstGeom>
          <a:noFill/>
          <a:ln w="28575" algn="ctr">
            <a:noFill/>
            <a:miter lim="800000"/>
            <a:headEnd/>
            <a:tailEnd type="none" w="med" len="lg"/>
          </a:ln>
          <a:effectLst/>
        </p:spPr>
        <p:txBody>
          <a:bodyPr>
            <a:spAutoFit/>
          </a:bodyPr>
          <a:lstStyle/>
          <a:p>
            <a:pPr>
              <a:spcBef>
                <a:spcPct val="50000"/>
              </a:spcBef>
            </a:pPr>
            <a:r>
              <a:rPr lang="en-US" altLang="zh-CN" sz="1800" i="1">
                <a:latin typeface="Consolas" pitchFamily="49" charset="0"/>
                <a:cs typeface="Consolas" pitchFamily="49" charset="0"/>
              </a:rPr>
              <a:t>b</a:t>
            </a:r>
            <a:r>
              <a:rPr lang="en-US" altLang="zh-CN" sz="1800">
                <a:latin typeface="Consolas" pitchFamily="49" charset="0"/>
                <a:ea typeface="宋体" charset="-122"/>
                <a:cs typeface="Consolas" pitchFamily="49" charset="0"/>
              </a:rPr>
              <a:t>-</a:t>
            </a:r>
            <a:r>
              <a:rPr lang="en-US" altLang="zh-CN" sz="1800">
                <a:latin typeface="Consolas" pitchFamily="49" charset="0"/>
                <a:cs typeface="Consolas" pitchFamily="49" charset="0"/>
              </a:rPr>
              <a:t>&gt;rchild</a:t>
            </a:r>
          </a:p>
        </p:txBody>
      </p:sp>
      <p:sp>
        <p:nvSpPr>
          <p:cNvPr id="19" name="TextBox 18"/>
          <p:cNvSpPr txBox="1"/>
          <p:nvPr/>
        </p:nvSpPr>
        <p:spPr>
          <a:xfrm>
            <a:off x="4429124" y="1142984"/>
            <a:ext cx="1857388"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 </a:t>
            </a:r>
            <a:r>
              <a:rPr lang="zh-CN" altLang="en-US" sz="1800" dirty="0">
                <a:latin typeface="Consolas" pitchFamily="49" charset="0"/>
                <a:ea typeface="楷体" pitchFamily="49" charset="-122"/>
                <a:cs typeface="Consolas" pitchFamily="49" charset="0"/>
              </a:rPr>
              <a:t>：大问题</a:t>
            </a:r>
          </a:p>
        </p:txBody>
      </p:sp>
      <p:sp>
        <p:nvSpPr>
          <p:cNvPr id="20" name="TextBox 19"/>
          <p:cNvSpPr txBox="1"/>
          <p:nvPr/>
        </p:nvSpPr>
        <p:spPr>
          <a:xfrm>
            <a:off x="5357818" y="2357430"/>
            <a:ext cx="3000396"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-&gt;rchild) </a:t>
            </a:r>
            <a:r>
              <a:rPr lang="zh-CN" altLang="en-US" sz="1800">
                <a:latin typeface="Consolas" pitchFamily="49" charset="0"/>
                <a:ea typeface="楷体" pitchFamily="49" charset="-122"/>
                <a:cs typeface="Consolas" pitchFamily="49" charset="0"/>
              </a:rPr>
              <a:t>：小问题</a:t>
            </a:r>
            <a:endParaRPr lang="zh-CN" altLang="en-US" sz="1800" dirty="0">
              <a:latin typeface="Consolas" pitchFamily="49" charset="0"/>
              <a:ea typeface="楷体" pitchFamily="49" charset="-122"/>
              <a:cs typeface="Consolas" pitchFamily="49" charset="0"/>
            </a:endParaRPr>
          </a:p>
        </p:txBody>
      </p:sp>
      <p:sp>
        <p:nvSpPr>
          <p:cNvPr id="21" name="TextBox 20"/>
          <p:cNvSpPr txBox="1"/>
          <p:nvPr/>
        </p:nvSpPr>
        <p:spPr>
          <a:xfrm>
            <a:off x="214282" y="2571744"/>
            <a:ext cx="2928958" cy="369332"/>
          </a:xfrm>
          <a:prstGeom prst="rect">
            <a:avLst/>
          </a:prstGeom>
          <a:noFill/>
        </p:spPr>
        <p:txBody>
          <a:bodyPr wrap="square" rtlCol="0">
            <a:spAutoFit/>
          </a:bodyPr>
          <a:lstStyle/>
          <a:p>
            <a:r>
              <a:rPr kumimoji="1" lang="en-US" altLang="zh-CN" sz="1800" i="1">
                <a:latin typeface="Consolas" pitchFamily="49" charset="0"/>
                <a:ea typeface="楷体" pitchFamily="49" charset="-122"/>
                <a:cs typeface="Consolas" pitchFamily="49" charset="0"/>
              </a:rPr>
              <a:t>f</a:t>
            </a:r>
            <a:r>
              <a:rPr kumimoji="1" lang="en-US" altLang="zh-CN" sz="1800">
                <a:latin typeface="Consolas" pitchFamily="49" charset="0"/>
                <a:ea typeface="楷体" pitchFamily="49" charset="-122"/>
                <a:cs typeface="Consolas" pitchFamily="49" charset="0"/>
              </a:rPr>
              <a:t>(</a:t>
            </a:r>
            <a:r>
              <a:rPr kumimoji="1" lang="en-US" altLang="zh-CN" sz="1800" i="1">
                <a:latin typeface="Consolas" pitchFamily="49" charset="0"/>
                <a:ea typeface="楷体" pitchFamily="49" charset="-122"/>
                <a:cs typeface="Consolas" pitchFamily="49" charset="0"/>
              </a:rPr>
              <a:t>b</a:t>
            </a:r>
            <a:r>
              <a:rPr kumimoji="1" lang="en-US" altLang="zh-CN" sz="1800">
                <a:latin typeface="Consolas" pitchFamily="49" charset="0"/>
                <a:ea typeface="楷体" pitchFamily="49" charset="-122"/>
                <a:cs typeface="Consolas" pitchFamily="49" charset="0"/>
              </a:rPr>
              <a:t>-&gt;lchild) </a:t>
            </a:r>
            <a:r>
              <a:rPr lang="zh-CN" altLang="en-US" sz="1800">
                <a:latin typeface="Consolas" pitchFamily="49" charset="0"/>
                <a:ea typeface="楷体" pitchFamily="49" charset="-122"/>
                <a:cs typeface="Consolas" pitchFamily="49" charset="0"/>
              </a:rPr>
              <a:t>：小问题</a:t>
            </a:r>
            <a:endParaRPr lang="zh-CN" altLang="en-US" sz="1800" dirty="0">
              <a:latin typeface="Consolas" pitchFamily="49" charset="0"/>
              <a:ea typeface="楷体" pitchFamily="49" charset="-122"/>
              <a:cs typeface="Consolas" pitchFamily="49" charset="0"/>
            </a:endParaRPr>
          </a:p>
        </p:txBody>
      </p:sp>
      <p:sp>
        <p:nvSpPr>
          <p:cNvPr id="2" name="灯片编号占位符 1">
            <a:extLst>
              <a:ext uri="{FF2B5EF4-FFF2-40B4-BE49-F238E27FC236}">
                <a16:creationId xmlns:a16="http://schemas.microsoft.com/office/drawing/2014/main" id="{FF3D8D7A-C816-4B2D-AF35-11BA1282BA67}"/>
              </a:ext>
            </a:extLst>
          </p:cNvPr>
          <p:cNvSpPr>
            <a:spLocks noGrp="1"/>
          </p:cNvSpPr>
          <p:nvPr>
            <p:ph type="sldNum" sz="quarter" idx="12"/>
          </p:nvPr>
        </p:nvSpPr>
        <p:spPr/>
        <p:txBody>
          <a:bodyPr/>
          <a:lstStyle/>
          <a:p>
            <a:fld id="{FFD28AF7-D4CC-4B35-B7D7-507FA0146854}" type="slidenum">
              <a:rPr lang="en-US" altLang="zh-CN" smtClean="0"/>
              <a:pPr/>
              <a:t>87</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357158" y="1035276"/>
            <a:ext cx="8572560" cy="422245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216000">
            <a:spAutoFit/>
          </a:bodyPr>
          <a:lstStyle/>
          <a:p>
            <a:pPr algn="just">
              <a:lnSpc>
                <a:spcPct val="80000"/>
              </a:lnSpc>
              <a:spcBef>
                <a:spcPct val="50000"/>
              </a:spcBef>
            </a:pPr>
            <a:r>
              <a:rPr kumimoji="1" lang="en-US" altLang="zh-CN" sz="1800" err="1">
                <a:solidFill>
                  <a:srgbClr val="3333FF"/>
                </a:solidFill>
                <a:latin typeface="Consolas" pitchFamily="49" charset="0"/>
                <a:ea typeface="仿宋" pitchFamily="49" charset="-122"/>
                <a:cs typeface="Consolas" pitchFamily="49" charset="0"/>
              </a:rPr>
              <a:t>int</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BTHeight</a:t>
            </a:r>
            <a:r>
              <a:rPr kumimoji="1" lang="en-US" altLang="zh-CN" sz="1800">
                <a:solidFill>
                  <a:srgbClr val="3333FF"/>
                </a:solidFill>
                <a:latin typeface="Consolas" pitchFamily="49" charset="0"/>
                <a:ea typeface="仿宋" pitchFamily="49" charset="-122"/>
                <a:cs typeface="Consolas" pitchFamily="49" charset="0"/>
              </a:rPr>
              <a:t>(BTNode </a:t>
            </a:r>
            <a:r>
              <a:rPr kumimoji="1" lang="en-US" altLang="zh-CN" sz="1800" dirty="0">
                <a:solidFill>
                  <a:srgbClr val="3333FF"/>
                </a:solidFill>
                <a:latin typeface="Consolas" pitchFamily="49" charset="0"/>
                <a:ea typeface="仿宋" pitchFamily="49" charset="-122"/>
                <a:cs typeface="Consolas" pitchFamily="49" charset="0"/>
              </a:rPr>
              <a:t>*b) </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int lchilddep</a:t>
            </a:r>
            <a:r>
              <a:rPr kumimoji="1" lang="zh-CN" altLang="en-US" sz="1800">
                <a:solidFill>
                  <a:srgbClr val="3333FF"/>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rchilddep</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 return(0</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空树的高度为</a:t>
            </a:r>
            <a:r>
              <a:rPr kumimoji="1" lang="en-US" altLang="zh-CN" sz="1800" dirty="0">
                <a:solidFill>
                  <a:srgbClr val="00B0F0"/>
                </a:solidFill>
                <a:latin typeface="Consolas" pitchFamily="49" charset="0"/>
                <a:ea typeface="仿宋" pitchFamily="49" charset="-122"/>
                <a:cs typeface="Consolas" pitchFamily="49" charset="0"/>
              </a:rPr>
              <a:t>0</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else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lchilddep=</a:t>
            </a:r>
            <a:r>
              <a:rPr kumimoji="1" lang="en-US" altLang="zh-CN" sz="1800">
                <a:solidFill>
                  <a:srgbClr val="FF0000"/>
                </a:solidFill>
                <a:latin typeface="Consolas" pitchFamily="49" charset="0"/>
                <a:ea typeface="仿宋" pitchFamily="49" charset="-122"/>
                <a:cs typeface="Consolas" pitchFamily="49" charset="0"/>
              </a:rPr>
              <a:t>BTHeight</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求</a:t>
            </a:r>
            <a:r>
              <a:rPr kumimoji="1" lang="zh-CN" altLang="en-US" sz="1800" dirty="0">
                <a:solidFill>
                  <a:srgbClr val="00B0F0"/>
                </a:solidFill>
                <a:latin typeface="Consolas" pitchFamily="49" charset="0"/>
                <a:ea typeface="仿宋" pitchFamily="49" charset="-122"/>
                <a:cs typeface="Consolas" pitchFamily="49" charset="0"/>
              </a:rPr>
              <a:t>左子树的高度为</a:t>
            </a:r>
            <a:r>
              <a:rPr kumimoji="1" lang="en-US" altLang="zh-CN" sz="1800" dirty="0" err="1">
                <a:solidFill>
                  <a:srgbClr val="00B0F0"/>
                </a:solidFill>
                <a:latin typeface="Consolas" pitchFamily="49" charset="0"/>
                <a:ea typeface="仿宋" pitchFamily="49" charset="-122"/>
                <a:cs typeface="Consolas" pitchFamily="49" charset="0"/>
              </a:rPr>
              <a:t>lchilddep</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rchilddep=</a:t>
            </a:r>
            <a:r>
              <a:rPr kumimoji="1" lang="en-US" altLang="zh-CN" sz="1800">
                <a:solidFill>
                  <a:srgbClr val="FF0000"/>
                </a:solidFill>
                <a:latin typeface="Consolas" pitchFamily="49" charset="0"/>
                <a:ea typeface="仿宋" pitchFamily="49" charset="-122"/>
                <a:cs typeface="Consolas" pitchFamily="49" charset="0"/>
              </a:rPr>
              <a:t>BTHeight</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	</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求右子树的高度为</a:t>
            </a:r>
            <a:r>
              <a:rPr kumimoji="1" lang="en-US" altLang="zh-CN" sz="1800" dirty="0" err="1">
                <a:solidFill>
                  <a:srgbClr val="00B0F0"/>
                </a:solidFill>
                <a:latin typeface="Consolas" pitchFamily="49" charset="0"/>
                <a:ea typeface="仿宋" pitchFamily="49" charset="-122"/>
                <a:cs typeface="Consolas" pitchFamily="49" charset="0"/>
              </a:rPr>
              <a:t>rchilddep</a:t>
            </a:r>
            <a:endParaRPr kumimoji="1" lang="en-US" altLang="zh-CN" sz="1800"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return(lchilddep&gt;rchilddep</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lchilddep+1</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rchilddep+1</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endParaRPr kumimoji="1" lang="en-US" altLang="zh-CN" sz="1800" b="0"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428596" y="357166"/>
            <a:ext cx="3786214" cy="430887"/>
          </a:xfrm>
          <a:prstGeom prst="rect">
            <a:avLst/>
          </a:prstGeom>
          <a:noFill/>
        </p:spPr>
        <p:txBody>
          <a:bodyPr wrap="square" rtlCol="0">
            <a:spAutoFit/>
          </a:bodyPr>
          <a:lstStyle/>
          <a:p>
            <a:pPr algn="l"/>
            <a:r>
              <a:rPr lang="zh-CN" altLang="en-US" sz="2200">
                <a:latin typeface="楷体" pitchFamily="49" charset="-122"/>
                <a:ea typeface="楷体" pitchFamily="49" charset="-122"/>
              </a:rPr>
              <a:t>对应的递归算法如下：</a:t>
            </a:r>
          </a:p>
        </p:txBody>
      </p:sp>
      <p:sp>
        <p:nvSpPr>
          <p:cNvPr id="2" name="灯片编号占位符 1">
            <a:extLst>
              <a:ext uri="{FF2B5EF4-FFF2-40B4-BE49-F238E27FC236}">
                <a16:creationId xmlns:a16="http://schemas.microsoft.com/office/drawing/2014/main" id="{F3D88E37-2A19-4C0E-9E9A-E9FDDC839D10}"/>
              </a:ext>
            </a:extLst>
          </p:cNvPr>
          <p:cNvSpPr>
            <a:spLocks noGrp="1"/>
          </p:cNvSpPr>
          <p:nvPr>
            <p:ph type="sldNum" sz="quarter" idx="12"/>
          </p:nvPr>
        </p:nvSpPr>
        <p:spPr/>
        <p:txBody>
          <a:bodyPr/>
          <a:lstStyle/>
          <a:p>
            <a:fld id="{FFD28AF7-D4CC-4B35-B7D7-507FA0146854}" type="slidenum">
              <a:rPr lang="en-US" altLang="zh-CN" smtClean="0"/>
              <a:pPr/>
              <a:t>88</a:t>
            </a:fld>
            <a:endParaRPr lang="en-US" altLang="zh-CN"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Text Box 3"/>
          <p:cNvSpPr txBox="1">
            <a:spLocks noChangeArrowheads="1"/>
          </p:cNvSpPr>
          <p:nvPr/>
        </p:nvSpPr>
        <p:spPr bwMode="auto">
          <a:xfrm>
            <a:off x="250825" y="333375"/>
            <a:ext cx="5041900" cy="430887"/>
          </a:xfrm>
          <a:prstGeom prst="rect">
            <a:avLst/>
          </a:prstGeom>
          <a:ln>
            <a:headEnd/>
            <a:tailEnd type="none" w="med" len="lg"/>
          </a:ln>
        </p:spPr>
        <p:style>
          <a:lnRef idx="1">
            <a:schemeClr val="accent5"/>
          </a:lnRef>
          <a:fillRef idx="3">
            <a:schemeClr val="accent5"/>
          </a:fillRef>
          <a:effectRef idx="2">
            <a:schemeClr val="accent5"/>
          </a:effectRef>
          <a:fontRef idx="minor">
            <a:schemeClr val="lt1"/>
          </a:fontRef>
        </p:style>
        <p:txBody>
          <a:bodyPr>
            <a:spAutoFit/>
          </a:bodyPr>
          <a:lstStyle/>
          <a:p>
            <a:pPr algn="l">
              <a:spcBef>
                <a:spcPct val="50000"/>
              </a:spcBef>
            </a:pPr>
            <a:r>
              <a:rPr kumimoji="1" lang="zh-CN" altLang="en-US" sz="2200">
                <a:solidFill>
                  <a:schemeClr val="bg1"/>
                </a:solidFill>
                <a:latin typeface="Consolas" pitchFamily="49" charset="0"/>
                <a:ea typeface="微软雅黑" pitchFamily="34" charset="-122"/>
                <a:cs typeface="Consolas" pitchFamily="49" charset="0"/>
              </a:rPr>
              <a:t>（</a:t>
            </a:r>
            <a:r>
              <a:rPr kumimoji="1" lang="en-US" altLang="zh-CN" sz="2200" dirty="0">
                <a:solidFill>
                  <a:schemeClr val="bg1"/>
                </a:solidFill>
                <a:latin typeface="Consolas" pitchFamily="49" charset="0"/>
                <a:ea typeface="微软雅黑" pitchFamily="34" charset="-122"/>
                <a:cs typeface="Consolas" pitchFamily="49" charset="0"/>
              </a:rPr>
              <a:t>6</a:t>
            </a:r>
            <a:r>
              <a:rPr kumimoji="1" lang="zh-CN" altLang="en-US" sz="2200">
                <a:solidFill>
                  <a:schemeClr val="bg1"/>
                </a:solidFill>
                <a:latin typeface="Consolas" pitchFamily="49" charset="0"/>
                <a:ea typeface="微软雅黑" pitchFamily="34" charset="-122"/>
                <a:cs typeface="Consolas" pitchFamily="49" charset="0"/>
              </a:rPr>
              <a:t>）</a:t>
            </a:r>
            <a:r>
              <a:rPr kumimoji="1" lang="zh-CN" altLang="en-US" sz="2200" dirty="0">
                <a:solidFill>
                  <a:schemeClr val="bg1"/>
                </a:solidFill>
                <a:latin typeface="Consolas" pitchFamily="49" charset="0"/>
                <a:ea typeface="微软雅黑" pitchFamily="34" charset="-122"/>
                <a:cs typeface="Consolas" pitchFamily="49" charset="0"/>
              </a:rPr>
              <a:t>输出二叉</a:t>
            </a:r>
            <a:r>
              <a:rPr kumimoji="1" lang="zh-CN" altLang="en-US" sz="2200">
                <a:solidFill>
                  <a:schemeClr val="bg1"/>
                </a:solidFill>
                <a:latin typeface="Consolas" pitchFamily="49" charset="0"/>
                <a:ea typeface="微软雅黑" pitchFamily="34" charset="-122"/>
                <a:cs typeface="Consolas" pitchFamily="49" charset="0"/>
              </a:rPr>
              <a:t>树</a:t>
            </a:r>
            <a:r>
              <a:rPr kumimoji="1" lang="en-US" altLang="zh-CN" sz="2200">
                <a:solidFill>
                  <a:schemeClr val="bg1"/>
                </a:solidFill>
                <a:latin typeface="Consolas" pitchFamily="49" charset="0"/>
                <a:ea typeface="微软雅黑" pitchFamily="34" charset="-122"/>
                <a:cs typeface="Consolas" pitchFamily="49" charset="0"/>
              </a:rPr>
              <a:t>DispBTree(*</a:t>
            </a:r>
            <a:r>
              <a:rPr kumimoji="1" lang="en-US" altLang="zh-CN" sz="2200" dirty="0">
                <a:solidFill>
                  <a:schemeClr val="bg1"/>
                </a:solidFill>
                <a:latin typeface="Consolas" pitchFamily="49" charset="0"/>
                <a:ea typeface="微软雅黑" pitchFamily="34" charset="-122"/>
                <a:cs typeface="Consolas" pitchFamily="49" charset="0"/>
              </a:rPr>
              <a:t>b)</a:t>
            </a:r>
            <a:endParaRPr lang="en-US" altLang="zh-CN" sz="2200" dirty="0">
              <a:solidFill>
                <a:schemeClr val="bg1"/>
              </a:solidFill>
              <a:latin typeface="Consolas" pitchFamily="49" charset="0"/>
              <a:ea typeface="微软雅黑" pitchFamily="34" charset="-122"/>
              <a:cs typeface="Consolas" pitchFamily="49" charset="0"/>
            </a:endParaRPr>
          </a:p>
        </p:txBody>
      </p:sp>
      <p:sp>
        <p:nvSpPr>
          <p:cNvPr id="219140" name="Text Box 4"/>
          <p:cNvSpPr txBox="1">
            <a:spLocks noChangeArrowheads="1"/>
          </p:cNvSpPr>
          <p:nvPr/>
        </p:nvSpPr>
        <p:spPr bwMode="auto">
          <a:xfrm>
            <a:off x="522303" y="1390648"/>
            <a:ext cx="6264275" cy="43088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ea typeface="楷体" pitchFamily="49" charset="-122"/>
                <a:cs typeface="Times New Roman" pitchFamily="18" charset="0"/>
              </a:rPr>
              <a:t>二叉树的二叉链　 </a:t>
            </a:r>
            <a:r>
              <a:rPr lang="zh-CN" altLang="en-US" sz="2200" dirty="0">
                <a:solidFill>
                  <a:srgbClr val="FF00FF"/>
                </a:solidFill>
                <a:ea typeface="楷体" pitchFamily="49" charset="-122"/>
                <a:cs typeface="Times New Roman" pitchFamily="18" charset="0"/>
                <a:sym typeface="Wingdings"/>
              </a:rPr>
              <a:t></a:t>
            </a:r>
            <a:r>
              <a:rPr lang="zh-CN" altLang="en-US" sz="2200" dirty="0">
                <a:ea typeface="楷体" pitchFamily="49" charset="-122"/>
                <a:cs typeface="Times New Roman" pitchFamily="18" charset="0"/>
                <a:sym typeface="Wingdings"/>
              </a:rPr>
              <a:t> </a:t>
            </a:r>
            <a:r>
              <a:rPr lang="zh-CN" altLang="en-US" sz="2200" dirty="0">
                <a:ea typeface="楷体" pitchFamily="49" charset="-122"/>
                <a:cs typeface="Times New Roman" pitchFamily="18" charset="0"/>
                <a:sym typeface="Wingdings" pitchFamily="2" charset="2"/>
              </a:rPr>
              <a:t>　二叉树的括号表示</a:t>
            </a:r>
          </a:p>
        </p:txBody>
      </p:sp>
      <p:grpSp>
        <p:nvGrpSpPr>
          <p:cNvPr id="219148" name="Group 12"/>
          <p:cNvGrpSpPr>
            <a:grpSpLocks/>
          </p:cNvGrpSpPr>
          <p:nvPr/>
        </p:nvGrpSpPr>
        <p:grpSpPr bwMode="auto">
          <a:xfrm>
            <a:off x="954103" y="1893884"/>
            <a:ext cx="4895850" cy="1006475"/>
            <a:chOff x="476" y="1026"/>
            <a:chExt cx="3084" cy="634"/>
          </a:xfrm>
        </p:grpSpPr>
        <p:sp>
          <p:nvSpPr>
            <p:cNvPr id="219142" name="Line 6"/>
            <p:cNvSpPr>
              <a:spLocks noChangeShapeType="1"/>
            </p:cNvSpPr>
            <p:nvPr/>
          </p:nvSpPr>
          <p:spPr bwMode="auto">
            <a:xfrm flipV="1">
              <a:off x="2970" y="1026"/>
              <a:ext cx="0" cy="272"/>
            </a:xfrm>
            <a:prstGeom prst="line">
              <a:avLst/>
            </a:prstGeom>
            <a:noFill/>
            <a:ln w="38100">
              <a:solidFill>
                <a:srgbClr val="00B050"/>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19143" name="Text Box 7"/>
            <p:cNvSpPr txBox="1">
              <a:spLocks noChangeArrowheads="1"/>
            </p:cNvSpPr>
            <p:nvPr/>
          </p:nvSpPr>
          <p:spPr bwMode="auto">
            <a:xfrm>
              <a:off x="2517" y="1253"/>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dirty="0">
                  <a:latin typeface="微软雅黑" pitchFamily="34" charset="-122"/>
                  <a:ea typeface="微软雅黑" pitchFamily="34" charset="-122"/>
                  <a:cs typeface="Times New Roman" pitchFamily="18" charset="0"/>
                </a:rPr>
                <a:t>逻辑结构</a:t>
              </a:r>
            </a:p>
          </p:txBody>
        </p:sp>
        <p:sp>
          <p:nvSpPr>
            <p:cNvPr id="219144" name="Line 8"/>
            <p:cNvSpPr>
              <a:spLocks noChangeShapeType="1"/>
            </p:cNvSpPr>
            <p:nvPr/>
          </p:nvSpPr>
          <p:spPr bwMode="auto">
            <a:xfrm flipV="1">
              <a:off x="929" y="1026"/>
              <a:ext cx="0" cy="272"/>
            </a:xfrm>
            <a:prstGeom prst="line">
              <a:avLst/>
            </a:prstGeom>
            <a:noFill/>
            <a:ln w="38100">
              <a:solidFill>
                <a:srgbClr val="00B050"/>
              </a:solidFill>
              <a:round/>
              <a:headEnd/>
              <a:tailEnd type="stealth" w="med" len="lg"/>
            </a:ln>
            <a:effectLst/>
          </p:spPr>
          <p:txBody>
            <a:bodyPr wrap="none"/>
            <a:lstStyle/>
            <a:p>
              <a:endParaRPr lang="zh-CN" altLang="en-US">
                <a:ea typeface="楷体" pitchFamily="49" charset="-122"/>
                <a:cs typeface="Times New Roman" pitchFamily="18" charset="0"/>
              </a:endParaRPr>
            </a:p>
          </p:txBody>
        </p:sp>
        <p:sp>
          <p:nvSpPr>
            <p:cNvPr id="219145" name="Text Box 9"/>
            <p:cNvSpPr txBox="1">
              <a:spLocks noChangeArrowheads="1"/>
            </p:cNvSpPr>
            <p:nvPr/>
          </p:nvSpPr>
          <p:spPr bwMode="auto">
            <a:xfrm>
              <a:off x="476" y="1253"/>
              <a:ext cx="1043" cy="252"/>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a:latin typeface="微软雅黑" pitchFamily="34" charset="-122"/>
                  <a:ea typeface="微软雅黑" pitchFamily="34" charset="-122"/>
                  <a:cs typeface="Times New Roman" pitchFamily="18" charset="0"/>
                </a:rPr>
                <a:t>存储结构</a:t>
              </a:r>
            </a:p>
          </p:txBody>
        </p:sp>
        <p:sp>
          <p:nvSpPr>
            <p:cNvPr id="219146" name="AutoShape 10"/>
            <p:cNvSpPr>
              <a:spLocks noChangeArrowheads="1"/>
            </p:cNvSpPr>
            <p:nvPr/>
          </p:nvSpPr>
          <p:spPr bwMode="auto">
            <a:xfrm>
              <a:off x="1428" y="1318"/>
              <a:ext cx="953" cy="90"/>
            </a:xfrm>
            <a:prstGeom prst="rightArrow">
              <a:avLst>
                <a:gd name="adj1" fmla="val 50000"/>
                <a:gd name="adj2" fmla="val 264722"/>
              </a:avLst>
            </a:prstGeom>
            <a:ln>
              <a:headEnd/>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楷体" pitchFamily="49" charset="-122"/>
                <a:cs typeface="Times New Roman" pitchFamily="18" charset="0"/>
              </a:endParaRPr>
            </a:p>
          </p:txBody>
        </p:sp>
        <p:sp>
          <p:nvSpPr>
            <p:cNvPr id="219147" name="Text Box 11"/>
            <p:cNvSpPr txBox="1">
              <a:spLocks noChangeArrowheads="1"/>
            </p:cNvSpPr>
            <p:nvPr/>
          </p:nvSpPr>
          <p:spPr bwMode="auto">
            <a:xfrm>
              <a:off x="1429" y="1408"/>
              <a:ext cx="862" cy="252"/>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ea typeface="楷体" pitchFamily="49" charset="-122"/>
                  <a:cs typeface="Times New Roman" pitchFamily="18" charset="0"/>
                </a:rPr>
                <a:t>输出</a:t>
              </a:r>
            </a:p>
          </p:txBody>
        </p:sp>
      </p:grpSp>
      <p:sp>
        <p:nvSpPr>
          <p:cNvPr id="2" name="灯片编号占位符 1">
            <a:extLst>
              <a:ext uri="{FF2B5EF4-FFF2-40B4-BE49-F238E27FC236}">
                <a16:creationId xmlns:a16="http://schemas.microsoft.com/office/drawing/2014/main" id="{C7D884D9-4493-47DC-A601-CEEB74A1BC0B}"/>
              </a:ext>
            </a:extLst>
          </p:cNvPr>
          <p:cNvSpPr>
            <a:spLocks noGrp="1"/>
          </p:cNvSpPr>
          <p:nvPr>
            <p:ph type="sldNum" sz="quarter" idx="12"/>
          </p:nvPr>
        </p:nvSpPr>
        <p:spPr/>
        <p:txBody>
          <a:bodyPr/>
          <a:lstStyle/>
          <a:p>
            <a:fld id="{FFD28AF7-D4CC-4B35-B7D7-507FA0146854}" type="slidenum">
              <a:rPr lang="en-US" altLang="zh-CN" smtClean="0"/>
              <a:pPr/>
              <a:t>89</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48"/>
                                        </p:tgtEl>
                                        <p:attrNameLst>
                                          <p:attrName>style.visibility</p:attrName>
                                        </p:attrNameLst>
                                      </p:cBhvr>
                                      <p:to>
                                        <p:strVal val="visible"/>
                                      </p:to>
                                    </p:set>
                                    <p:animEffect transition="in" filter="wipe(left)">
                                      <p:cBhvr>
                                        <p:cTn id="7" dur="500"/>
                                        <p:tgtEl>
                                          <p:spTgt spid="21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Line 20"/>
          <p:cNvSpPr>
            <a:spLocks noChangeShapeType="1"/>
          </p:cNvSpPr>
          <p:nvPr/>
        </p:nvSpPr>
        <p:spPr bwMode="auto">
          <a:xfrm flipH="1">
            <a:off x="5929322" y="1630363"/>
            <a:ext cx="731827" cy="512753"/>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7170" name="Text Box 2"/>
          <p:cNvSpPr txBox="1">
            <a:spLocks noChangeArrowheads="1"/>
          </p:cNvSpPr>
          <p:nvPr/>
        </p:nvSpPr>
        <p:spPr bwMode="auto">
          <a:xfrm>
            <a:off x="88904" y="857232"/>
            <a:ext cx="5197476" cy="2292935"/>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en-US" altLang="zh-CN" sz="2200" dirty="0">
                <a:solidFill>
                  <a:srgbClr val="FF0000"/>
                </a:solidFill>
                <a:latin typeface="Consolas" pitchFamily="49" charset="0"/>
                <a:ea typeface="楷体" pitchFamily="49" charset="-122"/>
                <a:cs typeface="Consolas" pitchFamily="49" charset="0"/>
              </a:rPr>
              <a:t> </a:t>
            </a:r>
            <a:r>
              <a:rPr kumimoji="1" lang="en-US" altLang="zh-CN" sz="2200" dirty="0">
                <a:solidFill>
                  <a:srgbClr val="FF0000"/>
                </a:solidFill>
                <a:latin typeface="Consolas" pitchFamily="49" charset="0"/>
                <a:ea typeface="黑体" pitchFamily="49" charset="-122"/>
                <a:cs typeface="Consolas" pitchFamily="49" charset="0"/>
              </a:rPr>
              <a:t>3</a:t>
            </a:r>
            <a:r>
              <a:rPr kumimoji="1" lang="zh-CN" altLang="en-US" sz="2200" dirty="0">
                <a:solidFill>
                  <a:srgbClr val="FF0000"/>
                </a:solidFill>
                <a:latin typeface="Consolas" pitchFamily="49" charset="0"/>
                <a:ea typeface="黑体" pitchFamily="49" charset="-122"/>
                <a:cs typeface="Consolas" pitchFamily="49" charset="0"/>
              </a:rPr>
              <a:t>、路径与路径长度：</a:t>
            </a:r>
            <a:r>
              <a:rPr kumimoji="1" lang="zh-CN" altLang="en-US" sz="2200">
                <a:latin typeface="Consolas" pitchFamily="49" charset="0"/>
                <a:ea typeface="楷体" pitchFamily="49" charset="-122"/>
                <a:cs typeface="Consolas" pitchFamily="49" charset="0"/>
              </a:rPr>
              <a:t>两个结点</a:t>
            </a:r>
            <a:r>
              <a:rPr kumimoji="1" lang="en-US" altLang="zh-CN" sz="2200" i="1">
                <a:latin typeface="Consolas" pitchFamily="49" charset="0"/>
                <a:ea typeface="楷体" pitchFamily="49" charset="-122"/>
                <a:cs typeface="Consolas" pitchFamily="49" charset="0"/>
              </a:rPr>
              <a:t>d</a:t>
            </a:r>
            <a:r>
              <a:rPr kumimoji="1" lang="en-US" altLang="zh-CN" sz="2200" i="1" baseline="-30000">
                <a:latin typeface="Consolas" pitchFamily="49" charset="0"/>
                <a:ea typeface="楷体" pitchFamily="49" charset="-122"/>
                <a:cs typeface="Consolas" pitchFamily="49" charset="0"/>
              </a:rPr>
              <a:t>i</a:t>
            </a:r>
            <a:r>
              <a:rPr kumimoji="1" lang="zh-CN" altLang="en-US" sz="2200" dirty="0">
                <a:latin typeface="Consolas" pitchFamily="49" charset="0"/>
                <a:ea typeface="楷体" pitchFamily="49" charset="-122"/>
                <a:cs typeface="Consolas" pitchFamily="49" charset="0"/>
              </a:rPr>
              <a:t>和</a:t>
            </a:r>
            <a:r>
              <a:rPr kumimoji="1" lang="en-US" altLang="zh-CN" sz="2200" i="1" err="1">
                <a:latin typeface="Consolas" pitchFamily="49" charset="0"/>
                <a:ea typeface="楷体" pitchFamily="49" charset="-122"/>
                <a:cs typeface="Consolas" pitchFamily="49" charset="0"/>
              </a:rPr>
              <a:t>d</a:t>
            </a:r>
            <a:r>
              <a:rPr kumimoji="1" lang="en-US" altLang="zh-CN" sz="2200" i="1" baseline="-30000" err="1">
                <a:latin typeface="Consolas" pitchFamily="49" charset="0"/>
                <a:ea typeface="楷体" pitchFamily="49" charset="-122"/>
                <a:cs typeface="Consolas" pitchFamily="49" charset="0"/>
              </a:rPr>
              <a:t>j</a:t>
            </a:r>
            <a:r>
              <a:rPr kumimoji="1" lang="zh-CN" altLang="en-US" sz="2200">
                <a:latin typeface="Consolas" pitchFamily="49" charset="0"/>
                <a:ea typeface="楷体" pitchFamily="49" charset="-122"/>
                <a:cs typeface="Consolas" pitchFamily="49" charset="0"/>
              </a:rPr>
              <a:t>的结点序列</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i</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i</a:t>
            </a:r>
            <a:r>
              <a:rPr kumimoji="1" lang="en-US" altLang="zh-CN" sz="2200" baseline="-30000">
                <a:solidFill>
                  <a:srgbClr val="CC00FF"/>
                </a:solidFill>
                <a:latin typeface="Consolas" pitchFamily="49" charset="0"/>
                <a:ea typeface="楷体" pitchFamily="49" charset="-122"/>
                <a:cs typeface="Consolas" pitchFamily="49" charset="0"/>
              </a:rPr>
              <a:t>1</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i</a:t>
            </a:r>
            <a:r>
              <a:rPr kumimoji="1" lang="en-US" altLang="zh-CN" sz="2200" baseline="-30000">
                <a:solidFill>
                  <a:srgbClr val="CC00FF"/>
                </a:solidFill>
                <a:latin typeface="Consolas" pitchFamily="49" charset="0"/>
                <a:ea typeface="楷体" pitchFamily="49" charset="-122"/>
                <a:cs typeface="Consolas" pitchFamily="49" charset="0"/>
              </a:rPr>
              <a:t>2</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a:solidFill>
                  <a:srgbClr val="CC00FF"/>
                </a:solidFill>
                <a:latin typeface="Consolas" pitchFamily="49" charset="0"/>
                <a:ea typeface="宋体"/>
                <a:cs typeface="Consolas" pitchFamily="49" charset="0"/>
              </a:rPr>
              <a:t>…</a:t>
            </a:r>
            <a:r>
              <a:rPr kumimoji="1" lang="zh-CN" altLang="en-US" sz="2200">
                <a:solidFill>
                  <a:srgbClr val="CC00FF"/>
                </a:solidFill>
                <a:latin typeface="Consolas" pitchFamily="49" charset="0"/>
                <a:ea typeface="楷体" pitchFamily="49" charset="-122"/>
                <a:cs typeface="Consolas" pitchFamily="49" charset="0"/>
              </a:rPr>
              <a:t>，</a:t>
            </a:r>
            <a:r>
              <a:rPr kumimoji="1" lang="en-US" altLang="zh-CN" sz="2200" i="1">
                <a:solidFill>
                  <a:srgbClr val="CC00FF"/>
                </a:solidFill>
                <a:latin typeface="Consolas" pitchFamily="49" charset="0"/>
                <a:ea typeface="楷体" pitchFamily="49" charset="-122"/>
                <a:cs typeface="Consolas" pitchFamily="49" charset="0"/>
              </a:rPr>
              <a:t>d</a:t>
            </a:r>
            <a:r>
              <a:rPr kumimoji="1" lang="en-US" altLang="zh-CN" sz="2200" i="1" baseline="-30000">
                <a:solidFill>
                  <a:srgbClr val="CC00FF"/>
                </a:solidFill>
                <a:latin typeface="Consolas" pitchFamily="49" charset="0"/>
                <a:ea typeface="楷体" pitchFamily="49" charset="-122"/>
                <a:cs typeface="Consolas" pitchFamily="49" charset="0"/>
              </a:rPr>
              <a:t>j</a:t>
            </a:r>
            <a:r>
              <a:rPr kumimoji="1" lang="zh-CN" altLang="en-US" sz="2200">
                <a:solidFill>
                  <a:srgbClr val="CC00FF"/>
                </a:solidFill>
                <a:latin typeface="Consolas" pitchFamily="49" charset="0"/>
                <a:ea typeface="楷体" pitchFamily="49" charset="-122"/>
                <a:cs typeface="Consolas" pitchFamily="49" charset="0"/>
              </a:rPr>
              <a:t>）</a:t>
            </a:r>
            <a:r>
              <a:rPr kumimoji="1" lang="zh-CN" altLang="en-US" sz="2200">
                <a:latin typeface="Consolas" pitchFamily="49" charset="0"/>
                <a:ea typeface="楷体" pitchFamily="49" charset="-122"/>
                <a:cs typeface="Consolas" pitchFamily="49" charset="0"/>
              </a:rPr>
              <a:t>称为</a:t>
            </a:r>
            <a:r>
              <a:rPr kumimoji="1" lang="zh-CN" altLang="en-US" sz="2200">
                <a:solidFill>
                  <a:srgbClr val="FF0000"/>
                </a:solidFill>
                <a:latin typeface="Consolas" pitchFamily="49" charset="0"/>
                <a:ea typeface="楷体" pitchFamily="49" charset="-122"/>
                <a:cs typeface="Consolas" pitchFamily="49" charset="0"/>
              </a:rPr>
              <a:t>路径。其中</a:t>
            </a:r>
            <a:r>
              <a:rPr kumimoji="1" lang="en-US" altLang="zh-CN" sz="2200">
                <a:latin typeface="Consolas" pitchFamily="49" charset="0"/>
                <a:ea typeface="楷体" pitchFamily="49" charset="-122"/>
                <a:cs typeface="Consolas" pitchFamily="49" charset="0"/>
              </a:rPr>
              <a:t>&lt;</a:t>
            </a:r>
            <a:r>
              <a:rPr kumimoji="1" lang="en-US" altLang="zh-CN" sz="2200" i="1">
                <a:latin typeface="Consolas" pitchFamily="49" charset="0"/>
                <a:ea typeface="楷体" pitchFamily="49" charset="-122"/>
                <a:cs typeface="Consolas" pitchFamily="49" charset="0"/>
              </a:rPr>
              <a:t>d</a:t>
            </a:r>
            <a:r>
              <a:rPr kumimoji="1" lang="en-US" altLang="zh-CN" sz="2200" i="1" baseline="-25000">
                <a:latin typeface="Consolas" pitchFamily="49" charset="0"/>
                <a:ea typeface="楷体" pitchFamily="49" charset="-122"/>
                <a:cs typeface="Consolas" pitchFamily="49" charset="0"/>
              </a:rPr>
              <a:t>x</a:t>
            </a:r>
            <a:r>
              <a:rPr kumimoji="1" lang="zh-CN" altLang="en-US" sz="2200">
                <a:latin typeface="Consolas" pitchFamily="49" charset="0"/>
                <a:ea typeface="楷体" pitchFamily="49" charset="-122"/>
                <a:cs typeface="Consolas" pitchFamily="49" charset="0"/>
              </a:rPr>
              <a:t>，</a:t>
            </a:r>
            <a:r>
              <a:rPr kumimoji="1" lang="en-US" altLang="zh-CN" sz="2200" i="1">
                <a:latin typeface="Consolas" pitchFamily="49" charset="0"/>
                <a:ea typeface="楷体" pitchFamily="49" charset="-122"/>
                <a:cs typeface="Consolas" pitchFamily="49" charset="0"/>
              </a:rPr>
              <a:t>d</a:t>
            </a:r>
            <a:r>
              <a:rPr kumimoji="1" lang="en-US" altLang="zh-CN" sz="2200" i="1" baseline="-25000">
                <a:latin typeface="Consolas" pitchFamily="49" charset="0"/>
                <a:ea typeface="楷体" pitchFamily="49" charset="-122"/>
                <a:cs typeface="Consolas" pitchFamily="49" charset="0"/>
              </a:rPr>
              <a:t>y</a:t>
            </a:r>
            <a:r>
              <a:rPr kumimoji="1" lang="en-US" altLang="zh-CN" sz="2200" dirty="0">
                <a:latin typeface="Consolas" pitchFamily="49" charset="0"/>
                <a:ea typeface="楷体" pitchFamily="49" charset="-122"/>
                <a:cs typeface="Consolas" pitchFamily="49" charset="0"/>
              </a:rPr>
              <a:t>&gt;</a:t>
            </a:r>
            <a:r>
              <a:rPr kumimoji="1" lang="zh-CN" altLang="en-US" sz="2200" dirty="0">
                <a:latin typeface="Consolas" pitchFamily="49" charset="0"/>
                <a:ea typeface="楷体" pitchFamily="49" charset="-122"/>
                <a:cs typeface="Consolas" pitchFamily="49" charset="0"/>
              </a:rPr>
              <a:t>是分支。</a:t>
            </a:r>
          </a:p>
          <a:p>
            <a:pPr algn="just">
              <a:lnSpc>
                <a:spcPct val="120000"/>
              </a:lnSpc>
              <a:spcBef>
                <a:spcPct val="50000"/>
              </a:spcBef>
            </a:pPr>
            <a:r>
              <a:rPr kumimoji="1" lang="zh-CN" altLang="en-US" sz="2200">
                <a:solidFill>
                  <a:srgbClr val="FF0000"/>
                </a:solidFill>
                <a:latin typeface="Consolas" pitchFamily="49" charset="0"/>
                <a:ea typeface="楷体" pitchFamily="49" charset="-122"/>
                <a:cs typeface="Consolas" pitchFamily="49" charset="0"/>
              </a:rPr>
              <a:t>   路径</a:t>
            </a:r>
            <a:r>
              <a:rPr kumimoji="1" lang="zh-CN" altLang="en-US" sz="2200" dirty="0">
                <a:solidFill>
                  <a:srgbClr val="FF0000"/>
                </a:solidFill>
                <a:latin typeface="Consolas" pitchFamily="49" charset="0"/>
                <a:ea typeface="楷体" pitchFamily="49" charset="-122"/>
                <a:cs typeface="Consolas" pitchFamily="49" charset="0"/>
              </a:rPr>
              <a:t>长度</a:t>
            </a:r>
            <a:r>
              <a:rPr kumimoji="1" lang="zh-CN" altLang="en-US" sz="2200" dirty="0">
                <a:latin typeface="Consolas" pitchFamily="49" charset="0"/>
                <a:ea typeface="楷体" pitchFamily="49" charset="-122"/>
                <a:cs typeface="Consolas" pitchFamily="49" charset="0"/>
              </a:rPr>
              <a:t>等于路径所</a:t>
            </a:r>
            <a:r>
              <a:rPr kumimoji="1" lang="zh-CN" altLang="en-US" sz="2200">
                <a:latin typeface="Consolas" pitchFamily="49" charset="0"/>
                <a:ea typeface="楷体" pitchFamily="49" charset="-122"/>
                <a:cs typeface="Consolas" pitchFamily="49" charset="0"/>
              </a:rPr>
              <a:t>通过的结点数目</a:t>
            </a:r>
            <a:r>
              <a:rPr kumimoji="1" lang="zh-CN" altLang="en-US" sz="2200" dirty="0">
                <a:latin typeface="Consolas" pitchFamily="49" charset="0"/>
                <a:ea typeface="楷体" pitchFamily="49" charset="-122"/>
                <a:cs typeface="Consolas" pitchFamily="49" charset="0"/>
              </a:rPr>
              <a:t>减</a:t>
            </a:r>
            <a:r>
              <a:rPr kumimoji="1" lang="en-US" altLang="zh-CN" sz="2200" dirty="0">
                <a:latin typeface="Consolas" pitchFamily="49" charset="0"/>
                <a:ea typeface="楷体" pitchFamily="49" charset="-122"/>
                <a:cs typeface="Consolas" pitchFamily="49" charset="0"/>
              </a:rPr>
              <a:t>1</a:t>
            </a:r>
            <a:r>
              <a:rPr kumimoji="1" lang="zh-CN" altLang="en-US" sz="2200" dirty="0">
                <a:latin typeface="Consolas" pitchFamily="49" charset="0"/>
                <a:ea typeface="楷体" pitchFamily="49" charset="-122"/>
                <a:cs typeface="Consolas" pitchFamily="49" charset="0"/>
              </a:rPr>
              <a:t>（即路径上分支数目）</a:t>
            </a:r>
            <a:r>
              <a:rPr kumimoji="1" lang="zh-CN" altLang="en-US" sz="2200" dirty="0">
                <a:solidFill>
                  <a:srgbClr val="003300"/>
                </a:solidFill>
                <a:latin typeface="Consolas" pitchFamily="49" charset="0"/>
                <a:ea typeface="楷体" pitchFamily="49" charset="-122"/>
                <a:cs typeface="Consolas" pitchFamily="49" charset="0"/>
              </a:rPr>
              <a:t>。</a:t>
            </a:r>
          </a:p>
        </p:txBody>
      </p:sp>
      <p:sp>
        <p:nvSpPr>
          <p:cNvPr id="8197" name="Freeform 5"/>
          <p:cNvSpPr>
            <a:spLocks/>
          </p:cNvSpPr>
          <p:nvPr/>
        </p:nvSpPr>
        <p:spPr bwMode="auto">
          <a:xfrm>
            <a:off x="5532439" y="2428868"/>
            <a:ext cx="182570" cy="293695"/>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98" name="Freeform 6"/>
          <p:cNvSpPr>
            <a:spLocks/>
          </p:cNvSpPr>
          <p:nvPr/>
        </p:nvSpPr>
        <p:spPr bwMode="auto">
          <a:xfrm>
            <a:off x="5957898" y="2416168"/>
            <a:ext cx="185738" cy="298452"/>
          </a:xfrm>
          <a:custGeom>
            <a:avLst/>
            <a:gdLst/>
            <a:ahLst/>
            <a:cxnLst>
              <a:cxn ang="0">
                <a:pos x="0" y="0"/>
              </a:cxn>
              <a:cxn ang="0">
                <a:pos x="72" y="150"/>
              </a:cxn>
            </a:cxnLst>
            <a:rect l="0" t="0" r="r" b="b"/>
            <a:pathLst>
              <a:path w="72" h="150">
                <a:moveTo>
                  <a:pt x="0" y="0"/>
                </a:moveTo>
                <a:lnTo>
                  <a:pt x="72" y="15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199" name="Oval 7"/>
          <p:cNvSpPr>
            <a:spLocks noChangeArrowheads="1"/>
          </p:cNvSpPr>
          <p:nvPr/>
        </p:nvSpPr>
        <p:spPr bwMode="auto">
          <a:xfrm>
            <a:off x="6661150" y="1412875"/>
            <a:ext cx="360363"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p>
        </p:txBody>
      </p:sp>
      <p:sp>
        <p:nvSpPr>
          <p:cNvPr id="8200" name="Oval 8"/>
          <p:cNvSpPr>
            <a:spLocks noChangeArrowheads="1"/>
          </p:cNvSpPr>
          <p:nvPr/>
        </p:nvSpPr>
        <p:spPr bwMode="auto">
          <a:xfrm>
            <a:off x="5653088" y="2062163"/>
            <a:ext cx="360362"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p>
        </p:txBody>
      </p:sp>
      <p:sp>
        <p:nvSpPr>
          <p:cNvPr id="8201" name="Oval 9"/>
          <p:cNvSpPr>
            <a:spLocks noChangeArrowheads="1"/>
          </p:cNvSpPr>
          <p:nvPr/>
        </p:nvSpPr>
        <p:spPr bwMode="auto">
          <a:xfrm>
            <a:off x="6661150" y="2062163"/>
            <a:ext cx="360363"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8202" name="Oval 10"/>
          <p:cNvSpPr>
            <a:spLocks noChangeArrowheads="1"/>
          </p:cNvSpPr>
          <p:nvPr/>
        </p:nvSpPr>
        <p:spPr bwMode="auto">
          <a:xfrm>
            <a:off x="7669213" y="20621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8203" name="Oval 11"/>
          <p:cNvSpPr>
            <a:spLocks noChangeArrowheads="1"/>
          </p:cNvSpPr>
          <p:nvPr/>
        </p:nvSpPr>
        <p:spPr bwMode="auto">
          <a:xfrm>
            <a:off x="5292725" y="27098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E</a:t>
            </a:r>
          </a:p>
        </p:txBody>
      </p:sp>
      <p:sp>
        <p:nvSpPr>
          <p:cNvPr id="8204" name="Oval 12"/>
          <p:cNvSpPr>
            <a:spLocks noChangeArrowheads="1"/>
          </p:cNvSpPr>
          <p:nvPr/>
        </p:nvSpPr>
        <p:spPr bwMode="auto">
          <a:xfrm>
            <a:off x="5942013" y="27098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F</a:t>
            </a:r>
          </a:p>
        </p:txBody>
      </p:sp>
      <p:sp>
        <p:nvSpPr>
          <p:cNvPr id="8205" name="Oval 13"/>
          <p:cNvSpPr>
            <a:spLocks noChangeArrowheads="1"/>
          </p:cNvSpPr>
          <p:nvPr/>
        </p:nvSpPr>
        <p:spPr bwMode="auto">
          <a:xfrm>
            <a:off x="6661150" y="27098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8206" name="Oval 14"/>
          <p:cNvSpPr>
            <a:spLocks noChangeArrowheads="1"/>
          </p:cNvSpPr>
          <p:nvPr/>
        </p:nvSpPr>
        <p:spPr bwMode="auto">
          <a:xfrm>
            <a:off x="6661150" y="33575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J</a:t>
            </a:r>
          </a:p>
        </p:txBody>
      </p:sp>
      <p:sp>
        <p:nvSpPr>
          <p:cNvPr id="8207" name="Oval 15"/>
          <p:cNvSpPr>
            <a:spLocks noChangeArrowheads="1"/>
          </p:cNvSpPr>
          <p:nvPr/>
        </p:nvSpPr>
        <p:spPr bwMode="auto">
          <a:xfrm>
            <a:off x="7308850" y="27098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H</a:t>
            </a:r>
          </a:p>
        </p:txBody>
      </p:sp>
      <p:sp>
        <p:nvSpPr>
          <p:cNvPr id="8208" name="Oval 16"/>
          <p:cNvSpPr>
            <a:spLocks noChangeArrowheads="1"/>
          </p:cNvSpPr>
          <p:nvPr/>
        </p:nvSpPr>
        <p:spPr bwMode="auto">
          <a:xfrm>
            <a:off x="8101013" y="27098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I</a:t>
            </a:r>
          </a:p>
        </p:txBody>
      </p:sp>
      <p:sp>
        <p:nvSpPr>
          <p:cNvPr id="8209" name="Oval 17"/>
          <p:cNvSpPr>
            <a:spLocks noChangeArrowheads="1"/>
          </p:cNvSpPr>
          <p:nvPr/>
        </p:nvSpPr>
        <p:spPr bwMode="auto">
          <a:xfrm>
            <a:off x="7524750" y="33575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K</a:t>
            </a:r>
          </a:p>
        </p:txBody>
      </p:sp>
      <p:sp>
        <p:nvSpPr>
          <p:cNvPr id="8210" name="Oval 18"/>
          <p:cNvSpPr>
            <a:spLocks noChangeArrowheads="1"/>
          </p:cNvSpPr>
          <p:nvPr/>
        </p:nvSpPr>
        <p:spPr bwMode="auto">
          <a:xfrm>
            <a:off x="8105775" y="33575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L</a:t>
            </a:r>
          </a:p>
        </p:txBody>
      </p:sp>
      <p:sp>
        <p:nvSpPr>
          <p:cNvPr id="8211" name="Oval 19"/>
          <p:cNvSpPr>
            <a:spLocks noChangeArrowheads="1"/>
          </p:cNvSpPr>
          <p:nvPr/>
        </p:nvSpPr>
        <p:spPr bwMode="auto">
          <a:xfrm>
            <a:off x="8748713" y="33575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M</a:t>
            </a:r>
          </a:p>
        </p:txBody>
      </p:sp>
      <p:sp>
        <p:nvSpPr>
          <p:cNvPr id="8213" name="Line 21"/>
          <p:cNvSpPr>
            <a:spLocks noChangeShapeType="1"/>
          </p:cNvSpPr>
          <p:nvPr/>
        </p:nvSpPr>
        <p:spPr bwMode="auto">
          <a:xfrm>
            <a:off x="6838950" y="1773238"/>
            <a:ext cx="0" cy="2880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4" name="Line 22"/>
          <p:cNvSpPr>
            <a:spLocks noChangeShapeType="1"/>
          </p:cNvSpPr>
          <p:nvPr/>
        </p:nvSpPr>
        <p:spPr bwMode="auto">
          <a:xfrm>
            <a:off x="7031038" y="1658938"/>
            <a:ext cx="647700" cy="503237"/>
          </a:xfrm>
          <a:prstGeom prst="line">
            <a:avLst/>
          </a:prstGeom>
          <a:noFill/>
          <a:ln w="28575">
            <a:solidFill>
              <a:srgbClr val="CC00FF"/>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5" name="Line 23"/>
          <p:cNvSpPr>
            <a:spLocks noChangeShapeType="1"/>
          </p:cNvSpPr>
          <p:nvPr/>
        </p:nvSpPr>
        <p:spPr bwMode="auto">
          <a:xfrm>
            <a:off x="6843713" y="2468563"/>
            <a:ext cx="0" cy="215900"/>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6" name="Line 24"/>
          <p:cNvSpPr>
            <a:spLocks noChangeShapeType="1"/>
          </p:cNvSpPr>
          <p:nvPr/>
        </p:nvSpPr>
        <p:spPr bwMode="auto">
          <a:xfrm>
            <a:off x="6843713" y="30702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17" name="Freeform 25"/>
          <p:cNvSpPr>
            <a:spLocks/>
          </p:cNvSpPr>
          <p:nvPr/>
        </p:nvSpPr>
        <p:spPr bwMode="auto">
          <a:xfrm>
            <a:off x="7540625" y="24082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218" name="Freeform 26"/>
          <p:cNvSpPr>
            <a:spLocks/>
          </p:cNvSpPr>
          <p:nvPr/>
        </p:nvSpPr>
        <p:spPr bwMode="auto">
          <a:xfrm>
            <a:off x="7980363" y="2379663"/>
            <a:ext cx="265112" cy="330200"/>
          </a:xfrm>
          <a:custGeom>
            <a:avLst/>
            <a:gdLst/>
            <a:ahLst/>
            <a:cxnLst>
              <a:cxn ang="0">
                <a:pos x="0" y="0"/>
              </a:cxn>
              <a:cxn ang="0">
                <a:pos x="167" y="208"/>
              </a:cxn>
            </a:cxnLst>
            <a:rect l="0" t="0" r="r" b="b"/>
            <a:pathLst>
              <a:path w="167" h="208">
                <a:moveTo>
                  <a:pt x="0" y="0"/>
                </a:moveTo>
                <a:lnTo>
                  <a:pt x="167" y="208"/>
                </a:lnTo>
              </a:path>
            </a:pathLst>
          </a:custGeom>
          <a:noFill/>
          <a:ln w="28575" cap="flat" cmpd="sng">
            <a:solidFill>
              <a:srgbClr val="CC00FF"/>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219" name="Line 27"/>
          <p:cNvSpPr>
            <a:spLocks noChangeShapeType="1"/>
          </p:cNvSpPr>
          <p:nvPr/>
        </p:nvSpPr>
        <p:spPr bwMode="auto">
          <a:xfrm flipH="1">
            <a:off x="7785100" y="2998788"/>
            <a:ext cx="360363" cy="358775"/>
          </a:xfrm>
          <a:prstGeom prst="line">
            <a:avLst/>
          </a:prstGeom>
          <a:noFill/>
          <a:ln w="28575">
            <a:solidFill>
              <a:srgbClr val="CC00FF"/>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20" name="Line 28"/>
          <p:cNvSpPr>
            <a:spLocks noChangeShapeType="1"/>
          </p:cNvSpPr>
          <p:nvPr/>
        </p:nvSpPr>
        <p:spPr bwMode="auto">
          <a:xfrm>
            <a:off x="8288338" y="3070225"/>
            <a:ext cx="0" cy="287338"/>
          </a:xfrm>
          <a:prstGeom prst="line">
            <a:avLst/>
          </a:prstGeom>
          <a:noFill/>
          <a:ln w="9525">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sp>
        <p:nvSpPr>
          <p:cNvPr id="8221" name="Freeform 29"/>
          <p:cNvSpPr>
            <a:spLocks/>
          </p:cNvSpPr>
          <p:nvPr/>
        </p:nvSpPr>
        <p:spPr bwMode="auto">
          <a:xfrm>
            <a:off x="8428038" y="29797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a:latin typeface="Consolas" pitchFamily="49" charset="0"/>
              <a:cs typeface="Consolas" pitchFamily="49" charset="0"/>
            </a:endParaRPr>
          </a:p>
        </p:txBody>
      </p:sp>
      <p:sp>
        <p:nvSpPr>
          <p:cNvPr id="8222" name="Text Box 30"/>
          <p:cNvSpPr txBox="1">
            <a:spLocks noChangeArrowheads="1"/>
          </p:cNvSpPr>
          <p:nvPr/>
        </p:nvSpPr>
        <p:spPr bwMode="auto">
          <a:xfrm>
            <a:off x="5508625" y="4076700"/>
            <a:ext cx="3240088" cy="854075"/>
          </a:xfrm>
          <a:prstGeom prst="rect">
            <a:avLst/>
          </a:prstGeom>
          <a:noFill/>
          <a:ln w="9525" algn="ctr">
            <a:noFill/>
            <a:miter lim="800000"/>
            <a:headEnd/>
            <a:tailEnd type="none" w="med" len="lg"/>
          </a:ln>
          <a:effectLst/>
        </p:spPr>
        <p:txBody>
          <a:bodyPr>
            <a:spAutoFit/>
          </a:bodyPr>
          <a:lstStyle/>
          <a:p>
            <a:pPr>
              <a:spcBef>
                <a:spcPct val="50000"/>
              </a:spcBef>
            </a:pPr>
            <a:r>
              <a:rPr lang="en-US" altLang="zh-CN" sz="2000" i="1" dirty="0">
                <a:solidFill>
                  <a:srgbClr val="CC00FF"/>
                </a:solidFill>
                <a:latin typeface="Consolas" pitchFamily="49" charset="0"/>
                <a:ea typeface="楷体" pitchFamily="49" charset="-122"/>
                <a:cs typeface="Consolas" pitchFamily="49" charset="0"/>
              </a:rPr>
              <a:t>A</a:t>
            </a:r>
            <a:r>
              <a:rPr lang="zh-CN" altLang="en-US" sz="2000" dirty="0">
                <a:solidFill>
                  <a:srgbClr val="CC00FF"/>
                </a:solidFill>
                <a:latin typeface="Consolas" pitchFamily="49" charset="0"/>
                <a:ea typeface="楷体" pitchFamily="49" charset="-122"/>
                <a:cs typeface="Consolas" pitchFamily="49" charset="0"/>
              </a:rPr>
              <a:t>到</a:t>
            </a:r>
            <a:r>
              <a:rPr lang="en-US" altLang="zh-CN" sz="2000" i="1" dirty="0">
                <a:solidFill>
                  <a:srgbClr val="CC00FF"/>
                </a:solidFill>
                <a:latin typeface="Consolas" pitchFamily="49" charset="0"/>
                <a:ea typeface="楷体" pitchFamily="49" charset="-122"/>
                <a:cs typeface="Consolas" pitchFamily="49" charset="0"/>
              </a:rPr>
              <a:t>K</a:t>
            </a:r>
            <a:r>
              <a:rPr lang="zh-CN" altLang="en-US" sz="2000" dirty="0">
                <a:solidFill>
                  <a:srgbClr val="CC00FF"/>
                </a:solidFill>
                <a:latin typeface="Consolas" pitchFamily="49" charset="0"/>
                <a:ea typeface="楷体" pitchFamily="49" charset="-122"/>
                <a:cs typeface="Consolas" pitchFamily="49" charset="0"/>
              </a:rPr>
              <a:t>的路径</a:t>
            </a:r>
            <a:r>
              <a:rPr lang="zh-CN" altLang="en-US" sz="2000">
                <a:solidFill>
                  <a:srgbClr val="CC00FF"/>
                </a:solidFill>
                <a:latin typeface="Consolas" pitchFamily="49" charset="0"/>
                <a:ea typeface="楷体" pitchFamily="49" charset="-122"/>
                <a:cs typeface="Consolas" pitchFamily="49" charset="0"/>
              </a:rPr>
              <a:t>为</a:t>
            </a:r>
            <a:r>
              <a:rPr lang="en-US" altLang="zh-CN" sz="2000" i="1">
                <a:solidFill>
                  <a:srgbClr val="CC00FF"/>
                </a:solidFill>
                <a:latin typeface="Consolas" pitchFamily="49" charset="0"/>
                <a:ea typeface="楷体" pitchFamily="49" charset="-122"/>
                <a:cs typeface="Consolas" pitchFamily="49" charset="0"/>
              </a:rPr>
              <a:t>A</a:t>
            </a:r>
            <a:r>
              <a:rPr lang="zh-CN" altLang="en-US"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D</a:t>
            </a:r>
            <a:r>
              <a:rPr lang="zh-CN" altLang="en-US"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I</a:t>
            </a:r>
            <a:r>
              <a:rPr lang="zh-CN" altLang="en-US" sz="2000">
                <a:solidFill>
                  <a:srgbClr val="CC00FF"/>
                </a:solidFill>
                <a:latin typeface="Consolas" pitchFamily="49" charset="0"/>
                <a:ea typeface="楷体" pitchFamily="49" charset="-122"/>
                <a:cs typeface="Consolas" pitchFamily="49" charset="0"/>
              </a:rPr>
              <a:t>，</a:t>
            </a:r>
            <a:r>
              <a:rPr lang="en-US" altLang="zh-CN" sz="2000" i="1">
                <a:solidFill>
                  <a:srgbClr val="CC00FF"/>
                </a:solidFill>
                <a:latin typeface="Consolas" pitchFamily="49" charset="0"/>
                <a:ea typeface="楷体" pitchFamily="49" charset="-122"/>
                <a:cs typeface="Consolas" pitchFamily="49" charset="0"/>
              </a:rPr>
              <a:t>K</a:t>
            </a:r>
            <a:r>
              <a:rPr lang="zh-CN" altLang="en-US" sz="2000">
                <a:solidFill>
                  <a:srgbClr val="CC00FF"/>
                </a:solidFill>
                <a:latin typeface="Consolas" pitchFamily="49" charset="0"/>
                <a:ea typeface="楷体" pitchFamily="49" charset="-122"/>
                <a:cs typeface="Consolas" pitchFamily="49" charset="0"/>
              </a:rPr>
              <a:t>，</a:t>
            </a:r>
            <a:endParaRPr lang="zh-CN" altLang="en-US" sz="2000" dirty="0">
              <a:solidFill>
                <a:srgbClr val="CC00FF"/>
              </a:solidFill>
              <a:latin typeface="Consolas" pitchFamily="49" charset="0"/>
              <a:ea typeface="楷体" pitchFamily="49" charset="-122"/>
              <a:cs typeface="Consolas" pitchFamily="49" charset="0"/>
            </a:endParaRPr>
          </a:p>
          <a:p>
            <a:pPr>
              <a:spcBef>
                <a:spcPct val="50000"/>
              </a:spcBef>
            </a:pPr>
            <a:r>
              <a:rPr lang="zh-CN" altLang="en-US" sz="2000" dirty="0">
                <a:solidFill>
                  <a:srgbClr val="CC00FF"/>
                </a:solidFill>
                <a:latin typeface="Consolas" pitchFamily="49" charset="0"/>
                <a:ea typeface="楷体" pitchFamily="49" charset="-122"/>
                <a:cs typeface="Consolas" pitchFamily="49" charset="0"/>
              </a:rPr>
              <a:t>其长度为</a:t>
            </a:r>
            <a:r>
              <a:rPr lang="en-US" altLang="zh-CN" sz="2000" dirty="0">
                <a:solidFill>
                  <a:srgbClr val="CC00FF"/>
                </a:solidFill>
                <a:latin typeface="Consolas" pitchFamily="49" charset="0"/>
                <a:ea typeface="楷体" pitchFamily="49" charset="-122"/>
                <a:cs typeface="Consolas" pitchFamily="49" charset="0"/>
              </a:rPr>
              <a:t>3</a:t>
            </a:r>
          </a:p>
        </p:txBody>
      </p:sp>
      <p:sp>
        <p:nvSpPr>
          <p:cNvPr id="2" name="灯片编号占位符 1">
            <a:extLst>
              <a:ext uri="{FF2B5EF4-FFF2-40B4-BE49-F238E27FC236}">
                <a16:creationId xmlns:a16="http://schemas.microsoft.com/office/drawing/2014/main" id="{7CCC475F-3593-488D-9051-8DD04984D84B}"/>
              </a:ext>
            </a:extLst>
          </p:cNvPr>
          <p:cNvSpPr>
            <a:spLocks noGrp="1"/>
          </p:cNvSpPr>
          <p:nvPr>
            <p:ph type="sldNum" sz="quarter" idx="12"/>
          </p:nvPr>
        </p:nvSpPr>
        <p:spPr/>
        <p:txBody>
          <a:bodyPr/>
          <a:lstStyle/>
          <a:p>
            <a:fld id="{FFD28AF7-D4CC-4B35-B7D7-507FA0146854}" type="slidenum">
              <a:rPr lang="en-US" altLang="zh-CN" smtClean="0"/>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785786" y="1130275"/>
            <a:ext cx="7345363" cy="421380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252000" tIns="288000" rIns="144000" bIns="108000">
            <a:spAutoFit/>
          </a:bodyPr>
          <a:lstStyle/>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DispBTree</a:t>
            </a:r>
            <a:r>
              <a:rPr kumimoji="1" lang="en-US" altLang="zh-CN" sz="1800">
                <a:solidFill>
                  <a:srgbClr val="3333FF"/>
                </a:solidFill>
                <a:latin typeface="Consolas" pitchFamily="49" charset="0"/>
                <a:ea typeface="仿宋" pitchFamily="49" charset="-122"/>
                <a:cs typeface="Consolas" pitchFamily="49" charset="0"/>
              </a:rPr>
              <a:t>(BTNode </a:t>
            </a:r>
            <a:r>
              <a:rPr kumimoji="1" lang="en-US" altLang="zh-CN" sz="1800" dirty="0">
                <a:solidFill>
                  <a:srgbClr val="3333FF"/>
                </a:solidFill>
                <a:latin typeface="Consolas" pitchFamily="49" charset="0"/>
                <a:ea typeface="仿宋" pitchFamily="49" charset="-122"/>
                <a:cs typeface="Consolas" pitchFamily="49" charset="0"/>
              </a:rPr>
              <a:t>*b) </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if </a:t>
            </a:r>
            <a:r>
              <a:rPr kumimoji="1" lang="en-US" altLang="zh-CN" sz="1800" dirty="0">
                <a:solidFill>
                  <a:srgbClr val="3333FF"/>
                </a:solidFill>
                <a:latin typeface="Consolas" pitchFamily="49" charset="0"/>
                <a:ea typeface="仿宋" pitchFamily="49" charset="-122"/>
                <a:cs typeface="Consolas" pitchFamily="49" charset="0"/>
              </a:rPr>
              <a:t>(b!=NULL)</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err="1">
                <a:solidFill>
                  <a:srgbClr val="C00000"/>
                </a:solidFill>
                <a:latin typeface="Consolas" pitchFamily="49" charset="0"/>
                <a:ea typeface="仿宋" pitchFamily="49" charset="-122"/>
                <a:cs typeface="Consolas" pitchFamily="49" charset="0"/>
              </a:rPr>
              <a:t>printf</a:t>
            </a:r>
            <a:r>
              <a:rPr kumimoji="1" lang="en-US" altLang="zh-CN" sz="1800" dirty="0">
                <a:solidFill>
                  <a:srgbClr val="C00000"/>
                </a:solidFill>
                <a:latin typeface="Consolas" pitchFamily="49" charset="0"/>
                <a:ea typeface="仿宋" pitchFamily="49" charset="-122"/>
                <a:cs typeface="Consolas" pitchFamily="49" charset="0"/>
              </a:rPr>
              <a:t>("%</a:t>
            </a:r>
            <a:r>
              <a:rPr kumimoji="1" lang="en-US" altLang="zh-CN" sz="1800" err="1">
                <a:solidFill>
                  <a:srgbClr val="C00000"/>
                </a:solidFill>
                <a:latin typeface="Consolas" pitchFamily="49" charset="0"/>
                <a:ea typeface="仿宋" pitchFamily="49" charset="-122"/>
                <a:cs typeface="Consolas" pitchFamily="49" charset="0"/>
              </a:rPr>
              <a:t>c</a:t>
            </a:r>
            <a:r>
              <a:rPr kumimoji="1" lang="en-US" altLang="zh-CN" sz="1800">
                <a:solidFill>
                  <a:srgbClr val="C00000"/>
                </a:solidFill>
                <a:latin typeface="Consolas" pitchFamily="49" charset="0"/>
                <a:ea typeface="仿宋" pitchFamily="49" charset="-122"/>
                <a:cs typeface="Consolas" pitchFamily="49" charset="0"/>
              </a:rPr>
              <a:t>"</a:t>
            </a:r>
            <a:r>
              <a:rPr kumimoji="1" lang="zh-CN" altLang="en-US" sz="1800">
                <a:solidFill>
                  <a:srgbClr val="C00000"/>
                </a:solidFill>
                <a:latin typeface="Consolas" pitchFamily="49" charset="0"/>
                <a:ea typeface="仿宋" pitchFamily="49" charset="-122"/>
                <a:cs typeface="Consolas" pitchFamily="49" charset="0"/>
              </a:rPr>
              <a:t>，</a:t>
            </a:r>
            <a:r>
              <a:rPr kumimoji="1" lang="en-US" altLang="zh-CN" sz="1800">
                <a:solidFill>
                  <a:srgbClr val="C00000"/>
                </a:solidFill>
                <a:latin typeface="Consolas" pitchFamily="49" charset="0"/>
                <a:ea typeface="仿宋" pitchFamily="49" charset="-122"/>
                <a:cs typeface="Consolas" pitchFamily="49" charset="0"/>
              </a:rPr>
              <a:t>b-</a:t>
            </a:r>
            <a:r>
              <a:rPr kumimoji="1" lang="en-US" altLang="zh-CN" sz="1800" dirty="0">
                <a:solidFill>
                  <a:srgbClr val="C00000"/>
                </a:solidFill>
                <a:latin typeface="Consolas" pitchFamily="49" charset="0"/>
                <a:ea typeface="仿宋" pitchFamily="49" charset="-122"/>
                <a:cs typeface="Consolas" pitchFamily="49" charset="0"/>
              </a:rPr>
              <a:t>&gt;data);</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(b-&gt;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!=NULL || b-&gt;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  </a:t>
            </a:r>
            <a:r>
              <a:rPr kumimoji="1" lang="en-US" altLang="zh-CN" sz="1800" dirty="0" err="1">
                <a:solidFill>
                  <a:srgbClr val="FF00FF"/>
                </a:solidFill>
                <a:latin typeface="Consolas" pitchFamily="49" charset="0"/>
                <a:ea typeface="仿宋" pitchFamily="49" charset="-122"/>
                <a:cs typeface="Consolas" pitchFamily="49" charset="0"/>
              </a:rPr>
              <a:t>printf</a:t>
            </a:r>
            <a:r>
              <a:rPr kumimoji="1" lang="en-US" altLang="zh-CN" sz="1800" dirty="0">
                <a:solidFill>
                  <a:srgbClr val="FF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DispBTree</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a:t>
            </a: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递归处理左子树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if (b-&gt;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 </a:t>
            </a:r>
            <a:r>
              <a:rPr kumimoji="1" lang="en-US" altLang="zh-CN" sz="1800" err="1">
                <a:solidFill>
                  <a:srgbClr val="003300"/>
                </a:solidFill>
                <a:latin typeface="Consolas" pitchFamily="49" charset="0"/>
                <a:ea typeface="仿宋" pitchFamily="49" charset="-122"/>
                <a:cs typeface="Consolas" pitchFamily="49" charset="0"/>
              </a:rPr>
              <a:t>printf</a:t>
            </a:r>
            <a:r>
              <a:rPr kumimoji="1" lang="en-US" altLang="zh-CN" sz="1800">
                <a:solidFill>
                  <a:srgbClr val="003300"/>
                </a:solidFill>
                <a:latin typeface="Consolas" pitchFamily="49" charset="0"/>
                <a:ea typeface="仿宋" pitchFamily="49" charset="-122"/>
                <a:cs typeface="Consolas" pitchFamily="49" charset="0"/>
              </a:rPr>
              <a:t>("</a:t>
            </a:r>
            <a:r>
              <a:rPr kumimoji="1" lang="zh-CN" altLang="en-US" sz="1800">
                <a:solidFill>
                  <a:srgbClr val="003300"/>
                </a:solidFill>
                <a:latin typeface="Consolas" pitchFamily="49" charset="0"/>
                <a:ea typeface="仿宋" pitchFamily="49" charset="-122"/>
                <a:cs typeface="Consolas" pitchFamily="49" charset="0"/>
              </a:rPr>
              <a:t>，</a:t>
            </a:r>
            <a:r>
              <a:rPr kumimoji="1" lang="en-US" altLang="zh-CN" sz="1800">
                <a:solidFill>
                  <a:srgbClr val="003300"/>
                </a:solidFill>
                <a:latin typeface="Consolas" pitchFamily="49" charset="0"/>
                <a:ea typeface="仿宋" pitchFamily="49" charset="-122"/>
                <a:cs typeface="Consolas" pitchFamily="49" charset="0"/>
              </a:rPr>
              <a:t>")</a:t>
            </a:r>
            <a:r>
              <a:rPr kumimoji="1" lang="en-US" altLang="zh-CN" sz="1800">
                <a:solidFill>
                  <a:srgbClr val="3333FF"/>
                </a:solidFill>
                <a:latin typeface="Consolas" pitchFamily="49" charset="0"/>
                <a:ea typeface="仿宋" pitchFamily="49" charset="-122"/>
                <a:cs typeface="Consolas" pitchFamily="49" charset="0"/>
              </a:rPr>
              <a:t>;</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a:solidFill>
                  <a:srgbClr val="3333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DispBTree</a:t>
            </a:r>
            <a:r>
              <a:rPr kumimoji="1" lang="en-US" altLang="zh-CN" sz="1800">
                <a:solidFill>
                  <a:srgbClr val="3333FF"/>
                </a:solidFill>
                <a:latin typeface="Consolas" pitchFamily="49" charset="0"/>
                <a:ea typeface="仿宋" pitchFamily="49" charset="-122"/>
                <a:cs typeface="Consolas" pitchFamily="49" charset="0"/>
              </a:rPr>
              <a:t>(b-</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递归处理右子树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zh-CN" altLang="en-US" sz="1800">
                <a:solidFill>
                  <a:srgbClr val="3333FF"/>
                </a:solidFill>
                <a:latin typeface="Consolas" pitchFamily="49" charset="0"/>
                <a:ea typeface="仿宋" pitchFamily="49" charset="-122"/>
                <a:cs typeface="Consolas" pitchFamily="49" charset="0"/>
              </a:rPr>
              <a:t>  </a:t>
            </a:r>
            <a:r>
              <a:rPr kumimoji="1" lang="en-US" altLang="zh-CN" sz="1800" dirty="0" err="1">
                <a:solidFill>
                  <a:srgbClr val="FF00FF"/>
                </a:solidFill>
                <a:latin typeface="Consolas" pitchFamily="49" charset="0"/>
                <a:ea typeface="仿宋" pitchFamily="49" charset="-122"/>
                <a:cs typeface="Consolas" pitchFamily="49" charset="0"/>
              </a:rPr>
              <a:t>printf</a:t>
            </a:r>
            <a:r>
              <a:rPr kumimoji="1" lang="en-US" altLang="zh-CN" sz="1800" dirty="0">
                <a:solidFill>
                  <a:srgbClr val="FF00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a:solidFill>
                  <a:srgbClr val="3333FF"/>
                </a:solidFill>
                <a:latin typeface="Consolas" pitchFamily="49" charset="0"/>
                <a:ea typeface="仿宋" pitchFamily="49" charset="-122"/>
                <a:cs typeface="Consolas" pitchFamily="49" charset="0"/>
              </a:rPr>
              <a:t>   }</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endParaRPr kumimoji="1" lang="en-US" altLang="zh-CN" sz="1800" b="0" dirty="0">
              <a:solidFill>
                <a:srgbClr val="3333FF"/>
              </a:solidFill>
              <a:latin typeface="Consolas" pitchFamily="49" charset="0"/>
              <a:ea typeface="仿宋" pitchFamily="49" charset="-122"/>
              <a:cs typeface="Consolas" pitchFamily="49" charset="0"/>
            </a:endParaRPr>
          </a:p>
        </p:txBody>
      </p:sp>
      <p:sp>
        <p:nvSpPr>
          <p:cNvPr id="3" name="TextBox 2"/>
          <p:cNvSpPr txBox="1"/>
          <p:nvPr/>
        </p:nvSpPr>
        <p:spPr>
          <a:xfrm>
            <a:off x="857224" y="357166"/>
            <a:ext cx="1143008" cy="338554"/>
          </a:xfrm>
          <a:prstGeom prst="rect">
            <a:avLst/>
          </a:prstGeom>
          <a:noFill/>
        </p:spPr>
        <p:txBody>
          <a:bodyPr wrap="square" lIns="0" tIns="0" rIns="0" bIns="0" rtlCol="0">
            <a:spAutoFit/>
          </a:bodyPr>
          <a:lstStyle/>
          <a:p>
            <a:r>
              <a:rPr lang="zh-CN" altLang="en-US" sz="2200">
                <a:solidFill>
                  <a:srgbClr val="C00000"/>
                </a:solidFill>
                <a:latin typeface="楷体" pitchFamily="49" charset="-122"/>
                <a:ea typeface="楷体" pitchFamily="49" charset="-122"/>
              </a:rPr>
              <a:t>根结点</a:t>
            </a:r>
          </a:p>
        </p:txBody>
      </p:sp>
      <p:sp>
        <p:nvSpPr>
          <p:cNvPr id="4" name="TextBox 3"/>
          <p:cNvSpPr txBox="1"/>
          <p:nvPr/>
        </p:nvSpPr>
        <p:spPr>
          <a:xfrm>
            <a:off x="1928794" y="357166"/>
            <a:ext cx="285752" cy="338554"/>
          </a:xfrm>
          <a:prstGeom prst="rect">
            <a:avLst/>
          </a:prstGeom>
          <a:noFill/>
        </p:spPr>
        <p:txBody>
          <a:bodyPr wrap="square" lIns="0" tIns="0" rIns="0" bIns="0" rtlCol="0">
            <a:spAutoFit/>
          </a:bodyPr>
          <a:lstStyle/>
          <a:p>
            <a:r>
              <a:rPr lang="zh-CN" altLang="en-US" sz="2200">
                <a:solidFill>
                  <a:srgbClr val="FF00FF"/>
                </a:solidFill>
                <a:latin typeface="楷体" pitchFamily="49" charset="-122"/>
                <a:ea typeface="楷体" pitchFamily="49" charset="-122"/>
              </a:rPr>
              <a:t>（</a:t>
            </a:r>
          </a:p>
        </p:txBody>
      </p:sp>
      <p:sp>
        <p:nvSpPr>
          <p:cNvPr id="5" name="TextBox 4"/>
          <p:cNvSpPr txBox="1"/>
          <p:nvPr/>
        </p:nvSpPr>
        <p:spPr>
          <a:xfrm>
            <a:off x="2214546" y="357166"/>
            <a:ext cx="1143008" cy="307777"/>
          </a:xfrm>
          <a:prstGeom prst="rect">
            <a:avLst/>
          </a:prstGeom>
          <a:noFill/>
        </p:spPr>
        <p:txBody>
          <a:bodyPr wrap="square" lIns="0" tIns="0" rIns="0" bIns="0" rtlCol="0">
            <a:spAutoFit/>
          </a:bodyPr>
          <a:lstStyle/>
          <a:p>
            <a:r>
              <a:rPr kumimoji="1" lang="zh-CN" altLang="en-US" sz="2000">
                <a:ea typeface="楷体" pitchFamily="49" charset="-122"/>
                <a:cs typeface="Times New Roman" pitchFamily="18" charset="0"/>
              </a:rPr>
              <a:t>左子树</a:t>
            </a:r>
            <a:endParaRPr lang="zh-CN" altLang="en-US" sz="2200">
              <a:latin typeface="楷体" pitchFamily="49" charset="-122"/>
              <a:ea typeface="楷体" pitchFamily="49" charset="-122"/>
            </a:endParaRPr>
          </a:p>
        </p:txBody>
      </p:sp>
      <p:sp>
        <p:nvSpPr>
          <p:cNvPr id="6" name="TextBox 5"/>
          <p:cNvSpPr txBox="1"/>
          <p:nvPr/>
        </p:nvSpPr>
        <p:spPr>
          <a:xfrm>
            <a:off x="3357554" y="357166"/>
            <a:ext cx="285752" cy="338554"/>
          </a:xfrm>
          <a:prstGeom prst="rect">
            <a:avLst/>
          </a:prstGeom>
          <a:noFill/>
        </p:spPr>
        <p:txBody>
          <a:bodyPr wrap="square" lIns="0" tIns="0" rIns="0" bIns="0" rtlCol="0">
            <a:spAutoFit/>
          </a:bodyPr>
          <a:lstStyle/>
          <a:p>
            <a:r>
              <a:rPr lang="zh-CN" altLang="en-US" sz="2200">
                <a:solidFill>
                  <a:srgbClr val="003300"/>
                </a:solidFill>
                <a:latin typeface="楷体" pitchFamily="49" charset="-122"/>
                <a:ea typeface="楷体" pitchFamily="49" charset="-122"/>
              </a:rPr>
              <a:t>，</a:t>
            </a:r>
          </a:p>
        </p:txBody>
      </p:sp>
      <p:sp>
        <p:nvSpPr>
          <p:cNvPr id="7" name="TextBox 6"/>
          <p:cNvSpPr txBox="1"/>
          <p:nvPr/>
        </p:nvSpPr>
        <p:spPr>
          <a:xfrm>
            <a:off x="3500430" y="357166"/>
            <a:ext cx="1143008" cy="307777"/>
          </a:xfrm>
          <a:prstGeom prst="rect">
            <a:avLst/>
          </a:prstGeom>
          <a:noFill/>
        </p:spPr>
        <p:txBody>
          <a:bodyPr wrap="square" lIns="0" tIns="0" rIns="0" bIns="0" rtlCol="0">
            <a:spAutoFit/>
          </a:bodyPr>
          <a:lstStyle/>
          <a:p>
            <a:r>
              <a:rPr kumimoji="1" lang="zh-CN" altLang="en-US" sz="2000">
                <a:ea typeface="楷体" pitchFamily="49" charset="-122"/>
                <a:cs typeface="Times New Roman" pitchFamily="18" charset="0"/>
              </a:rPr>
              <a:t>右子树</a:t>
            </a:r>
            <a:endParaRPr lang="zh-CN" altLang="en-US" sz="2200">
              <a:latin typeface="楷体" pitchFamily="49" charset="-122"/>
              <a:ea typeface="楷体" pitchFamily="49" charset="-122"/>
            </a:endParaRPr>
          </a:p>
        </p:txBody>
      </p:sp>
      <p:sp>
        <p:nvSpPr>
          <p:cNvPr id="8" name="TextBox 7"/>
          <p:cNvSpPr txBox="1"/>
          <p:nvPr/>
        </p:nvSpPr>
        <p:spPr>
          <a:xfrm>
            <a:off x="4643438" y="357166"/>
            <a:ext cx="285752" cy="338554"/>
          </a:xfrm>
          <a:prstGeom prst="rect">
            <a:avLst/>
          </a:prstGeom>
          <a:noFill/>
        </p:spPr>
        <p:txBody>
          <a:bodyPr wrap="square" lIns="0" tIns="0" rIns="0" bIns="0" rtlCol="0">
            <a:spAutoFit/>
          </a:bodyPr>
          <a:lstStyle/>
          <a:p>
            <a:r>
              <a:rPr lang="zh-CN" altLang="en-US" sz="2200">
                <a:solidFill>
                  <a:srgbClr val="FF00FF"/>
                </a:solidFill>
                <a:latin typeface="楷体" pitchFamily="49" charset="-122"/>
                <a:ea typeface="楷体" pitchFamily="49" charset="-122"/>
              </a:rPr>
              <a:t>）</a:t>
            </a:r>
          </a:p>
        </p:txBody>
      </p:sp>
      <p:grpSp>
        <p:nvGrpSpPr>
          <p:cNvPr id="11" name="组合 10"/>
          <p:cNvGrpSpPr/>
          <p:nvPr/>
        </p:nvGrpSpPr>
        <p:grpSpPr>
          <a:xfrm>
            <a:off x="5143504" y="324129"/>
            <a:ext cx="2143140" cy="430887"/>
            <a:chOff x="5143504" y="324129"/>
            <a:chExt cx="2143140" cy="430887"/>
          </a:xfrm>
        </p:grpSpPr>
        <p:sp>
          <p:nvSpPr>
            <p:cNvPr id="9" name="左箭头 8"/>
            <p:cNvSpPr/>
            <p:nvPr/>
          </p:nvSpPr>
          <p:spPr>
            <a:xfrm>
              <a:off x="5143504" y="428604"/>
              <a:ext cx="571504" cy="214314"/>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5857884" y="324129"/>
              <a:ext cx="1428760" cy="430887"/>
            </a:xfrm>
            <a:prstGeom prst="rect">
              <a:avLst/>
            </a:prstGeom>
            <a:noFill/>
          </p:spPr>
          <p:txBody>
            <a:bodyPr wrap="square" rtlCol="0">
              <a:spAutoFit/>
            </a:bodyPr>
            <a:lstStyle/>
            <a:p>
              <a:pPr algn="l"/>
              <a:r>
                <a:rPr lang="zh-CN" altLang="en-US" sz="2200">
                  <a:ea typeface="楷体" pitchFamily="49" charset="-122"/>
                  <a:cs typeface="Times New Roman" pitchFamily="18" charset="0"/>
                  <a:sym typeface="Wingdings" pitchFamily="2" charset="2"/>
                </a:rPr>
                <a:t>括号表示</a:t>
              </a:r>
              <a:endParaRPr lang="zh-CN" altLang="en-US" sz="2200"/>
            </a:p>
          </p:txBody>
        </p:sp>
      </p:grpSp>
      <p:sp>
        <p:nvSpPr>
          <p:cNvPr id="2" name="灯片编号占位符 1">
            <a:extLst>
              <a:ext uri="{FF2B5EF4-FFF2-40B4-BE49-F238E27FC236}">
                <a16:creationId xmlns:a16="http://schemas.microsoft.com/office/drawing/2014/main" id="{2EC44BB5-7B52-41C4-BE52-6DBE9BC783A5}"/>
              </a:ext>
            </a:extLst>
          </p:cNvPr>
          <p:cNvSpPr>
            <a:spLocks noGrp="1"/>
          </p:cNvSpPr>
          <p:nvPr>
            <p:ph type="sldNum" sz="quarter" idx="12"/>
          </p:nvPr>
        </p:nvSpPr>
        <p:spPr/>
        <p:txBody>
          <a:bodyPr/>
          <a:lstStyle/>
          <a:p>
            <a:fld id="{FFD28AF7-D4CC-4B35-B7D7-507FA0146854}" type="slidenum">
              <a:rPr lang="en-US" altLang="zh-CN" smtClean="0"/>
              <a:pPr/>
              <a:t>90</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0162">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0162">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162">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0162">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162">
                                            <p:txEl>
                                              <p:pRg st="7" end="7"/>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0162">
                                            <p:txEl>
                                              <p:pRg st="8" end="8"/>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20162">
                                            <p:txEl>
                                              <p:pRg st="9" end="9"/>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476680" y="2276872"/>
            <a:ext cx="8135938" cy="1938992"/>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ln>
            <a:headEnd/>
            <a:tailEnd type="none" w="med" len="lg"/>
          </a:ln>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ct val="50000"/>
              </a:spcBef>
            </a:pPr>
            <a:r>
              <a:rPr lang="zh-CN" altLang="en-US" dirty="0">
                <a:solidFill>
                  <a:srgbClr val="FF0000"/>
                </a:solidFill>
                <a:latin typeface="黑体" pitchFamily="49" charset="-122"/>
                <a:ea typeface="黑体" pitchFamily="49" charset="-122"/>
              </a:rPr>
              <a:t>思考题：</a:t>
            </a:r>
          </a:p>
          <a:p>
            <a:pPr algn="l">
              <a:lnSpc>
                <a:spcPct val="150000"/>
              </a:lnSpc>
              <a:spcBef>
                <a:spcPct val="50000"/>
              </a:spcBef>
            </a:pPr>
            <a:r>
              <a:rPr lang="zh-CN" altLang="en-US" dirty="0">
                <a:latin typeface="楷体" pitchFamily="49" charset="-122"/>
                <a:ea typeface="楷体" pitchFamily="49" charset="-122"/>
              </a:rPr>
              <a:t>　　</a:t>
            </a:r>
            <a:r>
              <a:rPr lang="zh-CN" altLang="en-US" sz="2200" dirty="0">
                <a:solidFill>
                  <a:srgbClr val="3333FF"/>
                </a:solidFill>
                <a:latin typeface="楷体" pitchFamily="49" charset="-122"/>
                <a:ea typeface="楷体" pitchFamily="49" charset="-122"/>
              </a:rPr>
              <a:t>本讲算法都是以二叉链为存储结构，如果采用顺序存储结构，算法如何改写？</a:t>
            </a:r>
          </a:p>
        </p:txBody>
      </p:sp>
      <p:sp>
        <p:nvSpPr>
          <p:cNvPr id="2" name="灯片编号占位符 1">
            <a:extLst>
              <a:ext uri="{FF2B5EF4-FFF2-40B4-BE49-F238E27FC236}">
                <a16:creationId xmlns:a16="http://schemas.microsoft.com/office/drawing/2014/main" id="{9C16ABFD-654E-4662-A6CC-7799ED8E2E26}"/>
              </a:ext>
            </a:extLst>
          </p:cNvPr>
          <p:cNvSpPr>
            <a:spLocks noGrp="1"/>
          </p:cNvSpPr>
          <p:nvPr>
            <p:ph type="sldNum" sz="quarter" idx="12"/>
          </p:nvPr>
        </p:nvSpPr>
        <p:spPr/>
        <p:txBody>
          <a:bodyPr/>
          <a:lstStyle/>
          <a:p>
            <a:fld id="{FFD28AF7-D4CC-4B35-B7D7-507FA0146854}"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714776"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7</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小结（</a:t>
            </a:r>
            <a:r>
              <a:rPr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a:t>
            </a:r>
            <a:r>
              <a:rPr lang="zh-CN" altLang="en-U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sp>
        <p:nvSpPr>
          <p:cNvPr id="8" name="Oval 8"/>
          <p:cNvSpPr>
            <a:spLocks noChangeAspect="1" noChangeArrowheads="1"/>
          </p:cNvSpPr>
          <p:nvPr/>
        </p:nvSpPr>
        <p:spPr bwMode="auto">
          <a:xfrm>
            <a:off x="785786" y="20050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20556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a:solidFill>
                  <a:srgbClr val="FF0000"/>
                </a:solidFill>
                <a:effectLst>
                  <a:outerShdw blurRad="38100" dist="38100" dir="2700000" algn="tl">
                    <a:srgbClr val="000000"/>
                  </a:outerShdw>
                </a:effectLst>
                <a:ea typeface="宋体" pitchFamily="2" charset="-122"/>
              </a:rPr>
              <a:t>1</a:t>
            </a:r>
          </a:p>
        </p:txBody>
      </p:sp>
      <p:sp>
        <p:nvSpPr>
          <p:cNvPr id="12" name="TextBox 11"/>
          <p:cNvSpPr txBox="1"/>
          <p:nvPr/>
        </p:nvSpPr>
        <p:spPr>
          <a:xfrm>
            <a:off x="1857356" y="2214554"/>
            <a:ext cx="1071570" cy="533288"/>
          </a:xfrm>
          <a:prstGeom prst="rect">
            <a:avLst/>
          </a:prstGeom>
          <a:noFill/>
        </p:spPr>
        <p:txBody>
          <a:bodyPr wrap="square" rtlCol="0">
            <a:spAutoFit/>
          </a:bodyPr>
          <a:lstStyle/>
          <a:p>
            <a:pPr algn="l"/>
            <a:r>
              <a:rPr lang="zh-CN" altLang="en-US" sz="2800">
                <a:solidFill>
                  <a:srgbClr val="FF0000"/>
                </a:solidFill>
                <a:latin typeface="微软雅黑" pitchFamily="34" charset="-122"/>
                <a:ea typeface="微软雅黑" pitchFamily="34" charset="-122"/>
              </a:rPr>
              <a:t>  树</a:t>
            </a:r>
          </a:p>
        </p:txBody>
      </p:sp>
      <p:pic>
        <p:nvPicPr>
          <p:cNvPr id="22" name="Picture 2"/>
          <p:cNvPicPr>
            <a:picLocks noChangeAspect="1" noChangeArrowheads="1"/>
          </p:cNvPicPr>
          <p:nvPr/>
        </p:nvPicPr>
        <p:blipFill>
          <a:blip r:embed="rId5" cstate="print"/>
          <a:srcRect/>
          <a:stretch>
            <a:fillRect/>
          </a:stretch>
        </p:blipFill>
        <p:spPr bwMode="auto">
          <a:xfrm>
            <a:off x="142844" y="190477"/>
            <a:ext cx="1799630" cy="1524011"/>
          </a:xfrm>
          <a:prstGeom prst="rect">
            <a:avLst/>
          </a:prstGeom>
          <a:noFill/>
          <a:ln w="9525">
            <a:noFill/>
            <a:miter lim="800000"/>
            <a:headEnd/>
            <a:tailEnd/>
          </a:ln>
          <a:effectLst/>
        </p:spPr>
      </p:pic>
      <p:sp>
        <p:nvSpPr>
          <p:cNvPr id="24" name="TextBox 23"/>
          <p:cNvSpPr txBox="1"/>
          <p:nvPr/>
        </p:nvSpPr>
        <p:spPr>
          <a:xfrm>
            <a:off x="1928794" y="3047998"/>
            <a:ext cx="3214710"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树中结点计算方法</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15" name="TextBox 14"/>
          <p:cNvSpPr txBox="1"/>
          <p:nvPr/>
        </p:nvSpPr>
        <p:spPr>
          <a:xfrm>
            <a:off x="2786050" y="3789296"/>
            <a:ext cx="4786346" cy="1043747"/>
          </a:xfrm>
          <a:prstGeom prst="rect">
            <a:avLst/>
          </a:prstGeom>
          <a:noFill/>
        </p:spPr>
        <p:txBody>
          <a:bodyPr wrap="square" rtlCol="0">
            <a:spAutoFit/>
          </a:bodyPr>
          <a:lstStyle/>
          <a:p>
            <a:pPr marL="457200" indent="-457200" algn="l">
              <a:lnSpc>
                <a:spcPct val="150000"/>
              </a:lnSpc>
              <a:spcBef>
                <a:spcPts val="0"/>
              </a:spcBef>
              <a:buBlip>
                <a:blip r:embed="rId6"/>
              </a:buBlip>
            </a:pPr>
            <a:r>
              <a:rPr lang="zh-CN" altLang="en-US" sz="2200">
                <a:solidFill>
                  <a:srgbClr val="0000FF"/>
                </a:solidFill>
                <a:latin typeface="Consolas" pitchFamily="49" charset="0"/>
                <a:ea typeface="楷体" pitchFamily="49" charset="-122"/>
                <a:cs typeface="Consolas" pitchFamily="49" charset="0"/>
              </a:rPr>
              <a:t>度为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的树中所有结点的度 </a:t>
            </a:r>
            <a:r>
              <a:rPr lang="zh-CN" altLang="en-US" sz="2200">
                <a:solidFill>
                  <a:srgbClr val="0000FF"/>
                </a:solidFill>
                <a:latin typeface="Consolas" pitchFamily="49" charset="0"/>
                <a:ea typeface="宋体"/>
                <a:cs typeface="Consolas" pitchFamily="49" charset="0"/>
              </a:rPr>
              <a:t>≤ </a:t>
            </a:r>
            <a:r>
              <a:rPr lang="en-US" altLang="zh-CN" sz="2200" i="1">
                <a:solidFill>
                  <a:srgbClr val="0000FF"/>
                </a:solidFill>
                <a:latin typeface="Consolas" pitchFamily="49" charset="0"/>
                <a:ea typeface="楷体" pitchFamily="49" charset="-122"/>
                <a:cs typeface="Consolas" pitchFamily="49" charset="0"/>
              </a:rPr>
              <a:t>m</a:t>
            </a:r>
            <a:endParaRPr lang="en-US" altLang="zh-CN" sz="2200">
              <a:solidFill>
                <a:srgbClr val="0000FF"/>
              </a:solidFill>
              <a:latin typeface="Consolas" pitchFamily="49" charset="0"/>
              <a:ea typeface="楷体" pitchFamily="49" charset="-122"/>
              <a:cs typeface="Consolas" pitchFamily="49" charset="0"/>
            </a:endParaRPr>
          </a:p>
          <a:p>
            <a:pPr marL="457200" indent="-457200" algn="l">
              <a:lnSpc>
                <a:spcPct val="150000"/>
              </a:lnSpc>
              <a:spcBef>
                <a:spcPts val="0"/>
              </a:spcBef>
              <a:buBlip>
                <a:blip r:embed="rId6"/>
              </a:buBlip>
            </a:pPr>
            <a:r>
              <a:rPr lang="zh-CN" altLang="en-US" sz="2200">
                <a:solidFill>
                  <a:srgbClr val="0000FF"/>
                </a:solidFill>
                <a:latin typeface="Consolas" pitchFamily="49" charset="0"/>
                <a:ea typeface="楷体" pitchFamily="49" charset="-122"/>
                <a:cs typeface="Consolas" pitchFamily="49" charset="0"/>
              </a:rPr>
              <a:t>至少有一个度为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的结点</a:t>
            </a:r>
          </a:p>
        </p:txBody>
      </p:sp>
      <p:grpSp>
        <p:nvGrpSpPr>
          <p:cNvPr id="18" name="组合 17"/>
          <p:cNvGrpSpPr/>
          <p:nvPr/>
        </p:nvGrpSpPr>
        <p:grpSpPr>
          <a:xfrm>
            <a:off x="3428992" y="5143511"/>
            <a:ext cx="3500462" cy="924706"/>
            <a:chOff x="2714612" y="3857634"/>
            <a:chExt cx="3500462" cy="693530"/>
          </a:xfrm>
        </p:grpSpPr>
        <p:sp>
          <p:nvSpPr>
            <p:cNvPr id="16" name="TextBox 15"/>
            <p:cNvSpPr txBox="1"/>
            <p:nvPr/>
          </p:nvSpPr>
          <p:spPr>
            <a:xfrm>
              <a:off x="2714612" y="4214822"/>
              <a:ext cx="3500462" cy="336342"/>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度为</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的树至少有</a:t>
              </a:r>
              <a:r>
                <a:rPr lang="en-US" altLang="zh-CN" sz="2200">
                  <a:solidFill>
                    <a:srgbClr val="0000FF"/>
                  </a:solidFill>
                  <a:latin typeface="Consolas" pitchFamily="49" charset="0"/>
                  <a:ea typeface="楷体" pitchFamily="49" charset="-122"/>
                  <a:cs typeface="Consolas" pitchFamily="49" charset="0"/>
                </a:rPr>
                <a:t>3</a:t>
              </a:r>
              <a:r>
                <a:rPr lang="zh-CN" altLang="en-US" sz="2200">
                  <a:solidFill>
                    <a:srgbClr val="0000FF"/>
                  </a:solidFill>
                  <a:latin typeface="Consolas" pitchFamily="49" charset="0"/>
                  <a:ea typeface="楷体" pitchFamily="49" charset="-122"/>
                  <a:cs typeface="Consolas" pitchFamily="49" charset="0"/>
                </a:rPr>
                <a:t>个结点！</a:t>
              </a:r>
            </a:p>
          </p:txBody>
        </p:sp>
        <p:sp>
          <p:nvSpPr>
            <p:cNvPr id="17" name="下箭头 16"/>
            <p:cNvSpPr/>
            <p:nvPr/>
          </p:nvSpPr>
          <p:spPr>
            <a:xfrm>
              <a:off x="4214810" y="3857634"/>
              <a:ext cx="214314"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pic>
        <p:nvPicPr>
          <p:cNvPr id="14" name="Picture 1"/>
          <p:cNvPicPr>
            <a:picLocks noChangeAspect="1" noChangeArrowheads="1"/>
          </p:cNvPicPr>
          <p:nvPr/>
        </p:nvPicPr>
        <p:blipFill>
          <a:blip r:embed="rId7" cstate="print"/>
          <a:srcRect/>
          <a:stretch>
            <a:fillRect/>
          </a:stretch>
        </p:blipFill>
        <p:spPr bwMode="auto">
          <a:xfrm>
            <a:off x="1714481" y="4095755"/>
            <a:ext cx="1049401" cy="142876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3EFE5DDD-B2CE-47C8-ABA5-1A1E6E2D7D07}"/>
              </a:ext>
            </a:extLst>
          </p:cNvPr>
          <p:cNvSpPr>
            <a:spLocks noGrp="1"/>
          </p:cNvSpPr>
          <p:nvPr>
            <p:ph type="sldNum" sz="quarter" idx="12"/>
          </p:nvPr>
        </p:nvSpPr>
        <p:spPr/>
        <p:txBody>
          <a:bodyPr/>
          <a:lstStyle/>
          <a:p>
            <a:fld id="{FFD28AF7-D4CC-4B35-B7D7-507FA0146854}" type="slidenum">
              <a:rPr lang="en-US" altLang="zh-CN" smtClean="0"/>
              <a:pPr/>
              <a:t>92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71604" y="1714489"/>
            <a:ext cx="7358114" cy="1846531"/>
          </a:xfrm>
          <a:prstGeom prst="rect">
            <a:avLst/>
          </a:prstGeom>
          <a:noFill/>
        </p:spPr>
        <p:txBody>
          <a:bodyPr wrap="square" rtlCol="0">
            <a:spAutoFit/>
          </a:bodyPr>
          <a:lstStyle/>
          <a:p>
            <a:pPr marL="457200" indent="-457200" algn="l">
              <a:lnSpc>
                <a:spcPct val="2000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任何非空树中：分支数 </a:t>
            </a: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所有结点度之和，分支数 </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p>
          <a:p>
            <a:pPr marL="457200" indent="-457200" algn="l">
              <a:lnSpc>
                <a:spcPct val="2000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度为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的树中：</a:t>
            </a:r>
            <a:r>
              <a:rPr lang="en-US" altLang="zh-CN" sz="2000" i="1" dirty="0">
                <a:solidFill>
                  <a:srgbClr val="0000FF"/>
                </a:solidFill>
                <a:latin typeface="Consolas" pitchFamily="49" charset="0"/>
                <a:ea typeface="楷体" pitchFamily="49" charset="-122"/>
                <a:cs typeface="Consolas" pitchFamily="49" charset="0"/>
              </a:rPr>
              <a:t>n </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 + </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0000FF"/>
                </a:solidFill>
                <a:latin typeface="Consolas" pitchFamily="49" charset="0"/>
                <a:ea typeface="宋体"/>
                <a:cs typeface="Consolas" pitchFamily="49" charset="0"/>
              </a:rPr>
              <a:t>… + </a:t>
            </a:r>
            <a:r>
              <a:rPr lang="en-US" altLang="zh-CN" sz="2000" i="1" dirty="0">
                <a:solidFill>
                  <a:srgbClr val="0000FF"/>
                </a:solidFill>
                <a:latin typeface="Consolas" pitchFamily="49" charset="0"/>
                <a:ea typeface="宋体"/>
                <a:cs typeface="Consolas" pitchFamily="49" charset="0"/>
              </a:rPr>
              <a:t>n</a:t>
            </a:r>
            <a:r>
              <a:rPr lang="en-US" altLang="zh-CN" sz="2000" i="1" baseline="-25000" dirty="0">
                <a:solidFill>
                  <a:srgbClr val="0000FF"/>
                </a:solidFill>
                <a:latin typeface="Consolas" pitchFamily="49" charset="0"/>
                <a:ea typeface="宋体"/>
                <a:cs typeface="Consolas" pitchFamily="49" charset="0"/>
              </a:rPr>
              <a:t>m</a:t>
            </a:r>
          </a:p>
          <a:p>
            <a:pPr marL="457200" indent="-457200" algn="l">
              <a:lnSpc>
                <a:spcPct val="2000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度为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的树中：所有结点度之和 </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 + 2</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0000FF"/>
                </a:solidFill>
                <a:latin typeface="Consolas" pitchFamily="49" charset="0"/>
                <a:ea typeface="宋体"/>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 + </a:t>
            </a:r>
            <a:r>
              <a:rPr lang="en-US" altLang="zh-CN" sz="2000" i="1" dirty="0" err="1">
                <a:solidFill>
                  <a:srgbClr val="0000FF"/>
                </a:solidFill>
                <a:latin typeface="Consolas" pitchFamily="49" charset="0"/>
                <a:ea typeface="楷体" pitchFamily="49" charset="-122"/>
                <a:cs typeface="Consolas" pitchFamily="49" charset="0"/>
              </a:rPr>
              <a:t>mn</a:t>
            </a:r>
            <a:r>
              <a:rPr lang="en-US" altLang="zh-CN" sz="2000" i="1" baseline="-25000" dirty="0" err="1">
                <a:solidFill>
                  <a:srgbClr val="0000FF"/>
                </a:solidFill>
                <a:latin typeface="Consolas" pitchFamily="49" charset="0"/>
                <a:ea typeface="楷体" pitchFamily="49" charset="-122"/>
                <a:cs typeface="Consolas" pitchFamily="49" charset="0"/>
              </a:rPr>
              <a:t>m</a:t>
            </a:r>
            <a:endParaRPr lang="zh-CN" altLang="en-US" sz="2000" i="1" baseline="-25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785786" y="666731"/>
            <a:ext cx="3786214" cy="4770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ts val="3000"/>
              </a:lnSpc>
              <a:spcBef>
                <a:spcPts val="0"/>
              </a:spcBef>
            </a:pPr>
            <a:r>
              <a:rPr lang="zh-CN" altLang="en-US" b="0">
                <a:solidFill>
                  <a:schemeClr val="bg1"/>
                </a:solidFill>
                <a:ea typeface="微软雅黑" pitchFamily="34" charset="-122"/>
                <a:cs typeface="Times New Roman" pitchFamily="18" charset="0"/>
                <a:sym typeface="Wingdings"/>
              </a:rPr>
              <a:t>树中结点计算的</a:t>
            </a:r>
            <a:r>
              <a:rPr lang="zh-CN" altLang="en-US" b="0">
                <a:solidFill>
                  <a:schemeClr val="bg1"/>
                </a:solidFill>
                <a:latin typeface="微软雅黑" pitchFamily="34" charset="-122"/>
                <a:ea typeface="微软雅黑" pitchFamily="34" charset="-122"/>
                <a:cs typeface="Times New Roman" pitchFamily="18" charset="0"/>
              </a:rPr>
              <a:t>基本公式</a:t>
            </a:r>
          </a:p>
        </p:txBody>
      </p:sp>
      <p:pic>
        <p:nvPicPr>
          <p:cNvPr id="8" name="Picture 1"/>
          <p:cNvPicPr>
            <a:picLocks noChangeAspect="1" noChangeArrowheads="1"/>
          </p:cNvPicPr>
          <p:nvPr/>
        </p:nvPicPr>
        <p:blipFill>
          <a:blip r:embed="rId5" cstate="print"/>
          <a:srcRect/>
          <a:stretch>
            <a:fillRect/>
          </a:stretch>
        </p:blipFill>
        <p:spPr bwMode="auto">
          <a:xfrm>
            <a:off x="165013" y="2000240"/>
            <a:ext cx="1049401" cy="1428760"/>
          </a:xfrm>
          <a:prstGeom prst="rect">
            <a:avLst/>
          </a:prstGeom>
          <a:noFill/>
          <a:ln w="9525">
            <a:noFill/>
            <a:miter lim="800000"/>
            <a:headEnd/>
            <a:tailEnd/>
          </a:ln>
          <a:effectLst/>
        </p:spPr>
      </p:pic>
      <p:sp>
        <p:nvSpPr>
          <p:cNvPr id="2" name="灯片编号占位符 1">
            <a:extLst>
              <a:ext uri="{FF2B5EF4-FFF2-40B4-BE49-F238E27FC236}">
                <a16:creationId xmlns:a16="http://schemas.microsoft.com/office/drawing/2014/main" id="{B7DBC4C6-E1A1-452C-933C-3F13506696CD}"/>
              </a:ext>
            </a:extLst>
          </p:cNvPr>
          <p:cNvSpPr>
            <a:spLocks noGrp="1"/>
          </p:cNvSpPr>
          <p:nvPr>
            <p:ph type="sldNum" sz="quarter" idx="12"/>
          </p:nvPr>
        </p:nvSpPr>
        <p:spPr/>
        <p:txBody>
          <a:bodyPr/>
          <a:lstStyle/>
          <a:p>
            <a:fld id="{FFD28AF7-D4CC-4B35-B7D7-507FA0146854}" type="slidenum">
              <a:rPr lang="en-US" altLang="zh-CN" smtClean="0"/>
              <a:pPr/>
              <a:t>93</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852714"/>
            <a:ext cx="6572296" cy="86177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已知一棵度为</a:t>
            </a:r>
            <a:r>
              <a:rPr lang="en-US" sz="2200">
                <a:solidFill>
                  <a:srgbClr val="0000FF"/>
                </a:solidFill>
                <a:latin typeface="Consolas" pitchFamily="49" charset="0"/>
                <a:ea typeface="楷体" pitchFamily="49" charset="-122"/>
                <a:cs typeface="Consolas" pitchFamily="49" charset="0"/>
              </a:rPr>
              <a:t>4</a:t>
            </a:r>
            <a:r>
              <a:rPr lang="zh-CN" altLang="en-US" sz="2200">
                <a:solidFill>
                  <a:srgbClr val="0000FF"/>
                </a:solidFill>
                <a:latin typeface="Consolas" pitchFamily="49" charset="0"/>
                <a:ea typeface="楷体" pitchFamily="49" charset="-122"/>
                <a:cs typeface="Consolas" pitchFamily="49" charset="0"/>
              </a:rPr>
              <a:t>的树中，度为</a:t>
            </a:r>
            <a:r>
              <a:rPr lang="en-US"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i</a:t>
            </a:r>
            <a:r>
              <a:rPr lang="en-US" sz="2200">
                <a:solidFill>
                  <a:srgbClr val="0000FF"/>
                </a:solidFill>
                <a:latin typeface="Consolas" pitchFamily="49" charset="0"/>
                <a:ea typeface="楷体" pitchFamily="49" charset="-122"/>
                <a:cs typeface="Consolas" pitchFamily="49" charset="0"/>
              </a:rPr>
              <a:t>&gt;1</a:t>
            </a:r>
            <a:r>
              <a:rPr lang="zh-CN" altLang="en-US" sz="2200">
                <a:solidFill>
                  <a:srgbClr val="0000FF"/>
                </a:solidFill>
                <a:latin typeface="Consolas" pitchFamily="49" charset="0"/>
                <a:ea typeface="楷体" pitchFamily="49" charset="-122"/>
                <a:cs typeface="Consolas" pitchFamily="49" charset="0"/>
              </a:rPr>
              <a:t>）的结点个数有</a:t>
            </a:r>
            <a:r>
              <a:rPr lang="en-US"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个，问该树中有多少个叶子结点？</a:t>
            </a:r>
          </a:p>
        </p:txBody>
      </p:sp>
      <p:sp>
        <p:nvSpPr>
          <p:cNvPr id="5" name="TextBox 4"/>
          <p:cNvSpPr txBox="1"/>
          <p:nvPr/>
        </p:nvSpPr>
        <p:spPr>
          <a:xfrm>
            <a:off x="428596" y="2149328"/>
            <a:ext cx="8572560" cy="2169825"/>
          </a:xfrm>
          <a:prstGeom prst="rect">
            <a:avLst/>
          </a:prstGeom>
          <a:noFill/>
        </p:spPr>
        <p:txBody>
          <a:bodyPr wrap="square" rtlCol="0">
            <a:spAutoFit/>
          </a:bodyPr>
          <a:lstStyle/>
          <a:p>
            <a:pPr algn="l">
              <a:lnSpc>
                <a:spcPct val="150000"/>
              </a:lnSpc>
              <a:spcBef>
                <a:spcPts val="0"/>
              </a:spcBef>
            </a:pPr>
            <a:r>
              <a:rPr lang="zh-CN" altLang="en-US">
                <a:solidFill>
                  <a:srgbClr val="FF0000"/>
                </a:solidFill>
                <a:latin typeface="Consolas" pitchFamily="49" charset="0"/>
                <a:ea typeface="黑体" pitchFamily="49" charset="-122"/>
                <a:cs typeface="Consolas" pitchFamily="49" charset="0"/>
              </a:rPr>
              <a:t>解：</a:t>
            </a:r>
            <a:r>
              <a:rPr lang="pt-BR" sz="2200" i="1">
                <a:solidFill>
                  <a:srgbClr val="0000FF"/>
                </a:solidFill>
                <a:latin typeface="Consolas" pitchFamily="49" charset="0"/>
                <a:ea typeface="楷体" pitchFamily="49" charset="-122"/>
                <a:cs typeface="Consolas" pitchFamily="49" charset="0"/>
              </a:rPr>
              <a:t>n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1</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2</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3</a:t>
            </a:r>
            <a:r>
              <a:rPr lang="pt-BR"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4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a:t>
            </a:r>
            <a:r>
              <a:rPr lang="pt-BR" sz="2200">
                <a:solidFill>
                  <a:srgbClr val="0000FF"/>
                </a:solidFill>
                <a:latin typeface="Consolas" pitchFamily="49" charset="0"/>
                <a:ea typeface="楷体" pitchFamily="49" charset="-122"/>
                <a:cs typeface="Consolas" pitchFamily="49" charset="0"/>
              </a:rPr>
              <a:t>+1+2+3+4 =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a:t>
            </a:r>
            <a:r>
              <a:rPr lang="pt-BR" sz="2200">
                <a:solidFill>
                  <a:srgbClr val="0000FF"/>
                </a:solidFill>
                <a:latin typeface="Consolas" pitchFamily="49" charset="0"/>
                <a:ea typeface="楷体" pitchFamily="49" charset="-122"/>
                <a:cs typeface="Consolas" pitchFamily="49" charset="0"/>
              </a:rPr>
              <a:t>+10</a:t>
            </a:r>
            <a:r>
              <a:rPr lang="zh-CN" altLang="en-US" sz="2200">
                <a:solidFill>
                  <a:srgbClr val="0000FF"/>
                </a:solidFill>
                <a:latin typeface="Consolas" pitchFamily="49" charset="0"/>
                <a:ea typeface="楷体" pitchFamily="49" charset="-122"/>
                <a:cs typeface="Consolas" pitchFamily="49" charset="0"/>
              </a:rPr>
              <a:t>，即：</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10</a:t>
            </a:r>
            <a:endParaRPr lang="zh-CN" altLang="en-US" sz="22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度之和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a:t>
            </a:r>
            <a:endParaRPr lang="zh-CN" altLang="en-US" sz="22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度之和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1</a:t>
            </a:r>
            <a:r>
              <a:rPr lang="pt-BR" sz="2200">
                <a:solidFill>
                  <a:srgbClr val="0000FF"/>
                </a:solidFill>
                <a:latin typeface="Consolas" pitchFamily="49" charset="0"/>
                <a:ea typeface="楷体" pitchFamily="49" charset="-122"/>
                <a:cs typeface="Consolas" pitchFamily="49" charset="0"/>
              </a:rPr>
              <a:t>+2</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2</a:t>
            </a:r>
            <a:r>
              <a:rPr lang="pt-BR" sz="2200">
                <a:solidFill>
                  <a:srgbClr val="0000FF"/>
                </a:solidFill>
                <a:latin typeface="Consolas" pitchFamily="49" charset="0"/>
                <a:ea typeface="楷体" pitchFamily="49" charset="-122"/>
                <a:cs typeface="Consolas" pitchFamily="49" charset="0"/>
              </a:rPr>
              <a:t>+3</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3</a:t>
            </a:r>
            <a:r>
              <a:rPr lang="pt-BR" sz="2200">
                <a:solidFill>
                  <a:srgbClr val="0000FF"/>
                </a:solidFill>
                <a:latin typeface="Consolas" pitchFamily="49" charset="0"/>
                <a:ea typeface="楷体" pitchFamily="49" charset="-122"/>
                <a:cs typeface="Consolas" pitchFamily="49" charset="0"/>
              </a:rPr>
              <a:t>+4</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4 </a:t>
            </a:r>
            <a:r>
              <a:rPr lang="pt-BR" sz="2200">
                <a:solidFill>
                  <a:srgbClr val="0000FF"/>
                </a:solidFill>
                <a:latin typeface="Consolas" pitchFamily="49" charset="0"/>
                <a:ea typeface="楷体" pitchFamily="49" charset="-122"/>
                <a:cs typeface="Consolas" pitchFamily="49" charset="0"/>
              </a:rPr>
              <a:t>= 30</a:t>
            </a:r>
            <a:endParaRPr lang="en-US" altLang="zh-CN" sz="2200">
              <a:solidFill>
                <a:srgbClr val="0000FF"/>
              </a:solidFill>
              <a:latin typeface="Consolas" pitchFamily="49" charset="0"/>
              <a:ea typeface="楷体" pitchFamily="49" charset="-122"/>
              <a:cs typeface="Consolas" pitchFamily="49" charset="0"/>
            </a:endParaRPr>
          </a:p>
          <a:p>
            <a:pPr algn="l">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所以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楷体" pitchFamily="49" charset="-122"/>
                <a:cs typeface="Consolas" pitchFamily="49" charset="0"/>
              </a:rPr>
              <a:t> = 30+1 = 31</a:t>
            </a:r>
            <a:r>
              <a:rPr lang="zh-CN" altLang="en-US" sz="2200">
                <a:solidFill>
                  <a:srgbClr val="0000FF"/>
                </a:solidFill>
                <a:latin typeface="Consolas" pitchFamily="49" charset="0"/>
                <a:ea typeface="楷体" pitchFamily="49" charset="-122"/>
                <a:cs typeface="Consolas" pitchFamily="49" charset="0"/>
              </a:rPr>
              <a:t>，</a:t>
            </a:r>
            <a:r>
              <a:rPr lang="pt-BR" sz="2200" i="1">
                <a:solidFill>
                  <a:srgbClr val="0000FF"/>
                </a:solidFill>
                <a:latin typeface="Consolas" pitchFamily="49" charset="0"/>
                <a:ea typeface="楷体" pitchFamily="49" charset="-122"/>
                <a:cs typeface="Consolas" pitchFamily="49" charset="0"/>
              </a:rPr>
              <a:t>n</a:t>
            </a:r>
            <a:r>
              <a:rPr lang="pt-BR" sz="2200" baseline="-25000">
                <a:solidFill>
                  <a:srgbClr val="0000FF"/>
                </a:solidFill>
                <a:latin typeface="Consolas" pitchFamily="49" charset="0"/>
                <a:ea typeface="楷体" pitchFamily="49" charset="-122"/>
                <a:cs typeface="Consolas" pitchFamily="49" charset="0"/>
              </a:rPr>
              <a:t>0 </a:t>
            </a:r>
            <a:r>
              <a:rPr lang="pt-BR" sz="2200">
                <a:solidFill>
                  <a:srgbClr val="0000FF"/>
                </a:solidFill>
                <a:latin typeface="Consolas" pitchFamily="49" charset="0"/>
                <a:ea typeface="楷体" pitchFamily="49" charset="-122"/>
                <a:cs typeface="Consolas" pitchFamily="49" charset="0"/>
              </a:rPr>
              <a:t>= </a:t>
            </a:r>
            <a:r>
              <a:rPr lang="pt-BR" sz="2200" i="1">
                <a:solidFill>
                  <a:srgbClr val="0000FF"/>
                </a:solidFill>
                <a:latin typeface="Consolas" pitchFamily="49" charset="0"/>
                <a:ea typeface="楷体" pitchFamily="49" charset="-122"/>
                <a:cs typeface="Consolas" pitchFamily="49" charset="0"/>
              </a:rPr>
              <a:t>n</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10 = 31</a:t>
            </a:r>
            <a:r>
              <a:rPr lang="pt-BR" sz="2200">
                <a:solidFill>
                  <a:srgbClr val="0000FF"/>
                </a:solidFill>
                <a:latin typeface="Consolas" pitchFamily="49" charset="0"/>
                <a:ea typeface="黑体" pitchFamily="49" charset="-122"/>
                <a:cs typeface="Consolas" pitchFamily="49" charset="0"/>
              </a:rPr>
              <a:t>-</a:t>
            </a:r>
            <a:r>
              <a:rPr lang="pt-BR" sz="2200">
                <a:solidFill>
                  <a:srgbClr val="0000FF"/>
                </a:solidFill>
                <a:latin typeface="Consolas" pitchFamily="49" charset="0"/>
                <a:ea typeface="楷体" pitchFamily="49" charset="-122"/>
                <a:cs typeface="Consolas" pitchFamily="49" charset="0"/>
              </a:rPr>
              <a:t>10 = 21</a:t>
            </a:r>
            <a:r>
              <a:rPr lang="zh-CN" altLang="en-US" sz="2200">
                <a:solidFill>
                  <a:srgbClr val="0000FF"/>
                </a:solidFill>
                <a:latin typeface="Consolas" pitchFamily="49" charset="0"/>
                <a:ea typeface="楷体" pitchFamily="49" charset="-122"/>
                <a:cs typeface="Consolas" pitchFamily="49" charset="0"/>
              </a:rPr>
              <a:t>。</a:t>
            </a:r>
          </a:p>
        </p:txBody>
      </p:sp>
      <p:pic>
        <p:nvPicPr>
          <p:cNvPr id="8" name="Picture 2"/>
          <p:cNvPicPr>
            <a:picLocks noChangeAspect="1" noChangeArrowheads="1"/>
          </p:cNvPicPr>
          <p:nvPr/>
        </p:nvPicPr>
        <p:blipFill>
          <a:blip r:embed="rId4" cstate="print"/>
          <a:srcRect/>
          <a:stretch>
            <a:fillRect/>
          </a:stretch>
        </p:blipFill>
        <p:spPr bwMode="auto">
          <a:xfrm>
            <a:off x="357158" y="476230"/>
            <a:ext cx="785818" cy="1006759"/>
          </a:xfrm>
          <a:prstGeom prst="rect">
            <a:avLst/>
          </a:prstGeom>
          <a:ln>
            <a:noFill/>
          </a:ln>
          <a:effectLst>
            <a:softEdge rad="112500"/>
          </a:effectLst>
        </p:spPr>
      </p:pic>
      <p:sp>
        <p:nvSpPr>
          <p:cNvPr id="2" name="灯片编号占位符 1">
            <a:extLst>
              <a:ext uri="{FF2B5EF4-FFF2-40B4-BE49-F238E27FC236}">
                <a16:creationId xmlns:a16="http://schemas.microsoft.com/office/drawing/2014/main" id="{1215B5E8-E04E-4680-B78B-0191904B76CB}"/>
              </a:ext>
            </a:extLst>
          </p:cNvPr>
          <p:cNvSpPr>
            <a:spLocks noGrp="1"/>
          </p:cNvSpPr>
          <p:nvPr>
            <p:ph type="sldNum" sz="quarter" idx="12"/>
          </p:nvPr>
        </p:nvSpPr>
        <p:spPr/>
        <p:txBody>
          <a:bodyPr/>
          <a:lstStyle/>
          <a:p>
            <a:fld id="{FFD28AF7-D4CC-4B35-B7D7-507FA0146854}" type="slidenum">
              <a:rPr lang="en-US" altLang="zh-CN" smtClean="0"/>
              <a:pPr/>
              <a:t>94</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80979"/>
            <a:ext cx="4572032"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树和二叉树的转换与还原</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37" name="TextBox 36"/>
          <p:cNvSpPr txBox="1"/>
          <p:nvPr/>
        </p:nvSpPr>
        <p:spPr>
          <a:xfrm>
            <a:off x="928662" y="2221424"/>
            <a:ext cx="2286016" cy="428515"/>
          </a:xfrm>
          <a:prstGeom prst="rect">
            <a:avLst/>
          </a:prstGeom>
          <a:noFill/>
        </p:spPr>
        <p:txBody>
          <a:bodyPr wrap="square" rtlCol="0">
            <a:spAutoFit/>
          </a:bodyPr>
          <a:lstStyle/>
          <a:p>
            <a:pPr algn="l">
              <a:lnSpc>
                <a:spcPts val="3000"/>
              </a:lnSpc>
              <a:spcBef>
                <a:spcPts val="0"/>
              </a:spcBef>
            </a:pPr>
            <a:r>
              <a:rPr lang="zh-CN" altLang="en-US" sz="2200" spc="50">
                <a:ln w="11430"/>
                <a:solidFill>
                  <a:srgbClr val="0000FF"/>
                </a:solidFill>
                <a:effectLst>
                  <a:outerShdw blurRad="76200" dist="50800" dir="5400000" algn="tl" rotWithShape="0">
                    <a:srgbClr val="000000">
                      <a:alpha val="65000"/>
                    </a:srgbClr>
                  </a:outerShdw>
                </a:effectLst>
                <a:latin typeface="楷体" pitchFamily="49" charset="-122"/>
                <a:ea typeface="楷体" pitchFamily="49" charset="-122"/>
                <a:cs typeface="Times New Roman" pitchFamily="18" charset="0"/>
                <a:sym typeface="Wingdings"/>
              </a:rPr>
              <a:t>二叉树还原为树</a:t>
            </a:r>
            <a:endParaRPr lang="zh-CN" altLang="en-US" sz="2200">
              <a:solidFill>
                <a:srgbClr val="0000FF"/>
              </a:solidFill>
              <a:latin typeface="楷体" pitchFamily="49" charset="-122"/>
              <a:ea typeface="楷体" pitchFamily="49" charset="-122"/>
              <a:cs typeface="Times New Roman" pitchFamily="18" charset="0"/>
            </a:endParaRPr>
          </a:p>
        </p:txBody>
      </p:sp>
      <p:sp>
        <p:nvSpPr>
          <p:cNvPr id="39" name="TextBox 38"/>
          <p:cNvSpPr txBox="1"/>
          <p:nvPr/>
        </p:nvSpPr>
        <p:spPr>
          <a:xfrm>
            <a:off x="928662" y="1459419"/>
            <a:ext cx="2214578" cy="428515"/>
          </a:xfrm>
          <a:prstGeom prst="rect">
            <a:avLst/>
          </a:prstGeom>
          <a:noFill/>
        </p:spPr>
        <p:txBody>
          <a:bodyPr wrap="square" rtlCol="0">
            <a:spAutoFit/>
          </a:bodyPr>
          <a:lstStyle/>
          <a:p>
            <a:pPr algn="l">
              <a:lnSpc>
                <a:spcPts val="3000"/>
              </a:lnSpc>
              <a:spcBef>
                <a:spcPts val="0"/>
              </a:spcBef>
            </a:pPr>
            <a:r>
              <a:rPr lang="zh-CN" altLang="en-US" sz="2200" spc="50">
                <a:ln w="11430"/>
                <a:solidFill>
                  <a:srgbClr val="0000FF"/>
                </a:solidFill>
                <a:effectLst>
                  <a:outerShdw blurRad="76200" dist="50800" dir="5400000" algn="tl" rotWithShape="0">
                    <a:srgbClr val="000000">
                      <a:alpha val="65000"/>
                    </a:srgbClr>
                  </a:outerShdw>
                </a:effectLst>
                <a:latin typeface="楷体" pitchFamily="49" charset="-122"/>
                <a:ea typeface="楷体" pitchFamily="49" charset="-122"/>
                <a:cs typeface="Times New Roman" pitchFamily="18" charset="0"/>
                <a:sym typeface="Wingdings"/>
              </a:rPr>
              <a:t>树转换为二叉树</a:t>
            </a:r>
            <a:endParaRPr lang="zh-CN" altLang="en-US" sz="2200">
              <a:solidFill>
                <a:srgbClr val="0000FF"/>
              </a:solidFill>
              <a:latin typeface="楷体" pitchFamily="49" charset="-122"/>
              <a:ea typeface="楷体" pitchFamily="49" charset="-122"/>
              <a:cs typeface="Times New Roman" pitchFamily="18" charset="0"/>
            </a:endParaRPr>
          </a:p>
        </p:txBody>
      </p:sp>
      <p:sp>
        <p:nvSpPr>
          <p:cNvPr id="40" name="TextBox 39"/>
          <p:cNvSpPr txBox="1"/>
          <p:nvPr/>
        </p:nvSpPr>
        <p:spPr>
          <a:xfrm>
            <a:off x="3500430" y="1809739"/>
            <a:ext cx="857256" cy="443583"/>
          </a:xfrm>
          <a:prstGeom prst="rect">
            <a:avLst/>
          </a:prstGeom>
          <a:noFill/>
        </p:spPr>
        <p:txBody>
          <a:bodyPr wrap="square" rtlCol="0">
            <a:spAutoFit/>
          </a:bodyPr>
          <a:lstStyle/>
          <a:p>
            <a:pPr algn="l">
              <a:lnSpc>
                <a:spcPts val="3000"/>
              </a:lnSpc>
              <a:spcBef>
                <a:spcPts val="0"/>
              </a:spcBef>
            </a:pPr>
            <a:r>
              <a:rPr lang="zh-CN" altLang="en-US" sz="2200">
                <a:solidFill>
                  <a:srgbClr val="0000FF"/>
                </a:solidFill>
                <a:ea typeface="楷体" pitchFamily="49" charset="-122"/>
                <a:cs typeface="Times New Roman" pitchFamily="18" charset="0"/>
              </a:rPr>
              <a:t>过程</a:t>
            </a:r>
          </a:p>
        </p:txBody>
      </p:sp>
      <p:sp>
        <p:nvSpPr>
          <p:cNvPr id="41" name="右大括号 40"/>
          <p:cNvSpPr/>
          <p:nvPr/>
        </p:nvSpPr>
        <p:spPr>
          <a:xfrm>
            <a:off x="3286116" y="1643050"/>
            <a:ext cx="142876" cy="857256"/>
          </a:xfrm>
          <a:prstGeom prst="rightBrace">
            <a:avLst/>
          </a:prstGeom>
          <a:ln>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044F6132-1030-40B8-B354-9169E0F1263F}"/>
              </a:ext>
            </a:extLst>
          </p:cNvPr>
          <p:cNvSpPr>
            <a:spLocks noGrp="1"/>
          </p:cNvSpPr>
          <p:nvPr>
            <p:ph type="sldNum" sz="quarter" idx="12"/>
          </p:nvPr>
        </p:nvSpPr>
        <p:spPr/>
        <p:txBody>
          <a:bodyPr/>
          <a:lstStyle/>
          <a:p>
            <a:fld id="{FFD28AF7-D4CC-4B35-B7D7-507FA0146854}" type="slidenum">
              <a:rPr lang="en-US" altLang="zh-CN" smtClean="0"/>
              <a:pPr/>
              <a:t>95</a:t>
            </a:fld>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42910" y="424086"/>
            <a:ext cx="7500990" cy="86177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将森林</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转换为二叉树</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，若</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中有</a:t>
            </a:r>
            <a:r>
              <a:rPr lang="en-US"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个非叶子结点，则二叉树</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中</a:t>
            </a:r>
            <a:r>
              <a:rPr lang="zh-CN" altLang="en-US" sz="2200">
                <a:solidFill>
                  <a:srgbClr val="FF00FF"/>
                </a:solidFill>
                <a:latin typeface="Consolas" pitchFamily="49" charset="0"/>
                <a:ea typeface="楷体" pitchFamily="49" charset="-122"/>
                <a:cs typeface="Consolas" pitchFamily="49" charset="0"/>
              </a:rPr>
              <a:t>无右孩子的结点个数</a:t>
            </a:r>
            <a:r>
              <a:rPr lang="zh-CN" altLang="en-US" sz="2200">
                <a:solidFill>
                  <a:srgbClr val="0000FF"/>
                </a:solidFill>
                <a:latin typeface="Consolas" pitchFamily="49" charset="0"/>
                <a:ea typeface="楷体" pitchFamily="49" charset="-122"/>
                <a:cs typeface="Consolas" pitchFamily="49" charset="0"/>
              </a:rPr>
              <a:t>是多少？</a:t>
            </a:r>
          </a:p>
        </p:txBody>
      </p:sp>
      <p:grpSp>
        <p:nvGrpSpPr>
          <p:cNvPr id="43" name="组合 42"/>
          <p:cNvGrpSpPr/>
          <p:nvPr/>
        </p:nvGrpSpPr>
        <p:grpSpPr>
          <a:xfrm>
            <a:off x="676248" y="1244259"/>
            <a:ext cx="7967718" cy="3103447"/>
            <a:chOff x="676248" y="933194"/>
            <a:chExt cx="8039156" cy="2442664"/>
          </a:xfrm>
        </p:grpSpPr>
        <p:sp>
          <p:nvSpPr>
            <p:cNvPr id="17" name="右箭头 16"/>
            <p:cNvSpPr/>
            <p:nvPr/>
          </p:nvSpPr>
          <p:spPr>
            <a:xfrm>
              <a:off x="3357554" y="2076202"/>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 name="椭圆 3"/>
            <p:cNvSpPr/>
            <p:nvPr/>
          </p:nvSpPr>
          <p:spPr>
            <a:xfrm>
              <a:off x="1702626" y="1433260"/>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1205991" y="1933326"/>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2261339" y="1933326"/>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676248"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1205991"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1673655"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261339" y="2620917"/>
              <a:ext cx="310397" cy="31254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11" name="直接连接符 10"/>
            <p:cNvCxnSpPr>
              <a:stCxn id="4" idx="3"/>
              <a:endCxn id="5" idx="7"/>
            </p:cNvCxnSpPr>
            <p:nvPr/>
          </p:nvCxnSpPr>
          <p:spPr>
            <a:xfrm rot="5400000">
              <a:off x="1469974" y="1700988"/>
              <a:ext cx="279066" cy="277151"/>
            </a:xfrm>
            <a:prstGeom prst="line">
              <a:avLst/>
            </a:prstGeom>
            <a:ln>
              <a:solidFill>
                <a:srgbClr val="FF0000"/>
              </a:solidFill>
              <a:tailEnd type="none"/>
            </a:ln>
          </p:spPr>
          <p:style>
            <a:lnRef idx="2">
              <a:schemeClr val="accent6"/>
            </a:lnRef>
            <a:fillRef idx="0">
              <a:schemeClr val="accent6"/>
            </a:fillRef>
            <a:effectRef idx="1">
              <a:schemeClr val="accent6"/>
            </a:effectRef>
            <a:fontRef idx="minor">
              <a:schemeClr val="tx1"/>
            </a:fontRef>
          </p:style>
        </p:cxnSp>
        <p:cxnSp>
          <p:nvCxnSpPr>
            <p:cNvPr id="12" name="直接连接符 11"/>
            <p:cNvCxnSpPr>
              <a:stCxn id="4" idx="5"/>
              <a:endCxn id="6" idx="1"/>
            </p:cNvCxnSpPr>
            <p:nvPr/>
          </p:nvCxnSpPr>
          <p:spPr>
            <a:xfrm rot="16200000" flipH="1">
              <a:off x="1997648" y="1669949"/>
              <a:ext cx="279066" cy="339230"/>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3" name="直接连接符 12"/>
            <p:cNvCxnSpPr>
              <a:stCxn id="5" idx="3"/>
              <a:endCxn id="7" idx="7"/>
            </p:cNvCxnSpPr>
            <p:nvPr/>
          </p:nvCxnSpPr>
          <p:spPr>
            <a:xfrm rot="5400000">
              <a:off x="863023" y="2278262"/>
              <a:ext cx="466590" cy="310259"/>
            </a:xfrm>
            <a:prstGeom prst="line">
              <a:avLst/>
            </a:prstGeom>
            <a:ln>
              <a:solidFill>
                <a:srgbClr val="FF0000"/>
              </a:solidFill>
              <a:tailEnd type="none"/>
            </a:ln>
          </p:spPr>
          <p:style>
            <a:lnRef idx="2">
              <a:schemeClr val="accent6"/>
            </a:lnRef>
            <a:fillRef idx="0">
              <a:schemeClr val="accent6"/>
            </a:fillRef>
            <a:effectRef idx="1">
              <a:schemeClr val="accent6"/>
            </a:effectRef>
            <a:fontRef idx="minor">
              <a:schemeClr val="tx1"/>
            </a:fontRef>
          </p:style>
        </p:cxnSp>
        <p:cxnSp>
          <p:nvCxnSpPr>
            <p:cNvPr id="14" name="直接连接符 13"/>
            <p:cNvCxnSpPr>
              <a:stCxn id="5" idx="4"/>
              <a:endCxn id="8" idx="0"/>
            </p:cNvCxnSpPr>
            <p:nvPr/>
          </p:nvCxnSpPr>
          <p:spPr>
            <a:xfrm rot="5400000">
              <a:off x="1173665" y="2433397"/>
              <a:ext cx="375050" cy="1380"/>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5" name="直接连接符 14"/>
            <p:cNvCxnSpPr>
              <a:stCxn id="5" idx="5"/>
              <a:endCxn id="9" idx="0"/>
            </p:cNvCxnSpPr>
            <p:nvPr/>
          </p:nvCxnSpPr>
          <p:spPr>
            <a:xfrm rot="16200000" flipH="1">
              <a:off x="1439483" y="2231545"/>
              <a:ext cx="420820" cy="357922"/>
            </a:xfrm>
            <a:prstGeom prst="line">
              <a:avLst/>
            </a:prstGeom>
            <a:ln>
              <a:tailEnd type="none"/>
            </a:ln>
          </p:spPr>
          <p:style>
            <a:lnRef idx="2">
              <a:schemeClr val="accent6"/>
            </a:lnRef>
            <a:fillRef idx="0">
              <a:schemeClr val="accent6"/>
            </a:fillRef>
            <a:effectRef idx="1">
              <a:schemeClr val="accent6"/>
            </a:effectRef>
            <a:fontRef idx="minor">
              <a:schemeClr val="tx1"/>
            </a:fontRef>
          </p:style>
        </p:cxnSp>
        <p:cxnSp>
          <p:nvCxnSpPr>
            <p:cNvPr id="16" name="直接连接符 15"/>
            <p:cNvCxnSpPr>
              <a:stCxn id="6" idx="4"/>
              <a:endCxn id="10" idx="0"/>
            </p:cNvCxnSpPr>
            <p:nvPr/>
          </p:nvCxnSpPr>
          <p:spPr>
            <a:xfrm rot="5400000">
              <a:off x="2229013" y="2433397"/>
              <a:ext cx="375050" cy="1380"/>
            </a:xfrm>
            <a:prstGeom prst="line">
              <a:avLst/>
            </a:prstGeom>
            <a:ln>
              <a:solidFill>
                <a:srgbClr val="FF0000"/>
              </a:solidFill>
              <a:tailEnd type="none"/>
            </a:ln>
          </p:spPr>
          <p:style>
            <a:lnRef idx="2">
              <a:schemeClr val="accent6"/>
            </a:lnRef>
            <a:fillRef idx="0">
              <a:schemeClr val="accent6"/>
            </a:fillRef>
            <a:effectRef idx="1">
              <a:schemeClr val="accent6"/>
            </a:effectRef>
            <a:fontRef idx="minor">
              <a:schemeClr val="tx1"/>
            </a:fontRef>
          </p:style>
        </p:cxnSp>
        <p:sp>
          <p:nvSpPr>
            <p:cNvPr id="20" name="椭圆 19"/>
            <p:cNvSpPr/>
            <p:nvPr/>
          </p:nvSpPr>
          <p:spPr>
            <a:xfrm>
              <a:off x="5456732" y="933194"/>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A</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sp>
          <p:nvSpPr>
            <p:cNvPr id="21" name="椭圆 20"/>
            <p:cNvSpPr/>
            <p:nvPr/>
          </p:nvSpPr>
          <p:spPr>
            <a:xfrm>
              <a:off x="4975899" y="1444540"/>
              <a:ext cx="343452" cy="31959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2" name="椭圆 21"/>
            <p:cNvSpPr/>
            <p:nvPr/>
          </p:nvSpPr>
          <p:spPr>
            <a:xfrm>
              <a:off x="5800184" y="2019804"/>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C</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sp>
          <p:nvSpPr>
            <p:cNvPr id="23" name="椭圆 22"/>
            <p:cNvSpPr/>
            <p:nvPr/>
          </p:nvSpPr>
          <p:spPr>
            <a:xfrm>
              <a:off x="4357686" y="2019804"/>
              <a:ext cx="343452" cy="31959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24" name="椭圆 23"/>
            <p:cNvSpPr/>
            <p:nvPr/>
          </p:nvSpPr>
          <p:spPr>
            <a:xfrm>
              <a:off x="4907209" y="2595067"/>
              <a:ext cx="343452" cy="319591"/>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25" name="椭圆 24"/>
            <p:cNvSpPr/>
            <p:nvPr/>
          </p:nvSpPr>
          <p:spPr>
            <a:xfrm>
              <a:off x="5287296" y="3042495"/>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F</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sp>
          <p:nvSpPr>
            <p:cNvPr id="26" name="椭圆 25"/>
            <p:cNvSpPr/>
            <p:nvPr/>
          </p:nvSpPr>
          <p:spPr>
            <a:xfrm>
              <a:off x="5569690" y="2595067"/>
              <a:ext cx="343452" cy="319591"/>
            </a:xfrm>
            <a:prstGeom prst="ellipse">
              <a:avLst/>
            </a:prstGeom>
            <a:solidFill>
              <a:srgbClr val="92D050"/>
            </a:solidFill>
            <a:ln>
              <a:tailEnd type="stealth" w="med" len="lg"/>
            </a:ln>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rPr>
                <a:t>G</a:t>
              </a:r>
              <a:endParaRPr lang="zh-CN" altLang="en-US" sz="1800" i="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cs typeface="Consolas" pitchFamily="49" charset="0"/>
              </a:endParaRPr>
            </a:p>
          </p:txBody>
        </p:sp>
        <p:cxnSp>
          <p:nvCxnSpPr>
            <p:cNvPr id="27" name="直接连接符 26"/>
            <p:cNvCxnSpPr>
              <a:stCxn id="20" idx="3"/>
              <a:endCxn id="21" idx="7"/>
            </p:cNvCxnSpPr>
            <p:nvPr/>
          </p:nvCxnSpPr>
          <p:spPr>
            <a:xfrm rot="5400000">
              <a:off x="5245362" y="1229675"/>
              <a:ext cx="285360" cy="237975"/>
            </a:xfrm>
            <a:prstGeom prst="line">
              <a:avLst/>
            </a:prstGeom>
            <a:ln>
              <a:solidFill>
                <a:srgbClr val="FF0000"/>
              </a:solidFill>
              <a:tailEnd type="none"/>
            </a:ln>
          </p:spPr>
          <p:style>
            <a:lnRef idx="2">
              <a:schemeClr val="accent4"/>
            </a:lnRef>
            <a:fillRef idx="0">
              <a:schemeClr val="accent4"/>
            </a:fillRef>
            <a:effectRef idx="1">
              <a:schemeClr val="accent4"/>
            </a:effectRef>
            <a:fontRef idx="minor">
              <a:schemeClr val="tx1"/>
            </a:fontRef>
          </p:style>
        </p:cxnSp>
        <p:cxnSp>
          <p:nvCxnSpPr>
            <p:cNvPr id="28" name="直接连接符 27"/>
            <p:cNvCxnSpPr>
              <a:stCxn id="21" idx="3"/>
              <a:endCxn id="23" idx="7"/>
            </p:cNvCxnSpPr>
            <p:nvPr/>
          </p:nvCxnSpPr>
          <p:spPr>
            <a:xfrm rot="5400000">
              <a:off x="4663879" y="1704289"/>
              <a:ext cx="349278" cy="375356"/>
            </a:xfrm>
            <a:prstGeom prst="line">
              <a:avLst/>
            </a:prstGeom>
            <a:ln>
              <a:solidFill>
                <a:srgbClr val="FF0000"/>
              </a:solidFill>
              <a:tailEnd type="none"/>
            </a:ln>
          </p:spPr>
          <p:style>
            <a:lnRef idx="2">
              <a:schemeClr val="accent4"/>
            </a:lnRef>
            <a:fillRef idx="0">
              <a:schemeClr val="accent4"/>
            </a:fillRef>
            <a:effectRef idx="1">
              <a:schemeClr val="accent4"/>
            </a:effectRef>
            <a:fontRef idx="minor">
              <a:schemeClr val="tx1"/>
            </a:fontRef>
          </p:style>
        </p:cxnSp>
        <p:cxnSp>
          <p:nvCxnSpPr>
            <p:cNvPr id="29" name="直接连接符 28"/>
            <p:cNvCxnSpPr>
              <a:stCxn id="21" idx="5"/>
              <a:endCxn id="22" idx="1"/>
            </p:cNvCxnSpPr>
            <p:nvPr/>
          </p:nvCxnSpPr>
          <p:spPr>
            <a:xfrm rot="16200000" flipH="1">
              <a:off x="5385129" y="1601254"/>
              <a:ext cx="349278" cy="581427"/>
            </a:xfrm>
            <a:prstGeom prst="line">
              <a:avLst/>
            </a:prstGeom>
            <a:ln>
              <a:solidFill>
                <a:srgbClr val="FFC000"/>
              </a:solidFill>
              <a:tailEnd type="none"/>
            </a:ln>
          </p:spPr>
          <p:style>
            <a:lnRef idx="2">
              <a:schemeClr val="accent4"/>
            </a:lnRef>
            <a:fillRef idx="0">
              <a:schemeClr val="accent4"/>
            </a:fillRef>
            <a:effectRef idx="1">
              <a:schemeClr val="accent4"/>
            </a:effectRef>
            <a:fontRef idx="minor">
              <a:schemeClr val="tx1"/>
            </a:fontRef>
          </p:style>
        </p:cxnSp>
        <p:cxnSp>
          <p:nvCxnSpPr>
            <p:cNvPr id="30" name="直接连接符 29"/>
            <p:cNvCxnSpPr>
              <a:stCxn id="23" idx="5"/>
              <a:endCxn id="24" idx="1"/>
            </p:cNvCxnSpPr>
            <p:nvPr/>
          </p:nvCxnSpPr>
          <p:spPr>
            <a:xfrm rot="16200000" flipH="1">
              <a:off x="4629534" y="2313898"/>
              <a:ext cx="349278" cy="306665"/>
            </a:xfrm>
            <a:prstGeom prst="line">
              <a:avLst/>
            </a:prstGeom>
            <a:ln>
              <a:solidFill>
                <a:srgbClr val="FFC000"/>
              </a:solidFill>
              <a:tailEnd type="none"/>
            </a:ln>
          </p:spPr>
          <p:style>
            <a:lnRef idx="2">
              <a:schemeClr val="accent4"/>
            </a:lnRef>
            <a:fillRef idx="0">
              <a:schemeClr val="accent4"/>
            </a:fillRef>
            <a:effectRef idx="1">
              <a:schemeClr val="accent4"/>
            </a:effectRef>
            <a:fontRef idx="minor">
              <a:schemeClr val="tx1"/>
            </a:fontRef>
          </p:style>
        </p:cxnSp>
        <p:cxnSp>
          <p:nvCxnSpPr>
            <p:cNvPr id="31" name="直接连接符 30"/>
            <p:cNvCxnSpPr>
              <a:stCxn id="24" idx="5"/>
              <a:endCxn id="25" idx="1"/>
            </p:cNvCxnSpPr>
            <p:nvPr/>
          </p:nvCxnSpPr>
          <p:spPr>
            <a:xfrm rot="16200000" flipH="1">
              <a:off x="5158257" y="2909962"/>
              <a:ext cx="221442" cy="137229"/>
            </a:xfrm>
            <a:prstGeom prst="line">
              <a:avLst/>
            </a:prstGeom>
            <a:ln>
              <a:solidFill>
                <a:srgbClr val="FFC000"/>
              </a:solidFill>
              <a:tailEnd type="none"/>
            </a:ln>
          </p:spPr>
          <p:style>
            <a:lnRef idx="2">
              <a:schemeClr val="accent4"/>
            </a:lnRef>
            <a:fillRef idx="0">
              <a:schemeClr val="accent4"/>
            </a:fillRef>
            <a:effectRef idx="1">
              <a:schemeClr val="accent4"/>
            </a:effectRef>
            <a:fontRef idx="minor">
              <a:schemeClr val="tx1"/>
            </a:fontRef>
          </p:style>
        </p:cxnSp>
        <p:cxnSp>
          <p:nvCxnSpPr>
            <p:cNvPr id="32" name="直接连接符 31"/>
            <p:cNvCxnSpPr>
              <a:stCxn id="22" idx="3"/>
              <a:endCxn id="26" idx="0"/>
            </p:cNvCxnSpPr>
            <p:nvPr/>
          </p:nvCxnSpPr>
          <p:spPr>
            <a:xfrm rot="5400000">
              <a:off x="5644711" y="2389297"/>
              <a:ext cx="302476" cy="109065"/>
            </a:xfrm>
            <a:prstGeom prst="line">
              <a:avLst/>
            </a:prstGeom>
            <a:ln>
              <a:solidFill>
                <a:srgbClr val="FF0000"/>
              </a:solidFill>
              <a:tailEnd type="none"/>
            </a:ln>
          </p:spPr>
          <p:style>
            <a:lnRef idx="2">
              <a:schemeClr val="accent4"/>
            </a:lnRef>
            <a:fillRef idx="0">
              <a:schemeClr val="accent4"/>
            </a:fillRef>
            <a:effectRef idx="1">
              <a:schemeClr val="accent4"/>
            </a:effectRef>
            <a:fontRef idx="minor">
              <a:schemeClr val="tx1"/>
            </a:fontRef>
          </p:style>
        </p:cxnSp>
        <p:sp>
          <p:nvSpPr>
            <p:cNvPr id="38" name="TextBox 37"/>
            <p:cNvSpPr txBox="1"/>
            <p:nvPr/>
          </p:nvSpPr>
          <p:spPr>
            <a:xfrm>
              <a:off x="4286248" y="1241958"/>
              <a:ext cx="500066" cy="375480"/>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endParaRPr lang="zh-CN" altLang="en-US" sz="20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928662" y="1218946"/>
              <a:ext cx="500066" cy="375480"/>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endParaRPr lang="zh-CN" altLang="en-US" sz="20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785786" y="3000378"/>
              <a:ext cx="2071702" cy="375480"/>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非叶子结点：</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6215074" y="2500312"/>
              <a:ext cx="2500330" cy="375480"/>
            </a:xfrm>
            <a:prstGeom prst="rect">
              <a:avLst/>
            </a:prstGeom>
            <a:noFill/>
          </p:spPr>
          <p:txBody>
            <a:bodyPr wrap="square" rtlCol="0">
              <a:spAutoFit/>
            </a:bodyPr>
            <a:lstStyle/>
            <a:p>
              <a:pPr algn="l">
                <a:lnSpc>
                  <a:spcPts val="3000"/>
                </a:lnSpc>
                <a:spcBef>
                  <a:spcPts val="0"/>
                </a:spcBef>
              </a:pPr>
              <a:r>
                <a:rPr lang="zh-CN" altLang="en-US" sz="1800">
                  <a:solidFill>
                    <a:srgbClr val="0000FF"/>
                  </a:solidFill>
                  <a:latin typeface="Consolas" pitchFamily="49" charset="0"/>
                  <a:ea typeface="楷体" pitchFamily="49" charset="-122"/>
                  <a:cs typeface="Consolas" pitchFamily="49" charset="0"/>
                </a:rPr>
                <a:t>无右孩子的结点：</a:t>
              </a:r>
              <a:r>
                <a:rPr lang="en-US" altLang="zh-CN" sz="1800">
                  <a:solidFill>
                    <a:srgbClr val="0000FF"/>
                  </a:solidFill>
                  <a:latin typeface="Consolas" pitchFamily="49" charset="0"/>
                  <a:ea typeface="楷体" pitchFamily="49" charset="-122"/>
                  <a:cs typeface="Consolas" pitchFamily="49" charset="0"/>
                </a:rPr>
                <a:t>4</a:t>
              </a:r>
              <a:endParaRPr lang="zh-CN" altLang="en-US" sz="1800">
                <a:solidFill>
                  <a:srgbClr val="0000FF"/>
                </a:solidFill>
                <a:latin typeface="Consolas" pitchFamily="49" charset="0"/>
                <a:ea typeface="楷体" pitchFamily="49" charset="-122"/>
                <a:cs typeface="Consolas" pitchFamily="49" charset="0"/>
              </a:endParaRPr>
            </a:p>
          </p:txBody>
        </p:sp>
      </p:grpSp>
      <p:sp>
        <p:nvSpPr>
          <p:cNvPr id="42" name="TextBox 41"/>
          <p:cNvSpPr txBox="1"/>
          <p:nvPr/>
        </p:nvSpPr>
        <p:spPr>
          <a:xfrm>
            <a:off x="357158" y="4500570"/>
            <a:ext cx="8286808" cy="1887696"/>
          </a:xfrm>
          <a:prstGeom prst="rect">
            <a:avLst/>
          </a:prstGeom>
          <a:noFill/>
        </p:spPr>
        <p:txBody>
          <a:bodyPr wrap="square" rtlCol="0">
            <a:spAutoFit/>
          </a:bodyPr>
          <a:lstStyle/>
          <a:p>
            <a:pPr marL="342900" indent="-342900" algn="l">
              <a:lnSpc>
                <a:spcPts val="2800"/>
              </a:lnSpc>
              <a:spcBef>
                <a:spcPts val="0"/>
              </a:spcBef>
              <a:buBlip>
                <a:blip r:embed="rId4"/>
              </a:buBlip>
            </a:pP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中一个非叶子结点至少有一个孩子结点，其中有一个最右边的孩子结点</a:t>
            </a:r>
            <a:r>
              <a:rPr lang="en-US" altLang="zh-CN" sz="2000" dirty="0">
                <a:solidFill>
                  <a:srgbClr val="C00000"/>
                </a:solidFill>
                <a:latin typeface="Consolas" pitchFamily="49" charset="0"/>
                <a:ea typeface="楷体" pitchFamily="49" charset="-122"/>
                <a:cs typeface="Consolas" pitchFamily="49" charset="0"/>
              </a:rPr>
              <a:t>s</a:t>
            </a:r>
          </a:p>
          <a:p>
            <a:pPr marL="342900" indent="-342900" algn="l">
              <a:lnSpc>
                <a:spcPts val="2800"/>
              </a:lnSpc>
              <a:spcBef>
                <a:spcPts val="0"/>
              </a:spcBef>
              <a:buBlip>
                <a:blip r:embed="rId4"/>
              </a:buBlip>
            </a:pPr>
            <a:r>
              <a:rPr lang="zh-CN" altLang="en-US" sz="2000" dirty="0">
                <a:solidFill>
                  <a:srgbClr val="0000FF"/>
                </a:solidFill>
                <a:latin typeface="Consolas" pitchFamily="49" charset="0"/>
                <a:ea typeface="楷体" pitchFamily="49" charset="-122"/>
                <a:cs typeface="Consolas" pitchFamily="49" charset="0"/>
              </a:rPr>
              <a:t>在</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a:t>
            </a:r>
            <a:r>
              <a:rPr lang="en-US" altLang="zh-CN" sz="2000" dirty="0">
                <a:solidFill>
                  <a:srgbClr val="C00000"/>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没有右孩子  </a:t>
            </a:r>
            <a:r>
              <a:rPr lang="zh-CN" altLang="en-US" sz="2000" dirty="0">
                <a:solidFill>
                  <a:srgbClr val="FF00FF"/>
                </a:solidFill>
                <a:latin typeface="Consolas" pitchFamily="49" charset="0"/>
                <a:ea typeface="楷体" pitchFamily="49" charset="-122"/>
                <a:cs typeface="Consolas" pitchFamily="49" charset="0"/>
                <a:sym typeface="Wingdings"/>
              </a:rPr>
              <a:t></a:t>
            </a:r>
            <a:r>
              <a:rPr lang="zh-CN" altLang="en-US" sz="2000" dirty="0">
                <a:solidFill>
                  <a:srgbClr val="0000FF"/>
                </a:solidFill>
                <a:latin typeface="Consolas" pitchFamily="49" charset="0"/>
                <a:ea typeface="楷体" pitchFamily="49" charset="-122"/>
                <a:cs typeface="Consolas" pitchFamily="49" charset="0"/>
                <a:sym typeface="Wingdings"/>
              </a:rPr>
              <a:t>  </a:t>
            </a:r>
            <a:r>
              <a:rPr lang="en-US" altLang="zh-CN" sz="2000" dirty="0">
                <a:solidFill>
                  <a:srgbClr val="0000FF"/>
                </a:solidFill>
                <a:latin typeface="Consolas" pitchFamily="49" charset="0"/>
                <a:ea typeface="楷体" pitchFamily="49" charset="-122"/>
                <a:cs typeface="Consolas" pitchFamily="49" charset="0"/>
                <a:sym typeface="Wingdings"/>
              </a:rPr>
              <a:t>T</a:t>
            </a:r>
            <a:r>
              <a:rPr lang="zh-CN" altLang="en-US" sz="2000" dirty="0">
                <a:solidFill>
                  <a:srgbClr val="0000FF"/>
                </a:solidFill>
                <a:latin typeface="Consolas" pitchFamily="49" charset="0"/>
                <a:ea typeface="楷体" pitchFamily="49" charset="-122"/>
                <a:cs typeface="Consolas" pitchFamily="49" charset="0"/>
                <a:sym typeface="Wingdings"/>
              </a:rPr>
              <a:t>中</a:t>
            </a:r>
            <a:r>
              <a:rPr lang="en-US" altLang="zh-CN" sz="2000" i="1" dirty="0">
                <a:solidFill>
                  <a:srgbClr val="0000FF"/>
                </a:solidFill>
                <a:latin typeface="Consolas" pitchFamily="49" charset="0"/>
                <a:ea typeface="楷体" pitchFamily="49" charset="-122"/>
                <a:cs typeface="Consolas" pitchFamily="49" charset="0"/>
                <a:sym typeface="Wingdings"/>
              </a:rPr>
              <a:t>n</a:t>
            </a:r>
            <a:r>
              <a:rPr lang="zh-CN" altLang="en-US" sz="2000" dirty="0">
                <a:solidFill>
                  <a:srgbClr val="0000FF"/>
                </a:solidFill>
                <a:latin typeface="Consolas" pitchFamily="49" charset="0"/>
                <a:ea typeface="楷体" pitchFamily="49" charset="-122"/>
                <a:cs typeface="Consolas" pitchFamily="49" charset="0"/>
                <a:sym typeface="Wingdings"/>
              </a:rPr>
              <a:t>个</a:t>
            </a:r>
            <a:r>
              <a:rPr lang="zh-CN" altLang="en-US" sz="2000" dirty="0">
                <a:solidFill>
                  <a:srgbClr val="0000FF"/>
                </a:solidFill>
                <a:latin typeface="Consolas" pitchFamily="49" charset="0"/>
                <a:ea typeface="楷体" pitchFamily="49" charset="-122"/>
                <a:cs typeface="Consolas" pitchFamily="49" charset="0"/>
              </a:rPr>
              <a:t>非叶子结点，</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中对应</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个没有右孩子结点</a:t>
            </a:r>
            <a:endParaRPr lang="en-US" altLang="zh-CN" sz="2000" dirty="0">
              <a:solidFill>
                <a:srgbClr val="0000FF"/>
              </a:solidFill>
              <a:latin typeface="Consolas" pitchFamily="49" charset="0"/>
              <a:ea typeface="楷体" pitchFamily="49" charset="-122"/>
              <a:cs typeface="Consolas" pitchFamily="49" charset="0"/>
            </a:endParaRPr>
          </a:p>
          <a:p>
            <a:pPr marL="342900" indent="-342900" algn="l">
              <a:lnSpc>
                <a:spcPts val="2800"/>
              </a:lnSpc>
              <a:spcBef>
                <a:spcPts val="0"/>
              </a:spcBef>
              <a:buBlip>
                <a:blip r:embed="rId4"/>
              </a:buBlip>
            </a:pP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的根结点对应</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的根结点，它一定是没有右孩子结点  </a:t>
            </a:r>
            <a:r>
              <a:rPr lang="zh-CN" altLang="en-US" sz="2000" dirty="0">
                <a:solidFill>
                  <a:srgbClr val="FF00FF"/>
                </a:solidFill>
                <a:latin typeface="Consolas" pitchFamily="49" charset="0"/>
                <a:ea typeface="楷体" pitchFamily="49" charset="-122"/>
                <a:cs typeface="Consolas" pitchFamily="49" charset="0"/>
                <a:sym typeface="Wingdings"/>
              </a:rPr>
              <a:t></a:t>
            </a:r>
            <a:r>
              <a:rPr lang="zh-CN" altLang="en-US" sz="2000" dirty="0">
                <a:solidFill>
                  <a:srgbClr val="0000FF"/>
                </a:solidFill>
                <a:latin typeface="Consolas" pitchFamily="49" charset="0"/>
                <a:ea typeface="楷体" pitchFamily="49" charset="-122"/>
                <a:cs typeface="Consolas" pitchFamily="49" charset="0"/>
                <a:sym typeface="Wingdings"/>
              </a:rPr>
              <a:t> </a:t>
            </a:r>
            <a:r>
              <a:rPr lang="en-US" altLang="zh-CN" sz="2000" i="1" dirty="0">
                <a:solidFill>
                  <a:srgbClr val="FF0000"/>
                </a:solidFill>
                <a:latin typeface="Consolas" pitchFamily="49" charset="0"/>
                <a:ea typeface="楷体" pitchFamily="49" charset="-122"/>
                <a:cs typeface="Consolas" pitchFamily="49" charset="0"/>
                <a:sym typeface="Wingdings"/>
              </a:rPr>
              <a:t>n</a:t>
            </a:r>
            <a:r>
              <a:rPr lang="en-US" altLang="zh-CN" sz="2000" dirty="0">
                <a:solidFill>
                  <a:srgbClr val="FF0000"/>
                </a:solidFill>
                <a:latin typeface="Consolas" pitchFamily="49" charset="0"/>
                <a:ea typeface="楷体" pitchFamily="49" charset="-122"/>
                <a:cs typeface="Consolas" pitchFamily="49" charset="0"/>
                <a:sym typeface="Wingdings"/>
              </a:rPr>
              <a:t>+1</a:t>
            </a:r>
            <a:endParaRPr lang="zh-CN" altLang="en-US" sz="2000" dirty="0">
              <a:solidFill>
                <a:srgbClr val="FF0000"/>
              </a:solidFill>
              <a:latin typeface="Consolas" pitchFamily="49" charset="0"/>
              <a:ea typeface="楷体" pitchFamily="49" charset="-122"/>
              <a:cs typeface="Consolas" pitchFamily="49" charset="0"/>
            </a:endParaRPr>
          </a:p>
        </p:txBody>
      </p:sp>
      <p:pic>
        <p:nvPicPr>
          <p:cNvPr id="46" name="Picture 2"/>
          <p:cNvPicPr>
            <a:picLocks noChangeAspect="1" noChangeArrowheads="1"/>
          </p:cNvPicPr>
          <p:nvPr/>
        </p:nvPicPr>
        <p:blipFill>
          <a:blip r:embed="rId5" cstate="print"/>
          <a:srcRect/>
          <a:stretch>
            <a:fillRect/>
          </a:stretch>
        </p:blipFill>
        <p:spPr bwMode="auto">
          <a:xfrm>
            <a:off x="214282" y="-54275"/>
            <a:ext cx="785818" cy="1006759"/>
          </a:xfrm>
          <a:prstGeom prst="rect">
            <a:avLst/>
          </a:prstGeom>
          <a:ln>
            <a:noFill/>
          </a:ln>
          <a:effectLst>
            <a:softEdge rad="112500"/>
          </a:effectLst>
        </p:spPr>
      </p:pic>
      <p:sp>
        <p:nvSpPr>
          <p:cNvPr id="2" name="灯片编号占位符 1">
            <a:extLst>
              <a:ext uri="{FF2B5EF4-FFF2-40B4-BE49-F238E27FC236}">
                <a16:creationId xmlns:a16="http://schemas.microsoft.com/office/drawing/2014/main" id="{B483875F-881D-4CBF-9D5E-ADBA6A352B8A}"/>
              </a:ext>
            </a:extLst>
          </p:cNvPr>
          <p:cNvSpPr>
            <a:spLocks noGrp="1"/>
          </p:cNvSpPr>
          <p:nvPr>
            <p:ph type="sldNum" sz="quarter" idx="12"/>
          </p:nvPr>
        </p:nvSpPr>
        <p:spPr/>
        <p:txBody>
          <a:bodyPr/>
          <a:lstStyle/>
          <a:p>
            <a:fld id="{FFD28AF7-D4CC-4B35-B7D7-507FA0146854}" type="slidenum">
              <a:rPr lang="en-US" altLang="zh-CN" smtClean="0"/>
              <a:pPr/>
              <a:t>96</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1"/>
            <a:ext cx="2214578"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树 的 遍 历</a:t>
            </a:r>
            <a:endParaRPr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 name="TextBox 3"/>
          <p:cNvSpPr txBox="1"/>
          <p:nvPr/>
        </p:nvSpPr>
        <p:spPr>
          <a:xfrm>
            <a:off x="1428728" y="1523987"/>
            <a:ext cx="2428892" cy="1551579"/>
          </a:xfrm>
          <a:prstGeom prst="rect">
            <a:avLst/>
          </a:prstGeom>
          <a:noFill/>
        </p:spPr>
        <p:txBody>
          <a:bodyPr wrap="square" rtlCol="0">
            <a:spAutoFit/>
          </a:bodyPr>
          <a:lstStyle/>
          <a:p>
            <a:pPr marL="457200" indent="-457200" algn="l">
              <a:lnSpc>
                <a:spcPct val="150000"/>
              </a:lnSpc>
              <a:spcBef>
                <a:spcPts val="0"/>
              </a:spcBef>
              <a:buBlip>
                <a:blip r:embed="rId4"/>
              </a:buBlip>
            </a:pPr>
            <a:r>
              <a:rPr lang="zh-CN" altLang="en-US" sz="2200" dirty="0">
                <a:solidFill>
                  <a:srgbClr val="0000FF"/>
                </a:solidFill>
                <a:ea typeface="楷体" pitchFamily="49" charset="-122"/>
                <a:cs typeface="Times New Roman" pitchFamily="18" charset="0"/>
              </a:rPr>
              <a:t>先根遍历</a:t>
            </a:r>
            <a:endParaRPr lang="en-US" altLang="zh-CN" sz="2200" dirty="0">
              <a:solidFill>
                <a:srgbClr val="0000FF"/>
              </a:solidFill>
              <a:ea typeface="楷体" pitchFamily="49" charset="-122"/>
              <a:cs typeface="Times New Roman" pitchFamily="18" charset="0"/>
            </a:endParaRPr>
          </a:p>
          <a:p>
            <a:pPr marL="457200" indent="-457200" algn="l">
              <a:lnSpc>
                <a:spcPct val="150000"/>
              </a:lnSpc>
              <a:spcBef>
                <a:spcPts val="0"/>
              </a:spcBef>
              <a:buBlip>
                <a:blip r:embed="rId4"/>
              </a:buBlip>
            </a:pPr>
            <a:r>
              <a:rPr lang="zh-CN" altLang="en-US" sz="2200" dirty="0">
                <a:solidFill>
                  <a:srgbClr val="0000FF"/>
                </a:solidFill>
                <a:ea typeface="楷体" pitchFamily="49" charset="-122"/>
                <a:cs typeface="Times New Roman" pitchFamily="18" charset="0"/>
              </a:rPr>
              <a:t>后根遍历</a:t>
            </a:r>
            <a:endParaRPr lang="en-US" altLang="zh-CN" sz="2200" dirty="0">
              <a:solidFill>
                <a:srgbClr val="0000FF"/>
              </a:solidFill>
              <a:ea typeface="楷体" pitchFamily="49" charset="-122"/>
              <a:cs typeface="Times New Roman" pitchFamily="18" charset="0"/>
            </a:endParaRPr>
          </a:p>
          <a:p>
            <a:pPr marL="457200" indent="-457200" algn="l">
              <a:lnSpc>
                <a:spcPct val="150000"/>
              </a:lnSpc>
              <a:spcBef>
                <a:spcPts val="0"/>
              </a:spcBef>
              <a:buBlip>
                <a:blip r:embed="rId4"/>
              </a:buBlip>
            </a:pPr>
            <a:r>
              <a:rPr lang="zh-CN" altLang="en-US" sz="2200" dirty="0">
                <a:solidFill>
                  <a:srgbClr val="0000FF"/>
                </a:solidFill>
                <a:ea typeface="楷体" pitchFamily="49" charset="-122"/>
                <a:cs typeface="Times New Roman" pitchFamily="18" charset="0"/>
              </a:rPr>
              <a:t>层次遍历</a:t>
            </a:r>
          </a:p>
        </p:txBody>
      </p:sp>
      <p:grpSp>
        <p:nvGrpSpPr>
          <p:cNvPr id="9" name="组合 8"/>
          <p:cNvGrpSpPr/>
          <p:nvPr/>
        </p:nvGrpSpPr>
        <p:grpSpPr>
          <a:xfrm>
            <a:off x="3714744" y="1785926"/>
            <a:ext cx="1928826" cy="762005"/>
            <a:chOff x="3214678" y="1428742"/>
            <a:chExt cx="1928826" cy="571504"/>
          </a:xfrm>
        </p:grpSpPr>
        <p:sp>
          <p:nvSpPr>
            <p:cNvPr id="7" name="右大括号 6"/>
            <p:cNvSpPr/>
            <p:nvPr/>
          </p:nvSpPr>
          <p:spPr>
            <a:xfrm>
              <a:off x="3214678" y="1428742"/>
              <a:ext cx="214314" cy="571504"/>
            </a:xfrm>
            <a:prstGeom prst="rightBrace">
              <a:avLst/>
            </a:prstGeom>
            <a:ln>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8" name="TextBox 7"/>
            <p:cNvSpPr txBox="1"/>
            <p:nvPr/>
          </p:nvSpPr>
          <p:spPr>
            <a:xfrm>
              <a:off x="3500430" y="1428742"/>
              <a:ext cx="1643074" cy="332687"/>
            </a:xfrm>
            <a:prstGeom prst="rect">
              <a:avLst/>
            </a:prstGeom>
            <a:noFill/>
          </p:spPr>
          <p:txBody>
            <a:bodyPr wrap="square" rtlCol="0">
              <a:spAutoFit/>
            </a:bodyPr>
            <a:lstStyle/>
            <a:p>
              <a:pPr algn="l">
                <a:lnSpc>
                  <a:spcPts val="3000"/>
                </a:lnSpc>
                <a:spcBef>
                  <a:spcPts val="0"/>
                </a:spcBef>
              </a:pPr>
              <a:r>
                <a:rPr lang="zh-CN" altLang="en-US" sz="2000">
                  <a:solidFill>
                    <a:srgbClr val="FF00FF"/>
                  </a:solidFill>
                  <a:ea typeface="楷体" pitchFamily="49" charset="-122"/>
                  <a:cs typeface="Times New Roman" pitchFamily="18" charset="0"/>
                </a:rPr>
                <a:t>具有递归性</a:t>
              </a:r>
            </a:p>
          </p:txBody>
        </p:sp>
      </p:grpSp>
      <p:sp>
        <p:nvSpPr>
          <p:cNvPr id="2" name="灯片编号占位符 1">
            <a:extLst>
              <a:ext uri="{FF2B5EF4-FFF2-40B4-BE49-F238E27FC236}">
                <a16:creationId xmlns:a16="http://schemas.microsoft.com/office/drawing/2014/main" id="{5E2F63F3-09AE-4A24-AA7A-09D856954976}"/>
              </a:ext>
            </a:extLst>
          </p:cNvPr>
          <p:cNvSpPr>
            <a:spLocks noGrp="1"/>
          </p:cNvSpPr>
          <p:nvPr>
            <p:ph type="sldNum" sz="quarter" idx="12"/>
          </p:nvPr>
        </p:nvSpPr>
        <p:spPr/>
        <p:txBody>
          <a:bodyPr/>
          <a:lstStyle/>
          <a:p>
            <a:fld id="{FFD28AF7-D4CC-4B35-B7D7-507FA0146854}" type="slidenum">
              <a:rPr lang="en-US" altLang="zh-CN" smtClean="0"/>
              <a:pPr/>
              <a:t>97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424086"/>
            <a:ext cx="7715304" cy="861774"/>
          </a:xfrm>
          <a:prstGeom prst="rect">
            <a:avLst/>
          </a:prstGeom>
          <a:noFill/>
        </p:spPr>
        <p:txBody>
          <a:bodyPr wrap="square" rtlCol="0">
            <a:spAutoFit/>
          </a:bodyPr>
          <a:lstStyle/>
          <a:p>
            <a:pPr algn="l">
              <a:lnSpc>
                <a:spcPts val="3000"/>
              </a:lnSpc>
              <a:spcBef>
                <a:spcPts val="0"/>
              </a:spcBef>
            </a:pPr>
            <a:r>
              <a:rPr lang="zh-CN" altLang="en-US" sz="2200" dirty="0">
                <a:solidFill>
                  <a:srgbClr val="0000FF"/>
                </a:solidFill>
                <a:latin typeface="Consolas" pitchFamily="49" charset="0"/>
                <a:ea typeface="楷体" pitchFamily="49" charset="-122"/>
                <a:cs typeface="Consolas" pitchFamily="49" charset="0"/>
              </a:rPr>
              <a:t>   给定一棵树</a:t>
            </a:r>
            <a:r>
              <a:rPr lang="en-US" sz="2200" dirty="0">
                <a:solidFill>
                  <a:srgbClr val="0000FF"/>
                </a:solidFill>
                <a:latin typeface="Consolas" pitchFamily="49" charset="0"/>
                <a:ea typeface="楷体" pitchFamily="49" charset="-122"/>
                <a:cs typeface="Consolas" pitchFamily="49" charset="0"/>
              </a:rPr>
              <a:t>T</a:t>
            </a:r>
            <a:r>
              <a:rPr lang="zh-CN" altLang="en-US" sz="2200" dirty="0">
                <a:solidFill>
                  <a:srgbClr val="0000FF"/>
                </a:solidFill>
                <a:latin typeface="Consolas" pitchFamily="49" charset="0"/>
                <a:ea typeface="楷体" pitchFamily="49" charset="-122"/>
                <a:cs typeface="Consolas" pitchFamily="49" charset="0"/>
              </a:rPr>
              <a:t>，将其转换成二叉树</a:t>
            </a:r>
            <a:r>
              <a:rPr lang="en-US" sz="2200"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后，</a:t>
            </a:r>
            <a:r>
              <a:rPr lang="en-US" sz="2200" dirty="0">
                <a:solidFill>
                  <a:srgbClr val="0000FF"/>
                </a:solidFill>
                <a:latin typeface="Consolas" pitchFamily="49" charset="0"/>
                <a:ea typeface="楷体" pitchFamily="49" charset="-122"/>
                <a:cs typeface="Consolas" pitchFamily="49" charset="0"/>
              </a:rPr>
              <a:t>T</a:t>
            </a:r>
            <a:r>
              <a:rPr lang="zh-CN" altLang="en-US" sz="2200" dirty="0">
                <a:solidFill>
                  <a:srgbClr val="0000FF"/>
                </a:solidFill>
                <a:latin typeface="Consolas" pitchFamily="49" charset="0"/>
                <a:ea typeface="楷体" pitchFamily="49" charset="-122"/>
                <a:cs typeface="Consolas" pitchFamily="49" charset="0"/>
              </a:rPr>
              <a:t>的</a:t>
            </a:r>
            <a:r>
              <a:rPr lang="zh-CN" altLang="en-US" sz="2200" dirty="0">
                <a:solidFill>
                  <a:srgbClr val="FF00FF"/>
                </a:solidFill>
                <a:latin typeface="Consolas" pitchFamily="49" charset="0"/>
                <a:ea typeface="楷体" pitchFamily="49" charset="-122"/>
                <a:cs typeface="Consolas" pitchFamily="49" charset="0"/>
              </a:rPr>
              <a:t>先根遍历</a:t>
            </a:r>
            <a:r>
              <a:rPr lang="zh-CN" altLang="en-US" sz="2200" dirty="0">
                <a:solidFill>
                  <a:srgbClr val="0000FF"/>
                </a:solidFill>
                <a:latin typeface="Consolas" pitchFamily="49" charset="0"/>
                <a:ea typeface="楷体" pitchFamily="49" charset="-122"/>
                <a:cs typeface="Consolas" pitchFamily="49" charset="0"/>
              </a:rPr>
              <a:t>对应</a:t>
            </a:r>
            <a:r>
              <a:rPr lang="en-US" sz="2200" dirty="0">
                <a:solidFill>
                  <a:srgbClr val="0000FF"/>
                </a:solidFill>
                <a:latin typeface="Consolas" pitchFamily="49" charset="0"/>
                <a:ea typeface="楷体" pitchFamily="49" charset="-122"/>
                <a:cs typeface="Consolas" pitchFamily="49" charset="0"/>
              </a:rPr>
              <a:t>B</a:t>
            </a:r>
            <a:r>
              <a:rPr lang="zh-CN" altLang="en-US" sz="2200" dirty="0">
                <a:solidFill>
                  <a:srgbClr val="0000FF"/>
                </a:solidFill>
                <a:latin typeface="Consolas" pitchFamily="49" charset="0"/>
                <a:ea typeface="楷体" pitchFamily="49" charset="-122"/>
                <a:cs typeface="Consolas" pitchFamily="49" charset="0"/>
              </a:rPr>
              <a:t>的什么遍历序列？  </a:t>
            </a:r>
          </a:p>
        </p:txBody>
      </p:sp>
      <p:grpSp>
        <p:nvGrpSpPr>
          <p:cNvPr id="48" name="组合 47"/>
          <p:cNvGrpSpPr/>
          <p:nvPr/>
        </p:nvGrpSpPr>
        <p:grpSpPr>
          <a:xfrm>
            <a:off x="714348" y="5048262"/>
            <a:ext cx="8001056" cy="507740"/>
            <a:chOff x="642910" y="3571884"/>
            <a:chExt cx="8001056" cy="380805"/>
          </a:xfrm>
        </p:grpSpPr>
        <p:sp>
          <p:nvSpPr>
            <p:cNvPr id="43" name="TextBox 42"/>
            <p:cNvSpPr txBox="1"/>
            <p:nvPr/>
          </p:nvSpPr>
          <p:spPr>
            <a:xfrm>
              <a:off x="642910" y="3571884"/>
              <a:ext cx="3643338" cy="35779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先根遍历：</a:t>
              </a:r>
              <a:r>
                <a:rPr lang="en-US" altLang="zh-CN" sz="2000" i="1" dirty="0">
                  <a:solidFill>
                    <a:srgbClr val="FF00FF"/>
                  </a:solidFill>
                  <a:latin typeface="Consolas" pitchFamily="49" charset="0"/>
                  <a:ea typeface="楷体" pitchFamily="49" charset="-122"/>
                  <a:cs typeface="Consolas" pitchFamily="49" charset="0"/>
                </a:rPr>
                <a:t>A</a:t>
              </a:r>
              <a:r>
                <a:rPr lang="en-US" altLang="zh-CN" sz="2000" dirty="0">
                  <a:solidFill>
                    <a:srgbClr val="FF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B</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11</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12</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2</a:t>
              </a:r>
              <a:r>
                <a:rPr lang="en-US" altLang="zh-CN"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宋体"/>
                  <a:cs typeface="Consolas" pitchFamily="49" charset="0"/>
                </a:rPr>
                <a:t>…</a:t>
              </a:r>
              <a:endParaRPr lang="zh-CN" altLang="en-US" sz="2000" dirty="0">
                <a:solidFill>
                  <a:srgbClr val="FF00FF"/>
                </a:solidFill>
                <a:latin typeface="Consolas" pitchFamily="49" charset="0"/>
                <a:ea typeface="楷体" pitchFamily="49" charset="-122"/>
                <a:cs typeface="Consolas" pitchFamily="49" charset="0"/>
              </a:endParaRPr>
            </a:p>
          </p:txBody>
        </p:sp>
        <p:sp>
          <p:nvSpPr>
            <p:cNvPr id="44" name="TextBox 43"/>
            <p:cNvSpPr txBox="1"/>
            <p:nvPr/>
          </p:nvSpPr>
          <p:spPr>
            <a:xfrm>
              <a:off x="5000628" y="3594898"/>
              <a:ext cx="3643338" cy="35779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先序遍历：</a:t>
              </a:r>
              <a:r>
                <a:rPr lang="en-US" altLang="zh-CN" sz="2000" i="1" dirty="0">
                  <a:solidFill>
                    <a:srgbClr val="FF00FF"/>
                  </a:solidFill>
                  <a:latin typeface="Consolas" pitchFamily="49" charset="0"/>
                  <a:ea typeface="楷体" pitchFamily="49" charset="-122"/>
                  <a:cs typeface="Consolas" pitchFamily="49" charset="0"/>
                </a:rPr>
                <a:t>A</a:t>
              </a:r>
              <a:r>
                <a:rPr lang="en-US" altLang="zh-CN" sz="2000" dirty="0">
                  <a:solidFill>
                    <a:srgbClr val="FF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B</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11</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12</a:t>
              </a:r>
              <a:r>
                <a:rPr lang="en-US" altLang="zh-CN" sz="2000" dirty="0">
                  <a:solidFill>
                    <a:srgbClr val="FF00FF"/>
                  </a:solidFill>
                  <a:latin typeface="Consolas" pitchFamily="49" charset="0"/>
                  <a:ea typeface="楷体" pitchFamily="49" charset="-122"/>
                  <a:cs typeface="Consolas" pitchFamily="49" charset="0"/>
                </a:rPr>
                <a:t> t</a:t>
              </a:r>
              <a:r>
                <a:rPr lang="en-US" altLang="zh-CN" sz="2000" baseline="-25000" dirty="0">
                  <a:solidFill>
                    <a:srgbClr val="FF00FF"/>
                  </a:solidFill>
                  <a:latin typeface="Consolas" pitchFamily="49" charset="0"/>
                  <a:ea typeface="楷体" pitchFamily="49" charset="-122"/>
                  <a:cs typeface="Consolas" pitchFamily="49" charset="0"/>
                </a:rPr>
                <a:t>2</a:t>
              </a:r>
              <a:r>
                <a:rPr lang="en-US" altLang="zh-CN" sz="2000" dirty="0">
                  <a:solidFill>
                    <a:srgbClr val="FF00FF"/>
                  </a:solidFill>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宋体"/>
                  <a:cs typeface="Consolas" pitchFamily="49" charset="0"/>
                </a:rPr>
                <a:t>…</a:t>
              </a:r>
              <a:endParaRPr lang="zh-CN" altLang="en-US" sz="2000" dirty="0">
                <a:solidFill>
                  <a:srgbClr val="FF00FF"/>
                </a:solidFill>
                <a:latin typeface="Consolas" pitchFamily="49" charset="0"/>
                <a:ea typeface="楷体" pitchFamily="49" charset="-122"/>
                <a:cs typeface="Consolas" pitchFamily="49" charset="0"/>
              </a:endParaRPr>
            </a:p>
          </p:txBody>
        </p:sp>
        <p:sp>
          <p:nvSpPr>
            <p:cNvPr id="45" name="右箭头 44"/>
            <p:cNvSpPr/>
            <p:nvPr/>
          </p:nvSpPr>
          <p:spPr>
            <a:xfrm>
              <a:off x="4429124" y="3589743"/>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pic>
        <p:nvPicPr>
          <p:cNvPr id="39" name="Picture 2"/>
          <p:cNvPicPr>
            <a:picLocks noChangeAspect="1" noChangeArrowheads="1"/>
          </p:cNvPicPr>
          <p:nvPr/>
        </p:nvPicPr>
        <p:blipFill>
          <a:blip r:embed="rId4" cstate="print"/>
          <a:srcRect/>
          <a:stretch>
            <a:fillRect/>
          </a:stretch>
        </p:blipFill>
        <p:spPr bwMode="auto">
          <a:xfrm>
            <a:off x="214282" y="-24"/>
            <a:ext cx="785818" cy="1006759"/>
          </a:xfrm>
          <a:prstGeom prst="rect">
            <a:avLst/>
          </a:prstGeom>
          <a:ln>
            <a:noFill/>
          </a:ln>
          <a:effectLst>
            <a:softEdge rad="112500"/>
          </a:effectLst>
        </p:spPr>
      </p:pic>
      <p:grpSp>
        <p:nvGrpSpPr>
          <p:cNvPr id="42" name="组合 41"/>
          <p:cNvGrpSpPr/>
          <p:nvPr/>
        </p:nvGrpSpPr>
        <p:grpSpPr>
          <a:xfrm>
            <a:off x="785786" y="1238235"/>
            <a:ext cx="6858048" cy="3333773"/>
            <a:chOff x="785786" y="928676"/>
            <a:chExt cx="6858048" cy="2500330"/>
          </a:xfrm>
        </p:grpSpPr>
        <p:grpSp>
          <p:nvGrpSpPr>
            <p:cNvPr id="53" name="组合 52"/>
            <p:cNvGrpSpPr/>
            <p:nvPr/>
          </p:nvGrpSpPr>
          <p:grpSpPr>
            <a:xfrm>
              <a:off x="785786" y="928676"/>
              <a:ext cx="6858048" cy="2500330"/>
              <a:chOff x="785786" y="928676"/>
              <a:chExt cx="6858048" cy="2500330"/>
            </a:xfrm>
          </p:grpSpPr>
          <p:sp>
            <p:nvSpPr>
              <p:cNvPr id="13" name="椭圆 12"/>
              <p:cNvSpPr/>
              <p:nvPr/>
            </p:nvSpPr>
            <p:spPr>
              <a:xfrm>
                <a:off x="6286511" y="928676"/>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 name="椭圆 4"/>
              <p:cNvSpPr/>
              <p:nvPr/>
            </p:nvSpPr>
            <p:spPr>
              <a:xfrm>
                <a:off x="2000232"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等腰三角形 5"/>
              <p:cNvSpPr/>
              <p:nvPr/>
            </p:nvSpPr>
            <p:spPr>
              <a:xfrm>
                <a:off x="78578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7" name="等腰三角形 6"/>
              <p:cNvSpPr/>
              <p:nvPr/>
            </p:nvSpPr>
            <p:spPr>
              <a:xfrm>
                <a:off x="150016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14" name="等腰三角形 13"/>
              <p:cNvSpPr/>
              <p:nvPr/>
            </p:nvSpPr>
            <p:spPr>
              <a:xfrm>
                <a:off x="4929190" y="214312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15" name="等腰三角形 14"/>
              <p:cNvSpPr/>
              <p:nvPr/>
            </p:nvSpPr>
            <p:spPr>
              <a:xfrm>
                <a:off x="5597532" y="285750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16" name="等腰三角形 15"/>
              <p:cNvSpPr/>
              <p:nvPr/>
            </p:nvSpPr>
            <p:spPr>
              <a:xfrm>
                <a:off x="6429388" y="2094696"/>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cxnSp>
            <p:nvCxnSpPr>
              <p:cNvPr id="18" name="直接连接符 17"/>
              <p:cNvCxnSpPr>
                <a:stCxn id="13" idx="3"/>
                <a:endCxn id="37" idx="7"/>
              </p:cNvCxnSpPr>
              <p:nvPr/>
            </p:nvCxnSpPr>
            <p:spPr>
              <a:xfrm rot="5400000">
                <a:off x="6055608" y="1197839"/>
                <a:ext cx="247494" cy="31893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9" name="直接连接符 18"/>
              <p:cNvCxnSpPr>
                <a:stCxn id="37" idx="5"/>
                <a:endCxn id="16" idx="0"/>
              </p:cNvCxnSpPr>
              <p:nvPr/>
            </p:nvCxnSpPr>
            <p:spPr>
              <a:xfrm rot="16200000" flipH="1">
                <a:off x="6204838" y="1548674"/>
                <a:ext cx="361073" cy="73097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0" name="直接连接符 19"/>
              <p:cNvCxnSpPr>
                <a:stCxn id="14" idx="4"/>
              </p:cNvCxnSpPr>
              <p:nvPr/>
            </p:nvCxnSpPr>
            <p:spPr>
              <a:xfrm rot="16200000" flipH="1">
                <a:off x="5572132" y="2714626"/>
                <a:ext cx="285752" cy="28575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21" name="直接连接符 20"/>
              <p:cNvCxnSpPr>
                <a:stCxn id="16" idx="4"/>
              </p:cNvCxnSpPr>
              <p:nvPr/>
            </p:nvCxnSpPr>
            <p:spPr>
              <a:xfrm rot="16200000" flipH="1">
                <a:off x="7090189" y="2648340"/>
                <a:ext cx="214314" cy="250033"/>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22" name="右箭头 21"/>
              <p:cNvSpPr/>
              <p:nvPr/>
            </p:nvSpPr>
            <p:spPr>
              <a:xfrm>
                <a:off x="3786182" y="2285998"/>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3" name="椭圆 22"/>
              <p:cNvSpPr/>
              <p:nvPr/>
            </p:nvSpPr>
            <p:spPr>
              <a:xfrm>
                <a:off x="1285852" y="214312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4" name="等腰三角形 23"/>
              <p:cNvSpPr/>
              <p:nvPr/>
            </p:nvSpPr>
            <p:spPr>
              <a:xfrm>
                <a:off x="2214546" y="2071684"/>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25" name="TextBox 24"/>
              <p:cNvSpPr txBox="1"/>
              <p:nvPr/>
            </p:nvSpPr>
            <p:spPr>
              <a:xfrm>
                <a:off x="3000364" y="2143122"/>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27" name="直接连接符 26"/>
              <p:cNvCxnSpPr>
                <a:stCxn id="5" idx="3"/>
                <a:endCxn id="23" idx="7"/>
              </p:cNvCxnSpPr>
              <p:nvPr/>
            </p:nvCxnSpPr>
            <p:spPr>
              <a:xfrm rot="5400000">
                <a:off x="1590733" y="1733623"/>
                <a:ext cx="461808" cy="461808"/>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0" name="直接连接符 29"/>
              <p:cNvCxnSpPr>
                <a:stCxn id="5" idx="4"/>
                <a:endCxn id="24" idx="0"/>
              </p:cNvCxnSpPr>
              <p:nvPr/>
            </p:nvCxnSpPr>
            <p:spPr>
              <a:xfrm rot="16200000" flipH="1">
                <a:off x="2214546" y="1750213"/>
                <a:ext cx="285752" cy="35719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2" name="直接连接符 31"/>
              <p:cNvCxnSpPr>
                <a:stCxn id="5" idx="5"/>
              </p:cNvCxnSpPr>
              <p:nvPr/>
            </p:nvCxnSpPr>
            <p:spPr>
              <a:xfrm rot="16200000" flipH="1">
                <a:off x="2447989" y="1590746"/>
                <a:ext cx="409499" cy="69525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4" name="直接连接符 33"/>
              <p:cNvCxnSpPr>
                <a:stCxn id="23" idx="3"/>
                <a:endCxn id="6" idx="0"/>
              </p:cNvCxnSpPr>
              <p:nvPr/>
            </p:nvCxnSpPr>
            <p:spPr>
              <a:xfrm rot="5400000">
                <a:off x="1125117"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6" name="直接连接符 35"/>
              <p:cNvCxnSpPr>
                <a:stCxn id="23" idx="5"/>
                <a:endCxn id="7" idx="0"/>
              </p:cNvCxnSpPr>
              <p:nvPr/>
            </p:nvCxnSpPr>
            <p:spPr>
              <a:xfrm rot="16200000" flipH="1">
                <a:off x="1608593"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37" name="椭圆 36"/>
              <p:cNvSpPr/>
              <p:nvPr/>
            </p:nvSpPr>
            <p:spPr>
              <a:xfrm>
                <a:off x="5715008"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8" name="TextBox 37"/>
              <p:cNvSpPr txBox="1"/>
              <p:nvPr/>
            </p:nvSpPr>
            <p:spPr>
              <a:xfrm>
                <a:off x="7143768" y="288051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40" name="直接连接符 39"/>
              <p:cNvCxnSpPr>
                <a:stCxn id="37" idx="3"/>
                <a:endCxn id="14" idx="0"/>
              </p:cNvCxnSpPr>
              <p:nvPr/>
            </p:nvCxnSpPr>
            <p:spPr>
              <a:xfrm rot="5400000">
                <a:off x="5304240" y="1680044"/>
                <a:ext cx="409499" cy="516656"/>
              </a:xfrm>
              <a:prstGeom prst="line">
                <a:avLst/>
              </a:prstGeom>
              <a:ln>
                <a:tailEnd type="none"/>
              </a:ln>
            </p:spPr>
            <p:style>
              <a:lnRef idx="1">
                <a:schemeClr val="accent2"/>
              </a:lnRef>
              <a:fillRef idx="0">
                <a:schemeClr val="accent2"/>
              </a:fillRef>
              <a:effectRef idx="0">
                <a:schemeClr val="accent2"/>
              </a:effectRef>
              <a:fontRef idx="minor">
                <a:schemeClr val="tx1"/>
              </a:fontRef>
            </p:style>
          </p:cxnSp>
        </p:grpSp>
        <p:sp>
          <p:nvSpPr>
            <p:cNvPr id="35" name="TextBox 34"/>
            <p:cNvSpPr txBox="1"/>
            <p:nvPr/>
          </p:nvSpPr>
          <p:spPr>
            <a:xfrm>
              <a:off x="3286116" y="171449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T</a:t>
              </a:r>
              <a:endParaRPr lang="zh-CN" altLang="en-US" sz="2000">
                <a:solidFill>
                  <a:srgbClr val="0000FF"/>
                </a:solidFill>
                <a:latin typeface="Consolas" pitchFamily="49" charset="0"/>
                <a:ea typeface="楷体" pitchFamily="49" charset="-122"/>
                <a:cs typeface="Consolas" pitchFamily="49" charset="0"/>
              </a:endParaRPr>
            </a:p>
          </p:txBody>
        </p:sp>
        <p:sp>
          <p:nvSpPr>
            <p:cNvPr id="41" name="TextBox 40"/>
            <p:cNvSpPr txBox="1"/>
            <p:nvPr/>
          </p:nvSpPr>
          <p:spPr>
            <a:xfrm>
              <a:off x="4714876" y="171449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B</a:t>
              </a:r>
              <a:endParaRPr lang="zh-CN" altLang="en-US" sz="2000">
                <a:solidFill>
                  <a:srgbClr val="0000FF"/>
                </a:solidFill>
                <a:latin typeface="Consolas" pitchFamily="49" charset="0"/>
                <a:ea typeface="楷体" pitchFamily="49" charset="-122"/>
                <a:cs typeface="Consolas" pitchFamily="49" charset="0"/>
              </a:endParaRPr>
            </a:p>
          </p:txBody>
        </p:sp>
      </p:grpSp>
      <p:sp>
        <p:nvSpPr>
          <p:cNvPr id="46" name="TextBox 45"/>
          <p:cNvSpPr txBox="1"/>
          <p:nvPr/>
        </p:nvSpPr>
        <p:spPr>
          <a:xfrm>
            <a:off x="3786182" y="1431606"/>
            <a:ext cx="1285884" cy="425758"/>
          </a:xfrm>
          <a:prstGeom prst="rect">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ts val="2600"/>
              </a:lnSpc>
              <a:spcBef>
                <a:spcPts val="0"/>
              </a:spcBef>
            </a:pPr>
            <a:r>
              <a:rPr lang="zh-CN" altLang="en-US" sz="2000" dirty="0">
                <a:ln w="11430"/>
                <a:solidFill>
                  <a:srgbClr val="9900CC"/>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先序序列</a:t>
            </a:r>
          </a:p>
        </p:txBody>
      </p:sp>
      <p:sp>
        <p:nvSpPr>
          <p:cNvPr id="2" name="灯片编号占位符 1">
            <a:extLst>
              <a:ext uri="{FF2B5EF4-FFF2-40B4-BE49-F238E27FC236}">
                <a16:creationId xmlns:a16="http://schemas.microsoft.com/office/drawing/2014/main" id="{C6C9380A-2E9E-4F5D-A1C0-D62FBBCFC200}"/>
              </a:ext>
            </a:extLst>
          </p:cNvPr>
          <p:cNvSpPr>
            <a:spLocks noGrp="1"/>
          </p:cNvSpPr>
          <p:nvPr>
            <p:ph type="sldNum" sz="quarter" idx="12"/>
          </p:nvPr>
        </p:nvSpPr>
        <p:spPr/>
        <p:txBody>
          <a:bodyPr/>
          <a:lstStyle/>
          <a:p>
            <a:fld id="{FFD28AF7-D4CC-4B35-B7D7-507FA0146854}" type="slidenum">
              <a:rPr lang="en-US" altLang="zh-CN" smtClean="0"/>
              <a:pPr/>
              <a:t>98</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424086"/>
            <a:ext cx="6929486" cy="861774"/>
          </a:xfrm>
          <a:prstGeom prst="rect">
            <a:avLst/>
          </a:prstGeom>
          <a:noFill/>
        </p:spPr>
        <p:txBody>
          <a:bodyPr wrap="square" rtlCol="0">
            <a:spAutoFit/>
          </a:bodyPr>
          <a:lstStyle/>
          <a:p>
            <a:pPr algn="l">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给定一棵树</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，将其转换成二叉树</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后，</a:t>
            </a:r>
            <a:r>
              <a:rPr lang="en-US" sz="2200">
                <a:solidFill>
                  <a:srgbClr val="0000FF"/>
                </a:solidFill>
                <a:latin typeface="Consolas" pitchFamily="49" charset="0"/>
                <a:ea typeface="楷体" pitchFamily="49" charset="-122"/>
                <a:cs typeface="Consolas" pitchFamily="49" charset="0"/>
              </a:rPr>
              <a:t>T</a:t>
            </a:r>
            <a:r>
              <a:rPr lang="zh-CN" altLang="en-US" sz="2200">
                <a:solidFill>
                  <a:srgbClr val="0000FF"/>
                </a:solidFill>
                <a:latin typeface="Consolas" pitchFamily="49" charset="0"/>
                <a:ea typeface="楷体" pitchFamily="49" charset="-122"/>
                <a:cs typeface="Consolas" pitchFamily="49" charset="0"/>
              </a:rPr>
              <a:t>的</a:t>
            </a:r>
            <a:r>
              <a:rPr lang="zh-CN" altLang="en-US" sz="2200">
                <a:solidFill>
                  <a:srgbClr val="FF00FF"/>
                </a:solidFill>
                <a:latin typeface="Consolas" pitchFamily="49" charset="0"/>
                <a:ea typeface="楷体" pitchFamily="49" charset="-122"/>
                <a:cs typeface="Consolas" pitchFamily="49" charset="0"/>
              </a:rPr>
              <a:t>后根遍历</a:t>
            </a:r>
            <a:r>
              <a:rPr lang="zh-CN" altLang="en-US" sz="2200">
                <a:solidFill>
                  <a:srgbClr val="0000FF"/>
                </a:solidFill>
                <a:latin typeface="Consolas" pitchFamily="49" charset="0"/>
                <a:ea typeface="楷体" pitchFamily="49" charset="-122"/>
                <a:cs typeface="Consolas" pitchFamily="49" charset="0"/>
              </a:rPr>
              <a:t>对应</a:t>
            </a:r>
            <a:r>
              <a:rPr lang="en-US" sz="2200">
                <a:solidFill>
                  <a:srgbClr val="0000FF"/>
                </a:solidFill>
                <a:latin typeface="Consolas" pitchFamily="49" charset="0"/>
                <a:ea typeface="楷体" pitchFamily="49" charset="-122"/>
                <a:cs typeface="Consolas" pitchFamily="49" charset="0"/>
              </a:rPr>
              <a:t>B</a:t>
            </a:r>
            <a:r>
              <a:rPr lang="zh-CN" altLang="en-US" sz="2200">
                <a:solidFill>
                  <a:srgbClr val="0000FF"/>
                </a:solidFill>
                <a:latin typeface="Consolas" pitchFamily="49" charset="0"/>
                <a:ea typeface="楷体" pitchFamily="49" charset="-122"/>
                <a:cs typeface="Consolas" pitchFamily="49" charset="0"/>
              </a:rPr>
              <a:t>的什么遍历序列？</a:t>
            </a:r>
          </a:p>
        </p:txBody>
      </p:sp>
      <p:grpSp>
        <p:nvGrpSpPr>
          <p:cNvPr id="29" name="组合 28"/>
          <p:cNvGrpSpPr/>
          <p:nvPr/>
        </p:nvGrpSpPr>
        <p:grpSpPr>
          <a:xfrm>
            <a:off x="428596" y="4762521"/>
            <a:ext cx="8501122" cy="507732"/>
            <a:chOff x="435986" y="3571882"/>
            <a:chExt cx="8207980" cy="380798"/>
          </a:xfrm>
        </p:grpSpPr>
        <p:sp>
          <p:nvSpPr>
            <p:cNvPr id="30" name="TextBox 29"/>
            <p:cNvSpPr txBox="1"/>
            <p:nvPr/>
          </p:nvSpPr>
          <p:spPr>
            <a:xfrm>
              <a:off x="435986" y="3571882"/>
              <a:ext cx="3850262"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后根序列：</a:t>
              </a:r>
              <a:r>
                <a:rPr lang="en-US" altLang="zh-CN" sz="2000">
                  <a:solidFill>
                    <a:srgbClr val="FF00FF"/>
                  </a:solidFill>
                  <a:latin typeface="Consolas" pitchFamily="49" charset="0"/>
                  <a:ea typeface="楷体" pitchFamily="49" charset="-122"/>
                  <a:cs typeface="Consolas" pitchFamily="49" charset="0"/>
                </a:rPr>
                <a:t> </a:t>
              </a:r>
              <a:r>
                <a:rPr lang="en-US" altLang="zh-CN" sz="2000" i="1">
                  <a:solidFill>
                    <a:srgbClr val="FF00FF"/>
                  </a:solidFill>
                  <a:latin typeface="Consolas" pitchFamily="49" charset="0"/>
                  <a:ea typeface="楷体" pitchFamily="49" charset="-122"/>
                  <a:cs typeface="Consolas" pitchFamily="49" charset="0"/>
                </a:rPr>
                <a:t>B</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11</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12</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 </a:t>
              </a:r>
              <a:r>
                <a:rPr lang="en-US" altLang="zh-CN" sz="2000">
                  <a:solidFill>
                    <a:srgbClr val="FF00FF"/>
                  </a:solidFill>
                  <a:latin typeface="Consolas" pitchFamily="49" charset="0"/>
                  <a:ea typeface="宋体"/>
                  <a:cs typeface="Consolas" pitchFamily="49" charset="0"/>
                </a:rPr>
                <a:t>… </a:t>
              </a:r>
              <a:r>
                <a:rPr lang="en-US" altLang="zh-CN" sz="2000" i="1">
                  <a:solidFill>
                    <a:srgbClr val="FF00FF"/>
                  </a:solidFill>
                  <a:latin typeface="Consolas" pitchFamily="49" charset="0"/>
                  <a:ea typeface="宋体"/>
                  <a:cs typeface="Consolas" pitchFamily="49" charset="0"/>
                </a:rPr>
                <a:t>A</a:t>
              </a:r>
              <a:endParaRPr lang="zh-CN" altLang="en-US" sz="2000" i="1">
                <a:solidFill>
                  <a:srgbClr val="FF00FF"/>
                </a:solidFill>
                <a:latin typeface="Consolas" pitchFamily="49" charset="0"/>
                <a:ea typeface="楷体" pitchFamily="49" charset="-122"/>
                <a:cs typeface="Consolas" pitchFamily="49" charset="0"/>
              </a:endParaRPr>
            </a:p>
          </p:txBody>
        </p:sp>
        <p:sp>
          <p:nvSpPr>
            <p:cNvPr id="31" name="TextBox 30"/>
            <p:cNvSpPr txBox="1"/>
            <p:nvPr/>
          </p:nvSpPr>
          <p:spPr>
            <a:xfrm>
              <a:off x="5000628" y="3594890"/>
              <a:ext cx="3643338" cy="357790"/>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中序序列：</a:t>
              </a:r>
              <a:r>
                <a:rPr lang="en-US" altLang="zh-CN" sz="2000" i="1">
                  <a:solidFill>
                    <a:srgbClr val="FF00FF"/>
                  </a:solidFill>
                  <a:latin typeface="Consolas" pitchFamily="49" charset="0"/>
                  <a:ea typeface="楷体" pitchFamily="49" charset="-122"/>
                  <a:cs typeface="Consolas" pitchFamily="49" charset="0"/>
                </a:rPr>
                <a:t>B</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11</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12</a:t>
              </a:r>
              <a:r>
                <a:rPr lang="en-US" altLang="zh-CN" sz="2000">
                  <a:solidFill>
                    <a:srgbClr val="FF00FF"/>
                  </a:solidFill>
                  <a:latin typeface="Consolas" pitchFamily="49" charset="0"/>
                  <a:ea typeface="楷体" pitchFamily="49" charset="-122"/>
                  <a:cs typeface="Consolas" pitchFamily="49" charset="0"/>
                </a:rPr>
                <a:t> t</a:t>
              </a:r>
              <a:r>
                <a:rPr lang="en-US" altLang="zh-CN" sz="2000" baseline="-25000">
                  <a:solidFill>
                    <a:srgbClr val="FF00FF"/>
                  </a:solidFill>
                  <a:latin typeface="Consolas" pitchFamily="49" charset="0"/>
                  <a:ea typeface="楷体" pitchFamily="49" charset="-122"/>
                  <a:cs typeface="Consolas" pitchFamily="49" charset="0"/>
                </a:rPr>
                <a:t>2</a:t>
              </a:r>
              <a:r>
                <a:rPr lang="en-US" altLang="zh-CN" sz="2000">
                  <a:solidFill>
                    <a:srgbClr val="FF00FF"/>
                  </a:solidFill>
                  <a:latin typeface="Consolas" pitchFamily="49" charset="0"/>
                  <a:ea typeface="楷体" pitchFamily="49" charset="-122"/>
                  <a:cs typeface="Consolas" pitchFamily="49" charset="0"/>
                </a:rPr>
                <a:t> </a:t>
              </a:r>
              <a:r>
                <a:rPr lang="en-US" altLang="zh-CN" sz="2000">
                  <a:solidFill>
                    <a:srgbClr val="FF00FF"/>
                  </a:solidFill>
                  <a:latin typeface="Consolas" pitchFamily="49" charset="0"/>
                  <a:ea typeface="宋体"/>
                  <a:cs typeface="Consolas" pitchFamily="49" charset="0"/>
                </a:rPr>
                <a:t>… </a:t>
              </a:r>
              <a:r>
                <a:rPr lang="en-US" altLang="zh-CN" sz="2000" i="1">
                  <a:solidFill>
                    <a:srgbClr val="FF00FF"/>
                  </a:solidFill>
                  <a:latin typeface="Consolas" pitchFamily="49" charset="0"/>
                  <a:ea typeface="宋体"/>
                  <a:cs typeface="Consolas" pitchFamily="49" charset="0"/>
                </a:rPr>
                <a:t>A</a:t>
              </a:r>
              <a:endParaRPr lang="zh-CN" altLang="en-US" sz="2000" i="1">
                <a:solidFill>
                  <a:srgbClr val="FF00FF"/>
                </a:solidFill>
                <a:latin typeface="Consolas" pitchFamily="49" charset="0"/>
                <a:ea typeface="楷体" pitchFamily="49" charset="-122"/>
                <a:cs typeface="Consolas" pitchFamily="49" charset="0"/>
              </a:endParaRPr>
            </a:p>
          </p:txBody>
        </p:sp>
        <p:sp>
          <p:nvSpPr>
            <p:cNvPr id="32" name="右箭头 31"/>
            <p:cNvSpPr/>
            <p:nvPr/>
          </p:nvSpPr>
          <p:spPr>
            <a:xfrm>
              <a:off x="4357686" y="3589741"/>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4" name="组合 33"/>
          <p:cNvGrpSpPr/>
          <p:nvPr/>
        </p:nvGrpSpPr>
        <p:grpSpPr>
          <a:xfrm>
            <a:off x="785786" y="1142984"/>
            <a:ext cx="6858048" cy="3333773"/>
            <a:chOff x="785786" y="928676"/>
            <a:chExt cx="6858048" cy="2500330"/>
          </a:xfrm>
        </p:grpSpPr>
        <p:sp>
          <p:nvSpPr>
            <p:cNvPr id="35" name="椭圆 34"/>
            <p:cNvSpPr/>
            <p:nvPr/>
          </p:nvSpPr>
          <p:spPr>
            <a:xfrm>
              <a:off x="6286511" y="928676"/>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6" name="椭圆 35"/>
            <p:cNvSpPr/>
            <p:nvPr/>
          </p:nvSpPr>
          <p:spPr>
            <a:xfrm>
              <a:off x="2000232"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7" name="等腰三角形 36"/>
            <p:cNvSpPr/>
            <p:nvPr/>
          </p:nvSpPr>
          <p:spPr>
            <a:xfrm>
              <a:off x="78578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38" name="等腰三角形 37"/>
            <p:cNvSpPr/>
            <p:nvPr/>
          </p:nvSpPr>
          <p:spPr>
            <a:xfrm>
              <a:off x="1500166" y="2643188"/>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39" name="等腰三角形 38"/>
            <p:cNvSpPr/>
            <p:nvPr/>
          </p:nvSpPr>
          <p:spPr>
            <a:xfrm>
              <a:off x="4929190" y="214312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11</a:t>
              </a:r>
              <a:endParaRPr lang="zh-CN" altLang="en-US" sz="1800" baseline="-25000">
                <a:solidFill>
                  <a:srgbClr val="0000FF"/>
                </a:solidFill>
                <a:latin typeface="Consolas" pitchFamily="49" charset="0"/>
                <a:cs typeface="Consolas" pitchFamily="49" charset="0"/>
              </a:endParaRPr>
            </a:p>
          </p:txBody>
        </p:sp>
        <p:sp>
          <p:nvSpPr>
            <p:cNvPr id="40" name="等腰三角形 39"/>
            <p:cNvSpPr/>
            <p:nvPr/>
          </p:nvSpPr>
          <p:spPr>
            <a:xfrm>
              <a:off x="5597532" y="2857502"/>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12</a:t>
              </a:r>
              <a:endParaRPr lang="zh-CN" altLang="en-US" sz="1800" baseline="-25000">
                <a:solidFill>
                  <a:srgbClr val="0000FF"/>
                </a:solidFill>
                <a:latin typeface="Consolas" pitchFamily="49" charset="0"/>
                <a:cs typeface="Consolas" pitchFamily="49" charset="0"/>
              </a:endParaRPr>
            </a:p>
          </p:txBody>
        </p:sp>
        <p:sp>
          <p:nvSpPr>
            <p:cNvPr id="41" name="等腰三角形 40"/>
            <p:cNvSpPr/>
            <p:nvPr/>
          </p:nvSpPr>
          <p:spPr>
            <a:xfrm>
              <a:off x="6429388" y="2094696"/>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cxnSp>
          <p:nvCxnSpPr>
            <p:cNvPr id="42" name="直接连接符 41"/>
            <p:cNvCxnSpPr>
              <a:stCxn id="35" idx="3"/>
              <a:endCxn id="55" idx="7"/>
            </p:cNvCxnSpPr>
            <p:nvPr/>
          </p:nvCxnSpPr>
          <p:spPr>
            <a:xfrm rot="5400000">
              <a:off x="6055608" y="1197839"/>
              <a:ext cx="247494" cy="31893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3" name="直接连接符 42"/>
            <p:cNvCxnSpPr>
              <a:stCxn id="55" idx="5"/>
              <a:endCxn id="41" idx="0"/>
            </p:cNvCxnSpPr>
            <p:nvPr/>
          </p:nvCxnSpPr>
          <p:spPr>
            <a:xfrm rot="16200000" flipH="1">
              <a:off x="6204838" y="1548674"/>
              <a:ext cx="361073" cy="73097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4" name="直接连接符 43"/>
            <p:cNvCxnSpPr>
              <a:stCxn id="39" idx="4"/>
            </p:cNvCxnSpPr>
            <p:nvPr/>
          </p:nvCxnSpPr>
          <p:spPr>
            <a:xfrm rot="16200000" flipH="1">
              <a:off x="5572132" y="2714626"/>
              <a:ext cx="285752" cy="285752"/>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45" name="直接连接符 44"/>
            <p:cNvCxnSpPr>
              <a:stCxn id="41" idx="4"/>
            </p:cNvCxnSpPr>
            <p:nvPr/>
          </p:nvCxnSpPr>
          <p:spPr>
            <a:xfrm rot="16200000" flipH="1">
              <a:off x="7090189" y="2648340"/>
              <a:ext cx="214314" cy="250033"/>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46" name="右箭头 45"/>
            <p:cNvSpPr/>
            <p:nvPr/>
          </p:nvSpPr>
          <p:spPr>
            <a:xfrm>
              <a:off x="3786182" y="2285998"/>
              <a:ext cx="500066" cy="285752"/>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7" name="椭圆 46"/>
            <p:cNvSpPr/>
            <p:nvPr/>
          </p:nvSpPr>
          <p:spPr>
            <a:xfrm>
              <a:off x="1285852" y="214312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48" name="等腰三角形 47"/>
            <p:cNvSpPr/>
            <p:nvPr/>
          </p:nvSpPr>
          <p:spPr>
            <a:xfrm>
              <a:off x="2214546" y="2071684"/>
              <a:ext cx="642942" cy="571504"/>
            </a:xfrm>
            <a:prstGeom prst="triangle">
              <a:avLst/>
            </a:prstGeom>
            <a:ln>
              <a:tailEnd type="stealth" w="med" len="lg"/>
            </a:ln>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lnSpc>
                  <a:spcPts val="1600"/>
                </a:lnSpc>
                <a:spcBef>
                  <a:spcPts val="0"/>
                </a:spcBef>
              </a:pPr>
              <a:r>
                <a:rPr lang="en-US" altLang="zh-CN" sz="1800">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49" name="TextBox 48"/>
            <p:cNvSpPr txBox="1"/>
            <p:nvPr/>
          </p:nvSpPr>
          <p:spPr>
            <a:xfrm>
              <a:off x="3000364" y="2143122"/>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50" name="直接连接符 49"/>
            <p:cNvCxnSpPr>
              <a:stCxn id="36" idx="3"/>
              <a:endCxn id="47" idx="7"/>
            </p:cNvCxnSpPr>
            <p:nvPr/>
          </p:nvCxnSpPr>
          <p:spPr>
            <a:xfrm rot="5400000">
              <a:off x="1590733" y="1733623"/>
              <a:ext cx="461808" cy="461808"/>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1" name="直接连接符 50"/>
            <p:cNvCxnSpPr>
              <a:stCxn id="36" idx="4"/>
              <a:endCxn id="48" idx="0"/>
            </p:cNvCxnSpPr>
            <p:nvPr/>
          </p:nvCxnSpPr>
          <p:spPr>
            <a:xfrm rot="16200000" flipH="1">
              <a:off x="2214546" y="1750213"/>
              <a:ext cx="285752" cy="357190"/>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2" name="直接连接符 51"/>
            <p:cNvCxnSpPr>
              <a:stCxn id="36" idx="5"/>
            </p:cNvCxnSpPr>
            <p:nvPr/>
          </p:nvCxnSpPr>
          <p:spPr>
            <a:xfrm rot="16200000" flipH="1">
              <a:off x="2447989" y="1590746"/>
              <a:ext cx="409499" cy="695251"/>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3" name="直接连接符 52"/>
            <p:cNvCxnSpPr>
              <a:stCxn id="47" idx="3"/>
              <a:endCxn id="37" idx="0"/>
            </p:cNvCxnSpPr>
            <p:nvPr/>
          </p:nvCxnSpPr>
          <p:spPr>
            <a:xfrm rot="5400000">
              <a:off x="1125117"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54" name="直接连接符 53"/>
            <p:cNvCxnSpPr>
              <a:stCxn id="47" idx="5"/>
              <a:endCxn id="38" idx="0"/>
            </p:cNvCxnSpPr>
            <p:nvPr/>
          </p:nvCxnSpPr>
          <p:spPr>
            <a:xfrm rot="16200000" flipH="1">
              <a:off x="1608593" y="2430143"/>
              <a:ext cx="195185" cy="230904"/>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55" name="椭圆 54"/>
            <p:cNvSpPr/>
            <p:nvPr/>
          </p:nvSpPr>
          <p:spPr>
            <a:xfrm>
              <a:off x="5715008" y="1428742"/>
              <a:ext cx="357190" cy="35719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i="1">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56" name="TextBox 55"/>
            <p:cNvSpPr txBox="1"/>
            <p:nvPr/>
          </p:nvSpPr>
          <p:spPr>
            <a:xfrm>
              <a:off x="7143768" y="2880514"/>
              <a:ext cx="500066" cy="35779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宋体"/>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cxnSp>
          <p:nvCxnSpPr>
            <p:cNvPr id="57" name="直接连接符 56"/>
            <p:cNvCxnSpPr>
              <a:stCxn id="55" idx="3"/>
              <a:endCxn id="39" idx="0"/>
            </p:cNvCxnSpPr>
            <p:nvPr/>
          </p:nvCxnSpPr>
          <p:spPr>
            <a:xfrm rot="5400000">
              <a:off x="5304240" y="1680044"/>
              <a:ext cx="409499" cy="516656"/>
            </a:xfrm>
            <a:prstGeom prst="line">
              <a:avLst/>
            </a:prstGeom>
            <a:ln>
              <a:tailEnd type="none"/>
            </a:ln>
          </p:spPr>
          <p:style>
            <a:lnRef idx="1">
              <a:schemeClr val="accent2"/>
            </a:lnRef>
            <a:fillRef idx="0">
              <a:schemeClr val="accent2"/>
            </a:fillRef>
            <a:effectRef idx="0">
              <a:schemeClr val="accent2"/>
            </a:effectRef>
            <a:fontRef idx="minor">
              <a:schemeClr val="tx1"/>
            </a:fontRef>
          </p:style>
        </p:cxnSp>
      </p:grpSp>
      <p:pic>
        <p:nvPicPr>
          <p:cNvPr id="33" name="Picture 2"/>
          <p:cNvPicPr>
            <a:picLocks noChangeAspect="1" noChangeArrowheads="1"/>
          </p:cNvPicPr>
          <p:nvPr/>
        </p:nvPicPr>
        <p:blipFill>
          <a:blip r:embed="rId4" cstate="print"/>
          <a:srcRect/>
          <a:stretch>
            <a:fillRect/>
          </a:stretch>
        </p:blipFill>
        <p:spPr bwMode="auto">
          <a:xfrm>
            <a:off x="285720" y="95227"/>
            <a:ext cx="785818" cy="1006759"/>
          </a:xfrm>
          <a:prstGeom prst="rect">
            <a:avLst/>
          </a:prstGeom>
          <a:ln>
            <a:noFill/>
          </a:ln>
          <a:effectLst>
            <a:softEdge rad="112500"/>
          </a:effectLst>
        </p:spPr>
      </p:pic>
      <p:sp>
        <p:nvSpPr>
          <p:cNvPr id="59" name="TextBox 58"/>
          <p:cNvSpPr txBox="1"/>
          <p:nvPr/>
        </p:nvSpPr>
        <p:spPr>
          <a:xfrm>
            <a:off x="3714744" y="1643050"/>
            <a:ext cx="1285884" cy="425758"/>
          </a:xfrm>
          <a:prstGeom prst="rect">
            <a:avLst/>
          </a:prstGeom>
          <a:solidFill>
            <a:schemeClr val="accent5">
              <a:lumMod val="40000"/>
              <a:lumOff val="60000"/>
            </a:schemeClr>
          </a:solidFill>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ts val="2600"/>
              </a:lnSpc>
              <a:spcBef>
                <a:spcPts val="0"/>
              </a:spcBef>
            </a:pPr>
            <a:r>
              <a:rPr lang="zh-CN" altLang="en-US" sz="2000">
                <a:ln w="11430"/>
                <a:solidFill>
                  <a:srgbClr val="9900CC"/>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中序序列</a:t>
            </a:r>
          </a:p>
        </p:txBody>
      </p:sp>
      <p:sp>
        <p:nvSpPr>
          <p:cNvPr id="2" name="灯片编号占位符 1">
            <a:extLst>
              <a:ext uri="{FF2B5EF4-FFF2-40B4-BE49-F238E27FC236}">
                <a16:creationId xmlns:a16="http://schemas.microsoft.com/office/drawing/2014/main" id="{940844B8-7D1C-492F-82CA-F60BCD022974}"/>
              </a:ext>
            </a:extLst>
          </p:cNvPr>
          <p:cNvSpPr>
            <a:spLocks noGrp="1"/>
          </p:cNvSpPr>
          <p:nvPr>
            <p:ph type="sldNum" sz="quarter" idx="12"/>
          </p:nvPr>
        </p:nvSpPr>
        <p:spPr/>
        <p:txBody>
          <a:bodyPr/>
          <a:lstStyle/>
          <a:p>
            <a:fld id="{FFD28AF7-D4CC-4B35-B7D7-507FA0146854}" type="slidenum">
              <a:rPr lang="en-US" altLang="zh-CN" smtClean="0"/>
              <a:pPr/>
              <a:t>99</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6|18.6|23.9"/>
</p:tagLst>
</file>

<file path=ppt/tags/tag10.xml><?xml version="1.0" encoding="utf-8"?>
<p:tagLst xmlns:a="http://schemas.openxmlformats.org/drawingml/2006/main" xmlns:r="http://schemas.openxmlformats.org/officeDocument/2006/relationships" xmlns:p="http://schemas.openxmlformats.org/presentationml/2006/main">
  <p:tag name="TIMING" val="|18.6|44.3|19.3|15"/>
</p:tagLst>
</file>

<file path=ppt/tags/tag11.xml><?xml version="1.0" encoding="utf-8"?>
<p:tagLst xmlns:a="http://schemas.openxmlformats.org/drawingml/2006/main" xmlns:r="http://schemas.openxmlformats.org/officeDocument/2006/relationships" xmlns:p="http://schemas.openxmlformats.org/presentationml/2006/main">
  <p:tag name="TIMING" val="|19.1|12.2|0.9|10|1.9|9.2|9.2|2.3|1.5|2.1|0.5|1|11.2"/>
</p:tagLst>
</file>

<file path=ppt/tags/tag12.xml><?xml version="1.0" encoding="utf-8"?>
<p:tagLst xmlns:a="http://schemas.openxmlformats.org/drawingml/2006/main" xmlns:r="http://schemas.openxmlformats.org/officeDocument/2006/relationships" xmlns:p="http://schemas.openxmlformats.org/presentationml/2006/main">
  <p:tag name="TIMING" val="|49.7|4.3|4.6|6.8|15.3|2.3|1.3|1.8|2.2|2.3|3|14.8|1.3"/>
</p:tagLst>
</file>

<file path=ppt/tags/tag13.xml><?xml version="1.0" encoding="utf-8"?>
<p:tagLst xmlns:a="http://schemas.openxmlformats.org/drawingml/2006/main" xmlns:r="http://schemas.openxmlformats.org/officeDocument/2006/relationships" xmlns:p="http://schemas.openxmlformats.org/presentationml/2006/main">
  <p:tag name="TIMING" val="|8.3|2.8|1.1|0.8|0.6|3.6|0.5|0.7|0.8|1.6|0.7|0.9|1.1"/>
</p:tagLst>
</file>

<file path=ppt/tags/tag14.xml><?xml version="1.0" encoding="utf-8"?>
<p:tagLst xmlns:a="http://schemas.openxmlformats.org/drawingml/2006/main" xmlns:r="http://schemas.openxmlformats.org/officeDocument/2006/relationships" xmlns:p="http://schemas.openxmlformats.org/presentationml/2006/main">
  <p:tag name="TIMING" val="|36.1|11.6|38.6"/>
</p:tagLst>
</file>

<file path=ppt/tags/tag15.xml><?xml version="1.0" encoding="utf-8"?>
<p:tagLst xmlns:a="http://schemas.openxmlformats.org/drawingml/2006/main" xmlns:r="http://schemas.openxmlformats.org/officeDocument/2006/relationships" xmlns:p="http://schemas.openxmlformats.org/presentationml/2006/main">
  <p:tag name="TIMING" val="|16"/>
</p:tagLst>
</file>

<file path=ppt/tags/tag16.xml><?xml version="1.0" encoding="utf-8"?>
<p:tagLst xmlns:a="http://schemas.openxmlformats.org/drawingml/2006/main" xmlns:r="http://schemas.openxmlformats.org/officeDocument/2006/relationships" xmlns:p="http://schemas.openxmlformats.org/presentationml/2006/main">
  <p:tag name="TIMING" val="|12.2"/>
</p:tagLst>
</file>

<file path=ppt/tags/tag17.xml><?xml version="1.0" encoding="utf-8"?>
<p:tagLst xmlns:a="http://schemas.openxmlformats.org/drawingml/2006/main" xmlns:r="http://schemas.openxmlformats.org/officeDocument/2006/relationships" xmlns:p="http://schemas.openxmlformats.org/presentationml/2006/main">
  <p:tag name="TIMING" val="|27.9"/>
</p:tagLst>
</file>

<file path=ppt/tags/tag18.xml><?xml version="1.0" encoding="utf-8"?>
<p:tagLst xmlns:a="http://schemas.openxmlformats.org/drawingml/2006/main" xmlns:r="http://schemas.openxmlformats.org/officeDocument/2006/relationships" xmlns:p="http://schemas.openxmlformats.org/presentationml/2006/main">
  <p:tag name="TIMING" val="|17.9|7.1"/>
</p:tagLst>
</file>

<file path=ppt/tags/tag19.xml><?xml version="1.0" encoding="utf-8"?>
<p:tagLst xmlns:a="http://schemas.openxmlformats.org/drawingml/2006/main" xmlns:r="http://schemas.openxmlformats.org/officeDocument/2006/relationships" xmlns:p="http://schemas.openxmlformats.org/presentationml/2006/main">
  <p:tag name="TIMING" val="|8.5|9.2|2.9"/>
</p:tagLst>
</file>

<file path=ppt/tags/tag2.xml><?xml version="1.0" encoding="utf-8"?>
<p:tagLst xmlns:a="http://schemas.openxmlformats.org/drawingml/2006/main" xmlns:r="http://schemas.openxmlformats.org/officeDocument/2006/relationships" xmlns:p="http://schemas.openxmlformats.org/presentationml/2006/main">
  <p:tag name="TIMING" val="|14.7|1|0.7|0.7|8.4|2.3"/>
</p:tagLst>
</file>

<file path=ppt/tags/tag20.xml><?xml version="1.0" encoding="utf-8"?>
<p:tagLst xmlns:a="http://schemas.openxmlformats.org/drawingml/2006/main" xmlns:r="http://schemas.openxmlformats.org/officeDocument/2006/relationships" xmlns:p="http://schemas.openxmlformats.org/presentationml/2006/main">
  <p:tag name="TIMING" val="|5.1|3.2"/>
</p:tagLst>
</file>

<file path=ppt/tags/tag21.xml><?xml version="1.0" encoding="utf-8"?>
<p:tagLst xmlns:a="http://schemas.openxmlformats.org/drawingml/2006/main" xmlns:r="http://schemas.openxmlformats.org/officeDocument/2006/relationships" xmlns:p="http://schemas.openxmlformats.org/presentationml/2006/main">
  <p:tag name="TIMING" val="|2.2"/>
</p:tagLst>
</file>

<file path=ppt/tags/tag22.xml><?xml version="1.0" encoding="utf-8"?>
<p:tagLst xmlns:a="http://schemas.openxmlformats.org/drawingml/2006/main" xmlns:r="http://schemas.openxmlformats.org/officeDocument/2006/relationships" xmlns:p="http://schemas.openxmlformats.org/presentationml/2006/main">
  <p:tag name="TIMING" val="|15.2"/>
</p:tagLst>
</file>

<file path=ppt/tags/tag23.xml><?xml version="1.0" encoding="utf-8"?>
<p:tagLst xmlns:a="http://schemas.openxmlformats.org/drawingml/2006/main" xmlns:r="http://schemas.openxmlformats.org/officeDocument/2006/relationships" xmlns:p="http://schemas.openxmlformats.org/presentationml/2006/main">
  <p:tag name="TIMING" val="|29.1|6.4"/>
</p:tagLst>
</file>

<file path=ppt/tags/tag24.xml><?xml version="1.0" encoding="utf-8"?>
<p:tagLst xmlns:a="http://schemas.openxmlformats.org/drawingml/2006/main" xmlns:r="http://schemas.openxmlformats.org/officeDocument/2006/relationships" xmlns:p="http://schemas.openxmlformats.org/presentationml/2006/main">
  <p:tag name="TIMING" val="|6.8|1.5|8.8"/>
</p:tagLst>
</file>

<file path=ppt/tags/tag25.xml><?xml version="1.0" encoding="utf-8"?>
<p:tagLst xmlns:a="http://schemas.openxmlformats.org/drawingml/2006/main" xmlns:r="http://schemas.openxmlformats.org/officeDocument/2006/relationships" xmlns:p="http://schemas.openxmlformats.org/presentationml/2006/main">
  <p:tag name="TIMING" val="|26.8|0.7"/>
</p:tagLst>
</file>

<file path=ppt/tags/tag26.xml><?xml version="1.0" encoding="utf-8"?>
<p:tagLst xmlns:a="http://schemas.openxmlformats.org/drawingml/2006/main" xmlns:r="http://schemas.openxmlformats.org/officeDocument/2006/relationships" xmlns:p="http://schemas.openxmlformats.org/presentationml/2006/main">
  <p:tag name="TIMING" val="|16.8|32|2"/>
</p:tagLst>
</file>

<file path=ppt/tags/tag27.xml><?xml version="1.0" encoding="utf-8"?>
<p:tagLst xmlns:a="http://schemas.openxmlformats.org/drawingml/2006/main" xmlns:r="http://schemas.openxmlformats.org/officeDocument/2006/relationships" xmlns:p="http://schemas.openxmlformats.org/presentationml/2006/main">
  <p:tag name="TIMING" val="|7.8"/>
</p:tagLst>
</file>

<file path=ppt/tags/tag28.xml><?xml version="1.0" encoding="utf-8"?>
<p:tagLst xmlns:a="http://schemas.openxmlformats.org/drawingml/2006/main" xmlns:r="http://schemas.openxmlformats.org/officeDocument/2006/relationships" xmlns:p="http://schemas.openxmlformats.org/presentationml/2006/main">
  <p:tag name="TIMING" val="|49.1|0.7"/>
</p:tagLst>
</file>

<file path=ppt/tags/tag29.xml><?xml version="1.0" encoding="utf-8"?>
<p:tagLst xmlns:a="http://schemas.openxmlformats.org/drawingml/2006/main" xmlns:r="http://schemas.openxmlformats.org/officeDocument/2006/relationships" xmlns:p="http://schemas.openxmlformats.org/presentationml/2006/main">
  <p:tag name="TIMING" val="|20.5|32.1|1.2"/>
</p:tagLst>
</file>

<file path=ppt/tags/tag3.xml><?xml version="1.0" encoding="utf-8"?>
<p:tagLst xmlns:a="http://schemas.openxmlformats.org/drawingml/2006/main" xmlns:r="http://schemas.openxmlformats.org/officeDocument/2006/relationships" xmlns:p="http://schemas.openxmlformats.org/presentationml/2006/main">
  <p:tag name="TIMING" val="|3.9|20.4"/>
</p:tagLst>
</file>

<file path=ppt/tags/tag30.xml><?xml version="1.0" encoding="utf-8"?>
<p:tagLst xmlns:a="http://schemas.openxmlformats.org/drawingml/2006/main" xmlns:r="http://schemas.openxmlformats.org/officeDocument/2006/relationships" xmlns:p="http://schemas.openxmlformats.org/presentationml/2006/main">
  <p:tag name="TIMING" val="|13.5|0.9|0.5"/>
</p:tagLst>
</file>

<file path=ppt/tags/tag31.xml><?xml version="1.0" encoding="utf-8"?>
<p:tagLst xmlns:a="http://schemas.openxmlformats.org/drawingml/2006/main" xmlns:r="http://schemas.openxmlformats.org/officeDocument/2006/relationships" xmlns:p="http://schemas.openxmlformats.org/presentationml/2006/main">
  <p:tag name="TIMING" val="|25.4|1.7|2.1"/>
</p:tagLst>
</file>

<file path=ppt/tags/tag32.xml><?xml version="1.0" encoding="utf-8"?>
<p:tagLst xmlns:a="http://schemas.openxmlformats.org/drawingml/2006/main" xmlns:r="http://schemas.openxmlformats.org/officeDocument/2006/relationships" xmlns:p="http://schemas.openxmlformats.org/presentationml/2006/main">
  <p:tag name="TIMING" val="|6.9"/>
</p:tagLst>
</file>

<file path=ppt/tags/tag33.xml><?xml version="1.0" encoding="utf-8"?>
<p:tagLst xmlns:a="http://schemas.openxmlformats.org/drawingml/2006/main" xmlns:r="http://schemas.openxmlformats.org/officeDocument/2006/relationships" xmlns:p="http://schemas.openxmlformats.org/presentationml/2006/main">
  <p:tag name="TIMING" val="|23.5|1.2|0.4|14|0.8"/>
</p:tagLst>
</file>

<file path=ppt/tags/tag34.xml><?xml version="1.0" encoding="utf-8"?>
<p:tagLst xmlns:a="http://schemas.openxmlformats.org/drawingml/2006/main" xmlns:r="http://schemas.openxmlformats.org/officeDocument/2006/relationships" xmlns:p="http://schemas.openxmlformats.org/presentationml/2006/main">
  <p:tag name="TIMING" val="|21.5"/>
</p:tagLst>
</file>

<file path=ppt/tags/tag35.xml><?xml version="1.0" encoding="utf-8"?>
<p:tagLst xmlns:a="http://schemas.openxmlformats.org/drawingml/2006/main" xmlns:r="http://schemas.openxmlformats.org/officeDocument/2006/relationships" xmlns:p="http://schemas.openxmlformats.org/presentationml/2006/main">
  <p:tag name="TIMING" val="|52.1|1.3|1.1|75.7"/>
</p:tagLst>
</file>

<file path=ppt/tags/tag36.xml><?xml version="1.0" encoding="utf-8"?>
<p:tagLst xmlns:a="http://schemas.openxmlformats.org/drawingml/2006/main" xmlns:r="http://schemas.openxmlformats.org/officeDocument/2006/relationships" xmlns:p="http://schemas.openxmlformats.org/presentationml/2006/main">
  <p:tag name="TIMING" val="|20.8|0.8|0.7|9.8|23.1"/>
</p:tagLst>
</file>

<file path=ppt/tags/tag37.xml><?xml version="1.0" encoding="utf-8"?>
<p:tagLst xmlns:a="http://schemas.openxmlformats.org/drawingml/2006/main" xmlns:r="http://schemas.openxmlformats.org/officeDocument/2006/relationships" xmlns:p="http://schemas.openxmlformats.org/presentationml/2006/main">
  <p:tag name="TIMING" val="|40.4|0.6|0.6|4.4"/>
</p:tagLst>
</file>

<file path=ppt/tags/tag38.xml><?xml version="1.0" encoding="utf-8"?>
<p:tagLst xmlns:a="http://schemas.openxmlformats.org/drawingml/2006/main" xmlns:r="http://schemas.openxmlformats.org/officeDocument/2006/relationships" xmlns:p="http://schemas.openxmlformats.org/presentationml/2006/main">
  <p:tag name="TIMING" val="|5.6|7.7|1.1|0.9|0.7|7"/>
</p:tagLst>
</file>

<file path=ppt/tags/tag39.xml><?xml version="1.0" encoding="utf-8"?>
<p:tagLst xmlns:a="http://schemas.openxmlformats.org/drawingml/2006/main" xmlns:r="http://schemas.openxmlformats.org/officeDocument/2006/relationships" xmlns:p="http://schemas.openxmlformats.org/presentationml/2006/main">
  <p:tag name="TIMING" val="|1|0.5|0.7|1.6"/>
</p:tagLst>
</file>

<file path=ppt/tags/tag4.xml><?xml version="1.0" encoding="utf-8"?>
<p:tagLst xmlns:a="http://schemas.openxmlformats.org/drawingml/2006/main" xmlns:r="http://schemas.openxmlformats.org/officeDocument/2006/relationships" xmlns:p="http://schemas.openxmlformats.org/presentationml/2006/main">
  <p:tag name="TIMING" val="|11.7"/>
</p:tagLst>
</file>

<file path=ppt/tags/tag40.xml><?xml version="1.0" encoding="utf-8"?>
<p:tagLst xmlns:a="http://schemas.openxmlformats.org/drawingml/2006/main" xmlns:r="http://schemas.openxmlformats.org/officeDocument/2006/relationships" xmlns:p="http://schemas.openxmlformats.org/presentationml/2006/main">
  <p:tag name="TIMING" val="|20.1|2|0.8|0.9|4.2|5.9|3.4|9.4|28.2"/>
</p:tagLst>
</file>

<file path=ppt/tags/tag41.xml><?xml version="1.0" encoding="utf-8"?>
<p:tagLst xmlns:a="http://schemas.openxmlformats.org/drawingml/2006/main" xmlns:r="http://schemas.openxmlformats.org/officeDocument/2006/relationships" xmlns:p="http://schemas.openxmlformats.org/presentationml/2006/main">
  <p:tag name="TIMING" val="|7.9"/>
</p:tagLst>
</file>

<file path=ppt/tags/tag42.xml><?xml version="1.0" encoding="utf-8"?>
<p:tagLst xmlns:a="http://schemas.openxmlformats.org/drawingml/2006/main" xmlns:r="http://schemas.openxmlformats.org/officeDocument/2006/relationships" xmlns:p="http://schemas.openxmlformats.org/presentationml/2006/main">
  <p:tag name="TIMING" val="|9.2|4.7"/>
</p:tagLst>
</file>

<file path=ppt/tags/tag43.xml><?xml version="1.0" encoding="utf-8"?>
<p:tagLst xmlns:a="http://schemas.openxmlformats.org/drawingml/2006/main" xmlns:r="http://schemas.openxmlformats.org/officeDocument/2006/relationships" xmlns:p="http://schemas.openxmlformats.org/presentationml/2006/main">
  <p:tag name="TIMING" val="|13|0.7|1|23|0.7|0.9"/>
</p:tagLst>
</file>

<file path=ppt/tags/tag44.xml><?xml version="1.0" encoding="utf-8"?>
<p:tagLst xmlns:a="http://schemas.openxmlformats.org/drawingml/2006/main" xmlns:r="http://schemas.openxmlformats.org/officeDocument/2006/relationships" xmlns:p="http://schemas.openxmlformats.org/presentationml/2006/main">
  <p:tag name="TIMING" val="|17"/>
</p:tagLst>
</file>

<file path=ppt/tags/tag45.xml><?xml version="1.0" encoding="utf-8"?>
<p:tagLst xmlns:a="http://schemas.openxmlformats.org/drawingml/2006/main" xmlns:r="http://schemas.openxmlformats.org/officeDocument/2006/relationships" xmlns:p="http://schemas.openxmlformats.org/presentationml/2006/main">
  <p:tag name="TIMING" val="|3.9|0.6|2.6"/>
</p:tagLst>
</file>

<file path=ppt/tags/tag46.xml><?xml version="1.0" encoding="utf-8"?>
<p:tagLst xmlns:a="http://schemas.openxmlformats.org/drawingml/2006/main" xmlns:r="http://schemas.openxmlformats.org/officeDocument/2006/relationships" xmlns:p="http://schemas.openxmlformats.org/presentationml/2006/main">
  <p:tag name="TIMING" val="|21.7"/>
</p:tagLst>
</file>

<file path=ppt/tags/tag47.xml><?xml version="1.0" encoding="utf-8"?>
<p:tagLst xmlns:a="http://schemas.openxmlformats.org/drawingml/2006/main" xmlns:r="http://schemas.openxmlformats.org/officeDocument/2006/relationships" xmlns:p="http://schemas.openxmlformats.org/presentationml/2006/main">
  <p:tag name="TIMING" val="|7.7|6.5"/>
</p:tagLst>
</file>

<file path=ppt/tags/tag48.xml><?xml version="1.0" encoding="utf-8"?>
<p:tagLst xmlns:a="http://schemas.openxmlformats.org/drawingml/2006/main" xmlns:r="http://schemas.openxmlformats.org/officeDocument/2006/relationships" xmlns:p="http://schemas.openxmlformats.org/presentationml/2006/main">
  <p:tag name="TIMING" val="|10.7|0.5|11.3|0.6|0.5|8.5"/>
</p:tagLst>
</file>

<file path=ppt/tags/tag49.xml><?xml version="1.0" encoding="utf-8"?>
<p:tagLst xmlns:a="http://schemas.openxmlformats.org/drawingml/2006/main" xmlns:r="http://schemas.openxmlformats.org/officeDocument/2006/relationships" xmlns:p="http://schemas.openxmlformats.org/presentationml/2006/main">
  <p:tag name="TIMING" val="|4.5|1|5.7|7.6|0.6"/>
</p:tagLst>
</file>

<file path=ppt/tags/tag5.xml><?xml version="1.0" encoding="utf-8"?>
<p:tagLst xmlns:a="http://schemas.openxmlformats.org/drawingml/2006/main" xmlns:r="http://schemas.openxmlformats.org/officeDocument/2006/relationships" xmlns:p="http://schemas.openxmlformats.org/presentationml/2006/main">
  <p:tag name="TIMING" val="|7.1|0.9|18.5"/>
</p:tagLst>
</file>

<file path=ppt/tags/tag50.xml><?xml version="1.0" encoding="utf-8"?>
<p:tagLst xmlns:a="http://schemas.openxmlformats.org/drawingml/2006/main" xmlns:r="http://schemas.openxmlformats.org/officeDocument/2006/relationships" xmlns:p="http://schemas.openxmlformats.org/presentationml/2006/main">
  <p:tag name="TIMING" val="|4.2"/>
</p:tagLst>
</file>

<file path=ppt/tags/tag51.xml><?xml version="1.0" encoding="utf-8"?>
<p:tagLst xmlns:a="http://schemas.openxmlformats.org/drawingml/2006/main" xmlns:r="http://schemas.openxmlformats.org/officeDocument/2006/relationships" xmlns:p="http://schemas.openxmlformats.org/presentationml/2006/main">
  <p:tag name="TIMING" val="|12.8|0.7"/>
</p:tagLst>
</file>

<file path=ppt/tags/tag52.xml><?xml version="1.0" encoding="utf-8"?>
<p:tagLst xmlns:a="http://schemas.openxmlformats.org/drawingml/2006/main" xmlns:r="http://schemas.openxmlformats.org/officeDocument/2006/relationships" xmlns:p="http://schemas.openxmlformats.org/presentationml/2006/main">
  <p:tag name="TIMING" val="|13.2|10.5"/>
</p:tagLst>
</file>

<file path=ppt/tags/tag53.xml><?xml version="1.0" encoding="utf-8"?>
<p:tagLst xmlns:a="http://schemas.openxmlformats.org/drawingml/2006/main" xmlns:r="http://schemas.openxmlformats.org/officeDocument/2006/relationships" xmlns:p="http://schemas.openxmlformats.org/presentationml/2006/main">
  <p:tag name="TIMING" val="|4.2|2.4|1.3"/>
</p:tagLst>
</file>

<file path=ppt/tags/tag54.xml><?xml version="1.0" encoding="utf-8"?>
<p:tagLst xmlns:a="http://schemas.openxmlformats.org/drawingml/2006/main" xmlns:r="http://schemas.openxmlformats.org/officeDocument/2006/relationships" xmlns:p="http://schemas.openxmlformats.org/presentationml/2006/main">
  <p:tag name="TIMING" val="|12|0.7|7.9|1|1.7|0.7|4.9|2.9|3.7|6.2|8.2|2.5|4.7|3.7|1.5|6.9|2.2|8|6.3|2.2|5.7|1.6|5.5|1.4|4.8|1|3.5|3.7|4.4|0.8|4.3|9.2|0.9|1.5|2.8|1.1|0.7|4|3.6|1.9|0.6|2|1.2|3.5|9"/>
</p:tagLst>
</file>

<file path=ppt/tags/tag55.xml><?xml version="1.0" encoding="utf-8"?>
<p:tagLst xmlns:a="http://schemas.openxmlformats.org/drawingml/2006/main" xmlns:r="http://schemas.openxmlformats.org/officeDocument/2006/relationships" xmlns:p="http://schemas.openxmlformats.org/presentationml/2006/main">
  <p:tag name="TIMING" val="|3.4|0.6|0.6|1.8|12.1|13.8"/>
</p:tagLst>
</file>

<file path=ppt/tags/tag56.xml><?xml version="1.0" encoding="utf-8"?>
<p:tagLst xmlns:a="http://schemas.openxmlformats.org/drawingml/2006/main" xmlns:r="http://schemas.openxmlformats.org/officeDocument/2006/relationships" xmlns:p="http://schemas.openxmlformats.org/presentationml/2006/main">
  <p:tag name="TIMING" val="|0.8|5.8|0.5|12.3"/>
</p:tagLst>
</file>

<file path=ppt/tags/tag57.xml><?xml version="1.0" encoding="utf-8"?>
<p:tagLst xmlns:a="http://schemas.openxmlformats.org/drawingml/2006/main" xmlns:r="http://schemas.openxmlformats.org/officeDocument/2006/relationships" xmlns:p="http://schemas.openxmlformats.org/presentationml/2006/main">
  <p:tag name="TIMING" val="|90.1|0.8|1.1"/>
</p:tagLst>
</file>

<file path=ppt/tags/tag58.xml><?xml version="1.0" encoding="utf-8"?>
<p:tagLst xmlns:a="http://schemas.openxmlformats.org/drawingml/2006/main" xmlns:r="http://schemas.openxmlformats.org/officeDocument/2006/relationships" xmlns:p="http://schemas.openxmlformats.org/presentationml/2006/main">
  <p:tag name="TIMING" val="|8.1|4.7|6.3"/>
</p:tagLst>
</file>

<file path=ppt/tags/tag59.xml><?xml version="1.0" encoding="utf-8"?>
<p:tagLst xmlns:a="http://schemas.openxmlformats.org/drawingml/2006/main" xmlns:r="http://schemas.openxmlformats.org/officeDocument/2006/relationships" xmlns:p="http://schemas.openxmlformats.org/presentationml/2006/main">
  <p:tag name="TIMING" val="|46.4|10.9|4.7|38.5|1.2|0.7|0.7"/>
</p:tagLst>
</file>

<file path=ppt/tags/tag6.xml><?xml version="1.0" encoding="utf-8"?>
<p:tagLst xmlns:a="http://schemas.openxmlformats.org/drawingml/2006/main" xmlns:r="http://schemas.openxmlformats.org/officeDocument/2006/relationships" xmlns:p="http://schemas.openxmlformats.org/presentationml/2006/main">
  <p:tag name="TIMING" val="|1.4|1.5"/>
</p:tagLst>
</file>

<file path=ppt/tags/tag60.xml><?xml version="1.0" encoding="utf-8"?>
<p:tagLst xmlns:a="http://schemas.openxmlformats.org/drawingml/2006/main" xmlns:r="http://schemas.openxmlformats.org/officeDocument/2006/relationships" xmlns:p="http://schemas.openxmlformats.org/presentationml/2006/main">
  <p:tag name="TIMING" val="|9.6|5.8|5.8|15|4.3"/>
</p:tagLst>
</file>

<file path=ppt/tags/tag61.xml><?xml version="1.0" encoding="utf-8"?>
<p:tagLst xmlns:a="http://schemas.openxmlformats.org/drawingml/2006/main" xmlns:r="http://schemas.openxmlformats.org/officeDocument/2006/relationships" xmlns:p="http://schemas.openxmlformats.org/presentationml/2006/main">
  <p:tag name="TIMING" val="|4.7|16.5|0.6"/>
</p:tagLst>
</file>

<file path=ppt/tags/tag62.xml><?xml version="1.0" encoding="utf-8"?>
<p:tagLst xmlns:a="http://schemas.openxmlformats.org/drawingml/2006/main" xmlns:r="http://schemas.openxmlformats.org/officeDocument/2006/relationships" xmlns:p="http://schemas.openxmlformats.org/presentationml/2006/main">
  <p:tag name="TIMING" val="|22.8"/>
</p:tagLst>
</file>

<file path=ppt/tags/tag63.xml><?xml version="1.0" encoding="utf-8"?>
<p:tagLst xmlns:a="http://schemas.openxmlformats.org/drawingml/2006/main" xmlns:r="http://schemas.openxmlformats.org/officeDocument/2006/relationships" xmlns:p="http://schemas.openxmlformats.org/presentationml/2006/main">
  <p:tag name="TIMING" val="|9.7|15.4|8.3|5.5|4|3.1|4.4"/>
</p:tagLst>
</file>

<file path=ppt/tags/tag64.xml><?xml version="1.0" encoding="utf-8"?>
<p:tagLst xmlns:a="http://schemas.openxmlformats.org/drawingml/2006/main" xmlns:r="http://schemas.openxmlformats.org/officeDocument/2006/relationships" xmlns:p="http://schemas.openxmlformats.org/presentationml/2006/main">
  <p:tag name="TIMING" val="|17|0.4"/>
</p:tagLst>
</file>

<file path=ppt/tags/tag65.xml><?xml version="1.0" encoding="utf-8"?>
<p:tagLst xmlns:a="http://schemas.openxmlformats.org/drawingml/2006/main" xmlns:r="http://schemas.openxmlformats.org/officeDocument/2006/relationships" xmlns:p="http://schemas.openxmlformats.org/presentationml/2006/main">
  <p:tag name="TIMING" val="|0.6"/>
</p:tagLst>
</file>

<file path=ppt/tags/tag66.xml><?xml version="1.0" encoding="utf-8"?>
<p:tagLst xmlns:a="http://schemas.openxmlformats.org/drawingml/2006/main" xmlns:r="http://schemas.openxmlformats.org/officeDocument/2006/relationships" xmlns:p="http://schemas.openxmlformats.org/presentationml/2006/main">
  <p:tag name="TIMING" val="|15.7|0.8|0.7|0.7"/>
</p:tagLst>
</file>

<file path=ppt/tags/tag67.xml><?xml version="1.0" encoding="utf-8"?>
<p:tagLst xmlns:a="http://schemas.openxmlformats.org/drawingml/2006/main" xmlns:r="http://schemas.openxmlformats.org/officeDocument/2006/relationships" xmlns:p="http://schemas.openxmlformats.org/presentationml/2006/main">
  <p:tag name="TIMING" val="|18.3|105.8|1.5|1.9"/>
</p:tagLst>
</file>

<file path=ppt/tags/tag68.xml><?xml version="1.0" encoding="utf-8"?>
<p:tagLst xmlns:a="http://schemas.openxmlformats.org/drawingml/2006/main" xmlns:r="http://schemas.openxmlformats.org/officeDocument/2006/relationships" xmlns:p="http://schemas.openxmlformats.org/presentationml/2006/main">
  <p:tag name="TIMING" val="|2.4|14.1"/>
</p:tagLst>
</file>

<file path=ppt/tags/tag69.xml><?xml version="1.0" encoding="utf-8"?>
<p:tagLst xmlns:a="http://schemas.openxmlformats.org/drawingml/2006/main" xmlns:r="http://schemas.openxmlformats.org/officeDocument/2006/relationships" xmlns:p="http://schemas.openxmlformats.org/presentationml/2006/main">
  <p:tag name="TIMING" val="|9.9|19|9.2"/>
</p:tagLst>
</file>

<file path=ppt/tags/tag7.xml><?xml version="1.0" encoding="utf-8"?>
<p:tagLst xmlns:a="http://schemas.openxmlformats.org/drawingml/2006/main" xmlns:r="http://schemas.openxmlformats.org/officeDocument/2006/relationships" xmlns:p="http://schemas.openxmlformats.org/presentationml/2006/main">
  <p:tag name="TIMING" val="|36.8|1|0.4|0.4|0.7"/>
</p:tagLst>
</file>

<file path=ppt/tags/tag70.xml><?xml version="1.0" encoding="utf-8"?>
<p:tagLst xmlns:a="http://schemas.openxmlformats.org/drawingml/2006/main" xmlns:r="http://schemas.openxmlformats.org/officeDocument/2006/relationships" xmlns:p="http://schemas.openxmlformats.org/presentationml/2006/main">
  <p:tag name="TIMING" val="|19.4|1.4|6.6"/>
</p:tagLst>
</file>

<file path=ppt/tags/tag71.xml><?xml version="1.0" encoding="utf-8"?>
<p:tagLst xmlns:a="http://schemas.openxmlformats.org/drawingml/2006/main" xmlns:r="http://schemas.openxmlformats.org/officeDocument/2006/relationships" xmlns:p="http://schemas.openxmlformats.org/presentationml/2006/main">
  <p:tag name="TIMING" val="|4.7"/>
</p:tagLst>
</file>

<file path=ppt/tags/tag72.xml><?xml version="1.0" encoding="utf-8"?>
<p:tagLst xmlns:a="http://schemas.openxmlformats.org/drawingml/2006/main" xmlns:r="http://schemas.openxmlformats.org/officeDocument/2006/relationships" xmlns:p="http://schemas.openxmlformats.org/presentationml/2006/main">
  <p:tag name="TIMING" val="|7.4|2.4|3.3"/>
</p:tagLst>
</file>

<file path=ppt/tags/tag73.xml><?xml version="1.0" encoding="utf-8"?>
<p:tagLst xmlns:a="http://schemas.openxmlformats.org/drawingml/2006/main" xmlns:r="http://schemas.openxmlformats.org/officeDocument/2006/relationships" xmlns:p="http://schemas.openxmlformats.org/presentationml/2006/main">
  <p:tag name="TIMING" val="|4.8|1.6|0.4|18"/>
</p:tagLst>
</file>

<file path=ppt/tags/tag74.xml><?xml version="1.0" encoding="utf-8"?>
<p:tagLst xmlns:a="http://schemas.openxmlformats.org/drawingml/2006/main" xmlns:r="http://schemas.openxmlformats.org/officeDocument/2006/relationships" xmlns:p="http://schemas.openxmlformats.org/presentationml/2006/main">
  <p:tag name="TIMING" val="|5|1.4|11.1"/>
</p:tagLst>
</file>

<file path=ppt/tags/tag75.xml><?xml version="1.0" encoding="utf-8"?>
<p:tagLst xmlns:a="http://schemas.openxmlformats.org/drawingml/2006/main" xmlns:r="http://schemas.openxmlformats.org/officeDocument/2006/relationships" xmlns:p="http://schemas.openxmlformats.org/presentationml/2006/main">
  <p:tag name="TIMING" val="|7.4|0.4|0.8"/>
</p:tagLst>
</file>

<file path=ppt/tags/tag8.xml><?xml version="1.0" encoding="utf-8"?>
<p:tagLst xmlns:a="http://schemas.openxmlformats.org/drawingml/2006/main" xmlns:r="http://schemas.openxmlformats.org/officeDocument/2006/relationships" xmlns:p="http://schemas.openxmlformats.org/presentationml/2006/main">
  <p:tag name="TIMING" val="|8.7|1.8"/>
</p:tagLst>
</file>

<file path=ppt/tags/tag9.xml><?xml version="1.0" encoding="utf-8"?>
<p:tagLst xmlns:a="http://schemas.openxmlformats.org/drawingml/2006/main" xmlns:r="http://schemas.openxmlformats.org/officeDocument/2006/relationships" xmlns:p="http://schemas.openxmlformats.org/presentationml/2006/main">
  <p:tag name="TIMING" val="|0.8|1|1.1|0.7|0.6|0.7|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miter lim="800000"/>
          <a:headEnd/>
          <a:tailEnd/>
        </a:ln>
        <a:effectLst/>
      </a:spPr>
      <a:bodyPr wrap="none"/>
      <a:lstStyle>
        <a:defPPr>
          <a:defRPr>
            <a:latin typeface="Consolas" pitchFamily="49" charset="0"/>
            <a:cs typeface="Consolas" pitchFamily="49" charset="0"/>
          </a:defRPr>
        </a:defPPr>
      </a:lstStyle>
    </a:spDef>
    <a:lnDef>
      <a:spPr>
        <a:ln w="28575">
          <a:solidFill>
            <a:srgbClr val="7030A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3800</TotalTime>
  <Words>7480</Words>
  <Application>Microsoft Office PowerPoint</Application>
  <PresentationFormat>全屏显示(4:3)</PresentationFormat>
  <Paragraphs>1699</Paragraphs>
  <Slides>105</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105</vt:i4>
      </vt:variant>
    </vt:vector>
  </HeadingPairs>
  <TitlesOfParts>
    <vt:vector size="125" baseType="lpstr">
      <vt:lpstr>Arial Unicode MS</vt:lpstr>
      <vt:lpstr>黑体</vt:lpstr>
      <vt:lpstr>华文楷体</vt:lpstr>
      <vt:lpstr>华文隶书</vt:lpstr>
      <vt:lpstr>楷体</vt:lpstr>
      <vt:lpstr>隶书</vt:lpstr>
      <vt:lpstr>宋体</vt:lpstr>
      <vt:lpstr>微软雅黑</vt:lpstr>
      <vt:lpstr>幼圆</vt:lpstr>
      <vt:lpstr>Arial</vt:lpstr>
      <vt:lpstr>Calibri</vt:lpstr>
      <vt:lpstr>Consolas</vt:lpstr>
      <vt:lpstr>Times New Roman</vt:lpstr>
      <vt:lpstr>Verdana</vt:lpstr>
      <vt:lpstr>Wingdings</vt:lpstr>
      <vt:lpstr>Office 主题</vt:lpstr>
      <vt:lpstr>Picture</vt:lpstr>
      <vt:lpstr>Equation</vt:lpstr>
      <vt:lpstr>Visio</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树转化为二叉树</vt:lpstr>
      <vt:lpstr>树转化为二叉树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三叉链表</vt:lpstr>
      <vt:lpstr>双亲链表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ziqing ai</cp:lastModifiedBy>
  <cp:revision>1061</cp:revision>
  <dcterms:created xsi:type="dcterms:W3CDTF">2004-04-08T11:59:15Z</dcterms:created>
  <dcterms:modified xsi:type="dcterms:W3CDTF">2024-04-28T02:23:48Z</dcterms:modified>
</cp:coreProperties>
</file>