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2"/>
  </p:notesMasterIdLst>
  <p:handoutMasterIdLst>
    <p:handoutMasterId r:id="rId93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575" r:id="rId14"/>
    <p:sldId id="576" r:id="rId15"/>
    <p:sldId id="577" r:id="rId16"/>
    <p:sldId id="578" r:id="rId17"/>
    <p:sldId id="579" r:id="rId18"/>
    <p:sldId id="584" r:id="rId19"/>
    <p:sldId id="585" r:id="rId20"/>
    <p:sldId id="586" r:id="rId21"/>
    <p:sldId id="587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713" r:id="rId30"/>
    <p:sldId id="552" r:id="rId31"/>
    <p:sldId id="553" r:id="rId32"/>
    <p:sldId id="554" r:id="rId33"/>
    <p:sldId id="555" r:id="rId34"/>
    <p:sldId id="556" r:id="rId35"/>
    <p:sldId id="557" r:id="rId36"/>
    <p:sldId id="600" r:id="rId37"/>
    <p:sldId id="559" r:id="rId38"/>
    <p:sldId id="560" r:id="rId39"/>
    <p:sldId id="561" r:id="rId40"/>
    <p:sldId id="601" r:id="rId41"/>
    <p:sldId id="563" r:id="rId42"/>
    <p:sldId id="565" r:id="rId43"/>
    <p:sldId id="564" r:id="rId44"/>
    <p:sldId id="566" r:id="rId45"/>
    <p:sldId id="602" r:id="rId46"/>
    <p:sldId id="568" r:id="rId47"/>
    <p:sldId id="569" r:id="rId48"/>
    <p:sldId id="724" r:id="rId49"/>
    <p:sldId id="728" r:id="rId50"/>
    <p:sldId id="729" r:id="rId51"/>
    <p:sldId id="725" r:id="rId52"/>
    <p:sldId id="726" r:id="rId53"/>
    <p:sldId id="727" r:id="rId54"/>
    <p:sldId id="486" r:id="rId55"/>
    <p:sldId id="537" r:id="rId56"/>
    <p:sldId id="487" r:id="rId57"/>
    <p:sldId id="538" r:id="rId58"/>
    <p:sldId id="615" r:id="rId59"/>
    <p:sldId id="714" r:id="rId60"/>
    <p:sldId id="616" r:id="rId61"/>
    <p:sldId id="617" r:id="rId62"/>
    <p:sldId id="618" r:id="rId63"/>
    <p:sldId id="619" r:id="rId64"/>
    <p:sldId id="620" r:id="rId65"/>
    <p:sldId id="621" r:id="rId66"/>
    <p:sldId id="622" r:id="rId67"/>
    <p:sldId id="623" r:id="rId68"/>
    <p:sldId id="624" r:id="rId69"/>
    <p:sldId id="625" r:id="rId70"/>
    <p:sldId id="626" r:id="rId71"/>
    <p:sldId id="627" r:id="rId72"/>
    <p:sldId id="628" r:id="rId73"/>
    <p:sldId id="629" r:id="rId74"/>
    <p:sldId id="631" r:id="rId75"/>
    <p:sldId id="632" r:id="rId76"/>
    <p:sldId id="633" r:id="rId77"/>
    <p:sldId id="634" r:id="rId78"/>
    <p:sldId id="635" r:id="rId79"/>
    <p:sldId id="642" r:id="rId80"/>
    <p:sldId id="644" r:id="rId81"/>
    <p:sldId id="645" r:id="rId82"/>
    <p:sldId id="730" r:id="rId83"/>
    <p:sldId id="731" r:id="rId84"/>
    <p:sldId id="712" r:id="rId85"/>
    <p:sldId id="636" r:id="rId86"/>
    <p:sldId id="637" r:id="rId87"/>
    <p:sldId id="638" r:id="rId88"/>
    <p:sldId id="639" r:id="rId89"/>
    <p:sldId id="640" r:id="rId90"/>
    <p:sldId id="641" r:id="rId9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栈中保存的是当前结点</a:t>
            </a:r>
            <a:r>
              <a:rPr kumimoji="1"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的所有祖先结点（均未访问过）。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5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67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0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78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0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5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7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170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是指按照一定次序访问树中所有结点，并且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每个结点仅被访问一次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遍历是二叉树最基本的运算，是二叉树中其他运算的基础。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530540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03251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9845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由二叉树的三种遍历过程直接得到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种递归算法。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16903"/>
            <a:chOff x="5143504" y="2870196"/>
            <a:chExt cx="2857520" cy="2716903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两个小问题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890416" y="5357826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/>
              <a:t>  </a:t>
            </a:r>
            <a:r>
              <a:rPr lang="zh-CN" altLang="en-US" sz="2200" dirty="0"/>
              <a:t>　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假设二叉树采用二叉链存储结构存储，设计一个算法，计算一棵给定二叉树的所有结点个数。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中所有结点个数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48982"/>
            <a:chOff x="2268538" y="3114675"/>
            <a:chExt cx="3959225" cy="2648982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7072362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593879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93770"/>
            <a:chOff x="1857356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929618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7694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假设二叉树采用二叉链存储结构存储，设计一个算法，输出一棵给定二叉树的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所有叶子结点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43088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48982"/>
            <a:chOff x="2268538" y="3114675"/>
            <a:chExt cx="3959225" cy="264898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928662" y="1500174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提示：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同样本例算法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的结点的层次（假设所有结点值唯一）。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层数。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22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200" dirty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i="1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i="1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0166" y="257174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600201" y="2781300"/>
            <a:ext cx="2684463" cy="3581400"/>
            <a:chOff x="1008" y="1752"/>
            <a:chExt cx="1691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008" y="2387"/>
              <a:ext cx="33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只考虑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571472" y="428604"/>
            <a:ext cx="3714776" cy="4308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	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5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其层次，否则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先序遍历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44674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7-14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设计算法为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所指的结点层次，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是引用型参数，用于保存第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初始调用时，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为根结点指针，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赋值为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，即调用方式是：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4105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&amp;n)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04" cy="169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判断两棵二叉树是否相似的递归模型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9880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2)=true    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2=NULL</a:t>
            </a: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2)=false  	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之一为空，另一不为空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1-&gt;l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&amp;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需要根据题意自已归纳起出，否则不完整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07249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7-16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的结点的祖先，若结点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的结点的祖先。当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时，输出结点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的值。求值为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的结点的所有祖先的递归模型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3288477"/>
            <a:ext cx="8358246" cy="17121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若结点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的左孩子或右孩子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72494" cy="56400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(b-&gt;lchild!=NULL &amp;&amp; b-&gt;lchild-&gt;data==x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52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816100" y="18700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96900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827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25500" y="4689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68638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211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35300" y="46132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5019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687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46150" y="2174875"/>
            <a:ext cx="869950" cy="608013"/>
          </a:xfrm>
          <a:custGeom>
            <a:avLst/>
            <a:gdLst>
              <a:gd name="T0" fmla="*/ 2147483647 w 548"/>
              <a:gd name="T1" fmla="*/ 0 h 383"/>
              <a:gd name="T2" fmla="*/ 0 w 548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8" h="383">
                <a:moveTo>
                  <a:pt x="548" y="0"/>
                </a:moveTo>
                <a:lnTo>
                  <a:pt x="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30300" y="30892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106488" y="4197350"/>
            <a:ext cx="233362" cy="468313"/>
          </a:xfrm>
          <a:custGeom>
            <a:avLst/>
            <a:gdLst>
              <a:gd name="T0" fmla="*/ 2147483647 w 147"/>
              <a:gd name="T1" fmla="*/ 0 h 295"/>
              <a:gd name="T2" fmla="*/ 0 w 147"/>
              <a:gd name="T3" fmla="*/ 2147483647 h 2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7" h="295">
                <a:moveTo>
                  <a:pt x="147" y="0"/>
                </a:moveTo>
                <a:lnTo>
                  <a:pt x="0" y="29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349500" y="2174875"/>
            <a:ext cx="936625" cy="608013"/>
          </a:xfrm>
          <a:custGeom>
            <a:avLst/>
            <a:gdLst>
              <a:gd name="T0" fmla="*/ 0 w 590"/>
              <a:gd name="T1" fmla="*/ 0 h 383"/>
              <a:gd name="T2" fmla="*/ 2147483647 w 590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383">
                <a:moveTo>
                  <a:pt x="0" y="0"/>
                </a:moveTo>
                <a:lnTo>
                  <a:pt x="59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594100" y="3176588"/>
            <a:ext cx="355600" cy="522287"/>
          </a:xfrm>
          <a:custGeom>
            <a:avLst/>
            <a:gdLst>
              <a:gd name="T0" fmla="*/ 0 w 224"/>
              <a:gd name="T1" fmla="*/ 0 h 329"/>
              <a:gd name="T2" fmla="*/ 2147483647 w 224"/>
              <a:gd name="T3" fmla="*/ 2147483647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4" h="329">
                <a:moveTo>
                  <a:pt x="0" y="0"/>
                </a:moveTo>
                <a:lnTo>
                  <a:pt x="224" y="329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340100" y="40036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730500" y="5005388"/>
            <a:ext cx="300038" cy="598487"/>
          </a:xfrm>
          <a:custGeom>
            <a:avLst/>
            <a:gdLst>
              <a:gd name="T0" fmla="*/ 2147483647 w 189"/>
              <a:gd name="T1" fmla="*/ 0 h 377"/>
              <a:gd name="T2" fmla="*/ 0 w 189"/>
              <a:gd name="T3" fmla="*/ 2147483647 h 3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9" h="377">
                <a:moveTo>
                  <a:pt x="189" y="0"/>
                </a:moveTo>
                <a:lnTo>
                  <a:pt x="0" y="377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560763" y="5041900"/>
            <a:ext cx="277812" cy="547688"/>
          </a:xfrm>
          <a:custGeom>
            <a:avLst/>
            <a:gdLst>
              <a:gd name="T0" fmla="*/ 0 w 175"/>
              <a:gd name="T1" fmla="*/ 0 h 345"/>
              <a:gd name="T2" fmla="*/ 2147483647 w 175"/>
              <a:gd name="T3" fmla="*/ 2147483647 h 3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5" h="345">
                <a:moveTo>
                  <a:pt x="0" y="0"/>
                </a:moveTo>
                <a:lnTo>
                  <a:pt x="175" y="34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55875" y="1316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先序序列：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563938" y="3355975"/>
            <a:ext cx="21590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348038" y="3932238"/>
            <a:ext cx="287337" cy="5032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700338" y="494030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916238" y="5195888"/>
            <a:ext cx="166687" cy="322262"/>
          </a:xfrm>
          <a:custGeom>
            <a:avLst/>
            <a:gdLst>
              <a:gd name="T0" fmla="*/ 0 w 105"/>
              <a:gd name="T1" fmla="*/ 2147483647 h 203"/>
              <a:gd name="T2" fmla="*/ 2147483647 w 105"/>
              <a:gd name="T3" fmla="*/ 0 h 2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5" h="203">
                <a:moveTo>
                  <a:pt x="0" y="203"/>
                </a:moveTo>
                <a:lnTo>
                  <a:pt x="10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492500" y="5227638"/>
            <a:ext cx="142875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3708400" y="4867275"/>
            <a:ext cx="287338" cy="649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492500" y="4219575"/>
            <a:ext cx="2159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3708400" y="3140075"/>
            <a:ext cx="2873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2484438" y="2132013"/>
            <a:ext cx="86360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900113" y="2058988"/>
            <a:ext cx="792162" cy="5762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116013" y="328295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900113" y="4027488"/>
            <a:ext cx="312737" cy="623887"/>
          </a:xfrm>
          <a:custGeom>
            <a:avLst/>
            <a:gdLst>
              <a:gd name="T0" fmla="*/ 2147483647 w 197"/>
              <a:gd name="T1" fmla="*/ 0 h 393"/>
              <a:gd name="T2" fmla="*/ 0 w 197"/>
              <a:gd name="T3" fmla="*/ 2147483647 h 39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7" h="393">
                <a:moveTo>
                  <a:pt x="197" y="0"/>
                </a:moveTo>
                <a:lnTo>
                  <a:pt x="0" y="393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65238" y="4291013"/>
            <a:ext cx="138112" cy="395287"/>
          </a:xfrm>
          <a:custGeom>
            <a:avLst/>
            <a:gdLst>
              <a:gd name="T0" fmla="*/ 0 w 87"/>
              <a:gd name="T1" fmla="*/ 2147483647 h 249"/>
              <a:gd name="T2" fmla="*/ 2147483647 w 87"/>
              <a:gd name="T3" fmla="*/ 0 h 2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" h="249">
                <a:moveTo>
                  <a:pt x="0" y="249"/>
                </a:moveTo>
                <a:lnTo>
                  <a:pt x="87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1187450" y="2922588"/>
            <a:ext cx="43180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187450" y="2347913"/>
            <a:ext cx="576263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2411413" y="2347913"/>
            <a:ext cx="576262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2051050" y="1195388"/>
            <a:ext cx="0" cy="6477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5580063" y="2058988"/>
            <a:ext cx="1584325" cy="3889375"/>
            <a:chOff x="3515" y="709"/>
            <a:chExt cx="998" cy="2812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15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513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15" y="3521"/>
              <a:ext cx="9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724525" y="54435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^A      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724525" y="5803900"/>
            <a:ext cx="28733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 flipV="1">
            <a:off x="6804025" y="5803900"/>
            <a:ext cx="158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986701" y="6196013"/>
            <a:ext cx="136928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取值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278563" y="6096000"/>
            <a:ext cx="274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下层调用结束后返回到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主调应该执行的语句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28466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787900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292725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795963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3007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8120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7308850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831691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6804025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^B      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60220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595854" y="49720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395288" y="3282950"/>
            <a:ext cx="2159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346075" y="3382963"/>
            <a:ext cx="3603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659585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^C      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H="1">
            <a:off x="684213" y="52276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827088" y="5300663"/>
            <a:ext cx="2159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^D      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6595854" y="409733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1258888" y="5227638"/>
            <a:ext cx="1444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flipH="1" flipV="1">
            <a:off x="1331913" y="5156200"/>
            <a:ext cx="287337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6595854" y="409416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1692275" y="4219575"/>
            <a:ext cx="14287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 flipV="1">
            <a:off x="1835150" y="4148138"/>
            <a:ext cx="21590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659585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^E      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700338" y="3211513"/>
            <a:ext cx="28733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V="1">
            <a:off x="2843213" y="3355975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^G      </a:t>
            </a: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6602204" y="40655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6573629" y="40640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^H      </a:t>
            </a:r>
          </a:p>
        </p:txBody>
      </p:sp>
      <p:sp>
        <p:nvSpPr>
          <p:cNvPr id="84" name="Text Box 84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6602204" y="361632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^K      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Text Box 88"/>
          <p:cNvSpPr txBox="1">
            <a:spLocks noChangeArrowheads="1"/>
          </p:cNvSpPr>
          <p:nvPr/>
        </p:nvSpPr>
        <p:spPr bwMode="auto">
          <a:xfrm>
            <a:off x="6597442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 flipH="1">
            <a:off x="2339975" y="6164263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V="1">
            <a:off x="2411413" y="6235700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2916238" y="6164263"/>
            <a:ext cx="14287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 flipH="1" flipV="1">
            <a:off x="2987675" y="6092825"/>
            <a:ext cx="14446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 flipH="1">
            <a:off x="3492500" y="6164263"/>
            <a:ext cx="142875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 flipV="1">
            <a:off x="3563938" y="6235700"/>
            <a:ext cx="1444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3995738" y="6164263"/>
            <a:ext cx="1444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 flipH="1" flipV="1">
            <a:off x="4067175" y="6019800"/>
            <a:ext cx="21748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4140200" y="4292600"/>
            <a:ext cx="144463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H="1" flipV="1">
            <a:off x="4211638" y="4148138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^F      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659447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7305973" y="2256217"/>
            <a:ext cx="461665" cy="39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递归算法执行时系统栈的变化</a:t>
            </a:r>
          </a:p>
        </p:txBody>
      </p:sp>
      <p:sp>
        <p:nvSpPr>
          <p:cNvPr id="103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先序遍历系统栈</a:t>
            </a:r>
          </a:p>
        </p:txBody>
      </p: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6" grpId="1" animBg="1"/>
      <p:bldP spid="56" grpId="2" animBg="1"/>
      <p:bldP spid="56" grpId="3" animBg="1"/>
      <p:bldP spid="57" grpId="0"/>
      <p:bldP spid="57" grpId="1"/>
      <p:bldP spid="58" grpId="0"/>
      <p:bldP spid="58" grpId="1"/>
      <p:bldP spid="61" grpId="0"/>
      <p:bldP spid="61" grpId="1"/>
      <p:bldP spid="62" grpId="0" animBg="1"/>
      <p:bldP spid="62" grpId="1" animBg="1"/>
      <p:bldP spid="62" grpId="2" animBg="1"/>
      <p:bldP spid="62" grpId="3" animBg="1"/>
      <p:bldP spid="63" grpId="0"/>
      <p:bldP spid="63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70" grpId="0"/>
      <p:bldP spid="70" grpId="1"/>
      <p:bldP spid="71" grpId="0"/>
      <p:bldP spid="71" grpId="1"/>
      <p:bldP spid="74" grpId="0"/>
      <p:bldP spid="74" grpId="1"/>
      <p:bldP spid="75" grpId="0" animBg="1"/>
      <p:bldP spid="75" grpId="1" animBg="1"/>
      <p:bldP spid="75" grpId="2" animBg="1"/>
      <p:bldP spid="76" grpId="0"/>
      <p:bldP spid="76" grpId="1"/>
      <p:bldP spid="79" grpId="0"/>
      <p:bldP spid="80" grpId="0" animBg="1"/>
      <p:bldP spid="80" grpId="1" animBg="1"/>
      <p:bldP spid="80" grpId="2" animBg="1"/>
      <p:bldP spid="80" grpId="3" animBg="1"/>
      <p:bldP spid="81" grpId="0"/>
      <p:bldP spid="81" grpId="1"/>
      <p:bldP spid="82" grpId="0"/>
      <p:bldP spid="82" grpId="1"/>
      <p:bldP spid="83" grpId="0" animBg="1"/>
      <p:bldP spid="83" grpId="1" animBg="1"/>
      <p:bldP spid="83" grpId="2" animBg="1"/>
      <p:bldP spid="83" grpId="3" animBg="1"/>
      <p:bldP spid="84" grpId="0"/>
      <p:bldP spid="84" grpId="1"/>
      <p:bldP spid="85" grpId="0"/>
      <p:bldP spid="85" grpId="1"/>
      <p:bldP spid="86" grpId="0" animBg="1"/>
      <p:bldP spid="86" grpId="1" animBg="1"/>
      <p:bldP spid="86" grpId="2" animBg="1"/>
      <p:bldP spid="86" grpId="3" animBg="1"/>
      <p:bldP spid="87" grpId="0"/>
      <p:bldP spid="87" grpId="1"/>
      <p:bldP spid="88" grpId="0"/>
      <p:bldP spid="88" grpId="1"/>
      <p:bldP spid="99" grpId="0" animBg="1"/>
      <p:bldP spid="99" grpId="1" animBg="1"/>
      <p:bldP spid="99" grpId="2" animBg="1"/>
      <p:bldP spid="99" grpId="3" animBg="1"/>
      <p:bldP spid="100" grpId="0"/>
      <p:bldP spid="101" grpId="0"/>
      <p:bldP spid="101" grpId="1"/>
      <p:bldP spid="10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先序遍历右子树。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387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516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用栈保存根结点（地址）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右孩子先进、左孩子后进栈，因为栈后进先出。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53258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根结点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结点有右孩子，将其右孩子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若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结点有左孩子，将其左孩子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b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动画演示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24044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PreOrder1(BTNode *b)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Push(st，b);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并访问它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(p-&gt;rchild!=NULL)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Push(st，p-&gt;rchild);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(p-&gt;lchild!=NULL)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Push(st，p-&gt;lchild);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边访问边进栈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97300" y="3568702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②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42910" y="928670"/>
            <a:ext cx="4887920" cy="3819095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p=p-&gt;lchild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214950"/>
            <a:ext cx="7072362" cy="810478"/>
            <a:chOff x="571472" y="5429264"/>
            <a:chExt cx="7072362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3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55379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PreOrder2(BTNode *b)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及其所有左下结点并进栈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printf("%c "，p-&gt;data);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p=p-&gt;rchild;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sz="18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，当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并且栈为空结束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在先序遍历非递归算法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访问栈顶结点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389179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p=p-&gt;lchild;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1472" y="5214950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中序非递归算法动画演示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54447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1800" dirty="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1285852" y="3946572"/>
            <a:ext cx="171451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990099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altLang="zh-CN" sz="18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结点可以访问，则访问它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当栈为空（所有结点已访问）结束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，转向右子树做相同的工作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遍历结点，初始指向根结点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572008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flag=true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正在处理栈顶结点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flag=false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正在处理右子树结点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714356"/>
            <a:ext cx="63373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dirty="0"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如何区分正在处理栈顶结点？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87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在后序遍历中，一棵二叉树或子树的根结点最后</a:t>
            </a:r>
            <a:r>
              <a:rPr kumimoji="1"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在后序遍历中，一个结点的右孩子刚访问，则马上可以</a:t>
            </a:r>
            <a:r>
              <a:rPr kumimoji="1"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访问</a:t>
            </a: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该结点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后序遍历：左 右 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&gt;rchild==</a:t>
            </a: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结点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如何判断一个结点可以访问？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过程如下：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16905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栈中结点均没有访问，并且左右子树都没有遍历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用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do-while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循环，后判断条件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后序序列：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后序非递归算法动画演示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注意：由于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指针变化复杂，这里没有考虑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819529"/>
            <a:ext cx="8286808" cy="536032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PostOrder1(BTNode *b)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8858280" cy="6383002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flag)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取出当前的栈顶结点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==r)  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"，p-&gt;data);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//r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树的遍历</a:t>
            </a:r>
          </a:p>
        </p:txBody>
      </p:sp>
      <p:sp>
        <p:nvSpPr>
          <p:cNvPr id="4" name="Oval 1027"/>
          <p:cNvSpPr>
            <a:spLocks noChangeArrowheads="1"/>
          </p:cNvSpPr>
          <p:nvPr/>
        </p:nvSpPr>
        <p:spPr bwMode="auto">
          <a:xfrm>
            <a:off x="6802434" y="12264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5659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Oval 1029"/>
          <p:cNvSpPr>
            <a:spLocks noChangeArrowheads="1"/>
          </p:cNvSpPr>
          <p:nvPr/>
        </p:nvSpPr>
        <p:spPr bwMode="auto">
          <a:xfrm>
            <a:off x="6802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77930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52022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60404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77930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7793034" y="48840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7793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Oval 1036"/>
          <p:cNvSpPr>
            <a:spLocks noChangeArrowheads="1"/>
          </p:cNvSpPr>
          <p:nvPr/>
        </p:nvSpPr>
        <p:spPr bwMode="auto">
          <a:xfrm>
            <a:off x="7031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Oval 1037"/>
          <p:cNvSpPr>
            <a:spLocks noChangeArrowheads="1"/>
          </p:cNvSpPr>
          <p:nvPr/>
        </p:nvSpPr>
        <p:spPr bwMode="auto">
          <a:xfrm>
            <a:off x="8555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7107234" y="17598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 flipH="1">
            <a:off x="5964234" y="1607442"/>
            <a:ext cx="838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Line 1040"/>
          <p:cNvSpPr>
            <a:spLocks noChangeShapeType="1"/>
          </p:cNvSpPr>
          <p:nvPr/>
        </p:nvSpPr>
        <p:spPr bwMode="auto">
          <a:xfrm>
            <a:off x="7335834" y="1607442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Line 1041"/>
          <p:cNvSpPr>
            <a:spLocks noChangeShapeType="1"/>
          </p:cNvSpPr>
          <p:nvPr/>
        </p:nvSpPr>
        <p:spPr bwMode="auto">
          <a:xfrm flipH="1">
            <a:off x="5430834" y="2826642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6192834" y="2826642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8021634" y="29790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Line 1044"/>
          <p:cNvSpPr>
            <a:spLocks noChangeShapeType="1"/>
          </p:cNvSpPr>
          <p:nvPr/>
        </p:nvSpPr>
        <p:spPr bwMode="auto">
          <a:xfrm>
            <a:off x="8021634" y="41982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>
            <a:off x="8097834" y="54174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 flipH="1">
            <a:off x="7259634" y="5265042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1047"/>
          <p:cNvSpPr>
            <a:spLocks noChangeShapeType="1"/>
          </p:cNvSpPr>
          <p:nvPr/>
        </p:nvSpPr>
        <p:spPr bwMode="auto">
          <a:xfrm>
            <a:off x="8326434" y="5265042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106589" y="2129555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先根遍历时顶点的访问次序：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664665" y="26557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E F C D G H I J K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29028" y="3372366"/>
            <a:ext cx="4740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后根遍历时顶点的访问次序：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35637" y="39892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 F B C I J K H G D A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195937" y="4689848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层次遍历时顶点的访问次序：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621123" y="5129969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C D E F G H I J K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1026"/>
          <p:cNvSpPr txBox="1">
            <a:spLocks noChangeArrowheads="1"/>
          </p:cNvSpPr>
          <p:nvPr/>
        </p:nvSpPr>
        <p:spPr bwMode="auto">
          <a:xfrm>
            <a:off x="4427984" y="1106700"/>
            <a:ext cx="466045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A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B       C     D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   F           G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H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I    J    K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7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4086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507740"/>
            <a:chOff x="642910" y="3571884"/>
            <a:chExt cx="8001056" cy="380805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7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中序遍历过程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中序遍历右子树。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25"/>
            <a:ext cx="8501122" cy="472979"/>
            <a:chOff x="435986" y="3571882"/>
            <a:chExt cx="8207980" cy="354733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2"/>
              <a:ext cx="3850262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0"/>
              <a:ext cx="3643338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若森林不空，访问森林中第一棵树的根结点。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森林的先序遍历序列为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ABCDEFGHIJ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02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中序遍历森林中第一棵树的根结点的子树森林。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森林的中序遍历序列为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BCDAFEHJIG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46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二叉树、树、森林遍历的关系</a:t>
            </a:r>
          </a:p>
        </p:txBody>
      </p:sp>
      <p:pic>
        <p:nvPicPr>
          <p:cNvPr id="47106" name="Picture 2" descr="https://img-blog.csdn.net/2018090314030055?watermark/2/text/aHR0cHM6Ly9ibG9nLmNzZG4ubmV0L2xpdXhpYW5nMTU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8" y="2026782"/>
            <a:ext cx="71723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5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对于一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3088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队；</a:t>
            </a:r>
            <a:endParaRPr lang="en-US" altLang="zh-CN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队不空时循环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，访问它；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左孩子结点，将左孩子结点进队；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若它有右孩子结点，将右孩子结点进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使用一个队列。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0859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28596" y="357166"/>
            <a:ext cx="3313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2874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85762" y="1612483"/>
            <a:ext cx="837247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同一棵二叉树（假设每个结点值唯一）具有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但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具有相同的先序序列、中序序列或后序序列。　　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57224" y="3501008"/>
            <a:ext cx="7572428" cy="2357454"/>
            <a:chOff x="857224" y="3929066"/>
            <a:chExt cx="7572428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257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endPara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7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4573488" cy="166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24990"/>
            <a:ext cx="4754464" cy="162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69" y="2852936"/>
            <a:ext cx="4815879" cy="172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0"/>
          <p:cNvSpPr txBox="1"/>
          <p:nvPr/>
        </p:nvSpPr>
        <p:spPr>
          <a:xfrm>
            <a:off x="395536" y="2606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单独遍历示例：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40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8534400" cy="32454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给定一棵二叉树（假设每个结点值唯一）的先序、中序和后序序列可以唯一构造（确定）出该二叉树。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仅由先序、中序或后序序列中的一种，无法唯一构造出该二叉树。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那么，给定先序、中序和后序序列中任意两个，是否可以唯一构造出该二叉树？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682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8064500" cy="30600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349489" y="1533531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1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n&gt;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7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已知先序序列为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，中序序列为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，则构造二叉树的过程如下所示。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由先序和中序序列构造二叉树示例的演示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6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36374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找为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break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 </a:t>
            </a:r>
            <a:endParaRPr kumimoji="1"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3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s-&gt;lchild=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s-&gt;rchild=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11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先序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… 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 </a:t>
            </a:r>
            <a:r>
              <a:rPr lang="en-US" altLang="zh-CN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…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-2 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  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0</a:t>
            </a:r>
            <a:r>
              <a:rPr lang="en-US" altLang="zh-CN" sz="2000">
                <a:solidFill>
                  <a:srgbClr val="003300"/>
                </a:solidFill>
              </a:rPr>
              <a:t>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1</a:t>
            </a:r>
            <a:r>
              <a:rPr lang="en-US" altLang="zh-CN" sz="2000">
                <a:solidFill>
                  <a:srgbClr val="003300"/>
                </a:solidFill>
              </a:rPr>
              <a:t>  </a:t>
            </a:r>
            <a:r>
              <a:rPr lang="en-US" altLang="zh-CN" sz="2000">
                <a:solidFill>
                  <a:srgbClr val="003300"/>
                </a:solidFill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i="1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cs typeface="Times New Roman" pitchFamily="18" charset="0"/>
              </a:rPr>
              <a:t>+1</a:t>
            </a:r>
            <a:r>
              <a:rPr lang="en-US" altLang="zh-CN" sz="2000">
                <a:solidFill>
                  <a:srgbClr val="CC00FF"/>
                </a:solidFill>
                <a:cs typeface="Times New Roman" pitchFamily="18" charset="0"/>
              </a:rPr>
              <a:t>   </a:t>
            </a:r>
            <a:r>
              <a:rPr lang="en-US" altLang="zh-CN" sz="2000">
                <a:solidFill>
                  <a:srgbClr val="CC00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>
                <a:solidFill>
                  <a:srgbClr val="CC00FF"/>
                </a:solidFill>
              </a:rPr>
              <a:t>       </a:t>
            </a:r>
            <a:r>
              <a:rPr lang="en-US" altLang="zh-CN" sz="2000" i="1">
                <a:solidFill>
                  <a:srgbClr val="CC00FF"/>
                </a:solidFill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</a:t>
            </a:r>
            <a:r>
              <a:rPr lang="en-US" altLang="zh-CN" sz="2000" i="1"/>
              <a:t>k</a:t>
            </a:r>
            <a:r>
              <a:rPr lang="en-US" altLang="zh-CN" sz="200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567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92525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可由它的中序序列和后序序列唯一地确定。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后序序列：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>
                <a:cs typeface="Times New Roman" pitchFamily="18" charset="0"/>
              </a:rPr>
              <a:t>-1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-2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由后序和中序序列构造二叉树示例的演示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86808" cy="3633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7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275" y="364331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后序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post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… 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 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…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-2   </a:t>
              </a:r>
              <a:r>
                <a:rPr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in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   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i="1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i="1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r>
                <a:rPr lang="en-US" altLang="zh-CN" i="1" baseline="-25000">
                  <a:solidFill>
                    <a:srgbClr val="FF0000"/>
                  </a:solidFill>
                  <a:cs typeface="Times New Roman" pitchFamily="18" charset="0"/>
                </a:rPr>
                <a:t>k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CC00FF"/>
                  </a:solidFill>
                  <a:cs typeface="Times New Roman" pitchFamily="18" charset="0"/>
                </a:rPr>
                <a:t>   </a:t>
              </a:r>
              <a:r>
                <a:rPr lang="en-US" altLang="zh-CN" sz="2000">
                  <a:solidFill>
                    <a:srgbClr val="CC00FF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post+</a:t>
              </a:r>
              <a:r>
                <a:rPr lang="en-US" altLang="zh-CN" sz="2000" i="1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5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后序遍历右子树；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7-19】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设二叉树的顺序存储结构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的根结点指针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60310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对应的结点为空</a:t>
            </a: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（创建根结点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递归模型：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4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818463" cy="4065316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(i&gt;MaxSize) return NULL;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]=='#')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b-&gt;rchild=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40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设计一个算法将二叉树的二叉链转换成顺序存储结构。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：由二叉链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为根结点的顺序存储结构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1897609"/>
            <a:chOff x="785786" y="4214818"/>
            <a:chExt cx="7500990" cy="1897609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326105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不做任何事情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]=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（创建根结点）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递归模型：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14512" cy="1714512"/>
              <a:chOff x="6143636" y="2143116"/>
              <a:chExt cx="1714512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5206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Symbol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MaxSize</a:t>
                </a:r>
                <a:r>
                  <a:rPr lang="en-US" altLang="zh-CN" sz="200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初始调用：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调用前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#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7461273" cy="3513984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	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24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858342"/>
            <a:ext cx="84105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对于具有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二叉链存储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结构时，每个结点有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两个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指针域，总共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个指针域。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个结点被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有效指针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所指向，即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1) = </a:t>
            </a:r>
            <a:r>
              <a:rPr kumimoji="1" lang="en-US" altLang="zh-CN" sz="22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个空链域。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5105406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3618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修改空链域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改为存放指向结点的前驱和后继结点的地址。</a:t>
            </a:r>
            <a:endParaRPr kumimoji="1" lang="en-US" altLang="zh-CN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指向该线性序列中的“前驱”和“后继”的指针，称作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线索化。</a:t>
            </a:r>
            <a:endParaRPr kumimoji="1" lang="en-US" altLang="zh-CN" sz="2200" dirty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线索化的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二叉树称为线索二叉树。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线索二叉树与采用的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遍历方法相关，有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相关概念：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56922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815160" cy="892552"/>
            <a:chOff x="1042988" y="1250564"/>
            <a:chExt cx="6815160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向左孩子结点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7172350" cy="892552"/>
            <a:chOff x="1042988" y="2465010"/>
            <a:chExt cx="7172350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向右孩子结点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指向后继结点，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750099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一个头结点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8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0034" y="1530633"/>
            <a:ext cx="6929486" cy="282706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5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ltag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线索树结点类型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 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线索化二叉树中结点的类型定义如下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96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0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144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中序线索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80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 遍历某种次序的线索二叉树，就是从该次序下的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出发，反复找到该结点在该次序下的后继结点，直到头结点。  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428604"/>
            <a:ext cx="496253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3214710" cy="18348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	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开始结点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在中序线索二叉树中，开始结点的左指针域为线索，即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找开始结点的算法：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4740306" y="1773410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5346731" y="4797597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6367493" y="3005310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7332693" y="4797597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4381531" y="2349672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829331" y="2379835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2941668" y="3611735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6159531" y="3637135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7391431" y="3637135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3444906" y="2986260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2257456" y="4715047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0</a:t>
              </a: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3444906" y="5794547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3263931" y="5288135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3048031" y="5542135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6208743" y="3814935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7088218" y="3667297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4740306" y="393872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974897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5821393" y="970135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6096031" y="678035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4308506" y="2595735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4064031" y="3802235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1927256" y="957435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4981606" y="2621135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311300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中序线索二叉树的中序遍历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883068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48282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370170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-13341" y="4546911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右指针不是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线索，转向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右孩子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68" y="376347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右指针是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线索，沿着线索访问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38300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操作：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27151" y="2362107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找开始结点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5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383043" grpId="0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42852"/>
            <a:ext cx="8686800" cy="5421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000372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96293"/>
            <a:ext cx="87868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优点：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中序遍历算法既没有递归也没有用栈，空间效率得到提高。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9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D718E4-9E72-47B2-8E93-BE2AA5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48A98806-7601-4E8D-B4B4-2D9FE9CB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7015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7BA09A-6B37-414D-AAD7-1F7CE155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7032"/>
            <a:ext cx="6321272" cy="2304256"/>
          </a:xfrm>
          <a:prstGeom prst="rect">
            <a:avLst/>
          </a:prstGeom>
        </p:spPr>
      </p:pic>
      <p:sp>
        <p:nvSpPr>
          <p:cNvPr id="13" name="Text Box 59">
            <a:extLst>
              <a:ext uri="{FF2B5EF4-FFF2-40B4-BE49-F238E27FC236}">
                <a16:creationId xmlns:a16="http://schemas.microsoft.com/office/drawing/2014/main" id="{C078F63A-5057-4B96-9FAE-5D6C5269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3399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对应的双向循环链表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0C60C1-5446-46F2-A94D-04E8D0F6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18390"/>
            <a:ext cx="6080174" cy="2566594"/>
          </a:xfrm>
          <a:prstGeom prst="rect">
            <a:avLst/>
          </a:prstGeom>
        </p:spPr>
      </p:pic>
      <p:sp>
        <p:nvSpPr>
          <p:cNvPr id="19" name="Freeform 44">
            <a:extLst>
              <a:ext uri="{FF2B5EF4-FFF2-40B4-BE49-F238E27FC236}">
                <a16:creationId xmlns:a16="http://schemas.microsoft.com/office/drawing/2014/main" id="{6664059E-E5A4-43BE-A77A-674B6AB472F1}"/>
              </a:ext>
            </a:extLst>
          </p:cNvPr>
          <p:cNvSpPr>
            <a:spLocks/>
          </p:cNvSpPr>
          <p:nvPr/>
        </p:nvSpPr>
        <p:spPr bwMode="auto">
          <a:xfrm rot="2757492">
            <a:off x="2844143" y="2552258"/>
            <a:ext cx="275741" cy="350538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19204530-91E1-4A55-A49F-11ABBD5A8603}"/>
              </a:ext>
            </a:extLst>
          </p:cNvPr>
          <p:cNvSpPr>
            <a:spLocks/>
          </p:cNvSpPr>
          <p:nvPr/>
        </p:nvSpPr>
        <p:spPr bwMode="auto">
          <a:xfrm rot="4102842">
            <a:off x="3458630" y="2227407"/>
            <a:ext cx="880425" cy="526586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033C3B9F-F974-48ED-AD97-FE98CE164F7A}"/>
              </a:ext>
            </a:extLst>
          </p:cNvPr>
          <p:cNvSpPr>
            <a:spLocks/>
          </p:cNvSpPr>
          <p:nvPr/>
        </p:nvSpPr>
        <p:spPr bwMode="auto">
          <a:xfrm rot="5400000">
            <a:off x="4959330" y="1749749"/>
            <a:ext cx="1012505" cy="347004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1D9146EA-F217-434F-A222-A809A92B0489}"/>
              </a:ext>
            </a:extLst>
          </p:cNvPr>
          <p:cNvSpPr>
            <a:spLocks/>
          </p:cNvSpPr>
          <p:nvPr/>
        </p:nvSpPr>
        <p:spPr bwMode="auto">
          <a:xfrm rot="2757492">
            <a:off x="6516551" y="2034521"/>
            <a:ext cx="275741" cy="350538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2092897-F989-48FF-A7A1-FF021060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54" y="6238473"/>
            <a:ext cx="77787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虚线箭头：指向中序遍历后继    实线箭头：指向中序遍历前驱</a:t>
            </a:r>
          </a:p>
        </p:txBody>
      </p:sp>
    </p:spTree>
    <p:extLst>
      <p:ext uri="{BB962C8B-B14F-4D97-AF65-F5344CB8AC3E}">
        <p14:creationId xmlns:p14="http://schemas.microsoft.com/office/powerpoint/2010/main" val="2436196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D718E4-9E72-47B2-8E93-BE2AA5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A1B4C-F73A-446B-9732-54D07883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9064"/>
            <a:ext cx="3205186" cy="354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3682A3-01CD-4F0A-8836-7339A0265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04" y="1268760"/>
            <a:ext cx="3967192" cy="3671914"/>
          </a:xfrm>
          <a:prstGeom prst="rect">
            <a:avLst/>
          </a:prstGeom>
        </p:spPr>
      </p:pic>
      <p:sp>
        <p:nvSpPr>
          <p:cNvPr id="7" name="Text Box 59">
            <a:extLst>
              <a:ext uri="{FF2B5EF4-FFF2-40B4-BE49-F238E27FC236}">
                <a16:creationId xmlns:a16="http://schemas.microsoft.com/office/drawing/2014/main" id="{221FBF30-DC2A-4B99-B2DA-B6AAE292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42" y="5445224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先序线索二叉树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48A98806-7601-4E8D-B4B4-2D9FE9CB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417679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后序线索二叉树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663347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83768" y="292494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963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407196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在遍历的过程中，检查当前访问结点的左、右指针域是否为空：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如果左指针域为空，将它改为指向前驱结点的线索；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如果右指针域为空，将它改为指向后继结点的线索。</a:t>
            </a:r>
            <a:endParaRPr lang="zh-CN" altLang="en-US" sz="2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984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CreatThread(b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：对以二叉链存储的二叉树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进行中序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线索化，并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返回线索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化后头结点的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Thread(p)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对以</a:t>
            </a:r>
            <a:r>
              <a:rPr kumimoji="1"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为根结点的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二叉树子树的中序线索化。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建立中序线索二叉树的算法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411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指向当前线索化的结点。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作为全局变量，指向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刚刚访问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过的结点。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的中序前驱结点，*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的中序后继结点。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985798"/>
            <a:chOff x="1701789" y="4781550"/>
            <a:chExt cx="2084393" cy="985798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34998"/>
            <a:chOff x="5357818" y="4799013"/>
            <a:chExt cx="1990749" cy="934998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，改为前驱线索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2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G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中序线索化演示</a:t>
            </a: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p=NULL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470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6027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*pre;		   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的前驱结点，供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最后处理，加入指向头结点的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z="22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288143"/>
            <a:chOff x="1071538" y="3143248"/>
            <a:chExt cx="650085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为空或者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为空时成立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065076"/>
            <a:chOff x="928662" y="4929198"/>
            <a:chExt cx="5500726" cy="1065076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这样的二叉树每层只有一个结点，即二叉树的形态是其高度等于结点个数。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9B2389-B177-1065-A8D6-34567FD8111A}"/>
              </a:ext>
            </a:extLst>
          </p:cNvPr>
          <p:cNvSpPr txBox="1"/>
          <p:nvPr/>
        </p:nvSpPr>
        <p:spPr>
          <a:xfrm>
            <a:off x="5514870" y="63563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没有双分支节点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20" y="532228"/>
            <a:ext cx="8643935" cy="5120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*&amp;p)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 }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建立当前结点的前驱线索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}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建立前驱结点的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8463" y="1571612"/>
            <a:ext cx="7805374" cy="3571900"/>
            <a:chOff x="552840" y="1679918"/>
            <a:chExt cx="7805374" cy="3571900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35745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60887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840" y="1894232"/>
              <a:ext cx="461665" cy="307183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中序遍历</a:t>
              </a:r>
              <a:r>
                <a:rPr kumimoji="1" lang="en-US" altLang="zh-CN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</a:t>
              </a:r>
              <a:r>
                <a:rPr kumimoji="1" lang="en-US" altLang="zh-CN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</a:t>
              </a:r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算法</a:t>
              </a:r>
              <a:endParaRPr lang="zh-CN" altLang="en-US" sz="1800" spc="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0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1|0.8|0.8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4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8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7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9|11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.7|5.9|3.3|6.6|1.9|3.4|2.7|4.5|3|1.4|1.2|0.8|1.5|0.6|2.6|1.1|3|0.7|1.6|0.8|2.9|2.5|4|2.3|5.3|0.8|4.1|2.1|4.3|2.1|3.8|1.9|3.8|3.4|0.7|0.7|0.7|0.7|0.8|0.7|0.7|0.8|0.7|1.1|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2|2.5|1.3|3.1|12.1|2.6|1.2|9.2|2.6|0.8|2.2|3.5|1.5|3|6.9|1.9|3.9|2|0.7|6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6|3.5|5.3|6.3|5.9|7.8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0.8|6.5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9|1.9|1.1|0.7|10|1|2.8|0.9|5.8|0.8|1.3|0.8|3.5|0.6|10|1.5|3.7|1.1|3.3|1.4|1.5|1|1|2.5|1|0.7|1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0.6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8.3|13.8|3.2|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2|1.4|1.8|0.5|5.3|0.8|8|1|4.2|0.6|2.7|0.9|1.8|0.9|7.9|0.5|6.5|3.5|4.8|0.8|4.4|0.9|3.8|3.1|2.2|2.4|2.4|6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0.6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4.8|0.8|0.8|1|2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2.6|14.2|6|29.4|5.5|0.9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3|1.6|1|1.7|1.2|15.9|1.2|14.6|0.9|0.9|12.6|5.5|4.8|10.9|1.6|2.2|0.8|2|0.5|0.5|2.8|0.6|2.1|0.9|0.5|9.3|3.8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0.9|10.3|2.9|7.8|0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0.5|13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0.6|1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47.7|0.6|0.7|0.6|0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3.9|14.8|39.3|18.9|9.5|2.1|1.3|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.7|10.4|27|3.2|6.2|3.9|1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8|0.8|0.9|0.6|2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|7.7|11|0.9|6.7|8.9|0.7|8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6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0.6|0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3|17.9|16.7|5|16.4|9.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17.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4.4|4.8|7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.5|1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1.2|16.4|4.3|1.2|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3.5|24.1|2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24.7|7.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4|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7|6.5|0.6|0.8|5.6|11.3|17.9|0.6|0.6|30|1.1|0.8|11.2|2.2|10.4|9.2|2.6|9.7|3.4|2.3|1.1|1.9|13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16.1|5.2|22|1.8|1.2|2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5192</TotalTime>
  <Words>8629</Words>
  <Application>Microsoft Office PowerPoint</Application>
  <PresentationFormat>全屏显示(4:3)</PresentationFormat>
  <Paragraphs>1268</Paragraphs>
  <Slides>90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5" baseType="lpstr">
      <vt:lpstr>Arial Unicode MS</vt:lpstr>
      <vt:lpstr>黑体</vt:lpstr>
      <vt:lpstr>华文楷体</vt:lpstr>
      <vt:lpstr>楷体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树的遍历</vt:lpstr>
      <vt:lpstr>PowerPoint 演示文稿</vt:lpstr>
      <vt:lpstr>PowerPoint 演示文稿</vt:lpstr>
      <vt:lpstr>森林的遍历</vt:lpstr>
      <vt:lpstr>森林的遍历</vt:lpstr>
      <vt:lpstr>二叉树、树、森林遍历的关系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ziqing ai</cp:lastModifiedBy>
  <cp:revision>1338</cp:revision>
  <dcterms:created xsi:type="dcterms:W3CDTF">2004-04-08T11:59:15Z</dcterms:created>
  <dcterms:modified xsi:type="dcterms:W3CDTF">2024-04-28T10:46:59Z</dcterms:modified>
</cp:coreProperties>
</file>