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.xml" ContentType="application/vnd.openxmlformats-officedocument.presentationml.notesSlide+xml"/>
  <Override PartName="/ppt/tags/tag2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58"/>
  </p:notesMasterIdLst>
  <p:handoutMasterIdLst>
    <p:handoutMasterId r:id="rId59"/>
  </p:handoutMasterIdLst>
  <p:sldIdLst>
    <p:sldId id="275" r:id="rId2"/>
    <p:sldId id="512" r:id="rId3"/>
    <p:sldId id="276" r:id="rId4"/>
    <p:sldId id="513" r:id="rId5"/>
    <p:sldId id="439" r:id="rId6"/>
    <p:sldId id="514" r:id="rId7"/>
    <p:sldId id="440" r:id="rId8"/>
    <p:sldId id="515" r:id="rId9"/>
    <p:sldId id="539" r:id="rId10"/>
    <p:sldId id="278" r:id="rId11"/>
    <p:sldId id="279" r:id="rId12"/>
    <p:sldId id="326" r:id="rId13"/>
    <p:sldId id="575" r:id="rId14"/>
    <p:sldId id="576" r:id="rId15"/>
    <p:sldId id="577" r:id="rId16"/>
    <p:sldId id="578" r:id="rId17"/>
    <p:sldId id="579" r:id="rId18"/>
    <p:sldId id="584" r:id="rId19"/>
    <p:sldId id="585" r:id="rId20"/>
    <p:sldId id="586" r:id="rId21"/>
    <p:sldId id="587" r:id="rId22"/>
    <p:sldId id="593" r:id="rId23"/>
    <p:sldId id="594" r:id="rId24"/>
    <p:sldId id="595" r:id="rId25"/>
    <p:sldId id="596" r:id="rId26"/>
    <p:sldId id="597" r:id="rId27"/>
    <p:sldId id="598" r:id="rId28"/>
    <p:sldId id="599" r:id="rId29"/>
    <p:sldId id="713" r:id="rId30"/>
    <p:sldId id="724" r:id="rId31"/>
    <p:sldId id="728" r:id="rId32"/>
    <p:sldId id="729" r:id="rId33"/>
    <p:sldId id="725" r:id="rId34"/>
    <p:sldId id="726" r:id="rId35"/>
    <p:sldId id="727" r:id="rId36"/>
    <p:sldId id="486" r:id="rId37"/>
    <p:sldId id="537" r:id="rId38"/>
    <p:sldId id="487" r:id="rId39"/>
    <p:sldId id="538" r:id="rId40"/>
    <p:sldId id="615" r:id="rId41"/>
    <p:sldId id="714" r:id="rId42"/>
    <p:sldId id="616" r:id="rId43"/>
    <p:sldId id="617" r:id="rId44"/>
    <p:sldId id="618" r:id="rId45"/>
    <p:sldId id="619" r:id="rId46"/>
    <p:sldId id="620" r:id="rId47"/>
    <p:sldId id="621" r:id="rId48"/>
    <p:sldId id="622" r:id="rId49"/>
    <p:sldId id="623" r:id="rId50"/>
    <p:sldId id="624" r:id="rId51"/>
    <p:sldId id="625" r:id="rId52"/>
    <p:sldId id="626" r:id="rId53"/>
    <p:sldId id="627" r:id="rId54"/>
    <p:sldId id="628" r:id="rId55"/>
    <p:sldId id="629" r:id="rId56"/>
    <p:sldId id="712" r:id="rId57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00FF"/>
    <a:srgbClr val="FF00FF"/>
    <a:srgbClr val="3333FF"/>
    <a:srgbClr val="990099"/>
    <a:srgbClr val="FF0000"/>
    <a:srgbClr val="336600"/>
    <a:srgbClr val="6633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85" autoAdjust="0"/>
  </p:normalViewPr>
  <p:slideViewPr>
    <p:cSldViewPr>
      <p:cViewPr varScale="1">
        <p:scale>
          <a:sx n="85" d="100"/>
          <a:sy n="85" d="100"/>
        </p:scale>
        <p:origin x="960" y="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04"/>
    </p:cViewPr>
  </p:sorterViewPr>
  <p:notesViewPr>
    <p:cSldViewPr>
      <p:cViewPr varScale="1">
        <p:scale>
          <a:sx n="64" d="100"/>
          <a:sy n="64" d="100"/>
        </p:scale>
        <p:origin x="-334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DF35D-4E0B-48AD-B551-D0EF223ADC27}" type="datetimeFigureOut">
              <a:rPr lang="zh-CN" altLang="en-US" smtClean="0"/>
              <a:pPr/>
              <a:t>2023/4/16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7F4E18-B896-49C9-8F50-6F125F5B24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BABA1A-0077-4CFB-BDDA-5B226ED6712F}" type="datetimeFigureOut">
              <a:rPr lang="zh-CN" altLang="en-US" smtClean="0"/>
              <a:pPr/>
              <a:t>2023/4/16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544AAA-33F8-41E3-A3BD-44044CA56C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6854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1675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861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505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2FD9-FFBB-4A45-8B56-1D7843EE1FD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8C4B4-F711-4B5F-86CB-451375D22CF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3B1D-F2E8-4CD2-8667-00B8B02FDDC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163782"/>
            <a:ext cx="8372163" cy="5443395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400" b="1"/>
            </a:lvl1pPr>
            <a:lvl2pPr>
              <a:buClr>
                <a:schemeClr val="accent1"/>
              </a:buClr>
              <a:defRPr sz="2000" b="1"/>
            </a:lvl2pPr>
            <a:lvl3pPr>
              <a:buClr>
                <a:schemeClr val="accent1"/>
              </a:buClr>
              <a:defRPr sz="1800" b="1"/>
            </a:lvl3pPr>
            <a:lvl4pPr>
              <a:buClr>
                <a:schemeClr val="accent1"/>
              </a:buClr>
              <a:defRPr sz="1600" b="1"/>
            </a:lvl4pPr>
            <a:lvl5pPr>
              <a:buClr>
                <a:schemeClr val="accent1"/>
              </a:buClr>
              <a:defRPr sz="1600" b="1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242733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927871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0BE1-E115-48B7-9F87-E40F8D1D1DD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984A-F909-4A3C-8471-EDE7CC5E6DA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C15A4-3570-4719-9F7F-05FD7AEAE8C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B827-E872-47F5-8061-D9E5E7E52A8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E6324-8059-4E43-B6AC-6609737ED17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CE16EF74-44C8-45A6-ABDA-05EEEFC7119E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9736-7194-4C3F-AD40-CE864C594AF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A52A4-7D93-4BD2-BAE1-7714FD192585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6F90E-02E8-4B7E-B891-D25186405F3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706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0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357158" y="2500306"/>
            <a:ext cx="8305800" cy="170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200" dirty="0">
                <a:latin typeface="楷体" pitchFamily="49" charset="-122"/>
                <a:ea typeface="楷体" pitchFamily="49" charset="-122"/>
              </a:rPr>
              <a:t>　　</a:t>
            </a:r>
            <a:r>
              <a:rPr kumimoji="1"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二叉树遍历</a:t>
            </a:r>
            <a:r>
              <a:rPr kumimoji="1" lang="zh-CN" altLang="en-US" sz="2200" dirty="0">
                <a:latin typeface="楷体" pitchFamily="49" charset="-122"/>
                <a:ea typeface="楷体" pitchFamily="49" charset="-122"/>
              </a:rPr>
              <a:t>是指按照一定次序访问树中所有结点，并且</a:t>
            </a:r>
            <a:r>
              <a:rPr kumimoji="1" lang="zh-CN" altLang="en-US" sz="2200" dirty="0">
                <a:solidFill>
                  <a:srgbClr val="CC00FF"/>
                </a:solidFill>
                <a:latin typeface="楷体" pitchFamily="49" charset="-122"/>
                <a:ea typeface="楷体" pitchFamily="49" charset="-122"/>
              </a:rPr>
              <a:t>每个结点仅被访问一次</a:t>
            </a:r>
            <a:r>
              <a:rPr kumimoji="1" lang="zh-CN" altLang="en-US" sz="2200" dirty="0">
                <a:latin typeface="楷体" pitchFamily="49" charset="-122"/>
                <a:ea typeface="楷体" pitchFamily="49" charset="-122"/>
              </a:rPr>
              <a:t>的过程。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200" dirty="0">
                <a:latin typeface="楷体" pitchFamily="49" charset="-122"/>
                <a:ea typeface="楷体" pitchFamily="49" charset="-122"/>
              </a:rPr>
              <a:t>　　遍历是二叉树最基本的运算，是二叉树中其他运算的基础。</a:t>
            </a:r>
          </a:p>
        </p:txBody>
      </p:sp>
      <p:sp>
        <p:nvSpPr>
          <p:cNvPr id="21509" name="Text Box 5" descr="信纸"/>
          <p:cNvSpPr txBox="1">
            <a:spLocks noChangeArrowheads="1"/>
          </p:cNvSpPr>
          <p:nvPr/>
        </p:nvSpPr>
        <p:spPr bwMode="auto">
          <a:xfrm>
            <a:off x="481042" y="1476378"/>
            <a:ext cx="5305404" cy="584775"/>
          </a:xfrm>
          <a:prstGeom prst="rect">
            <a:avLst/>
          </a:prstGeom>
          <a:ln>
            <a:noFill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7.5.1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二叉树遍历的概念</a:t>
            </a:r>
            <a:endParaRPr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4" name="Text Box 15" descr="信纸"/>
          <p:cNvSpPr txBox="1">
            <a:spLocks noChangeArrowheads="1"/>
          </p:cNvSpPr>
          <p:nvPr/>
        </p:nvSpPr>
        <p:spPr bwMode="auto">
          <a:xfrm>
            <a:off x="2428860" y="357166"/>
            <a:ext cx="4143404" cy="579437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7.5 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二叉树的遍历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1</a:t>
            </a:fld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784246" y="2285992"/>
            <a:ext cx="6788150" cy="2745706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16000" tIns="180000" rIns="180000" bIns="180000"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PreOrder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BTNode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*b)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(b!=NULL) 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("%c "</a:t>
            </a:r>
            <a:r>
              <a:rPr kumimoji="1"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b-&gt;data); 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访问根结点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PreOrder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PreOrder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169988" name="Text Box 4" descr="信纸"/>
          <p:cNvSpPr txBox="1">
            <a:spLocks noChangeArrowheads="1"/>
          </p:cNvSpPr>
          <p:nvPr/>
        </p:nvSpPr>
        <p:spPr bwMode="auto">
          <a:xfrm>
            <a:off x="468312" y="333375"/>
            <a:ext cx="6032514" cy="58477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>
                <a:solidFill>
                  <a:srgbClr val="FF0000"/>
                </a:solidFill>
                <a:ea typeface="隶书" pitchFamily="49" charset="-122"/>
              </a:rPr>
              <a:t>7.5.2  </a:t>
            </a:r>
            <a:r>
              <a:rPr kumimoji="1" lang="zh-CN" altLang="en-US" sz="3200">
                <a:solidFill>
                  <a:srgbClr val="FF0000"/>
                </a:solidFill>
                <a:ea typeface="隶书" pitchFamily="49" charset="-122"/>
              </a:rPr>
              <a:t>二叉树</a:t>
            </a:r>
            <a:r>
              <a:rPr kumimoji="1" lang="en-US" altLang="zh-CN" sz="3200">
                <a:solidFill>
                  <a:srgbClr val="FF0000"/>
                </a:solidFill>
                <a:ea typeface="隶书" pitchFamily="49" charset="-122"/>
              </a:rPr>
              <a:t>3</a:t>
            </a:r>
            <a:r>
              <a:rPr kumimoji="1" lang="zh-CN" altLang="en-US" sz="3200">
                <a:solidFill>
                  <a:srgbClr val="FF0000"/>
                </a:solidFill>
                <a:ea typeface="隶书" pitchFamily="49" charset="-122"/>
              </a:rPr>
              <a:t>种遍历的递归</a:t>
            </a:r>
            <a:r>
              <a:rPr kumimoji="1" lang="zh-CN" altLang="en-US" sz="3200" dirty="0">
                <a:solidFill>
                  <a:srgbClr val="FF0000"/>
                </a:solidFill>
                <a:ea typeface="隶书" pitchFamily="49" charset="-122"/>
              </a:rPr>
              <a:t>算法</a:t>
            </a:r>
            <a:endParaRPr lang="zh-CN" altLang="en-US" sz="3200" dirty="0">
              <a:ea typeface="隶书" pitchFamily="49" charset="-122"/>
            </a:endParaRPr>
          </a:p>
        </p:txBody>
      </p:sp>
      <p:sp>
        <p:nvSpPr>
          <p:cNvPr id="169989" name="Text Box 5"/>
          <p:cNvSpPr txBox="1">
            <a:spLocks noChangeArrowheads="1"/>
          </p:cNvSpPr>
          <p:nvPr/>
        </p:nvSpPr>
        <p:spPr bwMode="auto">
          <a:xfrm>
            <a:off x="468313" y="1071546"/>
            <a:ext cx="7920037" cy="9845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</a:pP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由二叉树的三种遍历过程直接得到</a:t>
            </a: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种递归算法。</a:t>
            </a:r>
          </a:p>
          <a:p>
            <a:pPr algn="l">
              <a:lnSpc>
                <a:spcPct val="140000"/>
              </a:lnSpc>
            </a:pP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先序遍历的递归算法：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472" y="5437195"/>
            <a:ext cx="8143932" cy="769441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    上述</a:t>
            </a:r>
            <a:r>
              <a:rPr lang="zh-CN" altLang="en-US" sz="2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访问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是直接输出结点值。实际上，访问结点可以对该结点进行各种操作，如计数、删除结点等。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10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874733" y="1564144"/>
            <a:ext cx="6626225" cy="26003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08000" rIns="180000" bIns="108000"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InOrder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BTNode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*b)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(b!=NULL) 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  <a:r>
              <a:rPr kumimoji="1"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InOrder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printf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("%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 "</a:t>
            </a: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b-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&gt;data); 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访问根结点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InOrder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571472" y="785794"/>
            <a:ext cx="3887788" cy="363176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中序遍历的递归算法：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11</a:t>
            </a:fld>
            <a:endParaRPr lang="en-US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857224" y="1500174"/>
            <a:ext cx="6553200" cy="2600300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08000" rIns="180000" bIns="108000"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PostOrder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BTNode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*b)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(b!=NULL) 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  <a:r>
              <a:rPr kumimoji="1"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PostOrder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PostOrder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printf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("%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 "</a:t>
            </a: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b-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&gt;data); 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访问根结点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571472" y="857232"/>
            <a:ext cx="3887787" cy="363176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后序遍历的递归算法：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12</a:t>
            </a:fld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7"/>
          <p:cNvSpPr>
            <a:spLocks noChangeShapeType="1"/>
          </p:cNvSpPr>
          <p:nvPr/>
        </p:nvSpPr>
        <p:spPr bwMode="auto">
          <a:xfrm flipH="1">
            <a:off x="3301976" y="2012959"/>
            <a:ext cx="288925" cy="360362"/>
          </a:xfrm>
          <a:prstGeom prst="line">
            <a:avLst/>
          </a:prstGeom>
          <a:noFill/>
          <a:ln w="28575">
            <a:solidFill>
              <a:srgbClr val="FF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3589314" y="1941521"/>
            <a:ext cx="7207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i="1" dirty="0"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1800" i="1" dirty="0"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1214414" y="4246571"/>
            <a:ext cx="18716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i="1" dirty="0"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1800" i="1" dirty="0"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1800" dirty="0">
                <a:latin typeface="Consolas" pitchFamily="49" charset="0"/>
                <a:ea typeface="宋体" pitchFamily="2" charset="-122"/>
                <a:cs typeface="Consolas" pitchFamily="49" charset="0"/>
              </a:rPr>
              <a:t>-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US" altLang="zh-CN" sz="1800" i="1" dirty="0" err="1">
                <a:latin typeface="Consolas" pitchFamily="49" charset="0"/>
                <a:cs typeface="Consolas" pitchFamily="49" charset="0"/>
              </a:rPr>
              <a:t>lchild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3230539" y="4221171"/>
            <a:ext cx="19431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i="1" dirty="0"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1800" i="1" dirty="0"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1800" dirty="0">
                <a:latin typeface="Consolas" pitchFamily="49" charset="0"/>
                <a:ea typeface="宋体" pitchFamily="2" charset="-122"/>
                <a:cs typeface="Consolas" pitchFamily="49" charset="0"/>
              </a:rPr>
              <a:t>-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US" altLang="zh-CN" sz="1800" i="1" dirty="0" err="1">
                <a:latin typeface="Consolas" pitchFamily="49" charset="0"/>
                <a:cs typeface="Consolas" pitchFamily="49" charset="0"/>
              </a:rPr>
              <a:t>rchild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12" name="Oval 15"/>
          <p:cNvSpPr>
            <a:spLocks noChangeArrowheads="1"/>
          </p:cNvSpPr>
          <p:nvPr/>
        </p:nvSpPr>
        <p:spPr bwMode="auto">
          <a:xfrm>
            <a:off x="2639989" y="2301884"/>
            <a:ext cx="863600" cy="504825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endParaRPr lang="zh-CN" altLang="zh-CN" i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3" name="AutoShape 16"/>
          <p:cNvSpPr>
            <a:spLocks noChangeArrowheads="1"/>
          </p:cNvSpPr>
          <p:nvPr/>
        </p:nvSpPr>
        <p:spPr bwMode="auto">
          <a:xfrm>
            <a:off x="1512864" y="3238509"/>
            <a:ext cx="1150937" cy="792162"/>
          </a:xfrm>
          <a:prstGeom prst="triangle">
            <a:avLst>
              <a:gd name="adj" fmla="val 50000"/>
            </a:avLst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lnSpc>
                <a:spcPts val="1200"/>
              </a:lnSpc>
            </a:pPr>
            <a:r>
              <a:rPr lang="en-US" altLang="zh-CN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</a:p>
        </p:txBody>
      </p:sp>
      <p:sp>
        <p:nvSpPr>
          <p:cNvPr id="14" name="AutoShape 17"/>
          <p:cNvSpPr>
            <a:spLocks noChangeArrowheads="1"/>
          </p:cNvSpPr>
          <p:nvPr/>
        </p:nvSpPr>
        <p:spPr bwMode="auto">
          <a:xfrm>
            <a:off x="3375001" y="3238509"/>
            <a:ext cx="1150938" cy="792162"/>
          </a:xfrm>
          <a:prstGeom prst="triangle">
            <a:avLst>
              <a:gd name="adj" fmla="val 50000"/>
            </a:avLst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lnSpc>
                <a:spcPts val="1200"/>
              </a:lnSpc>
            </a:pPr>
            <a:r>
              <a:rPr lang="en-US" altLang="zh-CN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 flipH="1">
            <a:off x="2160564" y="2733684"/>
            <a:ext cx="647700" cy="6492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Freeform 19"/>
          <p:cNvSpPr>
            <a:spLocks/>
          </p:cNvSpPr>
          <p:nvPr/>
        </p:nvSpPr>
        <p:spPr bwMode="auto">
          <a:xfrm>
            <a:off x="3349601" y="2746384"/>
            <a:ext cx="542925" cy="577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42" y="364"/>
              </a:cxn>
            </a:cxnLst>
            <a:rect l="0" t="0" r="r" b="b"/>
            <a:pathLst>
              <a:path w="342" h="364">
                <a:moveTo>
                  <a:pt x="0" y="0"/>
                </a:moveTo>
                <a:lnTo>
                  <a:pt x="342" y="364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57224" y="1142984"/>
            <a:ext cx="1643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基本思路</a:t>
            </a:r>
          </a:p>
        </p:txBody>
      </p:sp>
      <p:grpSp>
        <p:nvGrpSpPr>
          <p:cNvPr id="2" name="组合 22"/>
          <p:cNvGrpSpPr/>
          <p:nvPr/>
        </p:nvGrpSpPr>
        <p:grpSpPr>
          <a:xfrm>
            <a:off x="4357686" y="1870064"/>
            <a:ext cx="2857520" cy="2716903"/>
            <a:chOff x="5143504" y="2870196"/>
            <a:chExt cx="2857520" cy="2716903"/>
          </a:xfrm>
        </p:grpSpPr>
        <p:sp>
          <p:nvSpPr>
            <p:cNvPr id="18" name="TextBox 17"/>
            <p:cNvSpPr txBox="1"/>
            <p:nvPr/>
          </p:nvSpPr>
          <p:spPr>
            <a:xfrm>
              <a:off x="6072198" y="2870196"/>
              <a:ext cx="135732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>
                  <a:latin typeface="楷体" pitchFamily="49" charset="-122"/>
                  <a:ea typeface="楷体" pitchFamily="49" charset="-122"/>
                </a:rPr>
                <a:t>大问题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143636" y="5156212"/>
              <a:ext cx="18573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>
                  <a:latin typeface="楷体" pitchFamily="49" charset="-122"/>
                  <a:ea typeface="楷体" pitchFamily="49" charset="-122"/>
                </a:rPr>
                <a:t>两个小问题</a:t>
              </a:r>
            </a:p>
          </p:txBody>
        </p:sp>
        <p:sp>
          <p:nvSpPr>
            <p:cNvPr id="20" name="右箭头 19"/>
            <p:cNvSpPr/>
            <p:nvPr/>
          </p:nvSpPr>
          <p:spPr>
            <a:xfrm>
              <a:off x="5143504" y="3071810"/>
              <a:ext cx="928694" cy="142876"/>
            </a:xfrm>
            <a:prstGeom prst="rightArrow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右箭头 20"/>
            <p:cNvSpPr/>
            <p:nvPr/>
          </p:nvSpPr>
          <p:spPr>
            <a:xfrm>
              <a:off x="5890416" y="5357826"/>
              <a:ext cx="360000" cy="142876"/>
            </a:xfrm>
            <a:prstGeom prst="rightArrow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6"/>
          <p:cNvGrpSpPr/>
          <p:nvPr/>
        </p:nvGrpSpPr>
        <p:grpSpPr>
          <a:xfrm>
            <a:off x="5785652" y="2501100"/>
            <a:ext cx="2715438" cy="1571636"/>
            <a:chOff x="5785652" y="3501232"/>
            <a:chExt cx="2715438" cy="1571636"/>
          </a:xfrm>
        </p:grpSpPr>
        <p:cxnSp>
          <p:nvCxnSpPr>
            <p:cNvPr id="25" name="直接箭头连接符 24"/>
            <p:cNvCxnSpPr/>
            <p:nvPr/>
          </p:nvCxnSpPr>
          <p:spPr>
            <a:xfrm rot="5400000">
              <a:off x="5000628" y="4286256"/>
              <a:ext cx="1571636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857884" y="3864122"/>
              <a:ext cx="26432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>
                  <a:latin typeface="楷体" pitchFamily="49" charset="-122"/>
                  <a:ea typeface="楷体" pitchFamily="49" charset="-122"/>
                </a:rPr>
                <a:t>求解过程相似，仅仅是大小规模的不同</a:t>
              </a:r>
            </a:p>
          </p:txBody>
        </p:sp>
      </p:grp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3286116" y="1714488"/>
            <a:ext cx="35719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i="1">
                <a:latin typeface="Consolas" pitchFamily="49" charset="0"/>
                <a:cs typeface="Consolas" pitchFamily="49" charset="0"/>
              </a:rPr>
              <a:t>b</a:t>
            </a:r>
            <a:endParaRPr lang="en-US" altLang="zh-CN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8596" y="285728"/>
            <a:ext cx="5214974" cy="46166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pc="50" dirty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r>
              <a:rPr kumimoji="1" lang="zh-CN" altLang="en-US" spc="50" dirty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二叉树</a:t>
            </a:r>
            <a:r>
              <a:rPr kumimoji="1" lang="en-US" altLang="zh-CN" spc="50" dirty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3</a:t>
            </a:r>
            <a:r>
              <a:rPr kumimoji="1" lang="zh-CN" altLang="en-US" spc="50" dirty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种递归遍历算法的应用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13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4" name="Text Box 4"/>
          <p:cNvSpPr txBox="1">
            <a:spLocks noChangeArrowheads="1"/>
          </p:cNvSpPr>
          <p:nvPr/>
        </p:nvSpPr>
        <p:spPr bwMode="auto">
          <a:xfrm>
            <a:off x="323850" y="214290"/>
            <a:ext cx="856932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200" dirty="0"/>
              <a:t>  </a:t>
            </a:r>
            <a:r>
              <a:rPr lang="zh-CN" altLang="en-US" sz="2200" dirty="0"/>
              <a:t>　</a:t>
            </a:r>
            <a:r>
              <a:rPr lang="en-US" altLang="zh-CN" sz="2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Arial Unicode MS" pitchFamily="34" charset="-122"/>
              </a:rPr>
              <a:t>【</a:t>
            </a:r>
            <a:r>
              <a:rPr kumimoji="1" lang="zh-CN" altLang="en-US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例</a:t>
            </a:r>
            <a:r>
              <a:rPr kumimoji="1" lang="en-US" altLang="zh-CN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7-11</a:t>
            </a:r>
            <a:r>
              <a:rPr lang="en-US" altLang="zh-CN" sz="2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Arial Unicode MS" pitchFamily="34" charset="-122"/>
              </a:rPr>
              <a:t>】</a:t>
            </a:r>
            <a:r>
              <a:rPr kumimoji="1" lang="en-US" altLang="zh-CN" sz="2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假设二叉树采用二叉链存储结构存储，设计一个算法，计算一棵给定二叉树的所有结点个数。</a:t>
            </a:r>
          </a:p>
        </p:txBody>
      </p:sp>
      <p:sp>
        <p:nvSpPr>
          <p:cNvPr id="291845" name="Text Box 5"/>
          <p:cNvSpPr txBox="1">
            <a:spLocks noChangeArrowheads="1"/>
          </p:cNvSpPr>
          <p:nvPr/>
        </p:nvSpPr>
        <p:spPr bwMode="auto">
          <a:xfrm>
            <a:off x="571472" y="4070982"/>
            <a:ext cx="8351837" cy="572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解：</a:t>
            </a:r>
            <a:r>
              <a:rPr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计算一棵二叉树</a:t>
            </a:r>
            <a:r>
              <a:rPr lang="en-US" altLang="zh-CN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>
                <a:latin typeface="Consolas" pitchFamily="49" charset="0"/>
                <a:ea typeface="楷体" pitchFamily="49" charset="-122"/>
                <a:cs typeface="Consolas" pitchFamily="49" charset="0"/>
              </a:rPr>
              <a:t>中所有结点个数</a:t>
            </a:r>
            <a:r>
              <a:rPr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的递归模型</a:t>
            </a:r>
            <a:r>
              <a:rPr lang="en-US" altLang="zh-CN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如下：</a:t>
            </a:r>
          </a:p>
        </p:txBody>
      </p:sp>
      <p:grpSp>
        <p:nvGrpSpPr>
          <p:cNvPr id="2" name="组合 13"/>
          <p:cNvGrpSpPr/>
          <p:nvPr/>
        </p:nvGrpSpPr>
        <p:grpSpPr>
          <a:xfrm>
            <a:off x="2357422" y="1227141"/>
            <a:ext cx="3959225" cy="2648982"/>
            <a:chOff x="2268538" y="3114675"/>
            <a:chExt cx="3959225" cy="2648982"/>
          </a:xfrm>
        </p:grpSpPr>
        <p:sp>
          <p:nvSpPr>
            <p:cNvPr id="291847" name="Line 7"/>
            <p:cNvSpPr>
              <a:spLocks noChangeShapeType="1"/>
            </p:cNvSpPr>
            <p:nvPr/>
          </p:nvSpPr>
          <p:spPr bwMode="auto">
            <a:xfrm flipH="1">
              <a:off x="4356100" y="3186113"/>
              <a:ext cx="288925" cy="360362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1852" name="Text Box 12"/>
            <p:cNvSpPr txBox="1">
              <a:spLocks noChangeArrowheads="1"/>
            </p:cNvSpPr>
            <p:nvPr/>
          </p:nvSpPr>
          <p:spPr bwMode="auto">
            <a:xfrm>
              <a:off x="4643438" y="3114675"/>
              <a:ext cx="7207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dirty="0"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2000" i="1" dirty="0"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)</a:t>
              </a:r>
            </a:p>
          </p:txBody>
        </p:sp>
        <p:sp>
          <p:nvSpPr>
            <p:cNvPr id="291853" name="Text Box 13"/>
            <p:cNvSpPr txBox="1">
              <a:spLocks noChangeArrowheads="1"/>
            </p:cNvSpPr>
            <p:nvPr/>
          </p:nvSpPr>
          <p:spPr bwMode="auto">
            <a:xfrm>
              <a:off x="2268538" y="5394325"/>
              <a:ext cx="187166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1800" i="1" dirty="0"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800" dirty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-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&gt;</a:t>
              </a:r>
              <a:r>
                <a:rPr lang="en-US" altLang="zh-CN" sz="1800" dirty="0" err="1">
                  <a:latin typeface="Consolas" pitchFamily="49" charset="0"/>
                  <a:cs typeface="Consolas" pitchFamily="49" charset="0"/>
                </a:rPr>
                <a:t>lchild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)</a:t>
              </a:r>
            </a:p>
          </p:txBody>
        </p:sp>
        <p:sp>
          <p:nvSpPr>
            <p:cNvPr id="291854" name="Text Box 14"/>
            <p:cNvSpPr txBox="1">
              <a:spLocks noChangeArrowheads="1"/>
            </p:cNvSpPr>
            <p:nvPr/>
          </p:nvSpPr>
          <p:spPr bwMode="auto">
            <a:xfrm>
              <a:off x="4284663" y="5394325"/>
              <a:ext cx="19431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1800" i="1" dirty="0"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800" dirty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-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&gt;</a:t>
              </a:r>
              <a:r>
                <a:rPr lang="en-US" altLang="zh-CN" sz="1800" dirty="0" err="1">
                  <a:latin typeface="Consolas" pitchFamily="49" charset="0"/>
                  <a:cs typeface="Consolas" pitchFamily="49" charset="0"/>
                </a:rPr>
                <a:t>rchild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)</a:t>
              </a:r>
            </a:p>
          </p:txBody>
        </p:sp>
        <p:sp>
          <p:nvSpPr>
            <p:cNvPr id="291855" name="Oval 15"/>
            <p:cNvSpPr>
              <a:spLocks noChangeArrowheads="1"/>
            </p:cNvSpPr>
            <p:nvPr/>
          </p:nvSpPr>
          <p:spPr bwMode="auto">
            <a:xfrm>
              <a:off x="3694113" y="3475038"/>
              <a:ext cx="863600" cy="504825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endParaRPr lang="zh-CN" altLang="zh-CN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91856" name="AutoShape 16"/>
            <p:cNvSpPr>
              <a:spLocks noChangeArrowheads="1"/>
            </p:cNvSpPr>
            <p:nvPr/>
          </p:nvSpPr>
          <p:spPr bwMode="auto">
            <a:xfrm>
              <a:off x="2566988" y="4411663"/>
              <a:ext cx="1150937" cy="792162"/>
            </a:xfrm>
            <a:prstGeom prst="triangle">
              <a:avLst>
                <a:gd name="adj" fmla="val 50000"/>
              </a:avLst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lnSpc>
                  <a:spcPts val="1200"/>
                </a:lnSpc>
              </a:pPr>
              <a:r>
                <a:rPr lang="en-US" altLang="zh-CN" i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</a:p>
          </p:txBody>
        </p:sp>
        <p:sp>
          <p:nvSpPr>
            <p:cNvPr id="291857" name="AutoShape 17"/>
            <p:cNvSpPr>
              <a:spLocks noChangeArrowheads="1"/>
            </p:cNvSpPr>
            <p:nvPr/>
          </p:nvSpPr>
          <p:spPr bwMode="auto">
            <a:xfrm>
              <a:off x="4429125" y="4411663"/>
              <a:ext cx="1150938" cy="792162"/>
            </a:xfrm>
            <a:prstGeom prst="triangle">
              <a:avLst>
                <a:gd name="adj" fmla="val 50000"/>
              </a:avLst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lnSpc>
                  <a:spcPts val="1200"/>
                </a:lnSpc>
              </a:pPr>
              <a:r>
                <a:rPr lang="en-US" altLang="zh-CN" i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</a:p>
          </p:txBody>
        </p:sp>
        <p:sp>
          <p:nvSpPr>
            <p:cNvPr id="291858" name="Line 18"/>
            <p:cNvSpPr>
              <a:spLocks noChangeShapeType="1"/>
            </p:cNvSpPr>
            <p:nvPr/>
          </p:nvSpPr>
          <p:spPr bwMode="auto">
            <a:xfrm flipH="1">
              <a:off x="3214688" y="3906838"/>
              <a:ext cx="647700" cy="6492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1859" name="Freeform 19"/>
            <p:cNvSpPr>
              <a:spLocks/>
            </p:cNvSpPr>
            <p:nvPr/>
          </p:nvSpPr>
          <p:spPr bwMode="auto">
            <a:xfrm>
              <a:off x="4403725" y="3919538"/>
              <a:ext cx="542925" cy="577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2" y="364"/>
                </a:cxn>
              </a:cxnLst>
              <a:rect l="0" t="0" r="r" b="b"/>
              <a:pathLst>
                <a:path w="342" h="364">
                  <a:moveTo>
                    <a:pt x="0" y="0"/>
                  </a:moveTo>
                  <a:lnTo>
                    <a:pt x="342" y="36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91860" name="Text Box 20"/>
          <p:cNvSpPr txBox="1">
            <a:spLocks noChangeArrowheads="1"/>
          </p:cNvSpPr>
          <p:nvPr/>
        </p:nvSpPr>
        <p:spPr bwMode="auto">
          <a:xfrm>
            <a:off x="928662" y="4857760"/>
            <a:ext cx="7072362" cy="956773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)=0				</a:t>
            </a:r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</a:t>
            </a:r>
            <a:r>
              <a:rPr lang="zh-CN" altLang="en-US" sz="20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en-US" altLang="zh-CN" sz="2000" i="1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=NULL</a:t>
            </a:r>
          </a:p>
          <a:p>
            <a:pPr algn="l">
              <a:lnSpc>
                <a:spcPct val="120000"/>
              </a:lnSpc>
            </a:pP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-&gt;</a:t>
            </a:r>
            <a:r>
              <a:rPr lang="en-US" altLang="zh-CN" sz="20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lchild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)+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-&gt;</a:t>
            </a:r>
            <a:r>
              <a:rPr lang="en-US" altLang="zh-CN" sz="20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rchild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)+1</a:t>
            </a:r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</a:t>
            </a:r>
            <a:r>
              <a:rPr lang="zh-CN" altLang="en-US" sz="20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其他</a:t>
            </a:r>
            <a:r>
              <a:rPr lang="zh-CN" altLang="en-US" sz="20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情况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14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5" grpId="0"/>
      <p:bldP spid="29186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Text Box 2"/>
          <p:cNvSpPr txBox="1">
            <a:spLocks noChangeArrowheads="1"/>
          </p:cNvSpPr>
          <p:nvPr/>
        </p:nvSpPr>
        <p:spPr bwMode="auto">
          <a:xfrm>
            <a:off x="358775" y="1125538"/>
            <a:ext cx="7885113" cy="2593879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44000" bIns="14400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Nodes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BTNode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*b)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(b==NULL) 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0;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Nodes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(b-&gt;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)+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Nodes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(b-&gt;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)+1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294915" name="Text Box 3"/>
          <p:cNvSpPr txBox="1">
            <a:spLocks noChangeArrowheads="1"/>
          </p:cNvSpPr>
          <p:nvPr/>
        </p:nvSpPr>
        <p:spPr bwMode="auto">
          <a:xfrm>
            <a:off x="571472" y="5286388"/>
            <a:ext cx="6408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提示</a:t>
            </a:r>
            <a:r>
              <a:rPr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：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本例算法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可以基于任何一种遍历算法。</a:t>
            </a:r>
          </a:p>
        </p:txBody>
      </p:sp>
      <p:sp>
        <p:nvSpPr>
          <p:cNvPr id="294916" name="Text Box 4"/>
          <p:cNvSpPr txBox="1">
            <a:spLocks noChangeArrowheads="1"/>
          </p:cNvSpPr>
          <p:nvPr/>
        </p:nvSpPr>
        <p:spPr bwMode="auto">
          <a:xfrm>
            <a:off x="357158" y="428604"/>
            <a:ext cx="4103688" cy="459741"/>
          </a:xfrm>
          <a:prstGeom prst="rect">
            <a:avLst/>
          </a:prstGeom>
          <a:noFill/>
          <a:ln w="38100" algn="ctr">
            <a:noFill/>
            <a:prstDash val="sysDot"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对应的递归算法如下：</a:t>
            </a:r>
          </a:p>
        </p:txBody>
      </p:sp>
      <p:grpSp>
        <p:nvGrpSpPr>
          <p:cNvPr id="2" name="组合 11"/>
          <p:cNvGrpSpPr/>
          <p:nvPr/>
        </p:nvGrpSpPr>
        <p:grpSpPr>
          <a:xfrm>
            <a:off x="1928794" y="2786058"/>
            <a:ext cx="5429288" cy="1993770"/>
            <a:chOff x="1857356" y="2928934"/>
            <a:chExt cx="5429288" cy="1993770"/>
          </a:xfrm>
        </p:grpSpPr>
        <p:sp>
          <p:nvSpPr>
            <p:cNvPr id="5" name="圆角矩形 4"/>
            <p:cNvSpPr/>
            <p:nvPr/>
          </p:nvSpPr>
          <p:spPr>
            <a:xfrm>
              <a:off x="2000232" y="2928934"/>
              <a:ext cx="4572032" cy="642942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CC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箭头连接符 5"/>
            <p:cNvCxnSpPr>
              <a:stCxn id="5" idx="2"/>
            </p:cNvCxnSpPr>
            <p:nvPr/>
          </p:nvCxnSpPr>
          <p:spPr>
            <a:xfrm rot="5400000">
              <a:off x="3929058" y="3929066"/>
              <a:ext cx="714380" cy="1588"/>
            </a:xfrm>
            <a:prstGeom prst="straightConnector1">
              <a:avLst/>
            </a:prstGeom>
            <a:ln w="28575">
              <a:solidFill>
                <a:srgbClr val="CC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857356" y="4214818"/>
              <a:ext cx="54292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>
                  <a:ea typeface="楷体" pitchFamily="49" charset="-122"/>
                  <a:cs typeface="Times New Roman" pitchFamily="18" charset="0"/>
                </a:rPr>
                <a:t>先左子树、再右</a:t>
              </a:r>
              <a:r>
                <a:rPr kumimoji="1" lang="zh-CN" altLang="en-US" sz="2000">
                  <a:ea typeface="楷体" pitchFamily="49" charset="-122"/>
                  <a:cs typeface="Times New Roman" pitchFamily="18" charset="0"/>
                </a:rPr>
                <a:t>子树，最后根结点（</a:t>
              </a:r>
              <a:r>
                <a:rPr kumimoji="1" lang="zh-CN" altLang="en-US" sz="2000" dirty="0">
                  <a:ea typeface="楷体" pitchFamily="49" charset="-122"/>
                  <a:cs typeface="Times New Roman" pitchFamily="18" charset="0"/>
                </a:rPr>
                <a:t>计</a:t>
              </a:r>
              <a:r>
                <a:rPr kumimoji="1" lang="en-US" altLang="zh-CN" sz="200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kumimoji="1" lang="zh-CN" altLang="en-US" sz="2000">
                  <a:ea typeface="楷体" pitchFamily="49" charset="-122"/>
                  <a:cs typeface="Times New Roman" pitchFamily="18" charset="0"/>
                </a:rPr>
                <a:t>），</a:t>
              </a:r>
              <a:endParaRPr kumimoji="1" lang="en-US" altLang="zh-CN" sz="2000" dirty="0">
                <a:ea typeface="楷体" pitchFamily="49" charset="-122"/>
                <a:cs typeface="Times New Roman" pitchFamily="18" charset="0"/>
              </a:endParaRPr>
            </a:p>
            <a:p>
              <a:r>
                <a:rPr kumimoji="1" lang="zh-CN" altLang="en-US" sz="2000" dirty="0">
                  <a:ea typeface="楷体" pitchFamily="49" charset="-122"/>
                  <a:cs typeface="Times New Roman" pitchFamily="18" charset="0"/>
                </a:rPr>
                <a:t>是</a:t>
              </a:r>
              <a:r>
                <a:rPr kumimoji="1" lang="zh-CN" altLang="en-US" sz="2000" dirty="0">
                  <a:solidFill>
                    <a:srgbClr val="CC00FF"/>
                  </a:solidFill>
                  <a:ea typeface="楷体" pitchFamily="49" charset="-122"/>
                  <a:cs typeface="Times New Roman" pitchFamily="18" charset="0"/>
                </a:rPr>
                <a:t>后序遍历</a:t>
              </a:r>
              <a:r>
                <a:rPr kumimoji="1" lang="zh-CN" altLang="en-US" sz="2000" dirty="0">
                  <a:ea typeface="楷体" pitchFamily="49" charset="-122"/>
                  <a:cs typeface="Times New Roman" pitchFamily="18" charset="0"/>
                </a:rPr>
                <a:t>的思路。</a:t>
              </a:r>
              <a:endParaRPr lang="zh-CN" altLang="en-US" sz="2000" dirty="0"/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15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94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Text Box 2"/>
          <p:cNvSpPr txBox="1">
            <a:spLocks noChangeArrowheads="1"/>
          </p:cNvSpPr>
          <p:nvPr/>
        </p:nvSpPr>
        <p:spPr bwMode="auto">
          <a:xfrm>
            <a:off x="857224" y="4500570"/>
            <a:ext cx="7929618" cy="114143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 algn="l"/>
            <a:r>
              <a:rPr lang="en-US" sz="20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sz="20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</a:t>
            </a:r>
            <a:r>
              <a:rPr 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</a:t>
            </a:r>
            <a:r>
              <a:rPr 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不做任何事件</a:t>
            </a:r>
            <a:r>
              <a:rPr 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	  </a:t>
            </a:r>
            <a:r>
              <a:rPr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en-US" sz="20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=NULL</a:t>
            </a:r>
            <a:endParaRPr lang="zh-CN" altLang="en-US" sz="200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20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sz="20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</a:t>
            </a:r>
            <a:r>
              <a:rPr 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</a:t>
            </a:r>
            <a:r>
              <a:rPr 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输出</a:t>
            </a:r>
            <a:r>
              <a:rPr lang="en-US" sz="20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所指结点的</a:t>
            </a:r>
            <a:r>
              <a:rPr 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data</a:t>
            </a:r>
            <a:r>
              <a:rPr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域</a:t>
            </a:r>
            <a:r>
              <a:rPr 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</a:t>
            </a:r>
            <a:r>
              <a:rPr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en-US" sz="20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所指结点为叶子结点</a:t>
            </a:r>
          </a:p>
          <a:p>
            <a:pPr algn="l"/>
            <a:r>
              <a:rPr lang="en-US" sz="20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sz="20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</a:t>
            </a:r>
            <a:r>
              <a:rPr 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</a:t>
            </a:r>
            <a:r>
              <a:rPr 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sz="20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sz="20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-&gt;</a:t>
            </a:r>
            <a:r>
              <a:rPr lang="en-US" sz="20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lchild</a:t>
            </a:r>
            <a:r>
              <a:rPr 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；</a:t>
            </a:r>
            <a:r>
              <a:rPr lang="en-US" sz="20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sz="20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-&gt;</a:t>
            </a:r>
            <a:r>
              <a:rPr lang="en-US" sz="20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rchild</a:t>
            </a:r>
            <a:r>
              <a:rPr 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 </a:t>
            </a:r>
            <a:r>
              <a:rPr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其他情况</a:t>
            </a:r>
          </a:p>
        </p:txBody>
      </p:sp>
      <p:sp>
        <p:nvSpPr>
          <p:cNvPr id="293892" name="Text Box 4"/>
          <p:cNvSpPr txBox="1">
            <a:spLocks noChangeArrowheads="1"/>
          </p:cNvSpPr>
          <p:nvPr/>
        </p:nvSpPr>
        <p:spPr bwMode="auto">
          <a:xfrm>
            <a:off x="250825" y="260350"/>
            <a:ext cx="8536017" cy="769441"/>
          </a:xfrm>
          <a:prstGeom prst="rect">
            <a:avLst/>
          </a:prstGeom>
          <a:noFill/>
          <a:ln w="38100" algn="ctr">
            <a:noFill/>
            <a:prstDash val="sysDot"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　    </a:t>
            </a:r>
            <a:r>
              <a:rPr lang="en-US" altLang="zh-CN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【</a:t>
            </a:r>
            <a:r>
              <a:rPr kumimoji="1" lang="zh-CN" altLang="en-US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例</a:t>
            </a:r>
            <a:r>
              <a:rPr kumimoji="1" lang="en-US" altLang="zh-CN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7-12</a:t>
            </a:r>
            <a:r>
              <a:rPr lang="en-US" altLang="zh-CN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】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假设二叉树采用二叉链存储结构存储，设计一个算法，输出一棵给定二叉树的</a:t>
            </a:r>
            <a:r>
              <a:rPr lang="zh-CN" altLang="en-US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所有叶子结点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293894" name="Text Box 6"/>
          <p:cNvSpPr txBox="1">
            <a:spLocks noChangeArrowheads="1"/>
          </p:cNvSpPr>
          <p:nvPr/>
        </p:nvSpPr>
        <p:spPr bwMode="auto">
          <a:xfrm>
            <a:off x="357158" y="3929066"/>
            <a:ext cx="8208963" cy="430887"/>
          </a:xfrm>
          <a:prstGeom prst="rect">
            <a:avLst/>
          </a:prstGeom>
          <a:noFill/>
          <a:ln w="38100" algn="ctr">
            <a:noFill/>
            <a:prstDash val="sysDot"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解：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输出一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棵二叉树</a:t>
            </a:r>
            <a:r>
              <a:rPr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所有叶子结点的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递归模型</a:t>
            </a:r>
            <a:r>
              <a:rPr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如下：</a:t>
            </a:r>
          </a:p>
        </p:txBody>
      </p:sp>
      <p:grpSp>
        <p:nvGrpSpPr>
          <p:cNvPr id="2" name="组合 13"/>
          <p:cNvGrpSpPr/>
          <p:nvPr/>
        </p:nvGrpSpPr>
        <p:grpSpPr>
          <a:xfrm>
            <a:off x="2357422" y="1181103"/>
            <a:ext cx="3959225" cy="2648982"/>
            <a:chOff x="2268538" y="3114675"/>
            <a:chExt cx="3959225" cy="2648982"/>
          </a:xfrm>
        </p:grpSpPr>
        <p:sp>
          <p:nvSpPr>
            <p:cNvPr id="15" name="Line 7"/>
            <p:cNvSpPr>
              <a:spLocks noChangeShapeType="1"/>
            </p:cNvSpPr>
            <p:nvPr/>
          </p:nvSpPr>
          <p:spPr bwMode="auto">
            <a:xfrm flipH="1">
              <a:off x="4356100" y="3186113"/>
              <a:ext cx="288925" cy="360362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4643438" y="3114675"/>
              <a:ext cx="7207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dirty="0"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2000" i="1" dirty="0"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)</a:t>
              </a:r>
            </a:p>
          </p:txBody>
        </p:sp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2268538" y="5394325"/>
              <a:ext cx="187166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1800" i="1" dirty="0"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800" dirty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-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&gt;</a:t>
              </a:r>
              <a:r>
                <a:rPr lang="en-US" altLang="zh-CN" sz="1800" i="1" dirty="0" err="1">
                  <a:latin typeface="Consolas" pitchFamily="49" charset="0"/>
                  <a:cs typeface="Consolas" pitchFamily="49" charset="0"/>
                </a:rPr>
                <a:t>lchild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)</a:t>
              </a:r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4284663" y="5394325"/>
              <a:ext cx="19431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1800" i="1" dirty="0"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800" dirty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-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&gt;</a:t>
              </a:r>
              <a:r>
                <a:rPr lang="en-US" altLang="zh-CN" sz="1800" i="1" dirty="0" err="1">
                  <a:latin typeface="Consolas" pitchFamily="49" charset="0"/>
                  <a:cs typeface="Consolas" pitchFamily="49" charset="0"/>
                </a:rPr>
                <a:t>rchild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)</a:t>
              </a:r>
            </a:p>
          </p:txBody>
        </p:sp>
        <p:sp>
          <p:nvSpPr>
            <p:cNvPr id="19" name="Oval 15"/>
            <p:cNvSpPr>
              <a:spLocks noChangeArrowheads="1"/>
            </p:cNvSpPr>
            <p:nvPr/>
          </p:nvSpPr>
          <p:spPr bwMode="auto">
            <a:xfrm>
              <a:off x="3694113" y="3475038"/>
              <a:ext cx="863600" cy="504825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endParaRPr lang="zh-CN" altLang="zh-CN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0" name="AutoShape 16"/>
            <p:cNvSpPr>
              <a:spLocks noChangeArrowheads="1"/>
            </p:cNvSpPr>
            <p:nvPr/>
          </p:nvSpPr>
          <p:spPr bwMode="auto">
            <a:xfrm>
              <a:off x="2566988" y="4411663"/>
              <a:ext cx="1150937" cy="792162"/>
            </a:xfrm>
            <a:prstGeom prst="triangle">
              <a:avLst>
                <a:gd name="adj" fmla="val 50000"/>
              </a:avLst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lnSpc>
                  <a:spcPts val="1200"/>
                </a:lnSpc>
              </a:pPr>
              <a:r>
                <a:rPr lang="en-US" altLang="zh-CN" i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</a:p>
          </p:txBody>
        </p:sp>
        <p:sp>
          <p:nvSpPr>
            <p:cNvPr id="21" name="AutoShape 17"/>
            <p:cNvSpPr>
              <a:spLocks noChangeArrowheads="1"/>
            </p:cNvSpPr>
            <p:nvPr/>
          </p:nvSpPr>
          <p:spPr bwMode="auto">
            <a:xfrm>
              <a:off x="4429125" y="4411663"/>
              <a:ext cx="1150938" cy="792162"/>
            </a:xfrm>
            <a:prstGeom prst="triangle">
              <a:avLst>
                <a:gd name="adj" fmla="val 50000"/>
              </a:avLst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lnSpc>
                  <a:spcPts val="1200"/>
                </a:lnSpc>
              </a:pPr>
              <a:r>
                <a:rPr lang="en-US" altLang="zh-CN" i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 flipH="1">
              <a:off x="3214688" y="3906838"/>
              <a:ext cx="647700" cy="6492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" name="Freeform 19"/>
            <p:cNvSpPr>
              <a:spLocks/>
            </p:cNvSpPr>
            <p:nvPr/>
          </p:nvSpPr>
          <p:spPr bwMode="auto">
            <a:xfrm>
              <a:off x="4403725" y="3919538"/>
              <a:ext cx="542925" cy="577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2" y="364"/>
                </a:cxn>
              </a:cxnLst>
              <a:rect l="0" t="0" r="r" b="b"/>
              <a:pathLst>
                <a:path w="342" h="364">
                  <a:moveTo>
                    <a:pt x="0" y="0"/>
                  </a:moveTo>
                  <a:lnTo>
                    <a:pt x="342" y="36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16</a:t>
            </a:fld>
            <a:endParaRPr lang="en-US" altLang="zh-C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53" name="Text Box 9"/>
          <p:cNvSpPr txBox="1">
            <a:spLocks noChangeArrowheads="1"/>
          </p:cNvSpPr>
          <p:nvPr/>
        </p:nvSpPr>
        <p:spPr bwMode="auto">
          <a:xfrm>
            <a:off x="468313" y="908050"/>
            <a:ext cx="8032777" cy="2308324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DispLeaf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(BTNode *b)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(b!=NULL)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(b-&gt;lchild==NULL &amp;&amp; b-&gt;rchild==NULL)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printf("%c "，b-&gt;data);     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访问叶子结点</a:t>
            </a: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DispLeaf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(b-&gt;lchild);	        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输出左子树中的叶子结点</a:t>
            </a: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DispLeaf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(b-&gt;rchild);	        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输出右子树中的叶子结点</a:t>
            </a: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90154" name="Text Box 10"/>
          <p:cNvSpPr txBox="1">
            <a:spLocks noChangeArrowheads="1"/>
          </p:cNvSpPr>
          <p:nvPr/>
        </p:nvSpPr>
        <p:spPr bwMode="auto">
          <a:xfrm>
            <a:off x="323850" y="188913"/>
            <a:ext cx="4103688" cy="459741"/>
          </a:xfrm>
          <a:prstGeom prst="rect">
            <a:avLst/>
          </a:prstGeom>
          <a:noFill/>
          <a:ln w="38100" algn="ctr">
            <a:noFill/>
            <a:prstDash val="sysDot"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对应的递归算法如下：</a:t>
            </a:r>
          </a:p>
        </p:txBody>
      </p:sp>
      <p:grpSp>
        <p:nvGrpSpPr>
          <p:cNvPr id="2" name="组合 7"/>
          <p:cNvGrpSpPr/>
          <p:nvPr/>
        </p:nvGrpSpPr>
        <p:grpSpPr>
          <a:xfrm>
            <a:off x="928662" y="1500174"/>
            <a:ext cx="4357718" cy="2714644"/>
            <a:chOff x="1000100" y="2857496"/>
            <a:chExt cx="4357718" cy="2714644"/>
          </a:xfrm>
        </p:grpSpPr>
        <p:sp>
          <p:nvSpPr>
            <p:cNvPr id="4" name="圆角矩形 3"/>
            <p:cNvSpPr/>
            <p:nvPr/>
          </p:nvSpPr>
          <p:spPr>
            <a:xfrm>
              <a:off x="1285852" y="2857496"/>
              <a:ext cx="3286148" cy="1357322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CC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箭头连接符 5"/>
            <p:cNvCxnSpPr>
              <a:stCxn id="4" idx="2"/>
            </p:cNvCxnSpPr>
            <p:nvPr/>
          </p:nvCxnSpPr>
          <p:spPr>
            <a:xfrm rot="5400000">
              <a:off x="2607455" y="4536289"/>
              <a:ext cx="642942" cy="1588"/>
            </a:xfrm>
            <a:prstGeom prst="straightConnector1">
              <a:avLst/>
            </a:prstGeom>
            <a:ln w="28575">
              <a:solidFill>
                <a:srgbClr val="CC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000100" y="4864254"/>
              <a:ext cx="435771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>
                  <a:ea typeface="楷体" pitchFamily="49" charset="-122"/>
                  <a:cs typeface="Times New Roman" pitchFamily="18" charset="0"/>
                </a:rPr>
                <a:t>先根、再左子树、最后右子树</a:t>
              </a:r>
              <a:endParaRPr kumimoji="1" lang="en-US" altLang="zh-CN" sz="2000" dirty="0">
                <a:ea typeface="楷体" pitchFamily="49" charset="-122"/>
                <a:cs typeface="Times New Roman" pitchFamily="18" charset="0"/>
              </a:endParaRPr>
            </a:p>
            <a:p>
              <a:r>
                <a:rPr kumimoji="1" lang="zh-CN" altLang="en-US" sz="2000">
                  <a:ea typeface="楷体" pitchFamily="49" charset="-122"/>
                  <a:cs typeface="Times New Roman" pitchFamily="18" charset="0"/>
                </a:rPr>
                <a:t>是</a:t>
              </a:r>
              <a:r>
                <a:rPr kumimoji="1" lang="zh-CN" altLang="en-US" sz="2000">
                  <a:solidFill>
                    <a:srgbClr val="CC00FF"/>
                  </a:solidFill>
                  <a:ea typeface="楷体" pitchFamily="49" charset="-122"/>
                  <a:cs typeface="Times New Roman" pitchFamily="18" charset="0"/>
                </a:rPr>
                <a:t>先序</a:t>
              </a:r>
              <a:r>
                <a:rPr kumimoji="1" lang="zh-CN" altLang="en-US" sz="2000" dirty="0">
                  <a:solidFill>
                    <a:srgbClr val="CC00FF"/>
                  </a:solidFill>
                  <a:ea typeface="楷体" pitchFamily="49" charset="-122"/>
                  <a:cs typeface="Times New Roman" pitchFamily="18" charset="0"/>
                </a:rPr>
                <a:t>遍历</a:t>
              </a:r>
              <a:r>
                <a:rPr kumimoji="1" lang="zh-CN" altLang="en-US" sz="2000" dirty="0">
                  <a:ea typeface="楷体" pitchFamily="49" charset="-122"/>
                  <a:cs typeface="Times New Roman" pitchFamily="18" charset="0"/>
                </a:rPr>
                <a:t>的思路。</a:t>
              </a:r>
              <a:endParaRPr lang="zh-CN" altLang="en-US" sz="2000" dirty="0"/>
            </a:p>
          </p:txBody>
        </p:sp>
      </p:grp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642910" y="4714884"/>
            <a:ext cx="705167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提示：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同样本例算法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可以基于任何一种遍历算法。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17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4"/>
          <p:cNvSpPr txBox="1">
            <a:spLocks noChangeArrowheads="1"/>
          </p:cNvSpPr>
          <p:nvPr/>
        </p:nvSpPr>
        <p:spPr bwMode="auto">
          <a:xfrm>
            <a:off x="381000" y="321493"/>
            <a:ext cx="8405842" cy="964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ts val="3400"/>
              </a:lnSpc>
              <a:spcBef>
                <a:spcPct val="50000"/>
              </a:spcBef>
            </a:pP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Arial Unicode MS" pitchFamily="34" charset="-122"/>
                <a:cs typeface="Consolas" pitchFamily="49" charset="0"/>
              </a:rPr>
              <a:t>   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kumimoji="1"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7-13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假设二叉树采用二叉链存储结构，设计一个算法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Level()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求二叉树</a:t>
            </a:r>
            <a:r>
              <a:rPr kumimoji="1"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中值为</a:t>
            </a:r>
            <a:r>
              <a:rPr kumimoji="1"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的结点的层次（假设所有结点值唯一）。</a:t>
            </a:r>
          </a:p>
        </p:txBody>
      </p:sp>
      <p:sp>
        <p:nvSpPr>
          <p:cNvPr id="34822" name="Text Box 5"/>
          <p:cNvSpPr txBox="1">
            <a:spLocks noChangeArrowheads="1"/>
          </p:cNvSpPr>
          <p:nvPr/>
        </p:nvSpPr>
        <p:spPr bwMode="auto">
          <a:xfrm>
            <a:off x="428596" y="1674674"/>
            <a:ext cx="8496300" cy="161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　</a:t>
            </a:r>
            <a:r>
              <a:rPr kumimoji="1" lang="zh-CN" altLang="en-US" sz="22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1" lang="zh-CN" altLang="en-US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解：</a:t>
            </a:r>
            <a:r>
              <a:rPr kumimoji="1"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Level(</a:t>
            </a:r>
            <a:r>
              <a:rPr kumimoji="1" lang="en-US" altLang="zh-CN" sz="22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zh-CN" altLang="en-US" sz="22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kumimoji="1" lang="zh-CN" altLang="en-US" sz="22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kumimoji="1" lang="en-US" altLang="zh-CN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返回二叉树</a:t>
            </a:r>
            <a:r>
              <a:rPr kumimoji="1"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data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值为</a:t>
            </a:r>
            <a:r>
              <a:rPr kumimoji="1" lang="en-US" altLang="zh-CN" sz="22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kumimoji="1"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的结点的层次，其中</a:t>
            </a:r>
            <a:r>
              <a:rPr kumimoji="1"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</a:t>
            </a:r>
            <a:r>
              <a:rPr kumimoji="1"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所指结点的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层数。</a:t>
            </a:r>
            <a:endParaRPr kumimoji="1" lang="en-US" altLang="zh-CN" sz="22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spcBef>
                <a:spcPct val="50000"/>
              </a:spcBef>
            </a:pPr>
            <a:r>
              <a:rPr kumimoji="1"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在二叉树</a:t>
            </a:r>
            <a:r>
              <a:rPr kumimoji="1"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中找到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data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值为</a:t>
            </a:r>
            <a:r>
              <a:rPr kumimoji="1" lang="en-US" altLang="zh-CN" sz="22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kumimoji="1"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的结点，返回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其层次（一个大于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的整数）；若</a:t>
            </a:r>
            <a:r>
              <a:rPr kumimoji="1"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没有找到，返回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2" name="组合 39"/>
          <p:cNvGrpSpPr/>
          <p:nvPr/>
        </p:nvGrpSpPr>
        <p:grpSpPr>
          <a:xfrm>
            <a:off x="928662" y="3609399"/>
            <a:ext cx="7429552" cy="2319931"/>
            <a:chOff x="928662" y="3609399"/>
            <a:chExt cx="7429552" cy="2319931"/>
          </a:xfrm>
        </p:grpSpPr>
        <p:grpSp>
          <p:nvGrpSpPr>
            <p:cNvPr id="3" name="组合 17"/>
            <p:cNvGrpSpPr/>
            <p:nvPr/>
          </p:nvGrpSpPr>
          <p:grpSpPr>
            <a:xfrm>
              <a:off x="928662" y="3609399"/>
              <a:ext cx="3357586" cy="2277263"/>
              <a:chOff x="2571736" y="1714488"/>
              <a:chExt cx="3357586" cy="2277263"/>
            </a:xfrm>
          </p:grpSpPr>
          <p:sp>
            <p:nvSpPr>
              <p:cNvPr id="17" name="椭圆 16"/>
              <p:cNvSpPr/>
              <p:nvPr/>
            </p:nvSpPr>
            <p:spPr bwMode="auto">
              <a:xfrm>
                <a:off x="3929058" y="2000240"/>
                <a:ext cx="571504" cy="428628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2400" b="1" i="0" u="none" strike="noStrike" cap="none" normalizeH="0" baseline="0">
                  <a:ln>
                    <a:noFill/>
                  </a:ln>
                  <a:solidFill>
                    <a:srgbClr val="0033CC"/>
                  </a:solidFill>
                  <a:effectLst/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8" name="等腰三角形 17"/>
              <p:cNvSpPr/>
              <p:nvPr/>
            </p:nvSpPr>
            <p:spPr bwMode="auto">
              <a:xfrm>
                <a:off x="2643174" y="2857496"/>
                <a:ext cx="1000132" cy="714380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2400" b="1" i="0" u="none" strike="noStrike" cap="none" normalizeH="0" baseline="0">
                  <a:ln>
                    <a:noFill/>
                  </a:ln>
                  <a:solidFill>
                    <a:srgbClr val="0033CC"/>
                  </a:solidFill>
                  <a:effectLst/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9" name="等腰三角形 18"/>
              <p:cNvSpPr/>
              <p:nvPr/>
            </p:nvSpPr>
            <p:spPr bwMode="auto">
              <a:xfrm>
                <a:off x="4714876" y="2857496"/>
                <a:ext cx="1000132" cy="714380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2400" b="1" i="0" u="none" strike="noStrike" cap="none" normalizeH="0" baseline="0">
                  <a:ln>
                    <a:noFill/>
                  </a:ln>
                  <a:solidFill>
                    <a:srgbClr val="0033CC"/>
                  </a:solidFill>
                  <a:effectLst/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20" name="直接箭头连接符 19"/>
              <p:cNvCxnSpPr>
                <a:stCxn id="17" idx="3"/>
              </p:cNvCxnSpPr>
              <p:nvPr/>
            </p:nvCxnSpPr>
            <p:spPr bwMode="auto">
              <a:xfrm rot="5400000">
                <a:off x="3332298" y="2319916"/>
                <a:ext cx="634275" cy="726637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9900FF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21" name="直接箭头连接符 20"/>
              <p:cNvCxnSpPr>
                <a:stCxn id="17" idx="5"/>
              </p:cNvCxnSpPr>
              <p:nvPr/>
            </p:nvCxnSpPr>
            <p:spPr bwMode="auto">
              <a:xfrm rot="16200000" flipH="1">
                <a:off x="4391610" y="2391353"/>
                <a:ext cx="705713" cy="655199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9900FF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22" name="直接箭头连接符 21"/>
              <p:cNvCxnSpPr>
                <a:endCxn id="17" idx="1"/>
              </p:cNvCxnSpPr>
              <p:nvPr/>
            </p:nvCxnSpPr>
            <p:spPr bwMode="auto">
              <a:xfrm>
                <a:off x="3786182" y="1928802"/>
                <a:ext cx="226571" cy="134209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9900FF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23" name="TextBox 22"/>
              <p:cNvSpPr txBox="1"/>
              <p:nvPr/>
            </p:nvSpPr>
            <p:spPr>
              <a:xfrm>
                <a:off x="3571868" y="1714488"/>
                <a:ext cx="21431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000" i="1" dirty="0">
                    <a:latin typeface="Consolas" pitchFamily="49" charset="0"/>
                    <a:cs typeface="Consolas" pitchFamily="49" charset="0"/>
                  </a:rPr>
                  <a:t>b</a:t>
                </a:r>
                <a:endParaRPr lang="zh-CN" altLang="en-US" sz="2000" i="1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571736" y="3714752"/>
                <a:ext cx="121444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800" i="1" dirty="0">
                    <a:latin typeface="Consolas" pitchFamily="49" charset="0"/>
                    <a:cs typeface="Consolas" pitchFamily="49" charset="0"/>
                  </a:rPr>
                  <a:t>b</a:t>
                </a:r>
                <a:r>
                  <a:rPr lang="en-US" altLang="zh-CN" sz="1800" dirty="0">
                    <a:latin typeface="Consolas" pitchFamily="49" charset="0"/>
                    <a:ea typeface="+mn-ea"/>
                    <a:cs typeface="Consolas" pitchFamily="49" charset="0"/>
                  </a:rPr>
                  <a:t>-</a:t>
                </a:r>
                <a:r>
                  <a:rPr lang="en-US" altLang="zh-CN" sz="1800" dirty="0">
                    <a:latin typeface="Consolas" pitchFamily="49" charset="0"/>
                    <a:cs typeface="Consolas" pitchFamily="49" charset="0"/>
                  </a:rPr>
                  <a:t>&gt;</a:t>
                </a:r>
                <a:r>
                  <a:rPr lang="en-US" altLang="zh-CN" sz="1800" dirty="0" err="1">
                    <a:latin typeface="Consolas" pitchFamily="49" charset="0"/>
                    <a:cs typeface="Consolas" pitchFamily="49" charset="0"/>
                  </a:rPr>
                  <a:t>lchild</a:t>
                </a:r>
                <a:endParaRPr lang="zh-CN" altLang="en-US" sz="18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714876" y="3714752"/>
                <a:ext cx="121444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800" i="1" dirty="0">
                    <a:latin typeface="Consolas" pitchFamily="49" charset="0"/>
                    <a:cs typeface="Consolas" pitchFamily="49" charset="0"/>
                  </a:rPr>
                  <a:t>b</a:t>
                </a:r>
                <a:r>
                  <a:rPr lang="en-US" altLang="zh-CN" sz="1800" dirty="0">
                    <a:latin typeface="Consolas" pitchFamily="49" charset="0"/>
                    <a:ea typeface="+mn-ea"/>
                    <a:cs typeface="Consolas" pitchFamily="49" charset="0"/>
                  </a:rPr>
                  <a:t>-</a:t>
                </a:r>
                <a:r>
                  <a:rPr lang="en-US" altLang="zh-CN" sz="1800" dirty="0">
                    <a:latin typeface="Consolas" pitchFamily="49" charset="0"/>
                    <a:cs typeface="Consolas" pitchFamily="49" charset="0"/>
                  </a:rPr>
                  <a:t>&gt;</a:t>
                </a:r>
                <a:r>
                  <a:rPr lang="en-US" altLang="zh-CN" sz="1800" dirty="0" err="1">
                    <a:latin typeface="Consolas" pitchFamily="49" charset="0"/>
                    <a:cs typeface="Consolas" pitchFamily="49" charset="0"/>
                  </a:rPr>
                  <a:t>rchild</a:t>
                </a:r>
                <a:endParaRPr lang="zh-CN" altLang="en-US" sz="18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4" name="组合 38"/>
            <p:cNvGrpSpPr/>
            <p:nvPr/>
          </p:nvGrpSpPr>
          <p:grpSpPr>
            <a:xfrm>
              <a:off x="4071934" y="3774300"/>
              <a:ext cx="4286280" cy="2155030"/>
              <a:chOff x="4071934" y="2962007"/>
              <a:chExt cx="4286280" cy="2155030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4071934" y="2962007"/>
                <a:ext cx="428628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200" dirty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初始调用</a:t>
                </a:r>
                <a:r>
                  <a:rPr lang="zh-CN" altLang="en-US" sz="220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：</a:t>
                </a:r>
                <a:r>
                  <a:rPr lang="en-US" altLang="zh-CN" sz="2200">
                    <a:solidFill>
                      <a:srgbClr val="FF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Level(</a:t>
                </a:r>
                <a:r>
                  <a:rPr lang="en-US" altLang="zh-CN" sz="2200" i="1">
                    <a:solidFill>
                      <a:srgbClr val="FF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b</a:t>
                </a:r>
                <a:r>
                  <a:rPr lang="zh-CN" altLang="en-US" sz="2200">
                    <a:solidFill>
                      <a:srgbClr val="FF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，</a:t>
                </a:r>
                <a:r>
                  <a:rPr lang="en-US" altLang="zh-CN" sz="2200" i="1">
                    <a:solidFill>
                      <a:srgbClr val="FF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x</a:t>
                </a:r>
                <a:r>
                  <a:rPr lang="zh-CN" altLang="en-US" sz="2200">
                    <a:solidFill>
                      <a:srgbClr val="FF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，</a:t>
                </a:r>
                <a:r>
                  <a:rPr lang="en-US" altLang="zh-CN" sz="2200">
                    <a:solidFill>
                      <a:srgbClr val="FF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1</a:t>
                </a:r>
                <a:r>
                  <a:rPr lang="zh-CN" altLang="en-US" sz="2200" dirty="0">
                    <a:solidFill>
                      <a:srgbClr val="FF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）</a:t>
                </a:r>
              </a:p>
            </p:txBody>
          </p:sp>
          <p:cxnSp>
            <p:nvCxnSpPr>
              <p:cNvPr id="35" name="直接箭头连接符 34"/>
              <p:cNvCxnSpPr/>
              <p:nvPr/>
            </p:nvCxnSpPr>
            <p:spPr bwMode="auto">
              <a:xfrm rot="5400000" flipH="1" flipV="1">
                <a:off x="6680037" y="3571082"/>
                <a:ext cx="28575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9900FF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36" name="TextBox 35"/>
              <p:cNvSpPr txBox="1"/>
              <p:nvPr/>
            </p:nvSpPr>
            <p:spPr>
              <a:xfrm>
                <a:off x="6478423" y="3793598"/>
                <a:ext cx="71438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i="1" dirty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b</a:t>
                </a:r>
                <a:r>
                  <a:rPr lang="zh-CN" altLang="en-US" sz="200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指向根结点</a:t>
                </a:r>
                <a:endParaRPr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7358082" y="3793598"/>
                <a:ext cx="71438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根结点的</a:t>
                </a:r>
                <a:r>
                  <a:rPr kumimoji="1" lang="zh-CN" altLang="en-US" sz="2000" dirty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层次为</a:t>
                </a:r>
                <a:r>
                  <a:rPr kumimoji="1" lang="en-US" altLang="zh-CN" sz="2000" dirty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1</a:t>
                </a:r>
                <a:endParaRPr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cxnSp>
            <p:nvCxnSpPr>
              <p:cNvPr id="38" name="直接箭头连接符 37"/>
              <p:cNvCxnSpPr/>
              <p:nvPr/>
            </p:nvCxnSpPr>
            <p:spPr bwMode="auto">
              <a:xfrm rot="5400000" flipH="1" flipV="1">
                <a:off x="7555198" y="3571082"/>
                <a:ext cx="28575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9900FF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18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85720" y="2071678"/>
            <a:ext cx="8358246" cy="457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Wingdings"/>
              </a:rPr>
              <a:t> 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对于其他情况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: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首先在左子</a:t>
            </a:r>
            <a:r>
              <a:rPr lang="zh-CN" altLang="en-US" sz="2000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树中</a:t>
            </a:r>
            <a:r>
              <a:rPr lang="zh-CN" altLang="en-US" sz="200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找。若找到</a:t>
            </a:r>
            <a:r>
              <a:rPr lang="zh-CN" altLang="en-US" sz="2000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了直接返回。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  <p:grpSp>
        <p:nvGrpSpPr>
          <p:cNvPr id="2" name="组合 17"/>
          <p:cNvGrpSpPr/>
          <p:nvPr/>
        </p:nvGrpSpPr>
        <p:grpSpPr>
          <a:xfrm>
            <a:off x="2571736" y="3929066"/>
            <a:ext cx="3357586" cy="2277263"/>
            <a:chOff x="2571736" y="1714488"/>
            <a:chExt cx="3357586" cy="2277263"/>
          </a:xfrm>
        </p:grpSpPr>
        <p:sp>
          <p:nvSpPr>
            <p:cNvPr id="17" name="椭圆 16"/>
            <p:cNvSpPr/>
            <p:nvPr/>
          </p:nvSpPr>
          <p:spPr bwMode="auto">
            <a:xfrm>
              <a:off x="3929058" y="2000240"/>
              <a:ext cx="571504" cy="428628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rgbClr val="0033CC"/>
                </a:solidFill>
                <a:effectLst/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等腰三角形 17"/>
            <p:cNvSpPr/>
            <p:nvPr/>
          </p:nvSpPr>
          <p:spPr bwMode="auto">
            <a:xfrm>
              <a:off x="2643174" y="2857496"/>
              <a:ext cx="1000132" cy="714380"/>
            </a:xfrm>
            <a:prstGeom prst="triangl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rgbClr val="0033CC"/>
                </a:solidFill>
                <a:effectLst/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等腰三角形 18"/>
            <p:cNvSpPr/>
            <p:nvPr/>
          </p:nvSpPr>
          <p:spPr bwMode="auto">
            <a:xfrm>
              <a:off x="4714876" y="2857496"/>
              <a:ext cx="1000132" cy="714380"/>
            </a:xfrm>
            <a:prstGeom prst="triangl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rgbClr val="0033CC"/>
                </a:solidFill>
                <a:effectLst/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0" name="直接箭头连接符 19"/>
            <p:cNvCxnSpPr>
              <a:stCxn id="17" idx="3"/>
            </p:cNvCxnSpPr>
            <p:nvPr/>
          </p:nvCxnSpPr>
          <p:spPr bwMode="auto">
            <a:xfrm rot="5400000">
              <a:off x="3332298" y="2319916"/>
              <a:ext cx="634275" cy="726637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" name="直接箭头连接符 20"/>
            <p:cNvCxnSpPr>
              <a:stCxn id="17" idx="5"/>
            </p:cNvCxnSpPr>
            <p:nvPr/>
          </p:nvCxnSpPr>
          <p:spPr bwMode="auto">
            <a:xfrm rot="16200000" flipH="1">
              <a:off x="4391610" y="2391353"/>
              <a:ext cx="705713" cy="655199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2" name="直接箭头连接符 21"/>
            <p:cNvCxnSpPr>
              <a:endCxn id="17" idx="1"/>
            </p:cNvCxnSpPr>
            <p:nvPr/>
          </p:nvCxnSpPr>
          <p:spPr bwMode="auto">
            <a:xfrm>
              <a:off x="3786182" y="1928802"/>
              <a:ext cx="226571" cy="134209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3" name="TextBox 22"/>
            <p:cNvSpPr txBox="1"/>
            <p:nvPr/>
          </p:nvSpPr>
          <p:spPr>
            <a:xfrm>
              <a:off x="3571868" y="1714488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71736" y="3714752"/>
              <a:ext cx="121444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800" dirty="0">
                  <a:latin typeface="Consolas" pitchFamily="49" charset="0"/>
                  <a:ea typeface="+mn-ea"/>
                  <a:cs typeface="Consolas" pitchFamily="49" charset="0"/>
                </a:rPr>
                <a:t>-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&gt;</a:t>
              </a:r>
              <a:r>
                <a:rPr lang="en-US" altLang="zh-CN" sz="1800" i="1" dirty="0" err="1">
                  <a:latin typeface="Consolas" pitchFamily="49" charset="0"/>
                  <a:cs typeface="Consolas" pitchFamily="49" charset="0"/>
                </a:rPr>
                <a:t>lchild</a:t>
              </a:r>
              <a:endParaRPr lang="zh-CN" altLang="en-US" sz="18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714876" y="3714752"/>
              <a:ext cx="121444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800" dirty="0">
                  <a:latin typeface="Consolas" pitchFamily="49" charset="0"/>
                  <a:ea typeface="+mn-ea"/>
                  <a:cs typeface="Consolas" pitchFamily="49" charset="0"/>
                </a:rPr>
                <a:t>-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&gt;</a:t>
              </a:r>
              <a:r>
                <a:rPr lang="en-US" altLang="zh-CN" sz="1800" i="1" dirty="0" err="1">
                  <a:latin typeface="Consolas" pitchFamily="49" charset="0"/>
                  <a:cs typeface="Consolas" pitchFamily="49" charset="0"/>
                </a:rPr>
                <a:t>rchild</a:t>
              </a:r>
              <a:endParaRPr lang="zh-CN" altLang="en-US" sz="1800" i="1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0" name="椭圆 29"/>
          <p:cNvSpPr/>
          <p:nvPr/>
        </p:nvSpPr>
        <p:spPr bwMode="auto">
          <a:xfrm>
            <a:off x="2357422" y="4879785"/>
            <a:ext cx="1643074" cy="1500198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rgbClr val="0033CC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椭圆 30"/>
          <p:cNvSpPr/>
          <p:nvPr/>
        </p:nvSpPr>
        <p:spPr bwMode="auto">
          <a:xfrm>
            <a:off x="4429124" y="4929198"/>
            <a:ext cx="1643074" cy="1500198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rgbClr val="0033CC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51520" y="236868"/>
            <a:ext cx="407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  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空二叉树中</a:t>
            </a: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找不到值为</a:t>
            </a:r>
            <a:r>
              <a:rPr kumimoji="1" lang="en-US" altLang="zh-CN" sz="2000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x</a:t>
            </a: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的结点</a:t>
            </a:r>
            <a:endParaRPr lang="zh-CN" altLang="en-US" sz="2000" dirty="0">
              <a:solidFill>
                <a:srgbClr val="0000FF"/>
              </a:solidFill>
              <a:cs typeface="Times New Roman" pitchFamily="18" charset="0"/>
            </a:endParaRPr>
          </a:p>
        </p:txBody>
      </p:sp>
      <p:sp>
        <p:nvSpPr>
          <p:cNvPr id="34" name="右箭头 33"/>
          <p:cNvSpPr/>
          <p:nvPr/>
        </p:nvSpPr>
        <p:spPr bwMode="auto">
          <a:xfrm>
            <a:off x="4429124" y="304306"/>
            <a:ext cx="500066" cy="2880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rgbClr val="0033CC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80330" y="214290"/>
            <a:ext cx="3786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Level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)=0  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=NULL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85720" y="814312"/>
            <a:ext cx="407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  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若</a:t>
            </a:r>
            <a:r>
              <a:rPr lang="en-US" altLang="zh-CN" sz="2000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指向</a:t>
            </a: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值为</a:t>
            </a:r>
            <a:r>
              <a:rPr kumimoji="1" lang="en-US" altLang="zh-CN" sz="20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x</a:t>
            </a:r>
            <a:r>
              <a:rPr kumimoji="1"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的结点</a:t>
            </a:r>
            <a:endParaRPr lang="zh-CN" altLang="en-US" sz="2000" dirty="0">
              <a:solidFill>
                <a:srgbClr val="0000FF"/>
              </a:solidFill>
              <a:cs typeface="Times New Roman" pitchFamily="18" charset="0"/>
            </a:endParaRPr>
          </a:p>
        </p:txBody>
      </p:sp>
      <p:sp>
        <p:nvSpPr>
          <p:cNvPr id="37" name="右箭头 36"/>
          <p:cNvSpPr/>
          <p:nvPr/>
        </p:nvSpPr>
        <p:spPr bwMode="auto">
          <a:xfrm>
            <a:off x="4429124" y="881750"/>
            <a:ext cx="500066" cy="2880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rgbClr val="0033CC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3" name="组合 47"/>
          <p:cNvGrpSpPr/>
          <p:nvPr/>
        </p:nvGrpSpPr>
        <p:grpSpPr>
          <a:xfrm>
            <a:off x="4357686" y="814312"/>
            <a:ext cx="4869073" cy="1157410"/>
            <a:chOff x="4357686" y="814312"/>
            <a:chExt cx="4869073" cy="1157410"/>
          </a:xfrm>
        </p:grpSpPr>
        <p:sp>
          <p:nvSpPr>
            <p:cNvPr id="38" name="TextBox 37"/>
            <p:cNvSpPr txBox="1"/>
            <p:nvPr/>
          </p:nvSpPr>
          <p:spPr>
            <a:xfrm>
              <a:off x="4869041" y="814312"/>
              <a:ext cx="43577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u="heavy">
                  <a:solidFill>
                    <a:srgbClr val="0000FF"/>
                  </a:solidFill>
                  <a:uFill>
                    <a:solidFill>
                      <a:srgbClr val="FF00FF"/>
                    </a:solidFill>
                  </a:u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Level</a:t>
              </a:r>
              <a:r>
                <a:rPr lang="en-US" altLang="zh-CN" sz="2000" u="heavy">
                  <a:solidFill>
                    <a:srgbClr val="0000FF"/>
                  </a:solidFill>
                  <a:uFill>
                    <a:solidFill>
                      <a:srgbClr val="FF00FF"/>
                    </a:solidFill>
                  </a:u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2000" i="1" u="heavy">
                  <a:solidFill>
                    <a:srgbClr val="0000FF"/>
                  </a:solidFill>
                  <a:uFill>
                    <a:solidFill>
                      <a:srgbClr val="FF00FF"/>
                    </a:solidFill>
                  </a:u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zh-CN" altLang="en-US" sz="2000" i="1" u="heavy">
                  <a:solidFill>
                    <a:srgbClr val="0000FF"/>
                  </a:solidFill>
                  <a:uFill>
                    <a:solidFill>
                      <a:srgbClr val="FF00FF"/>
                    </a:solidFill>
                  </a:u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i="1" u="heavy">
                  <a:solidFill>
                    <a:srgbClr val="0000FF"/>
                  </a:solidFill>
                  <a:uFill>
                    <a:solidFill>
                      <a:srgbClr val="FF00FF"/>
                    </a:solidFill>
                  </a:u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x</a:t>
              </a:r>
              <a:r>
                <a:rPr lang="zh-CN" altLang="en-US" sz="2000" i="1" u="heavy">
                  <a:solidFill>
                    <a:srgbClr val="0000FF"/>
                  </a:solidFill>
                  <a:uFill>
                    <a:solidFill>
                      <a:srgbClr val="FF00FF"/>
                    </a:solidFill>
                  </a:u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i="1" u="heavy">
                  <a:solidFill>
                    <a:srgbClr val="0000FF"/>
                  </a:solidFill>
                  <a:uFill>
                    <a:solidFill>
                      <a:srgbClr val="FF00FF"/>
                    </a:solidFill>
                  </a:u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h</a:t>
              </a:r>
              <a:r>
                <a:rPr lang="en-US" altLang="zh-CN" sz="2000" u="heavy" dirty="0">
                  <a:solidFill>
                    <a:srgbClr val="0000FF"/>
                  </a:solidFill>
                  <a:uFill>
                    <a:solidFill>
                      <a:srgbClr val="FF00FF"/>
                    </a:solidFill>
                  </a:u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)=</a:t>
              </a:r>
              <a:r>
                <a:rPr lang="en-US" altLang="zh-CN" sz="2000" i="1" u="heavy" dirty="0">
                  <a:solidFill>
                    <a:srgbClr val="0000FF"/>
                  </a:solidFill>
                  <a:uFill>
                    <a:solidFill>
                      <a:srgbClr val="FF00FF"/>
                    </a:solidFill>
                  </a:u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h</a:t>
              </a:r>
              <a:r>
                <a:rPr lang="en-US" altLang="zh-CN" sz="2000" i="1" dirty="0">
                  <a:solidFill>
                    <a:srgbClr val="0000FF"/>
                  </a:solidFill>
                  <a:uFill>
                    <a:solidFill>
                      <a:srgbClr val="FF00FF"/>
                    </a:solidFill>
                  </a:u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若</a:t>
              </a:r>
              <a:r>
                <a:rPr lang="en-US" altLang="zh-CN" sz="2000" i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-&gt;</a:t>
              </a:r>
              <a:r>
                <a:rPr lang="en-US" altLang="zh-CN" sz="2000" i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data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</a:t>
              </a:r>
              <a:r>
                <a:rPr lang="en-US" altLang="zh-CN" sz="2000" i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x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grpSp>
          <p:nvGrpSpPr>
            <p:cNvPr id="4" name="组合 41"/>
            <p:cNvGrpSpPr/>
            <p:nvPr/>
          </p:nvGrpSpPr>
          <p:grpSpPr>
            <a:xfrm>
              <a:off x="4357686" y="1237794"/>
              <a:ext cx="4286280" cy="733928"/>
              <a:chOff x="4357686" y="1452108"/>
              <a:chExt cx="4286280" cy="733928"/>
            </a:xfrm>
          </p:grpSpPr>
          <p:cxnSp>
            <p:nvCxnSpPr>
              <p:cNvPr id="40" name="直接箭头连接符 39"/>
              <p:cNvCxnSpPr/>
              <p:nvPr/>
            </p:nvCxnSpPr>
            <p:spPr bwMode="auto">
              <a:xfrm rot="5400000" flipH="1" flipV="1">
                <a:off x="6162333" y="1594190"/>
                <a:ext cx="28575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9900FF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41" name="TextBox 40"/>
              <p:cNvSpPr txBox="1"/>
              <p:nvPr/>
            </p:nvSpPr>
            <p:spPr>
              <a:xfrm>
                <a:off x="4357686" y="1785926"/>
                <a:ext cx="42862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2000" dirty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因为假设“</a:t>
                </a:r>
                <a:r>
                  <a:rPr kumimoji="1" lang="en-US" altLang="zh-CN" sz="2000" i="1" dirty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h</a:t>
                </a:r>
                <a:r>
                  <a:rPr kumimoji="1" lang="zh-CN" altLang="en-US" sz="2000" dirty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表示</a:t>
                </a:r>
                <a:r>
                  <a:rPr kumimoji="1" lang="en-US" altLang="zh-CN" sz="2000" i="1" dirty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b</a:t>
                </a:r>
                <a:r>
                  <a:rPr kumimoji="1" lang="zh-CN" altLang="en-US" sz="200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所指结点的层次”</a:t>
                </a:r>
                <a:endParaRPr lang="zh-CN" altLang="en-US" sz="20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  <p:sp>
        <p:nvSpPr>
          <p:cNvPr id="43" name="TextBox 42"/>
          <p:cNvSpPr txBox="1"/>
          <p:nvPr/>
        </p:nvSpPr>
        <p:spPr>
          <a:xfrm>
            <a:off x="285720" y="3100328"/>
            <a:ext cx="5357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Wingdings"/>
              </a:rPr>
              <a:t> 否则</a:t>
            </a:r>
            <a:r>
              <a:rPr lang="zh-CN" altLang="en-US" sz="2000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返回在右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左子</a:t>
            </a:r>
            <a:r>
              <a:rPr lang="zh-CN" altLang="en-US" sz="2000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树中的查找结果。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00166" y="2571744"/>
            <a:ext cx="6786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Level(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 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=Level 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lchild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)≠0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357258" y="3500438"/>
            <a:ext cx="7215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Level(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)=Level(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rchild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 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其他情况</a:t>
            </a:r>
          </a:p>
        </p:txBody>
      </p:sp>
      <p:sp>
        <p:nvSpPr>
          <p:cNvPr id="46" name="右箭头 45"/>
          <p:cNvSpPr/>
          <p:nvPr/>
        </p:nvSpPr>
        <p:spPr bwMode="auto">
          <a:xfrm>
            <a:off x="1000100" y="2668582"/>
            <a:ext cx="500066" cy="2880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rgbClr val="0033CC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7" name="右箭头 46"/>
          <p:cNvSpPr/>
          <p:nvPr/>
        </p:nvSpPr>
        <p:spPr bwMode="auto">
          <a:xfrm>
            <a:off x="1000100" y="3571876"/>
            <a:ext cx="500066" cy="2880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rgbClr val="0033CC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19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0" grpId="0" animBg="1"/>
      <p:bldP spid="30" grpId="1" animBg="1"/>
      <p:bldP spid="31" grpId="0" animBg="1"/>
      <p:bldP spid="33" grpId="0"/>
      <p:bldP spid="34" grpId="0" animBg="1"/>
      <p:bldP spid="35" grpId="0"/>
      <p:bldP spid="36" grpId="0"/>
      <p:bldP spid="37" grpId="0" animBg="1"/>
      <p:bldP spid="43" grpId="0"/>
      <p:bldP spid="44" grpId="0"/>
      <p:bldP spid="45" grpId="0"/>
      <p:bldP spid="46" grpId="0" animBg="1"/>
      <p:bldP spid="4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2566988" y="788988"/>
            <a:ext cx="3013075" cy="1728787"/>
            <a:chOff x="2566988" y="788988"/>
            <a:chExt cx="3013075" cy="1728787"/>
          </a:xfrm>
        </p:grpSpPr>
        <p:sp>
          <p:nvSpPr>
            <p:cNvPr id="378885" name="Oval 5"/>
            <p:cNvSpPr>
              <a:spLocks noChangeArrowheads="1"/>
            </p:cNvSpPr>
            <p:nvPr/>
          </p:nvSpPr>
          <p:spPr bwMode="auto">
            <a:xfrm>
              <a:off x="3694113" y="788988"/>
              <a:ext cx="863600" cy="504825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N</a:t>
              </a:r>
            </a:p>
          </p:txBody>
        </p:sp>
        <p:sp>
          <p:nvSpPr>
            <p:cNvPr id="378887" name="AutoShape 7"/>
            <p:cNvSpPr>
              <a:spLocks noChangeArrowheads="1"/>
            </p:cNvSpPr>
            <p:nvPr/>
          </p:nvSpPr>
          <p:spPr bwMode="auto">
            <a:xfrm>
              <a:off x="2566988" y="1725613"/>
              <a:ext cx="1150937" cy="792162"/>
            </a:xfrm>
            <a:prstGeom prst="triangle">
              <a:avLst>
                <a:gd name="adj" fmla="val 50000"/>
              </a:avLst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lnSpc>
                  <a:spcPts val="1200"/>
                </a:lnSpc>
              </a:pPr>
              <a:r>
                <a:rPr lang="en-US" altLang="zh-CN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L</a:t>
              </a:r>
            </a:p>
          </p:txBody>
        </p:sp>
        <p:sp>
          <p:nvSpPr>
            <p:cNvPr id="378888" name="AutoShape 8"/>
            <p:cNvSpPr>
              <a:spLocks noChangeArrowheads="1"/>
            </p:cNvSpPr>
            <p:nvPr/>
          </p:nvSpPr>
          <p:spPr bwMode="auto">
            <a:xfrm>
              <a:off x="4429125" y="1725613"/>
              <a:ext cx="1150938" cy="792162"/>
            </a:xfrm>
            <a:prstGeom prst="triangle">
              <a:avLst>
                <a:gd name="adj" fmla="val 50000"/>
              </a:avLst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lnSpc>
                  <a:spcPts val="1200"/>
                </a:lnSpc>
              </a:pPr>
              <a:r>
                <a:rPr lang="en-US" altLang="zh-CN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R</a:t>
              </a:r>
            </a:p>
          </p:txBody>
        </p:sp>
        <p:sp>
          <p:nvSpPr>
            <p:cNvPr id="378889" name="Line 9"/>
            <p:cNvSpPr>
              <a:spLocks noChangeShapeType="1"/>
            </p:cNvSpPr>
            <p:nvPr/>
          </p:nvSpPr>
          <p:spPr bwMode="auto">
            <a:xfrm flipH="1">
              <a:off x="3214688" y="1220788"/>
              <a:ext cx="647700" cy="6492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8890" name="Freeform 10"/>
            <p:cNvSpPr>
              <a:spLocks/>
            </p:cNvSpPr>
            <p:nvPr/>
          </p:nvSpPr>
          <p:spPr bwMode="auto">
            <a:xfrm>
              <a:off x="4403725" y="1233488"/>
              <a:ext cx="542925" cy="577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2" y="364"/>
                </a:cxn>
              </a:cxnLst>
              <a:rect l="0" t="0" r="r" b="b"/>
              <a:pathLst>
                <a:path w="342" h="364">
                  <a:moveTo>
                    <a:pt x="0" y="0"/>
                  </a:moveTo>
                  <a:lnTo>
                    <a:pt x="342" y="36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78896" name="Text Box 16"/>
          <p:cNvSpPr txBox="1">
            <a:spLocks noChangeArrowheads="1"/>
          </p:cNvSpPr>
          <p:nvPr/>
        </p:nvSpPr>
        <p:spPr bwMode="auto">
          <a:xfrm>
            <a:off x="550863" y="260350"/>
            <a:ext cx="2663825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二叉树的组成：</a:t>
            </a:r>
          </a:p>
        </p:txBody>
      </p:sp>
      <p:grpSp>
        <p:nvGrpSpPr>
          <p:cNvPr id="378905" name="Group 25"/>
          <p:cNvGrpSpPr>
            <a:grpSpLocks/>
          </p:cNvGrpSpPr>
          <p:nvPr/>
        </p:nvGrpSpPr>
        <p:grpSpPr bwMode="auto">
          <a:xfrm>
            <a:off x="1600201" y="2781300"/>
            <a:ext cx="2684463" cy="3581400"/>
            <a:chOff x="1008" y="1752"/>
            <a:chExt cx="1691" cy="2256"/>
          </a:xfrm>
        </p:grpSpPr>
        <p:sp>
          <p:nvSpPr>
            <p:cNvPr id="378897" name="AutoShape 17"/>
            <p:cNvSpPr>
              <a:spLocks noChangeArrowheads="1"/>
            </p:cNvSpPr>
            <p:nvPr/>
          </p:nvSpPr>
          <p:spPr bwMode="auto">
            <a:xfrm>
              <a:off x="2472" y="1752"/>
              <a:ext cx="227" cy="317"/>
            </a:xfrm>
            <a:prstGeom prst="downArrow">
              <a:avLst>
                <a:gd name="adj1" fmla="val 50000"/>
                <a:gd name="adj2" fmla="val 25000"/>
              </a:avLst>
            </a:prstGeom>
            <a:ln>
              <a:headEnd/>
              <a:tailEnd type="none" w="med" len="lg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78898" name="Text Box 18"/>
            <p:cNvSpPr txBox="1">
              <a:spLocks noChangeArrowheads="1"/>
            </p:cNvSpPr>
            <p:nvPr/>
          </p:nvSpPr>
          <p:spPr bwMode="auto">
            <a:xfrm>
              <a:off x="1474" y="2251"/>
              <a:ext cx="998" cy="175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80000"/>
                </a:lnSpc>
                <a:spcBef>
                  <a:spcPct val="50000"/>
                </a:spcBef>
                <a:buFontTx/>
                <a:buBlip>
                  <a:blip r:embed="rId3"/>
                </a:buBlip>
              </a:pPr>
              <a:r>
                <a:rPr lang="en-US" altLang="zh-CN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</a:t>
              </a:r>
              <a:r>
                <a:rPr lang="en-US" altLang="zh-CN" i="1" dirty="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NLR</a:t>
              </a:r>
              <a:endParaRPr lang="en-US" altLang="zh-CN" i="1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l">
                <a:lnSpc>
                  <a:spcPct val="80000"/>
                </a:lnSpc>
                <a:spcBef>
                  <a:spcPct val="50000"/>
                </a:spcBef>
                <a:buFontTx/>
                <a:buBlip>
                  <a:blip r:embed="rId3"/>
                </a:buBlip>
              </a:pPr>
              <a:r>
                <a:rPr lang="en-US" altLang="zh-CN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</a:t>
              </a:r>
              <a:r>
                <a:rPr lang="en-US" altLang="zh-CN" i="1" dirty="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LNR</a:t>
              </a:r>
              <a:endParaRPr lang="en-US" altLang="zh-CN" i="1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l">
                <a:lnSpc>
                  <a:spcPct val="80000"/>
                </a:lnSpc>
                <a:spcBef>
                  <a:spcPct val="50000"/>
                </a:spcBef>
                <a:buFontTx/>
                <a:buBlip>
                  <a:blip r:embed="rId3"/>
                </a:buBlip>
              </a:pPr>
              <a:r>
                <a:rPr lang="en-US" altLang="zh-CN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</a:t>
              </a:r>
              <a:r>
                <a:rPr lang="en-US" altLang="zh-CN" i="1" dirty="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LRN</a:t>
              </a:r>
              <a:endParaRPr lang="en-US" altLang="zh-CN" i="1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l">
                <a:lnSpc>
                  <a:spcPct val="80000"/>
                </a:lnSpc>
                <a:spcBef>
                  <a:spcPct val="50000"/>
                </a:spcBef>
                <a:buFontTx/>
                <a:buBlip>
                  <a:blip r:embed="rId3"/>
                </a:buBlip>
              </a:pPr>
              <a:r>
                <a:rPr lang="en-US" altLang="zh-CN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</a:t>
              </a:r>
              <a:r>
                <a:rPr lang="en-US" altLang="zh-CN" i="1" dirty="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NRL</a:t>
              </a:r>
              <a:endParaRPr lang="en-US" altLang="zh-CN" i="1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l">
                <a:lnSpc>
                  <a:spcPct val="80000"/>
                </a:lnSpc>
                <a:spcBef>
                  <a:spcPct val="50000"/>
                </a:spcBef>
                <a:buFontTx/>
                <a:buBlip>
                  <a:blip r:embed="rId3"/>
                </a:buBlip>
              </a:pPr>
              <a:r>
                <a:rPr lang="en-US" altLang="zh-CN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</a:t>
              </a:r>
              <a:r>
                <a:rPr lang="en-US" altLang="zh-CN" i="1" dirty="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RNL</a:t>
              </a:r>
              <a:endParaRPr lang="en-US" altLang="zh-CN" i="1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l">
                <a:lnSpc>
                  <a:spcPct val="80000"/>
                </a:lnSpc>
                <a:spcBef>
                  <a:spcPct val="50000"/>
                </a:spcBef>
                <a:buFontTx/>
                <a:buBlip>
                  <a:blip r:embed="rId3"/>
                </a:buBlip>
              </a:pPr>
              <a:r>
                <a:rPr lang="en-US" altLang="zh-CN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</a:t>
              </a:r>
              <a:r>
                <a:rPr lang="en-US" altLang="zh-CN" i="1" dirty="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RLN</a:t>
              </a:r>
              <a:endParaRPr lang="en-US" altLang="zh-CN" i="1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78899" name="Text Box 19"/>
            <p:cNvSpPr txBox="1">
              <a:spLocks noChangeArrowheads="1"/>
            </p:cNvSpPr>
            <p:nvPr/>
          </p:nvSpPr>
          <p:spPr bwMode="auto">
            <a:xfrm>
              <a:off x="1008" y="2387"/>
              <a:ext cx="330" cy="149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r>
                <a:rPr lang="zh-CN" altLang="en-US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种遍历方式</a:t>
              </a:r>
            </a:p>
          </p:txBody>
        </p:sp>
      </p:grpSp>
      <p:grpSp>
        <p:nvGrpSpPr>
          <p:cNvPr id="378906" name="Group 26"/>
          <p:cNvGrpSpPr>
            <a:grpSpLocks/>
          </p:cNvGrpSpPr>
          <p:nvPr/>
        </p:nvGrpSpPr>
        <p:grpSpPr bwMode="auto">
          <a:xfrm>
            <a:off x="2700338" y="3716338"/>
            <a:ext cx="4157663" cy="2411412"/>
            <a:chOff x="1701" y="2341"/>
            <a:chExt cx="2619" cy="1519"/>
          </a:xfrm>
        </p:grpSpPr>
        <p:sp>
          <p:nvSpPr>
            <p:cNvPr id="378900" name="Line 20"/>
            <p:cNvSpPr>
              <a:spLocks noChangeShapeType="1"/>
            </p:cNvSpPr>
            <p:nvPr/>
          </p:nvSpPr>
          <p:spPr bwMode="auto">
            <a:xfrm>
              <a:off x="1701" y="3249"/>
              <a:ext cx="5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78901" name="Line 21"/>
            <p:cNvSpPr>
              <a:spLocks noChangeShapeType="1"/>
            </p:cNvSpPr>
            <p:nvPr/>
          </p:nvSpPr>
          <p:spPr bwMode="auto">
            <a:xfrm>
              <a:off x="1701" y="3566"/>
              <a:ext cx="5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78902" name="Line 22"/>
            <p:cNvSpPr>
              <a:spLocks noChangeShapeType="1"/>
            </p:cNvSpPr>
            <p:nvPr/>
          </p:nvSpPr>
          <p:spPr bwMode="auto">
            <a:xfrm>
              <a:off x="1709" y="3860"/>
              <a:ext cx="5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78903" name="Text Box 23"/>
            <p:cNvSpPr txBox="1">
              <a:spLocks noChangeArrowheads="1"/>
            </p:cNvSpPr>
            <p:nvPr/>
          </p:nvSpPr>
          <p:spPr bwMode="auto">
            <a:xfrm>
              <a:off x="2472" y="2552"/>
              <a:ext cx="1848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只考虑</a:t>
              </a:r>
              <a:r>
                <a:rPr lang="en-US" altLang="zh-CN" sz="2000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  <a:sym typeface="Wingdings" pitchFamily="2" charset="2"/>
                </a:rPr>
                <a:t> </a:t>
              </a:r>
              <a:r>
                <a:rPr lang="en-US" altLang="zh-CN" sz="2000" i="1" dirty="0">
                  <a:latin typeface="Consolas" pitchFamily="49" charset="0"/>
                  <a:ea typeface="楷体" pitchFamily="49" charset="-122"/>
                  <a:cs typeface="Consolas" pitchFamily="49" charset="0"/>
                  <a:sym typeface="Wingdings" pitchFamily="2" charset="2"/>
                </a:rPr>
                <a:t>R</a:t>
              </a: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  <a:sym typeface="Wingdings" pitchFamily="2" charset="2"/>
                </a:rPr>
                <a:t>的情况</a:t>
              </a:r>
            </a:p>
          </p:txBody>
        </p:sp>
        <p:sp>
          <p:nvSpPr>
            <p:cNvPr id="378904" name="AutoShape 24"/>
            <p:cNvSpPr>
              <a:spLocks/>
            </p:cNvSpPr>
            <p:nvPr/>
          </p:nvSpPr>
          <p:spPr bwMode="auto">
            <a:xfrm>
              <a:off x="2290" y="2341"/>
              <a:ext cx="136" cy="681"/>
            </a:xfrm>
            <a:prstGeom prst="rightBrace">
              <a:avLst>
                <a:gd name="adj1" fmla="val 41728"/>
                <a:gd name="adj2" fmla="val 50000"/>
              </a:avLst>
            </a:prstGeom>
            <a:noFill/>
            <a:ln w="38100">
              <a:solidFill>
                <a:srgbClr val="CC00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1" name="Text Box 14"/>
          <p:cNvSpPr txBox="1">
            <a:spLocks noChangeArrowheads="1"/>
          </p:cNvSpPr>
          <p:nvPr/>
        </p:nvSpPr>
        <p:spPr bwMode="auto">
          <a:xfrm>
            <a:off x="571472" y="428604"/>
            <a:ext cx="3714776" cy="4308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square" lIns="91435" tIns="45718" rIns="91435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递归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模型</a:t>
            </a:r>
            <a:r>
              <a:rPr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如下：</a:t>
            </a:r>
          </a:p>
        </p:txBody>
      </p:sp>
      <p:sp>
        <p:nvSpPr>
          <p:cNvPr id="280591" name="Text Box 15"/>
          <p:cNvSpPr txBox="1">
            <a:spLocks noChangeArrowheads="1"/>
          </p:cNvSpPr>
          <p:nvPr/>
        </p:nvSpPr>
        <p:spPr bwMode="auto">
          <a:xfrm>
            <a:off x="428596" y="1071546"/>
            <a:ext cx="8358246" cy="152000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sz="180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180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180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18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=0		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		</a:t>
            </a:r>
            <a:r>
              <a:rPr lang="zh-CN" altLang="en-US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当</a:t>
            </a:r>
            <a:r>
              <a:rPr lang="en-US" altLang="zh-CN" sz="1800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b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=NULL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sz="18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f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(</a:t>
            </a:r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b</a:t>
            </a:r>
            <a:r>
              <a:rPr lang="zh-CN" altLang="en-US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，</a:t>
            </a:r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x</a:t>
            </a:r>
            <a:r>
              <a:rPr lang="zh-CN" altLang="en-US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，</a:t>
            </a:r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h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)</a:t>
            </a:r>
            <a:r>
              <a:rPr lang="en-US" altLang="zh-CN" sz="18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1800" i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18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		</a:t>
            </a:r>
            <a:r>
              <a:rPr lang="en-US" altLang="zh-CN" sz="180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		</a:t>
            </a:r>
            <a:r>
              <a:rPr lang="zh-CN" altLang="en-US" sz="180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lang="en-US" altLang="zh-CN" sz="1800" i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18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-&gt;</a:t>
            </a:r>
            <a:r>
              <a:rPr lang="en-US" altLang="zh-CN" sz="1800" i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data</a:t>
            </a:r>
            <a:r>
              <a:rPr lang="en-US" altLang="zh-CN" sz="18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1800" i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sz="180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180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180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18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lang="en-US" altLang="zh-CN" sz="1800" i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en-US" altLang="zh-CN" sz="18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		</a:t>
            </a:r>
            <a:r>
              <a:rPr lang="en-US" altLang="zh-CN" sz="180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		</a:t>
            </a:r>
            <a:r>
              <a:rPr lang="zh-CN" altLang="en-US" sz="180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lang="en-US" altLang="zh-CN" sz="1800" i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en-US" altLang="zh-CN" sz="18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18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en-US" altLang="zh-CN" sz="180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&gt;</a:t>
            </a:r>
            <a:r>
              <a:rPr lang="en-US" altLang="zh-CN" sz="1800" i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lchild</a:t>
            </a:r>
            <a:r>
              <a:rPr lang="zh-CN" altLang="en-US" sz="180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1800" i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180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lang="en-US" altLang="zh-CN" sz="18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)≠0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sz="180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1800" i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1800" i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18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lang="en-US" altLang="zh-CN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18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en-US" altLang="zh-CN" sz="180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&gt;</a:t>
            </a:r>
            <a:r>
              <a:rPr lang="en-US" altLang="zh-CN" sz="1800" i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rchild</a:t>
            </a:r>
            <a:r>
              <a:rPr lang="zh-CN" altLang="en-US" sz="180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1800" i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180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lang="en-US" altLang="zh-CN" sz="18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en-US" altLang="zh-CN" sz="180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zh-CN" altLang="en-US" sz="180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其他</a:t>
            </a:r>
            <a:r>
              <a:rPr lang="zh-CN" altLang="en-US" sz="18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情况</a:t>
            </a:r>
          </a:p>
        </p:txBody>
      </p:sp>
      <p:grpSp>
        <p:nvGrpSpPr>
          <p:cNvPr id="5" name="组合 17"/>
          <p:cNvGrpSpPr/>
          <p:nvPr/>
        </p:nvGrpSpPr>
        <p:grpSpPr>
          <a:xfrm>
            <a:off x="2571736" y="2928934"/>
            <a:ext cx="3357586" cy="2277263"/>
            <a:chOff x="2571736" y="1714488"/>
            <a:chExt cx="3357586" cy="2277263"/>
          </a:xfrm>
        </p:grpSpPr>
        <p:sp>
          <p:nvSpPr>
            <p:cNvPr id="7" name="椭圆 6"/>
            <p:cNvSpPr/>
            <p:nvPr/>
          </p:nvSpPr>
          <p:spPr bwMode="auto">
            <a:xfrm>
              <a:off x="3929058" y="2000240"/>
              <a:ext cx="571504" cy="428628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rgbClr val="0033CC"/>
                </a:solidFill>
                <a:effectLst/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等腰三角形 7"/>
            <p:cNvSpPr/>
            <p:nvPr/>
          </p:nvSpPr>
          <p:spPr bwMode="auto">
            <a:xfrm>
              <a:off x="2643174" y="2857496"/>
              <a:ext cx="1000132" cy="714380"/>
            </a:xfrm>
            <a:prstGeom prst="triangl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rgbClr val="0033CC"/>
                </a:solidFill>
                <a:effectLst/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等腰三角形 8"/>
            <p:cNvSpPr/>
            <p:nvPr/>
          </p:nvSpPr>
          <p:spPr bwMode="auto">
            <a:xfrm>
              <a:off x="4714876" y="2857496"/>
              <a:ext cx="1000132" cy="714380"/>
            </a:xfrm>
            <a:prstGeom prst="triangl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rgbClr val="0033CC"/>
                </a:solidFill>
                <a:effectLst/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" name="直接箭头连接符 9"/>
            <p:cNvCxnSpPr>
              <a:stCxn id="7" idx="3"/>
            </p:cNvCxnSpPr>
            <p:nvPr/>
          </p:nvCxnSpPr>
          <p:spPr bwMode="auto">
            <a:xfrm rot="5400000">
              <a:off x="3332298" y="2319916"/>
              <a:ext cx="634275" cy="726637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" name="直接箭头连接符 10"/>
            <p:cNvCxnSpPr>
              <a:stCxn id="7" idx="5"/>
            </p:cNvCxnSpPr>
            <p:nvPr/>
          </p:nvCxnSpPr>
          <p:spPr bwMode="auto">
            <a:xfrm rot="16200000" flipH="1">
              <a:off x="4391610" y="2391353"/>
              <a:ext cx="705713" cy="655199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2" name="直接箭头连接符 11"/>
            <p:cNvCxnSpPr>
              <a:endCxn id="7" idx="1"/>
            </p:cNvCxnSpPr>
            <p:nvPr/>
          </p:nvCxnSpPr>
          <p:spPr bwMode="auto">
            <a:xfrm>
              <a:off x="3786182" y="1928802"/>
              <a:ext cx="226571" cy="134209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3571868" y="1714488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571736" y="3714752"/>
              <a:ext cx="121444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800" dirty="0">
                  <a:latin typeface="Consolas" pitchFamily="49" charset="0"/>
                  <a:ea typeface="+mn-ea"/>
                  <a:cs typeface="Consolas" pitchFamily="49" charset="0"/>
                </a:rPr>
                <a:t>-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&gt;</a:t>
              </a:r>
              <a:r>
                <a:rPr lang="en-US" altLang="zh-CN" sz="1800" i="1" dirty="0" err="1">
                  <a:latin typeface="Consolas" pitchFamily="49" charset="0"/>
                  <a:cs typeface="Consolas" pitchFamily="49" charset="0"/>
                </a:rPr>
                <a:t>lchild</a:t>
              </a:r>
              <a:endParaRPr lang="zh-CN" altLang="en-US" sz="18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714876" y="3714752"/>
              <a:ext cx="121444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800" dirty="0">
                  <a:latin typeface="Consolas" pitchFamily="49" charset="0"/>
                  <a:ea typeface="+mn-ea"/>
                  <a:cs typeface="Consolas" pitchFamily="49" charset="0"/>
                </a:rPr>
                <a:t>-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&gt;</a:t>
              </a:r>
              <a:r>
                <a:rPr lang="en-US" altLang="zh-CN" sz="1800" i="1" dirty="0" err="1">
                  <a:latin typeface="Consolas" pitchFamily="49" charset="0"/>
                  <a:cs typeface="Consolas" pitchFamily="49" charset="0"/>
                </a:rPr>
                <a:t>rchild</a:t>
              </a:r>
              <a:endParaRPr lang="zh-CN" altLang="en-US" sz="1800" i="1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20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Text Box 2"/>
          <p:cNvSpPr txBox="1">
            <a:spLocks noChangeArrowheads="1"/>
          </p:cNvSpPr>
          <p:nvPr/>
        </p:nvSpPr>
        <p:spPr bwMode="auto">
          <a:xfrm>
            <a:off x="588962" y="927100"/>
            <a:ext cx="8197879" cy="4044670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Level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BTNode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*b</a:t>
            </a: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 x</a:t>
            </a: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h)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</a:t>
            </a: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结点后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kumimoji="1"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其层次，否则</a:t>
            </a:r>
            <a:r>
              <a:rPr kumimoji="1"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(b==NULL) return 0;  	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空树时返回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(b-&gt;data==x) return h; 	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找到结点时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  <a:r>
              <a:rPr kumimoji="1" lang="en-US" altLang="zh-CN" sz="1800" i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Level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(b-&gt;lchild</a:t>
            </a: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h+1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 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在左子树中查找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i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==0) 	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左子树中未找到时在右子树中查找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kumimoji="1"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Level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&gt;rchild</a:t>
            </a: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h+1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else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kumimoji="1" lang="en-US" altLang="zh-CN" sz="1800" i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232451" name="Text Box 3"/>
          <p:cNvSpPr txBox="1">
            <a:spLocks noChangeArrowheads="1"/>
          </p:cNvSpPr>
          <p:nvPr/>
        </p:nvSpPr>
        <p:spPr bwMode="auto">
          <a:xfrm>
            <a:off x="1547813" y="5419725"/>
            <a:ext cx="482441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注意：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zh-CN" altLang="en-US" sz="2200" dirty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</a:rPr>
              <a:t>先序遍历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算法思想。</a:t>
            </a:r>
          </a:p>
        </p:txBody>
      </p:sp>
      <p:sp>
        <p:nvSpPr>
          <p:cNvPr id="232452" name="Text Box 4"/>
          <p:cNvSpPr txBox="1">
            <a:spLocks noChangeArrowheads="1"/>
          </p:cNvSpPr>
          <p:nvPr/>
        </p:nvSpPr>
        <p:spPr bwMode="auto">
          <a:xfrm>
            <a:off x="500034" y="237687"/>
            <a:ext cx="4103687" cy="444674"/>
          </a:xfrm>
          <a:prstGeom prst="rect">
            <a:avLst/>
          </a:prstGeom>
          <a:noFill/>
          <a:ln w="38100" algn="ctr">
            <a:noFill/>
            <a:prstDash val="sysDot"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对应的递归算法如下：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21</a:t>
            </a:fld>
            <a:endParaRPr lang="en-US" altLang="zh-C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500042"/>
            <a:ext cx="8001056" cy="945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【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例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7-14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】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假设二叉树采用二叉链存储结构，设计一个算法求二叉树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中第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层的结点个数。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2910" y="1785926"/>
            <a:ext cx="7929618" cy="1843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500"/>
              </a:lnSpc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解：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设计算法为</a:t>
            </a:r>
            <a:r>
              <a:rPr lang="en-US" sz="22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Lnodenum</a:t>
            </a:r>
            <a:r>
              <a:rPr 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&amp;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表示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所指的结点层次，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是引用型参数，用于保存第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层的结点个数。</a:t>
            </a:r>
            <a:endParaRPr lang="en-US" altLang="zh-CN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500"/>
              </a:lnSpc>
            </a:pP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初始调用时，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为根结点指针，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赋值为</a:t>
            </a:r>
            <a:r>
              <a:rPr 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，即调用方式是：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=0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；</a:t>
            </a:r>
            <a:r>
              <a:rPr lang="en-US" sz="22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Lnodenum</a:t>
            </a:r>
            <a:r>
              <a:rPr 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22</a:t>
            </a:fld>
            <a:endParaRPr lang="en-US" altLang="zh-C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1142984"/>
            <a:ext cx="8286808" cy="341050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252000" bIns="108000" rtlCol="0">
            <a:spAutoFit/>
          </a:bodyPr>
          <a:lstStyle/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Lnodenum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(BTNode *b，int h，int k，int &amp;n)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(b==NULL)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空树直接返回</a:t>
            </a: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return;</a:t>
            </a: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		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处理非空树</a:t>
            </a: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(h==k) n++;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当前访问的结点在第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层时，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增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en-US" sz="180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else if (h&lt;k)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若当前结点层次小于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，递归处理左、右子树</a:t>
            </a: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</a:t>
            </a:r>
            <a:r>
              <a:rPr 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Lnodenum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(b-&gt;lchild，h+1，k，n);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</a:t>
            </a:r>
            <a:r>
              <a:rPr 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Lnodenum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(b-&gt;rchild，h+1，k，n);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158" y="500042"/>
            <a:ext cx="67151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latin typeface="楷体" pitchFamily="49" charset="-122"/>
                <a:ea typeface="楷体" pitchFamily="49" charset="-122"/>
              </a:rPr>
              <a:t>采用基于先序遍历的思路得到如下算法：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23</a:t>
            </a:fld>
            <a:endParaRPr lang="en-US" altLang="zh-C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285728"/>
            <a:ext cx="83582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        上述算法中，引用型形参</a:t>
            </a:r>
            <a:r>
              <a:rPr lang="en-US" sz="2200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用于记录二叉树</a:t>
            </a:r>
            <a:r>
              <a:rPr lang="en-US" sz="2200" i="1" dirty="0"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中第</a:t>
            </a:r>
            <a:r>
              <a:rPr lang="en-US" sz="2200" i="1" dirty="0"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层的结点个数，也可以用全局变量来代替，功能等价的算法如下：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596" y="1285860"/>
            <a:ext cx="8215370" cy="3542096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n=0;	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全局变量</a:t>
            </a: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Lnodenum1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(BTNode *b，int h，int k)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(b==NULL)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空树直接返回</a:t>
            </a: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return;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		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处理非空树</a:t>
            </a: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(h==k) n++;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当前访问的结点在第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层时，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增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en-US" sz="180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else if (h&lt;k)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若当前结点层次小于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，递归处理左、右子树</a:t>
            </a: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</a:t>
            </a:r>
            <a:r>
              <a:rPr 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Lnodenum1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(b-&gt;lchild，h+1，k);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</a:t>
            </a:r>
            <a:r>
              <a:rPr 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Lnodenum1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(b-&gt;rchild，h+1，k);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85720" y="5143512"/>
            <a:ext cx="8501122" cy="1076088"/>
            <a:chOff x="285720" y="5143512"/>
            <a:chExt cx="8501122" cy="1076088"/>
          </a:xfrm>
        </p:grpSpPr>
        <p:sp>
          <p:nvSpPr>
            <p:cNvPr id="5" name="TextBox 4"/>
            <p:cNvSpPr txBox="1"/>
            <p:nvPr/>
          </p:nvSpPr>
          <p:spPr>
            <a:xfrm>
              <a:off x="642910" y="5357826"/>
              <a:ext cx="814393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</a:pPr>
              <a:r>
                <a:rPr lang="zh-CN" altLang="en-US" sz="2000">
                  <a:latin typeface="微软雅黑" pitchFamily="34" charset="-122"/>
                  <a:ea typeface="微软雅黑" pitchFamily="34" charset="-122"/>
                </a:rPr>
                <a:t>函数中的引用型形参可以通过全局变量来实现。一般地，只有在函数的形参个数比较多并且数据类型复杂时，为了简化算法才采用这种方法。</a:t>
              </a:r>
            </a:p>
          </p:txBody>
        </p:sp>
        <p:sp>
          <p:nvSpPr>
            <p:cNvPr id="6" name="左弧形箭头 5"/>
            <p:cNvSpPr/>
            <p:nvPr/>
          </p:nvSpPr>
          <p:spPr>
            <a:xfrm>
              <a:off x="285720" y="5143512"/>
              <a:ext cx="285752" cy="714380"/>
            </a:xfrm>
            <a:prstGeom prst="curvedRightArrow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24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282" y="571480"/>
            <a:ext cx="8715404" cy="1698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【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例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7-15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】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假设二叉树采用二叉链存储结构，设计一个算法判断两棵二叉树是否相似，所谓二叉树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是相似的指的是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都是空的二叉树；或者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的根结点是相似的，以及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的左子树和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的左子树是相似的且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的右子树与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的右子树是相似的。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81000" y="2708275"/>
            <a:ext cx="8458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20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解：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判断两棵二叉树是否相似的递归模型</a:t>
            </a:r>
            <a:r>
              <a:rPr kumimoji="1"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2)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如下：	</a:t>
            </a:r>
            <a:endParaRPr kumimoji="1" lang="zh-CN" altLang="en-US" sz="2200" b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84212" y="3357563"/>
            <a:ext cx="8316943" cy="1398808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44000" bIns="144000">
            <a:spAutoFit/>
          </a:bodyPr>
          <a:lstStyle/>
          <a:p>
            <a:pPr algn="l"/>
            <a:r>
              <a:rPr kumimoji="1" lang="en-US" altLang="zh-CN" sz="18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2)=true          		  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kumimoji="1" lang="en-US" altLang="zh-CN" sz="1800" i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1=</a:t>
            </a:r>
            <a:r>
              <a:rPr kumimoji="1" lang="en-US" altLang="zh-CN" sz="1800" i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2=NULL</a:t>
            </a:r>
          </a:p>
          <a:p>
            <a:pPr algn="l"/>
            <a:r>
              <a:rPr kumimoji="1" lang="en-US" altLang="zh-CN" sz="18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2)=false  	      		  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kumimoji="1" lang="en-US" altLang="zh-CN" sz="1800" i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kumimoji="1" lang="en-US" altLang="zh-CN" sz="1800" i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之一为空，另一不为空</a:t>
            </a:r>
            <a:endParaRPr kumimoji="1" lang="en-US" altLang="zh-CN" sz="180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2)=</a:t>
            </a:r>
            <a:r>
              <a:rPr kumimoji="1" lang="en-US" altLang="zh-CN" sz="18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1-&gt;l</a:t>
            </a:r>
            <a:r>
              <a:rPr kumimoji="1" lang="en-US" altLang="zh-CN" sz="18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child</a:t>
            </a: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2-&gt;</a:t>
            </a:r>
            <a:r>
              <a:rPr kumimoji="1" lang="en-US" altLang="zh-CN" sz="18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lchild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&amp;  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其他情况</a:t>
            </a:r>
          </a:p>
          <a:p>
            <a:pPr algn="l"/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</a:t>
            </a:r>
            <a:r>
              <a:rPr kumimoji="1" lang="en-US" altLang="zh-CN" sz="18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1-&gt;</a:t>
            </a:r>
            <a:r>
              <a:rPr kumimoji="1" lang="en-US" altLang="zh-CN" sz="18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rchild</a:t>
            </a: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t2-&gt;</a:t>
            </a:r>
            <a:r>
              <a:rPr kumimoji="1" lang="en-US" altLang="zh-CN" sz="18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rchild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    </a:t>
            </a:r>
            <a:endParaRPr lang="en-US" altLang="zh-CN" sz="180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6" name="Group 9"/>
          <p:cNvGrpSpPr>
            <a:grpSpLocks/>
          </p:cNvGrpSpPr>
          <p:nvPr/>
        </p:nvGrpSpPr>
        <p:grpSpPr bwMode="auto">
          <a:xfrm>
            <a:off x="285750" y="3857625"/>
            <a:ext cx="6230938" cy="1555750"/>
            <a:chOff x="180" y="2430"/>
            <a:chExt cx="3925" cy="980"/>
          </a:xfrm>
        </p:grpSpPr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180" y="2430"/>
              <a:ext cx="272" cy="0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180" y="2435"/>
              <a:ext cx="0" cy="862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180" y="3302"/>
              <a:ext cx="227" cy="0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476" y="3158"/>
              <a:ext cx="3629" cy="25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>
                  <a:latin typeface="微软雅黑" pitchFamily="34" charset="-122"/>
                  <a:ea typeface="微软雅黑" pitchFamily="34" charset="-122"/>
                </a:rPr>
                <a:t>需要根据题意自已归纳起出，否则不完整</a:t>
              </a:r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25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857232"/>
            <a:ext cx="8429684" cy="3891798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52000" tIns="144000" bIns="144000" rtlCol="0">
            <a:spAutoFit/>
          </a:bodyPr>
          <a:lstStyle/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</a:t>
            </a:r>
            <a:r>
              <a:rPr 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Like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(BTNode *b1，BTNode *b2)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//b1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b2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两棵二叉树相似时返回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true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，否则返回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</a:t>
            </a:r>
            <a:endParaRPr lang="zh-CN" altLang="en-US" sz="180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bool like1，like2;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(b1==NULL &amp;&amp; b2==NULL)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true;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 if (b1==NULL || b2==NULL)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false;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like1=</a:t>
            </a:r>
            <a:r>
              <a:rPr 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Like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(b1-&gt;lchild，b2-&gt;lchild);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like2=</a:t>
            </a:r>
            <a:r>
              <a:rPr 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Like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(b1-&gt;rchild，b2-&gt;rchild);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return (like1 &amp;&amp; like2); 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like1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like2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的与运算结果</a:t>
            </a: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786" y="285728"/>
            <a:ext cx="2786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对应的算法如下：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26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214290"/>
            <a:ext cx="8072494" cy="1048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【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例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7-16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】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假设二叉树采用二叉链存储结构，设计一个算法输出值为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的结点的所有祖先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结点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唯一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596" y="1428736"/>
            <a:ext cx="8286808" cy="1556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解：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设</a:t>
            </a:r>
            <a:r>
              <a:rPr 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表示结点</a:t>
            </a:r>
            <a:r>
              <a:rPr 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是否为值是</a:t>
            </a:r>
            <a:r>
              <a:rPr 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的结点的祖先，若结点</a:t>
            </a:r>
            <a:r>
              <a:rPr 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是值是</a:t>
            </a:r>
            <a:r>
              <a:rPr 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的结点的祖先。当</a:t>
            </a:r>
            <a:r>
              <a:rPr 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true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时，输出结点</a:t>
            </a:r>
            <a:r>
              <a:rPr 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的值。求值为</a:t>
            </a:r>
            <a:r>
              <a:rPr 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的结点的所有祖先的递归模型</a:t>
            </a:r>
            <a:r>
              <a:rPr 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如下：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8596" y="3288477"/>
            <a:ext cx="8358246" cy="171215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44000" bIns="180000" rtlCol="0">
            <a:spAutoFit/>
          </a:bodyPr>
          <a:lstStyle/>
          <a:p>
            <a:pPr algn="l"/>
            <a:r>
              <a:rPr lang="en-US" sz="18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sz="18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18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= false		  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en-US" sz="1800" i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=NULL</a:t>
            </a:r>
            <a:endParaRPr lang="zh-CN" altLang="en-US" sz="180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sz="18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18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= true</a:t>
            </a:r>
            <a:r>
              <a:rPr lang="zh-CN" altLang="en-US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，并输出</a:t>
            </a:r>
            <a:r>
              <a:rPr lang="en-US" sz="18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-&gt;</a:t>
            </a:r>
            <a:r>
              <a:rPr lang="en-US" sz="18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data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若结点</a:t>
            </a:r>
            <a:r>
              <a:rPr lang="en-US" sz="1800" i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的左孩子或右孩子</a:t>
            </a:r>
            <a:r>
              <a:rPr lang="en-US" sz="1800" i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data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域为</a:t>
            </a:r>
            <a:r>
              <a:rPr lang="en-US" sz="1800" i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endParaRPr lang="zh-CN" altLang="en-US" sz="180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sz="18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18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= true</a:t>
            </a:r>
            <a:r>
              <a:rPr lang="zh-CN" altLang="en-US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，并输出</a:t>
            </a:r>
            <a:r>
              <a:rPr lang="en-US" sz="18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-&gt;</a:t>
            </a:r>
            <a:r>
              <a:rPr lang="en-US" sz="18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data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en-US" sz="1800" i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sz="1800" i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-&gt;</a:t>
            </a:r>
            <a:r>
              <a:rPr lang="en-US" sz="1800" i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lchild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1800" i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true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或</a:t>
            </a:r>
            <a:endParaRPr lang="en-US" altLang="zh-CN" sz="180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			</a:t>
            </a:r>
            <a:r>
              <a:rPr lang="en-US" sz="1800" i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sz="1800" i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-&gt;</a:t>
            </a:r>
            <a:r>
              <a:rPr lang="en-US" sz="1800" i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rchild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1800" i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true</a:t>
            </a:r>
            <a:endParaRPr lang="zh-CN" altLang="en-US" sz="180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sz="18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18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= false		  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其他情况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27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785794"/>
            <a:ext cx="8072494" cy="5640097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</a:t>
            </a:r>
            <a:r>
              <a:rPr lang="en-US" sz="1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ancestor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(BTNode *b，ElemType x)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(b==NULL)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return false;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 if (b-&gt;lchild!=NULL &amp;&amp; b-&gt;lchild-&gt;data==x 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|| b-&gt;rchild!=NULL &amp;&amp; b-&gt;rchild-&gt;data==x)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printf("%c "，b-&gt;data);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return true;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 if (</a:t>
            </a:r>
            <a:r>
              <a:rPr lang="en-US" sz="1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ancestor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(b-&gt;lchild，x) || </a:t>
            </a:r>
            <a:r>
              <a:rPr lang="en-US" sz="1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ancestor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(b-&gt;rchild，x))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printf("%c "，b-&gt;data);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return true;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 return false;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34" y="142852"/>
            <a:ext cx="2786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ea typeface="楷体" pitchFamily="49" charset="-122"/>
                <a:cs typeface="Times New Roman" pitchFamily="18" charset="0"/>
              </a:rPr>
              <a:t>对应的算法如下：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28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1816100" y="1870075"/>
            <a:ext cx="533400" cy="609600"/>
          </a:xfrm>
          <a:prstGeom prst="ellipse">
            <a:avLst/>
          </a:prstGeom>
          <a:solidFill>
            <a:srgbClr val="FFFFD9"/>
          </a:solidFill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endParaRPr lang="en-US" altLang="zh-CN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596900" y="2784475"/>
            <a:ext cx="533400" cy="609600"/>
          </a:xfrm>
          <a:prstGeom prst="ellipse">
            <a:avLst/>
          </a:prstGeom>
          <a:solidFill>
            <a:srgbClr val="FFFFD9"/>
          </a:solidFill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8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1282700" y="3698875"/>
            <a:ext cx="533400" cy="609600"/>
          </a:xfrm>
          <a:prstGeom prst="ellipse">
            <a:avLst/>
          </a:prstGeom>
          <a:solidFill>
            <a:srgbClr val="FFFFD9"/>
          </a:solidFill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8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825500" y="4689475"/>
            <a:ext cx="533400" cy="609600"/>
          </a:xfrm>
          <a:prstGeom prst="ellipse">
            <a:avLst/>
          </a:prstGeom>
          <a:solidFill>
            <a:srgbClr val="FFFFD9"/>
          </a:solidFill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8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3068638" y="2784475"/>
            <a:ext cx="533400" cy="609600"/>
          </a:xfrm>
          <a:prstGeom prst="ellipse">
            <a:avLst/>
          </a:prstGeom>
          <a:solidFill>
            <a:srgbClr val="FFFFD9"/>
          </a:solidFill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3333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</a:t>
            </a:r>
            <a:endParaRPr lang="en-US" altLang="zh-CN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3721100" y="3698875"/>
            <a:ext cx="533400" cy="609600"/>
          </a:xfrm>
          <a:prstGeom prst="ellipse">
            <a:avLst/>
          </a:prstGeom>
          <a:solidFill>
            <a:srgbClr val="FFFFD9"/>
          </a:solidFill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3333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endParaRPr lang="en-US" altLang="zh-CN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3035300" y="4613275"/>
            <a:ext cx="533400" cy="609600"/>
          </a:xfrm>
          <a:prstGeom prst="ellipse">
            <a:avLst/>
          </a:prstGeom>
          <a:solidFill>
            <a:srgbClr val="FFFFD9"/>
          </a:solidFill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3333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</a:t>
            </a:r>
            <a:endParaRPr lang="en-US" altLang="zh-CN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2501900" y="5603875"/>
            <a:ext cx="533400" cy="609600"/>
          </a:xfrm>
          <a:prstGeom prst="ellipse">
            <a:avLst/>
          </a:prstGeom>
          <a:solidFill>
            <a:srgbClr val="FFFFD9"/>
          </a:solidFill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3333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H</a:t>
            </a:r>
            <a:endParaRPr lang="en-US" altLang="zh-CN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3568700" y="5603875"/>
            <a:ext cx="533400" cy="609600"/>
          </a:xfrm>
          <a:prstGeom prst="ellipse">
            <a:avLst/>
          </a:prstGeom>
          <a:solidFill>
            <a:srgbClr val="FFFFD9"/>
          </a:solidFill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3333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  <a:endParaRPr lang="en-US" altLang="zh-CN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Freeform 12"/>
          <p:cNvSpPr>
            <a:spLocks/>
          </p:cNvSpPr>
          <p:nvPr/>
        </p:nvSpPr>
        <p:spPr bwMode="auto">
          <a:xfrm>
            <a:off x="946150" y="2174875"/>
            <a:ext cx="869950" cy="608013"/>
          </a:xfrm>
          <a:custGeom>
            <a:avLst/>
            <a:gdLst>
              <a:gd name="T0" fmla="*/ 2147483647 w 548"/>
              <a:gd name="T1" fmla="*/ 0 h 383"/>
              <a:gd name="T2" fmla="*/ 0 w 548"/>
              <a:gd name="T3" fmla="*/ 2147483647 h 38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48" h="383">
                <a:moveTo>
                  <a:pt x="548" y="0"/>
                </a:moveTo>
                <a:lnTo>
                  <a:pt x="0" y="383"/>
                </a:lnTo>
              </a:path>
            </a:pathLst>
          </a:cu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1130300" y="3089275"/>
            <a:ext cx="381000" cy="6096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Freeform 14"/>
          <p:cNvSpPr>
            <a:spLocks/>
          </p:cNvSpPr>
          <p:nvPr/>
        </p:nvSpPr>
        <p:spPr bwMode="auto">
          <a:xfrm>
            <a:off x="1106488" y="4197350"/>
            <a:ext cx="233362" cy="468313"/>
          </a:xfrm>
          <a:custGeom>
            <a:avLst/>
            <a:gdLst>
              <a:gd name="T0" fmla="*/ 2147483647 w 147"/>
              <a:gd name="T1" fmla="*/ 0 h 295"/>
              <a:gd name="T2" fmla="*/ 0 w 147"/>
              <a:gd name="T3" fmla="*/ 2147483647 h 29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47" h="295">
                <a:moveTo>
                  <a:pt x="147" y="0"/>
                </a:moveTo>
                <a:lnTo>
                  <a:pt x="0" y="295"/>
                </a:lnTo>
              </a:path>
            </a:pathLst>
          </a:cu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Freeform 15"/>
          <p:cNvSpPr>
            <a:spLocks/>
          </p:cNvSpPr>
          <p:nvPr/>
        </p:nvSpPr>
        <p:spPr bwMode="auto">
          <a:xfrm>
            <a:off x="2349500" y="2174875"/>
            <a:ext cx="936625" cy="608013"/>
          </a:xfrm>
          <a:custGeom>
            <a:avLst/>
            <a:gdLst>
              <a:gd name="T0" fmla="*/ 0 w 590"/>
              <a:gd name="T1" fmla="*/ 0 h 383"/>
              <a:gd name="T2" fmla="*/ 2147483647 w 590"/>
              <a:gd name="T3" fmla="*/ 2147483647 h 38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90" h="383">
                <a:moveTo>
                  <a:pt x="0" y="0"/>
                </a:moveTo>
                <a:lnTo>
                  <a:pt x="590" y="383"/>
                </a:lnTo>
              </a:path>
            </a:pathLst>
          </a:cu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Freeform 16"/>
          <p:cNvSpPr>
            <a:spLocks/>
          </p:cNvSpPr>
          <p:nvPr/>
        </p:nvSpPr>
        <p:spPr bwMode="auto">
          <a:xfrm>
            <a:off x="3594100" y="3176588"/>
            <a:ext cx="355600" cy="522287"/>
          </a:xfrm>
          <a:custGeom>
            <a:avLst/>
            <a:gdLst>
              <a:gd name="T0" fmla="*/ 0 w 224"/>
              <a:gd name="T1" fmla="*/ 0 h 329"/>
              <a:gd name="T2" fmla="*/ 2147483647 w 224"/>
              <a:gd name="T3" fmla="*/ 2147483647 h 32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24" h="329">
                <a:moveTo>
                  <a:pt x="0" y="0"/>
                </a:moveTo>
                <a:lnTo>
                  <a:pt x="224" y="329"/>
                </a:lnTo>
              </a:path>
            </a:pathLst>
          </a:cu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H="1">
            <a:off x="3340100" y="4003675"/>
            <a:ext cx="381000" cy="6096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Freeform 18"/>
          <p:cNvSpPr>
            <a:spLocks/>
          </p:cNvSpPr>
          <p:nvPr/>
        </p:nvSpPr>
        <p:spPr bwMode="auto">
          <a:xfrm>
            <a:off x="2730500" y="5005388"/>
            <a:ext cx="300038" cy="598487"/>
          </a:xfrm>
          <a:custGeom>
            <a:avLst/>
            <a:gdLst>
              <a:gd name="T0" fmla="*/ 2147483647 w 189"/>
              <a:gd name="T1" fmla="*/ 0 h 377"/>
              <a:gd name="T2" fmla="*/ 0 w 189"/>
              <a:gd name="T3" fmla="*/ 2147483647 h 377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89" h="377">
                <a:moveTo>
                  <a:pt x="189" y="0"/>
                </a:moveTo>
                <a:lnTo>
                  <a:pt x="0" y="377"/>
                </a:lnTo>
              </a:path>
            </a:pathLst>
          </a:cu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Freeform 19"/>
          <p:cNvSpPr>
            <a:spLocks/>
          </p:cNvSpPr>
          <p:nvPr/>
        </p:nvSpPr>
        <p:spPr bwMode="auto">
          <a:xfrm>
            <a:off x="3560763" y="5041900"/>
            <a:ext cx="277812" cy="547688"/>
          </a:xfrm>
          <a:custGeom>
            <a:avLst/>
            <a:gdLst>
              <a:gd name="T0" fmla="*/ 0 w 175"/>
              <a:gd name="T1" fmla="*/ 0 h 345"/>
              <a:gd name="T2" fmla="*/ 2147483647 w 175"/>
              <a:gd name="T3" fmla="*/ 2147483647 h 34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75" h="345">
                <a:moveTo>
                  <a:pt x="0" y="0"/>
                </a:moveTo>
                <a:lnTo>
                  <a:pt x="175" y="345"/>
                </a:lnTo>
              </a:path>
            </a:pathLst>
          </a:cu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2555875" y="1316038"/>
            <a:ext cx="1512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先序序列：</a:t>
            </a:r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3563938" y="3355975"/>
            <a:ext cx="215900" cy="360363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>
            <a:off x="3348038" y="3932238"/>
            <a:ext cx="287337" cy="503237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 flipH="1">
            <a:off x="2700338" y="4940300"/>
            <a:ext cx="215900" cy="4318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Freeform 24"/>
          <p:cNvSpPr>
            <a:spLocks/>
          </p:cNvSpPr>
          <p:nvPr/>
        </p:nvSpPr>
        <p:spPr bwMode="auto">
          <a:xfrm>
            <a:off x="2916238" y="5195888"/>
            <a:ext cx="166687" cy="322262"/>
          </a:xfrm>
          <a:custGeom>
            <a:avLst/>
            <a:gdLst>
              <a:gd name="T0" fmla="*/ 0 w 105"/>
              <a:gd name="T1" fmla="*/ 2147483647 h 203"/>
              <a:gd name="T2" fmla="*/ 2147483647 w 105"/>
              <a:gd name="T3" fmla="*/ 0 h 20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05" h="203">
                <a:moveTo>
                  <a:pt x="0" y="203"/>
                </a:moveTo>
                <a:lnTo>
                  <a:pt x="105" y="0"/>
                </a:ln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>
            <a:off x="3492500" y="5227638"/>
            <a:ext cx="142875" cy="360362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 flipH="1" flipV="1">
            <a:off x="3708400" y="4867275"/>
            <a:ext cx="287338" cy="64928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 flipV="1">
            <a:off x="3492500" y="4219575"/>
            <a:ext cx="215900" cy="431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 flipH="1" flipV="1">
            <a:off x="3708400" y="3140075"/>
            <a:ext cx="287338" cy="431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 flipH="1" flipV="1">
            <a:off x="2484438" y="2132013"/>
            <a:ext cx="863600" cy="50323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900113" y="2058988"/>
            <a:ext cx="792162" cy="576262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>
            <a:off x="1116013" y="3282950"/>
            <a:ext cx="215900" cy="4318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" name="Freeform 32"/>
          <p:cNvSpPr>
            <a:spLocks/>
          </p:cNvSpPr>
          <p:nvPr/>
        </p:nvSpPr>
        <p:spPr bwMode="auto">
          <a:xfrm>
            <a:off x="900113" y="4027488"/>
            <a:ext cx="312737" cy="623887"/>
          </a:xfrm>
          <a:custGeom>
            <a:avLst/>
            <a:gdLst>
              <a:gd name="T0" fmla="*/ 2147483647 w 197"/>
              <a:gd name="T1" fmla="*/ 0 h 393"/>
              <a:gd name="T2" fmla="*/ 0 w 197"/>
              <a:gd name="T3" fmla="*/ 2147483647 h 39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97" h="393">
                <a:moveTo>
                  <a:pt x="197" y="0"/>
                </a:moveTo>
                <a:lnTo>
                  <a:pt x="0" y="393"/>
                </a:lnTo>
              </a:path>
            </a:pathLst>
          </a:cu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Freeform 33"/>
          <p:cNvSpPr>
            <a:spLocks/>
          </p:cNvSpPr>
          <p:nvPr/>
        </p:nvSpPr>
        <p:spPr bwMode="auto">
          <a:xfrm>
            <a:off x="1265238" y="4291013"/>
            <a:ext cx="138112" cy="395287"/>
          </a:xfrm>
          <a:custGeom>
            <a:avLst/>
            <a:gdLst>
              <a:gd name="T0" fmla="*/ 0 w 87"/>
              <a:gd name="T1" fmla="*/ 2147483647 h 249"/>
              <a:gd name="T2" fmla="*/ 2147483647 w 87"/>
              <a:gd name="T3" fmla="*/ 0 h 24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87" h="249">
                <a:moveTo>
                  <a:pt x="0" y="249"/>
                </a:moveTo>
                <a:lnTo>
                  <a:pt x="87" y="0"/>
                </a:ln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 flipH="1" flipV="1">
            <a:off x="1187450" y="2922588"/>
            <a:ext cx="431800" cy="72072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" name="Line 35"/>
          <p:cNvSpPr>
            <a:spLocks noChangeShapeType="1"/>
          </p:cNvSpPr>
          <p:nvPr/>
        </p:nvSpPr>
        <p:spPr bwMode="auto">
          <a:xfrm flipV="1">
            <a:off x="1187450" y="2347913"/>
            <a:ext cx="576263" cy="431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Line 36"/>
          <p:cNvSpPr>
            <a:spLocks noChangeShapeType="1"/>
          </p:cNvSpPr>
          <p:nvPr/>
        </p:nvSpPr>
        <p:spPr bwMode="auto">
          <a:xfrm>
            <a:off x="2411413" y="2347913"/>
            <a:ext cx="576262" cy="360362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" name="Line 37"/>
          <p:cNvSpPr>
            <a:spLocks noChangeShapeType="1"/>
          </p:cNvSpPr>
          <p:nvPr/>
        </p:nvSpPr>
        <p:spPr bwMode="auto">
          <a:xfrm>
            <a:off x="2051050" y="1195388"/>
            <a:ext cx="0" cy="6477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8" name="Group 38"/>
          <p:cNvGrpSpPr>
            <a:grpSpLocks/>
          </p:cNvGrpSpPr>
          <p:nvPr/>
        </p:nvGrpSpPr>
        <p:grpSpPr bwMode="auto">
          <a:xfrm>
            <a:off x="5580063" y="2058988"/>
            <a:ext cx="1584325" cy="3889375"/>
            <a:chOff x="3515" y="709"/>
            <a:chExt cx="998" cy="2812"/>
          </a:xfrm>
        </p:grpSpPr>
        <p:sp>
          <p:nvSpPr>
            <p:cNvPr id="39" name="Line 39"/>
            <p:cNvSpPr>
              <a:spLocks noChangeShapeType="1"/>
            </p:cNvSpPr>
            <p:nvPr/>
          </p:nvSpPr>
          <p:spPr bwMode="auto">
            <a:xfrm>
              <a:off x="3515" y="709"/>
              <a:ext cx="0" cy="281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0" name="Line 40"/>
            <p:cNvSpPr>
              <a:spLocks noChangeShapeType="1"/>
            </p:cNvSpPr>
            <p:nvPr/>
          </p:nvSpPr>
          <p:spPr bwMode="auto">
            <a:xfrm>
              <a:off x="4513" y="709"/>
              <a:ext cx="0" cy="281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" name="Line 41"/>
            <p:cNvSpPr>
              <a:spLocks noChangeShapeType="1"/>
            </p:cNvSpPr>
            <p:nvPr/>
          </p:nvSpPr>
          <p:spPr bwMode="auto">
            <a:xfrm>
              <a:off x="3515" y="3521"/>
              <a:ext cx="998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2" name="Rectangle 42"/>
          <p:cNvSpPr>
            <a:spLocks noChangeArrowheads="1"/>
          </p:cNvSpPr>
          <p:nvPr/>
        </p:nvSpPr>
        <p:spPr bwMode="auto">
          <a:xfrm>
            <a:off x="5724525" y="5443538"/>
            <a:ext cx="1368425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^A      </a:t>
            </a:r>
          </a:p>
        </p:txBody>
      </p:sp>
      <p:sp>
        <p:nvSpPr>
          <p:cNvPr id="43" name="Line 43"/>
          <p:cNvSpPr>
            <a:spLocks noChangeShapeType="1"/>
          </p:cNvSpPr>
          <p:nvPr/>
        </p:nvSpPr>
        <p:spPr bwMode="auto">
          <a:xfrm flipV="1">
            <a:off x="5724525" y="5803900"/>
            <a:ext cx="287338" cy="431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4" name="Line 44"/>
          <p:cNvSpPr>
            <a:spLocks noChangeShapeType="1"/>
          </p:cNvSpPr>
          <p:nvPr/>
        </p:nvSpPr>
        <p:spPr bwMode="auto">
          <a:xfrm flipH="1" flipV="1">
            <a:off x="6804025" y="5803900"/>
            <a:ext cx="1588" cy="431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5" name="Text Box 45"/>
          <p:cNvSpPr txBox="1">
            <a:spLocks noChangeArrowheads="1"/>
          </p:cNvSpPr>
          <p:nvPr/>
        </p:nvSpPr>
        <p:spPr bwMode="auto">
          <a:xfrm>
            <a:off x="4986701" y="6196013"/>
            <a:ext cx="1369286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形参</a:t>
            </a:r>
            <a:r>
              <a:rPr lang="en-US" altLang="zh-CN" sz="2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sz="2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取值</a:t>
            </a:r>
          </a:p>
        </p:txBody>
      </p:sp>
      <p:sp>
        <p:nvSpPr>
          <p:cNvPr id="46" name="Text Box 46"/>
          <p:cNvSpPr txBox="1">
            <a:spLocks noChangeArrowheads="1"/>
          </p:cNvSpPr>
          <p:nvPr/>
        </p:nvSpPr>
        <p:spPr bwMode="auto">
          <a:xfrm>
            <a:off x="6278563" y="6096000"/>
            <a:ext cx="27400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下层调用结束后返回到</a:t>
            </a:r>
          </a:p>
          <a:p>
            <a:pPr eaLnBrk="1" hangingPunct="1"/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主调应该执行的语句</a:t>
            </a:r>
          </a:p>
        </p:txBody>
      </p:sp>
      <p:sp>
        <p:nvSpPr>
          <p:cNvPr id="47" name="Rectangle 47"/>
          <p:cNvSpPr>
            <a:spLocks noChangeArrowheads="1"/>
          </p:cNvSpPr>
          <p:nvPr/>
        </p:nvSpPr>
        <p:spPr bwMode="auto">
          <a:xfrm>
            <a:off x="4284663" y="1268413"/>
            <a:ext cx="431800" cy="5762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48" name="Rectangle 48"/>
          <p:cNvSpPr>
            <a:spLocks noChangeArrowheads="1"/>
          </p:cNvSpPr>
          <p:nvPr/>
        </p:nvSpPr>
        <p:spPr bwMode="auto">
          <a:xfrm>
            <a:off x="4787900" y="1268413"/>
            <a:ext cx="431800" cy="576262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49" name="Rectangle 49"/>
          <p:cNvSpPr>
            <a:spLocks noChangeArrowheads="1"/>
          </p:cNvSpPr>
          <p:nvPr/>
        </p:nvSpPr>
        <p:spPr bwMode="auto">
          <a:xfrm>
            <a:off x="5292725" y="1268413"/>
            <a:ext cx="431800" cy="576262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50" name="Rectangle 50"/>
          <p:cNvSpPr>
            <a:spLocks noChangeArrowheads="1"/>
          </p:cNvSpPr>
          <p:nvPr/>
        </p:nvSpPr>
        <p:spPr bwMode="auto">
          <a:xfrm>
            <a:off x="5795963" y="1268413"/>
            <a:ext cx="431800" cy="576262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51" name="Rectangle 51"/>
          <p:cNvSpPr>
            <a:spLocks noChangeArrowheads="1"/>
          </p:cNvSpPr>
          <p:nvPr/>
        </p:nvSpPr>
        <p:spPr bwMode="auto">
          <a:xfrm>
            <a:off x="6300788" y="1268413"/>
            <a:ext cx="431800" cy="5762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0000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52" name="Rectangle 52"/>
          <p:cNvSpPr>
            <a:spLocks noChangeArrowheads="1"/>
          </p:cNvSpPr>
          <p:nvPr/>
        </p:nvSpPr>
        <p:spPr bwMode="auto">
          <a:xfrm>
            <a:off x="7812088" y="1268413"/>
            <a:ext cx="431800" cy="5762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0000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53" name="Rectangle 53"/>
          <p:cNvSpPr>
            <a:spLocks noChangeArrowheads="1"/>
          </p:cNvSpPr>
          <p:nvPr/>
        </p:nvSpPr>
        <p:spPr bwMode="auto">
          <a:xfrm>
            <a:off x="7308850" y="1268413"/>
            <a:ext cx="431800" cy="5762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0000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54" name="Rectangle 54"/>
          <p:cNvSpPr>
            <a:spLocks noChangeArrowheads="1"/>
          </p:cNvSpPr>
          <p:nvPr/>
        </p:nvSpPr>
        <p:spPr bwMode="auto">
          <a:xfrm>
            <a:off x="8316913" y="1268413"/>
            <a:ext cx="431800" cy="5762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0000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55" name="Rectangle 55"/>
          <p:cNvSpPr>
            <a:spLocks noChangeArrowheads="1"/>
          </p:cNvSpPr>
          <p:nvPr/>
        </p:nvSpPr>
        <p:spPr bwMode="auto">
          <a:xfrm>
            <a:off x="6804025" y="1268413"/>
            <a:ext cx="431800" cy="5762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0000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56" name="Rectangle 56"/>
          <p:cNvSpPr>
            <a:spLocks noChangeArrowheads="1"/>
          </p:cNvSpPr>
          <p:nvPr/>
        </p:nvSpPr>
        <p:spPr bwMode="auto">
          <a:xfrm>
            <a:off x="5724525" y="5011738"/>
            <a:ext cx="1368425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^B      </a:t>
            </a:r>
          </a:p>
        </p:txBody>
      </p:sp>
      <p:sp>
        <p:nvSpPr>
          <p:cNvPr id="57" name="Text Box 57"/>
          <p:cNvSpPr txBox="1">
            <a:spLocks noChangeArrowheads="1"/>
          </p:cNvSpPr>
          <p:nvPr/>
        </p:nvSpPr>
        <p:spPr bwMode="auto">
          <a:xfrm>
            <a:off x="6602204" y="5372100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8" name="Text Box 58"/>
          <p:cNvSpPr txBox="1">
            <a:spLocks noChangeArrowheads="1"/>
          </p:cNvSpPr>
          <p:nvPr/>
        </p:nvSpPr>
        <p:spPr bwMode="auto">
          <a:xfrm>
            <a:off x="6595854" y="4972050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9" name="Line 59"/>
          <p:cNvSpPr>
            <a:spLocks noChangeShapeType="1"/>
          </p:cNvSpPr>
          <p:nvPr/>
        </p:nvSpPr>
        <p:spPr bwMode="auto">
          <a:xfrm flipH="1">
            <a:off x="395288" y="3282950"/>
            <a:ext cx="21590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0" name="Line 60"/>
          <p:cNvSpPr>
            <a:spLocks noChangeShapeType="1"/>
          </p:cNvSpPr>
          <p:nvPr/>
        </p:nvSpPr>
        <p:spPr bwMode="auto">
          <a:xfrm flipV="1">
            <a:off x="346075" y="3382963"/>
            <a:ext cx="360363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" name="Text Box 61"/>
          <p:cNvSpPr txBox="1">
            <a:spLocks noChangeArrowheads="1"/>
          </p:cNvSpPr>
          <p:nvPr/>
        </p:nvSpPr>
        <p:spPr bwMode="auto">
          <a:xfrm>
            <a:off x="6595854" y="4940300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62" name="Rectangle 62"/>
          <p:cNvSpPr>
            <a:spLocks noChangeArrowheads="1"/>
          </p:cNvSpPr>
          <p:nvPr/>
        </p:nvSpPr>
        <p:spPr bwMode="auto">
          <a:xfrm>
            <a:off x="5724525" y="4594225"/>
            <a:ext cx="1368425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^C      </a:t>
            </a:r>
          </a:p>
        </p:txBody>
      </p:sp>
      <p:sp>
        <p:nvSpPr>
          <p:cNvPr id="63" name="Text Box 63"/>
          <p:cNvSpPr txBox="1">
            <a:spLocks noChangeArrowheads="1"/>
          </p:cNvSpPr>
          <p:nvPr/>
        </p:nvSpPr>
        <p:spPr bwMode="auto">
          <a:xfrm>
            <a:off x="6588125" y="4554538"/>
            <a:ext cx="282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64" name="Line 64"/>
          <p:cNvSpPr>
            <a:spLocks noChangeShapeType="1"/>
          </p:cNvSpPr>
          <p:nvPr/>
        </p:nvSpPr>
        <p:spPr bwMode="auto">
          <a:xfrm flipH="1">
            <a:off x="684213" y="5227638"/>
            <a:ext cx="21590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5" name="Line 65"/>
          <p:cNvSpPr>
            <a:spLocks noChangeShapeType="1"/>
          </p:cNvSpPr>
          <p:nvPr/>
        </p:nvSpPr>
        <p:spPr bwMode="auto">
          <a:xfrm flipV="1">
            <a:off x="827088" y="5300663"/>
            <a:ext cx="215900" cy="5746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6" name="Rectangle 66"/>
          <p:cNvSpPr>
            <a:spLocks noChangeArrowheads="1"/>
          </p:cNvSpPr>
          <p:nvPr/>
        </p:nvSpPr>
        <p:spPr bwMode="auto">
          <a:xfrm>
            <a:off x="5724525" y="4137025"/>
            <a:ext cx="1368425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^D      </a:t>
            </a:r>
          </a:p>
        </p:txBody>
      </p:sp>
      <p:sp>
        <p:nvSpPr>
          <p:cNvPr id="67" name="Text Box 67"/>
          <p:cNvSpPr txBox="1">
            <a:spLocks noChangeArrowheads="1"/>
          </p:cNvSpPr>
          <p:nvPr/>
        </p:nvSpPr>
        <p:spPr bwMode="auto">
          <a:xfrm>
            <a:off x="6595854" y="4097338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68" name="Line 68"/>
          <p:cNvSpPr>
            <a:spLocks noChangeShapeType="1"/>
          </p:cNvSpPr>
          <p:nvPr/>
        </p:nvSpPr>
        <p:spPr bwMode="auto">
          <a:xfrm>
            <a:off x="1258888" y="5227638"/>
            <a:ext cx="144462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9" name="Line 69"/>
          <p:cNvSpPr>
            <a:spLocks noChangeShapeType="1"/>
          </p:cNvSpPr>
          <p:nvPr/>
        </p:nvSpPr>
        <p:spPr bwMode="auto">
          <a:xfrm flipH="1" flipV="1">
            <a:off x="1331913" y="5156200"/>
            <a:ext cx="287337" cy="5032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0" name="Text Box 70"/>
          <p:cNvSpPr txBox="1">
            <a:spLocks noChangeArrowheads="1"/>
          </p:cNvSpPr>
          <p:nvPr/>
        </p:nvSpPr>
        <p:spPr bwMode="auto">
          <a:xfrm>
            <a:off x="6595854" y="4094163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71" name="Text Box 71"/>
          <p:cNvSpPr txBox="1">
            <a:spLocks noChangeArrowheads="1"/>
          </p:cNvSpPr>
          <p:nvPr/>
        </p:nvSpPr>
        <p:spPr bwMode="auto">
          <a:xfrm>
            <a:off x="6588125" y="4554538"/>
            <a:ext cx="282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72" name="Line 72"/>
          <p:cNvSpPr>
            <a:spLocks noChangeShapeType="1"/>
          </p:cNvSpPr>
          <p:nvPr/>
        </p:nvSpPr>
        <p:spPr bwMode="auto">
          <a:xfrm>
            <a:off x="1692275" y="4219575"/>
            <a:ext cx="142875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3" name="Line 73"/>
          <p:cNvSpPr>
            <a:spLocks noChangeShapeType="1"/>
          </p:cNvSpPr>
          <p:nvPr/>
        </p:nvSpPr>
        <p:spPr bwMode="auto">
          <a:xfrm flipH="1" flipV="1">
            <a:off x="1835150" y="4148138"/>
            <a:ext cx="215900" cy="5032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4" name="Text Box 74"/>
          <p:cNvSpPr txBox="1">
            <a:spLocks noChangeArrowheads="1"/>
          </p:cNvSpPr>
          <p:nvPr/>
        </p:nvSpPr>
        <p:spPr bwMode="auto">
          <a:xfrm>
            <a:off x="6595854" y="5372100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75" name="Rectangle 75"/>
          <p:cNvSpPr>
            <a:spLocks noChangeArrowheads="1"/>
          </p:cNvSpPr>
          <p:nvPr/>
        </p:nvSpPr>
        <p:spPr bwMode="auto">
          <a:xfrm>
            <a:off x="5724525" y="5011738"/>
            <a:ext cx="1368425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^E      </a:t>
            </a:r>
          </a:p>
        </p:txBody>
      </p:sp>
      <p:sp>
        <p:nvSpPr>
          <p:cNvPr id="76" name="Text Box 76"/>
          <p:cNvSpPr txBox="1">
            <a:spLocks noChangeArrowheads="1"/>
          </p:cNvSpPr>
          <p:nvPr/>
        </p:nvSpPr>
        <p:spPr bwMode="auto">
          <a:xfrm>
            <a:off x="6602204" y="4940300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77" name="Line 77"/>
          <p:cNvSpPr>
            <a:spLocks noChangeShapeType="1"/>
          </p:cNvSpPr>
          <p:nvPr/>
        </p:nvSpPr>
        <p:spPr bwMode="auto">
          <a:xfrm flipH="1">
            <a:off x="2700338" y="3211513"/>
            <a:ext cx="287337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8" name="Line 78"/>
          <p:cNvSpPr>
            <a:spLocks noChangeShapeType="1"/>
          </p:cNvSpPr>
          <p:nvPr/>
        </p:nvSpPr>
        <p:spPr bwMode="auto">
          <a:xfrm flipV="1">
            <a:off x="2843213" y="3355975"/>
            <a:ext cx="215900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9" name="Text Box 79"/>
          <p:cNvSpPr txBox="1">
            <a:spLocks noChangeArrowheads="1"/>
          </p:cNvSpPr>
          <p:nvPr/>
        </p:nvSpPr>
        <p:spPr bwMode="auto">
          <a:xfrm>
            <a:off x="6602204" y="4940300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80" name="Rectangle 80"/>
          <p:cNvSpPr>
            <a:spLocks noChangeArrowheads="1"/>
          </p:cNvSpPr>
          <p:nvPr/>
        </p:nvSpPr>
        <p:spPr bwMode="auto">
          <a:xfrm>
            <a:off x="5724525" y="4137025"/>
            <a:ext cx="1368425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^G      </a:t>
            </a:r>
          </a:p>
        </p:txBody>
      </p:sp>
      <p:sp>
        <p:nvSpPr>
          <p:cNvPr id="81" name="Text Box 81"/>
          <p:cNvSpPr txBox="1">
            <a:spLocks noChangeArrowheads="1"/>
          </p:cNvSpPr>
          <p:nvPr/>
        </p:nvSpPr>
        <p:spPr bwMode="auto">
          <a:xfrm>
            <a:off x="6602204" y="4065588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82" name="Text Box 82"/>
          <p:cNvSpPr txBox="1">
            <a:spLocks noChangeArrowheads="1"/>
          </p:cNvSpPr>
          <p:nvPr/>
        </p:nvSpPr>
        <p:spPr bwMode="auto">
          <a:xfrm>
            <a:off x="6573629" y="4064000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83" name="Rectangle 83"/>
          <p:cNvSpPr>
            <a:spLocks noChangeArrowheads="1"/>
          </p:cNvSpPr>
          <p:nvPr/>
        </p:nvSpPr>
        <p:spPr bwMode="auto">
          <a:xfrm>
            <a:off x="5724525" y="3689350"/>
            <a:ext cx="1368425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^H      </a:t>
            </a:r>
          </a:p>
        </p:txBody>
      </p:sp>
      <p:sp>
        <p:nvSpPr>
          <p:cNvPr id="84" name="Text Box 84"/>
          <p:cNvSpPr txBox="1">
            <a:spLocks noChangeArrowheads="1"/>
          </p:cNvSpPr>
          <p:nvPr/>
        </p:nvSpPr>
        <p:spPr bwMode="auto">
          <a:xfrm>
            <a:off x="6602204" y="3617913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85" name="Text Box 85"/>
          <p:cNvSpPr txBox="1">
            <a:spLocks noChangeArrowheads="1"/>
          </p:cNvSpPr>
          <p:nvPr/>
        </p:nvSpPr>
        <p:spPr bwMode="auto">
          <a:xfrm>
            <a:off x="6602204" y="3616325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86" name="Rectangle 86"/>
          <p:cNvSpPr>
            <a:spLocks noChangeArrowheads="1"/>
          </p:cNvSpPr>
          <p:nvPr/>
        </p:nvSpPr>
        <p:spPr bwMode="auto">
          <a:xfrm>
            <a:off x="5724525" y="3689350"/>
            <a:ext cx="1368425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^K      </a:t>
            </a:r>
          </a:p>
        </p:txBody>
      </p:sp>
      <p:sp>
        <p:nvSpPr>
          <p:cNvPr id="87" name="Text Box 87"/>
          <p:cNvSpPr txBox="1">
            <a:spLocks noChangeArrowheads="1"/>
          </p:cNvSpPr>
          <p:nvPr/>
        </p:nvSpPr>
        <p:spPr bwMode="auto">
          <a:xfrm>
            <a:off x="6602204" y="3617913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88" name="Text Box 88"/>
          <p:cNvSpPr txBox="1">
            <a:spLocks noChangeArrowheads="1"/>
          </p:cNvSpPr>
          <p:nvPr/>
        </p:nvSpPr>
        <p:spPr bwMode="auto">
          <a:xfrm>
            <a:off x="6597442" y="3617913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89" name="Line 89"/>
          <p:cNvSpPr>
            <a:spLocks noChangeShapeType="1"/>
          </p:cNvSpPr>
          <p:nvPr/>
        </p:nvSpPr>
        <p:spPr bwMode="auto">
          <a:xfrm flipH="1">
            <a:off x="2339975" y="6164263"/>
            <a:ext cx="215900" cy="360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0" name="Line 90"/>
          <p:cNvSpPr>
            <a:spLocks noChangeShapeType="1"/>
          </p:cNvSpPr>
          <p:nvPr/>
        </p:nvSpPr>
        <p:spPr bwMode="auto">
          <a:xfrm flipV="1">
            <a:off x="2411413" y="6235700"/>
            <a:ext cx="215900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1" name="Line 91"/>
          <p:cNvSpPr>
            <a:spLocks noChangeShapeType="1"/>
          </p:cNvSpPr>
          <p:nvPr/>
        </p:nvSpPr>
        <p:spPr bwMode="auto">
          <a:xfrm>
            <a:off x="2916238" y="6164263"/>
            <a:ext cx="142875" cy="360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" name="Line 92"/>
          <p:cNvSpPr>
            <a:spLocks noChangeShapeType="1"/>
          </p:cNvSpPr>
          <p:nvPr/>
        </p:nvSpPr>
        <p:spPr bwMode="auto">
          <a:xfrm flipH="1" flipV="1">
            <a:off x="2987675" y="6092825"/>
            <a:ext cx="144463" cy="358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" name="Line 93"/>
          <p:cNvSpPr>
            <a:spLocks noChangeShapeType="1"/>
          </p:cNvSpPr>
          <p:nvPr/>
        </p:nvSpPr>
        <p:spPr bwMode="auto">
          <a:xfrm flipH="1">
            <a:off x="3492500" y="6164263"/>
            <a:ext cx="142875" cy="2873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4" name="Line 94"/>
          <p:cNvSpPr>
            <a:spLocks noChangeShapeType="1"/>
          </p:cNvSpPr>
          <p:nvPr/>
        </p:nvSpPr>
        <p:spPr bwMode="auto">
          <a:xfrm flipV="1">
            <a:off x="3563938" y="6235700"/>
            <a:ext cx="144462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" name="Line 95"/>
          <p:cNvSpPr>
            <a:spLocks noChangeShapeType="1"/>
          </p:cNvSpPr>
          <p:nvPr/>
        </p:nvSpPr>
        <p:spPr bwMode="auto">
          <a:xfrm>
            <a:off x="3995738" y="6164263"/>
            <a:ext cx="144462" cy="360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6" name="Line 96"/>
          <p:cNvSpPr>
            <a:spLocks noChangeShapeType="1"/>
          </p:cNvSpPr>
          <p:nvPr/>
        </p:nvSpPr>
        <p:spPr bwMode="auto">
          <a:xfrm flipH="1" flipV="1">
            <a:off x="4067175" y="6019800"/>
            <a:ext cx="217488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7" name="Line 97"/>
          <p:cNvSpPr>
            <a:spLocks noChangeShapeType="1"/>
          </p:cNvSpPr>
          <p:nvPr/>
        </p:nvSpPr>
        <p:spPr bwMode="auto">
          <a:xfrm>
            <a:off x="4140200" y="4292600"/>
            <a:ext cx="144463" cy="2873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8" name="Line 98"/>
          <p:cNvSpPr>
            <a:spLocks noChangeShapeType="1"/>
          </p:cNvSpPr>
          <p:nvPr/>
        </p:nvSpPr>
        <p:spPr bwMode="auto">
          <a:xfrm flipH="1" flipV="1">
            <a:off x="4211638" y="4148138"/>
            <a:ext cx="215900" cy="360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9" name="Rectangle 99"/>
          <p:cNvSpPr>
            <a:spLocks noChangeArrowheads="1"/>
          </p:cNvSpPr>
          <p:nvPr/>
        </p:nvSpPr>
        <p:spPr bwMode="auto">
          <a:xfrm>
            <a:off x="5724525" y="4594225"/>
            <a:ext cx="1368425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^F      </a:t>
            </a:r>
          </a:p>
        </p:txBody>
      </p:sp>
      <p:sp>
        <p:nvSpPr>
          <p:cNvPr id="100" name="Text Box 100"/>
          <p:cNvSpPr txBox="1">
            <a:spLocks noChangeArrowheads="1"/>
          </p:cNvSpPr>
          <p:nvPr/>
        </p:nvSpPr>
        <p:spPr bwMode="auto">
          <a:xfrm>
            <a:off x="6588125" y="4554538"/>
            <a:ext cx="282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01" name="Text Box 101"/>
          <p:cNvSpPr txBox="1">
            <a:spLocks noChangeArrowheads="1"/>
          </p:cNvSpPr>
          <p:nvPr/>
        </p:nvSpPr>
        <p:spPr bwMode="auto">
          <a:xfrm>
            <a:off x="6594475" y="4554538"/>
            <a:ext cx="282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02" name="Text Box 102"/>
          <p:cNvSpPr txBox="1">
            <a:spLocks noChangeArrowheads="1"/>
          </p:cNvSpPr>
          <p:nvPr/>
        </p:nvSpPr>
        <p:spPr bwMode="auto">
          <a:xfrm>
            <a:off x="7305973" y="2256217"/>
            <a:ext cx="461665" cy="3926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递归算法执行时系统栈的变化</a:t>
            </a:r>
          </a:p>
        </p:txBody>
      </p:sp>
      <p:sp>
        <p:nvSpPr>
          <p:cNvPr id="103" name="TextBox 3"/>
          <p:cNvSpPr txBox="1"/>
          <p:nvPr/>
        </p:nvSpPr>
        <p:spPr>
          <a:xfrm>
            <a:off x="785786" y="285728"/>
            <a:ext cx="2786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先序遍历系统栈</a:t>
            </a:r>
          </a:p>
        </p:txBody>
      </p:sp>
      <p:sp>
        <p:nvSpPr>
          <p:cNvPr id="106" name="灯片编号占位符 10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29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303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3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>
                      <p:stCondLst>
                        <p:cond delay="indefinite"/>
                      </p:stCondLst>
                      <p:childTnLst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8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4" fill="hold">
                      <p:stCondLst>
                        <p:cond delay="indefinite"/>
                      </p:stCondLst>
                      <p:childTnLst>
                        <p:par>
                          <p:cTn id="455" fill="hold">
                            <p:stCondLst>
                              <p:cond delay="0"/>
                            </p:stCondLst>
                            <p:childTnLst>
                              <p:par>
                                <p:cTn id="45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2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8" fill="hold">
                      <p:stCondLst>
                        <p:cond delay="indefinite"/>
                      </p:stCondLst>
                      <p:childTnLst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6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2" fill="hold">
                      <p:stCondLst>
                        <p:cond delay="indefinite"/>
                      </p:stCondLst>
                      <p:childTnLst>
                        <p:par>
                          <p:cTn id="483" fill="hold">
                            <p:stCondLst>
                              <p:cond delay="0"/>
                            </p:stCondLst>
                            <p:childTnLst>
                              <p:par>
                                <p:cTn id="48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6" fill="hold">
                      <p:stCondLst>
                        <p:cond delay="indefinite"/>
                      </p:stCondLst>
                      <p:childTnLst>
                        <p:par>
                          <p:cTn id="497" fill="hold">
                            <p:stCondLst>
                              <p:cond delay="0"/>
                            </p:stCondLst>
                            <p:childTnLst>
                              <p:par>
                                <p:cTn id="49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4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0" fill="hold">
                      <p:stCondLst>
                        <p:cond delay="indefinite"/>
                      </p:stCondLst>
                      <p:childTnLst>
                        <p:par>
                          <p:cTn id="511" fill="hold">
                            <p:stCondLst>
                              <p:cond delay="0"/>
                            </p:stCondLst>
                            <p:childTnLst>
                              <p:par>
                                <p:cTn id="51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8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1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4" fill="hold">
                      <p:stCondLst>
                        <p:cond delay="indefinite"/>
                      </p:stCondLst>
                      <p:childTnLst>
                        <p:par>
                          <p:cTn id="525" fill="hold">
                            <p:stCondLst>
                              <p:cond delay="0"/>
                            </p:stCondLst>
                            <p:childTnLst>
                              <p:par>
                                <p:cTn id="52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2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5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8" fill="hold">
                      <p:stCondLst>
                        <p:cond delay="indefinite"/>
                      </p:stCondLst>
                      <p:childTnLst>
                        <p:par>
                          <p:cTn id="539" fill="hold">
                            <p:stCondLst>
                              <p:cond delay="0"/>
                            </p:stCondLst>
                            <p:childTnLst>
                              <p:par>
                                <p:cTn id="54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6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2" fill="hold">
                      <p:stCondLst>
                        <p:cond delay="indefinite"/>
                      </p:stCondLst>
                      <p:childTnLst>
                        <p:par>
                          <p:cTn id="553" fill="hold">
                            <p:stCondLst>
                              <p:cond delay="0"/>
                            </p:stCondLst>
                            <p:childTnLst>
                              <p:par>
                                <p:cTn id="554" presetID="22" presetClass="exit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42" grpId="3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4" grpId="0" animBg="1"/>
      <p:bldP spid="56" grpId="0" animBg="1"/>
      <p:bldP spid="56" grpId="1" animBg="1"/>
      <p:bldP spid="56" grpId="2" animBg="1"/>
      <p:bldP spid="56" grpId="3" animBg="1"/>
      <p:bldP spid="57" grpId="0"/>
      <p:bldP spid="57" grpId="1"/>
      <p:bldP spid="58" grpId="0"/>
      <p:bldP spid="58" grpId="1"/>
      <p:bldP spid="61" grpId="0"/>
      <p:bldP spid="61" grpId="1"/>
      <p:bldP spid="62" grpId="0" animBg="1"/>
      <p:bldP spid="62" grpId="1" animBg="1"/>
      <p:bldP spid="62" grpId="2" animBg="1"/>
      <p:bldP spid="62" grpId="3" animBg="1"/>
      <p:bldP spid="63" grpId="0"/>
      <p:bldP spid="63" grpId="1"/>
      <p:bldP spid="66" grpId="0" animBg="1"/>
      <p:bldP spid="66" grpId="1" animBg="1"/>
      <p:bldP spid="66" grpId="2" animBg="1"/>
      <p:bldP spid="66" grpId="3" animBg="1"/>
      <p:bldP spid="67" grpId="0"/>
      <p:bldP spid="67" grpId="1"/>
      <p:bldP spid="70" grpId="0"/>
      <p:bldP spid="70" grpId="1"/>
      <p:bldP spid="71" grpId="0"/>
      <p:bldP spid="71" grpId="1"/>
      <p:bldP spid="74" grpId="0"/>
      <p:bldP spid="74" grpId="1"/>
      <p:bldP spid="75" grpId="0" animBg="1"/>
      <p:bldP spid="75" grpId="1" animBg="1"/>
      <p:bldP spid="75" grpId="2" animBg="1"/>
      <p:bldP spid="76" grpId="0"/>
      <p:bldP spid="76" grpId="1"/>
      <p:bldP spid="79" grpId="0"/>
      <p:bldP spid="80" grpId="0" animBg="1"/>
      <p:bldP spid="80" grpId="1" animBg="1"/>
      <p:bldP spid="80" grpId="2" animBg="1"/>
      <p:bldP spid="80" grpId="3" animBg="1"/>
      <p:bldP spid="81" grpId="0"/>
      <p:bldP spid="81" grpId="1"/>
      <p:bldP spid="82" grpId="0"/>
      <p:bldP spid="82" grpId="1"/>
      <p:bldP spid="83" grpId="0" animBg="1"/>
      <p:bldP spid="83" grpId="1" animBg="1"/>
      <p:bldP spid="83" grpId="2" animBg="1"/>
      <p:bldP spid="83" grpId="3" animBg="1"/>
      <p:bldP spid="84" grpId="0"/>
      <p:bldP spid="84" grpId="1"/>
      <p:bldP spid="85" grpId="0"/>
      <p:bldP spid="85" grpId="1"/>
      <p:bldP spid="86" grpId="0" animBg="1"/>
      <p:bldP spid="86" grpId="1" animBg="1"/>
      <p:bldP spid="86" grpId="2" animBg="1"/>
      <p:bldP spid="86" grpId="3" animBg="1"/>
      <p:bldP spid="87" grpId="0"/>
      <p:bldP spid="87" grpId="1"/>
      <p:bldP spid="88" grpId="0"/>
      <p:bldP spid="88" grpId="1"/>
      <p:bldP spid="99" grpId="0" animBg="1"/>
      <p:bldP spid="99" grpId="1" animBg="1"/>
      <p:bldP spid="99" grpId="2" animBg="1"/>
      <p:bldP spid="99" grpId="3" animBg="1"/>
      <p:bldP spid="100" grpId="0"/>
      <p:bldP spid="101" grpId="0"/>
      <p:bldP spid="101" grpId="1"/>
      <p:bldP spid="101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1371600" y="666750"/>
            <a:ext cx="5791200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1.  </a:t>
            </a:r>
            <a:r>
              <a:rPr kumimoji="1" lang="zh-CN" altLang="en-US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先序遍历过程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先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序遍历</a:t>
            </a:r>
            <a:r>
              <a:rPr kumimoji="1"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NLR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二叉树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的过程是：</a:t>
            </a:r>
          </a:p>
        </p:txBody>
      </p:sp>
      <p:sp>
        <p:nvSpPr>
          <p:cNvPr id="22531" name="Text Box 3" descr="羊皮纸"/>
          <p:cNvSpPr txBox="1">
            <a:spLocks noChangeArrowheads="1"/>
          </p:cNvSpPr>
          <p:nvPr/>
        </p:nvSpPr>
        <p:spPr bwMode="auto">
          <a:xfrm>
            <a:off x="1476375" y="1880234"/>
            <a:ext cx="3024188" cy="147732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Blip>
                <a:blip r:embed="rId3"/>
              </a:buBlip>
            </a:pPr>
            <a:r>
              <a:rPr kumimoji="1" lang="en-US" altLang="zh-CN" sz="2000" dirty="0"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访问根结点；</a:t>
            </a:r>
            <a:endParaRPr kumimoji="1" lang="zh-CN" altLang="en-US" sz="2000" dirty="0"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  <a:buFont typeface="Wingdings" pitchFamily="2" charset="2"/>
              <a:buBlip>
                <a:blip r:embed="rId3"/>
              </a:buBlip>
            </a:pP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  先序遍历左子树；</a:t>
            </a:r>
          </a:p>
          <a:p>
            <a:pPr algn="l">
              <a:lnSpc>
                <a:spcPct val="150000"/>
              </a:lnSpc>
              <a:buFont typeface="Wingdings" pitchFamily="2" charset="2"/>
              <a:buBlip>
                <a:blip r:embed="rId3"/>
              </a:buBlip>
            </a:pP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  先序遍历右子树。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3</a:t>
            </a:fld>
            <a:endParaRPr lang="en-US" altLang="zh-C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树的遍历</a:t>
            </a:r>
          </a:p>
        </p:txBody>
      </p:sp>
      <p:sp>
        <p:nvSpPr>
          <p:cNvPr id="4" name="Oval 1027"/>
          <p:cNvSpPr>
            <a:spLocks noChangeArrowheads="1"/>
          </p:cNvSpPr>
          <p:nvPr/>
        </p:nvSpPr>
        <p:spPr bwMode="auto">
          <a:xfrm>
            <a:off x="6802434" y="1226442"/>
            <a:ext cx="533400" cy="5334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Oval 1028"/>
          <p:cNvSpPr>
            <a:spLocks noChangeArrowheads="1"/>
          </p:cNvSpPr>
          <p:nvPr/>
        </p:nvSpPr>
        <p:spPr bwMode="auto">
          <a:xfrm>
            <a:off x="5659434" y="2445642"/>
            <a:ext cx="533400" cy="5334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Oval 1029"/>
          <p:cNvSpPr>
            <a:spLocks noChangeArrowheads="1"/>
          </p:cNvSpPr>
          <p:nvPr/>
        </p:nvSpPr>
        <p:spPr bwMode="auto">
          <a:xfrm>
            <a:off x="6802434" y="2445642"/>
            <a:ext cx="533400" cy="5334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Oval 1030"/>
          <p:cNvSpPr>
            <a:spLocks noChangeArrowheads="1"/>
          </p:cNvSpPr>
          <p:nvPr/>
        </p:nvSpPr>
        <p:spPr bwMode="auto">
          <a:xfrm>
            <a:off x="7793034" y="2445642"/>
            <a:ext cx="533400" cy="5334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Oval 1031"/>
          <p:cNvSpPr>
            <a:spLocks noChangeArrowheads="1"/>
          </p:cNvSpPr>
          <p:nvPr/>
        </p:nvSpPr>
        <p:spPr bwMode="auto">
          <a:xfrm>
            <a:off x="5202234" y="3664842"/>
            <a:ext cx="533400" cy="5334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Oval 1032"/>
          <p:cNvSpPr>
            <a:spLocks noChangeArrowheads="1"/>
          </p:cNvSpPr>
          <p:nvPr/>
        </p:nvSpPr>
        <p:spPr bwMode="auto">
          <a:xfrm>
            <a:off x="6040434" y="3664842"/>
            <a:ext cx="533400" cy="5334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Oval 1033"/>
          <p:cNvSpPr>
            <a:spLocks noChangeArrowheads="1"/>
          </p:cNvSpPr>
          <p:nvPr/>
        </p:nvSpPr>
        <p:spPr bwMode="auto">
          <a:xfrm>
            <a:off x="7793034" y="3664842"/>
            <a:ext cx="533400" cy="5334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Oval 1034"/>
          <p:cNvSpPr>
            <a:spLocks noChangeArrowheads="1"/>
          </p:cNvSpPr>
          <p:nvPr/>
        </p:nvSpPr>
        <p:spPr bwMode="auto">
          <a:xfrm>
            <a:off x="7793034" y="4884042"/>
            <a:ext cx="533400" cy="5334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Oval 1035"/>
          <p:cNvSpPr>
            <a:spLocks noChangeArrowheads="1"/>
          </p:cNvSpPr>
          <p:nvPr/>
        </p:nvSpPr>
        <p:spPr bwMode="auto">
          <a:xfrm>
            <a:off x="7793034" y="6103242"/>
            <a:ext cx="533400" cy="5334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" name="Oval 1036"/>
          <p:cNvSpPr>
            <a:spLocks noChangeArrowheads="1"/>
          </p:cNvSpPr>
          <p:nvPr/>
        </p:nvSpPr>
        <p:spPr bwMode="auto">
          <a:xfrm>
            <a:off x="7031034" y="6103242"/>
            <a:ext cx="533400" cy="5334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Oval 1037"/>
          <p:cNvSpPr>
            <a:spLocks noChangeArrowheads="1"/>
          </p:cNvSpPr>
          <p:nvPr/>
        </p:nvSpPr>
        <p:spPr bwMode="auto">
          <a:xfrm>
            <a:off x="8555034" y="6103242"/>
            <a:ext cx="533400" cy="5334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Line 1038"/>
          <p:cNvSpPr>
            <a:spLocks noChangeShapeType="1"/>
          </p:cNvSpPr>
          <p:nvPr/>
        </p:nvSpPr>
        <p:spPr bwMode="auto">
          <a:xfrm>
            <a:off x="7107234" y="1759842"/>
            <a:ext cx="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Line 1039"/>
          <p:cNvSpPr>
            <a:spLocks noChangeShapeType="1"/>
          </p:cNvSpPr>
          <p:nvPr/>
        </p:nvSpPr>
        <p:spPr bwMode="auto">
          <a:xfrm flipH="1">
            <a:off x="5964234" y="1607442"/>
            <a:ext cx="83820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Line 1040"/>
          <p:cNvSpPr>
            <a:spLocks noChangeShapeType="1"/>
          </p:cNvSpPr>
          <p:nvPr/>
        </p:nvSpPr>
        <p:spPr bwMode="auto">
          <a:xfrm>
            <a:off x="7335834" y="1607442"/>
            <a:ext cx="68580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" name="Line 1041"/>
          <p:cNvSpPr>
            <a:spLocks noChangeShapeType="1"/>
          </p:cNvSpPr>
          <p:nvPr/>
        </p:nvSpPr>
        <p:spPr bwMode="auto">
          <a:xfrm flipH="1">
            <a:off x="5430834" y="2826642"/>
            <a:ext cx="22860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" name="Line 1042"/>
          <p:cNvSpPr>
            <a:spLocks noChangeShapeType="1"/>
          </p:cNvSpPr>
          <p:nvPr/>
        </p:nvSpPr>
        <p:spPr bwMode="auto">
          <a:xfrm>
            <a:off x="6192834" y="2826642"/>
            <a:ext cx="7620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" name="Line 1043"/>
          <p:cNvSpPr>
            <a:spLocks noChangeShapeType="1"/>
          </p:cNvSpPr>
          <p:nvPr/>
        </p:nvSpPr>
        <p:spPr bwMode="auto">
          <a:xfrm>
            <a:off x="8021634" y="2979042"/>
            <a:ext cx="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1" name="Line 1044"/>
          <p:cNvSpPr>
            <a:spLocks noChangeShapeType="1"/>
          </p:cNvSpPr>
          <p:nvPr/>
        </p:nvSpPr>
        <p:spPr bwMode="auto">
          <a:xfrm>
            <a:off x="8021634" y="4198242"/>
            <a:ext cx="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2" name="Line 1045"/>
          <p:cNvSpPr>
            <a:spLocks noChangeShapeType="1"/>
          </p:cNvSpPr>
          <p:nvPr/>
        </p:nvSpPr>
        <p:spPr bwMode="auto">
          <a:xfrm>
            <a:off x="8097834" y="5417442"/>
            <a:ext cx="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3" name="Line 1046"/>
          <p:cNvSpPr>
            <a:spLocks noChangeShapeType="1"/>
          </p:cNvSpPr>
          <p:nvPr/>
        </p:nvSpPr>
        <p:spPr bwMode="auto">
          <a:xfrm flipH="1">
            <a:off x="7259634" y="5265042"/>
            <a:ext cx="53340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4" name="Line 1047"/>
          <p:cNvSpPr>
            <a:spLocks noChangeShapeType="1"/>
          </p:cNvSpPr>
          <p:nvPr/>
        </p:nvSpPr>
        <p:spPr bwMode="auto">
          <a:xfrm>
            <a:off x="8326434" y="5265042"/>
            <a:ext cx="45720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5" name="Text Box 1049"/>
          <p:cNvSpPr txBox="1">
            <a:spLocks noChangeArrowheads="1"/>
          </p:cNvSpPr>
          <p:nvPr/>
        </p:nvSpPr>
        <p:spPr bwMode="auto">
          <a:xfrm>
            <a:off x="106589" y="2129555"/>
            <a:ext cx="4648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先根遍历时顶点的访问次序：</a:t>
            </a:r>
          </a:p>
        </p:txBody>
      </p:sp>
      <p:sp>
        <p:nvSpPr>
          <p:cNvPr id="26" name="Text Box 1050"/>
          <p:cNvSpPr txBox="1">
            <a:spLocks noChangeArrowheads="1"/>
          </p:cNvSpPr>
          <p:nvPr/>
        </p:nvSpPr>
        <p:spPr bwMode="auto">
          <a:xfrm>
            <a:off x="664665" y="2655701"/>
            <a:ext cx="30700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990033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 B E F C D G H I J K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7" name="Text Box 1051"/>
          <p:cNvSpPr txBox="1">
            <a:spLocks noChangeArrowheads="1"/>
          </p:cNvSpPr>
          <p:nvPr/>
        </p:nvSpPr>
        <p:spPr bwMode="auto">
          <a:xfrm>
            <a:off x="29028" y="3372366"/>
            <a:ext cx="47402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</a:t>
            </a: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后根遍历时顶点的访问次序：</a:t>
            </a:r>
          </a:p>
        </p:txBody>
      </p:sp>
      <p:sp>
        <p:nvSpPr>
          <p:cNvPr id="28" name="Text Box 1052"/>
          <p:cNvSpPr txBox="1">
            <a:spLocks noChangeArrowheads="1"/>
          </p:cNvSpPr>
          <p:nvPr/>
        </p:nvSpPr>
        <p:spPr bwMode="auto">
          <a:xfrm>
            <a:off x="635637" y="3989201"/>
            <a:ext cx="30700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990033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 F B C I J K H G D A</a:t>
            </a:r>
            <a:endParaRPr lang="en-US" altLang="zh-CN" sz="2400" dirty="0">
              <a:solidFill>
                <a:srgbClr val="990033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9" name="Text Box 1053"/>
          <p:cNvSpPr txBox="1">
            <a:spLocks noChangeArrowheads="1"/>
          </p:cNvSpPr>
          <p:nvPr/>
        </p:nvSpPr>
        <p:spPr bwMode="auto">
          <a:xfrm>
            <a:off x="195937" y="4689848"/>
            <a:ext cx="4419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层次遍历时顶点的访问次序：</a:t>
            </a:r>
          </a:p>
        </p:txBody>
      </p:sp>
      <p:sp>
        <p:nvSpPr>
          <p:cNvPr id="30" name="Text Box 1054"/>
          <p:cNvSpPr txBox="1">
            <a:spLocks noChangeArrowheads="1"/>
          </p:cNvSpPr>
          <p:nvPr/>
        </p:nvSpPr>
        <p:spPr bwMode="auto">
          <a:xfrm>
            <a:off x="621123" y="5129969"/>
            <a:ext cx="30700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990033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 B C D E F G H I J K</a:t>
            </a:r>
            <a:endParaRPr lang="en-US" altLang="zh-CN" sz="2400" dirty="0">
              <a:solidFill>
                <a:srgbClr val="990033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3" name="Text Box 1026"/>
          <p:cNvSpPr txBox="1">
            <a:spLocks noChangeArrowheads="1"/>
          </p:cNvSpPr>
          <p:nvPr/>
        </p:nvSpPr>
        <p:spPr bwMode="auto">
          <a:xfrm>
            <a:off x="4427984" y="1106700"/>
            <a:ext cx="4660450" cy="6617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A</a:t>
            </a:r>
          </a:p>
          <a:p>
            <a:endParaRPr lang="en-US" altLang="zh-CN" sz="4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B       C     D</a:t>
            </a:r>
          </a:p>
          <a:p>
            <a:endParaRPr lang="en-US" altLang="zh-CN" sz="4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E    F           G</a:t>
            </a:r>
          </a:p>
          <a:p>
            <a:endParaRPr lang="en-US" altLang="zh-CN" sz="4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H</a:t>
            </a:r>
          </a:p>
          <a:p>
            <a:endParaRPr lang="en-US" altLang="zh-CN" sz="4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I    J    K</a:t>
            </a:r>
          </a:p>
          <a:p>
            <a:endParaRPr lang="en-US" altLang="zh-CN" sz="4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473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utoUpdateAnimBg="0"/>
      <p:bldP spid="26" grpId="0" autoUpdateAnimBg="0"/>
      <p:bldP spid="27" grpId="0" autoUpdateAnimBg="0"/>
      <p:bldP spid="28" grpId="0" autoUpdateAnimBg="0"/>
      <p:bldP spid="29" grpId="0" autoUpdateAnimBg="0"/>
      <p:bldP spid="30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7224" y="424086"/>
            <a:ext cx="77153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给定一棵树</a:t>
            </a:r>
            <a:r>
              <a:rPr 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，将其转换成二叉树</a:t>
            </a:r>
            <a:r>
              <a:rPr 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后，</a:t>
            </a:r>
            <a:r>
              <a:rPr 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先根遍历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对应</a:t>
            </a:r>
            <a:r>
              <a:rPr 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的什么遍历序列？  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714348" y="5048262"/>
            <a:ext cx="8001056" cy="507740"/>
            <a:chOff x="642910" y="3571884"/>
            <a:chExt cx="8001056" cy="380805"/>
          </a:xfrm>
        </p:grpSpPr>
        <p:sp>
          <p:nvSpPr>
            <p:cNvPr id="43" name="TextBox 42"/>
            <p:cNvSpPr txBox="1"/>
            <p:nvPr/>
          </p:nvSpPr>
          <p:spPr>
            <a:xfrm>
              <a:off x="642910" y="3571884"/>
              <a:ext cx="3643338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先根遍历：</a:t>
              </a:r>
              <a:r>
                <a:rPr lang="en-US" altLang="zh-CN" sz="2000" i="1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en-US" altLang="zh-CN" sz="2000" i="1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T</a:t>
              </a:r>
              <a:r>
                <a:rPr lang="en-US" altLang="zh-CN" sz="2000" baseline="-25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11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T</a:t>
              </a:r>
              <a:r>
                <a:rPr lang="en-US" altLang="zh-CN" sz="2000" baseline="-25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12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T</a:t>
              </a:r>
              <a:r>
                <a:rPr lang="en-US" altLang="zh-CN" sz="2000" baseline="-25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…</a:t>
              </a:r>
              <a:endParaRPr lang="zh-CN" altLang="en-US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000628" y="3594898"/>
              <a:ext cx="3643338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先序遍历：</a:t>
              </a:r>
              <a:r>
                <a:rPr lang="en-US" altLang="zh-CN" sz="2000" i="1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en-US" altLang="zh-CN" sz="2000" i="1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t</a:t>
              </a:r>
              <a:r>
                <a:rPr lang="en-US" altLang="zh-CN" sz="2000" baseline="-25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11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t</a:t>
              </a:r>
              <a:r>
                <a:rPr lang="en-US" altLang="zh-CN" sz="2000" baseline="-25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12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t</a:t>
              </a:r>
              <a:r>
                <a:rPr lang="en-US" altLang="zh-CN" sz="2000" baseline="-25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…</a:t>
              </a:r>
              <a:endParaRPr lang="zh-CN" altLang="en-US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5" name="右箭头 44"/>
            <p:cNvSpPr/>
            <p:nvPr/>
          </p:nvSpPr>
          <p:spPr>
            <a:xfrm>
              <a:off x="4429124" y="3589743"/>
              <a:ext cx="500066" cy="285752"/>
            </a:xfrm>
            <a:prstGeom prst="right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4282" y="-24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42" name="组合 41"/>
          <p:cNvGrpSpPr/>
          <p:nvPr/>
        </p:nvGrpSpPr>
        <p:grpSpPr>
          <a:xfrm>
            <a:off x="785786" y="1238235"/>
            <a:ext cx="6858048" cy="3333773"/>
            <a:chOff x="785786" y="928676"/>
            <a:chExt cx="6858048" cy="2500330"/>
          </a:xfrm>
        </p:grpSpPr>
        <p:grpSp>
          <p:nvGrpSpPr>
            <p:cNvPr id="53" name="组合 52"/>
            <p:cNvGrpSpPr/>
            <p:nvPr/>
          </p:nvGrpSpPr>
          <p:grpSpPr>
            <a:xfrm>
              <a:off x="785786" y="928676"/>
              <a:ext cx="6858048" cy="2500330"/>
              <a:chOff x="785786" y="928676"/>
              <a:chExt cx="6858048" cy="2500330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6286511" y="928676"/>
                <a:ext cx="357190" cy="357190"/>
              </a:xfrm>
              <a:prstGeom prst="ellipse">
                <a:avLst/>
              </a:prstGeom>
              <a:ln>
                <a:tailEnd type="stealth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i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A</a:t>
                </a:r>
                <a:endParaRPr lang="zh-CN" altLang="en-US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2000232" y="1428742"/>
                <a:ext cx="357190" cy="357190"/>
              </a:xfrm>
              <a:prstGeom prst="ellipse">
                <a:avLst/>
              </a:prstGeom>
              <a:ln>
                <a:tailEnd type="stealth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i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A</a:t>
                </a:r>
                <a:endParaRPr lang="zh-CN" altLang="en-US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" name="等腰三角形 5"/>
              <p:cNvSpPr/>
              <p:nvPr/>
            </p:nvSpPr>
            <p:spPr>
              <a:xfrm>
                <a:off x="785786" y="2643188"/>
                <a:ext cx="642942" cy="571504"/>
              </a:xfrm>
              <a:prstGeom prst="triangle">
                <a:avLst/>
              </a:prstGeom>
              <a:ln>
                <a:tailEnd type="stealth" w="med" len="lg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ts val="1600"/>
                  </a:lnSpc>
                  <a:spcBef>
                    <a:spcPts val="0"/>
                  </a:spcBef>
                </a:pPr>
                <a:r>
                  <a:rPr lang="en-US" altLang="zh-CN" sz="18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T</a:t>
                </a:r>
                <a:r>
                  <a:rPr lang="en-US" altLang="zh-CN" sz="1800" baseline="-250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11</a:t>
                </a:r>
                <a:endParaRPr lang="zh-CN" altLang="en-US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7" name="等腰三角形 6"/>
              <p:cNvSpPr/>
              <p:nvPr/>
            </p:nvSpPr>
            <p:spPr>
              <a:xfrm>
                <a:off x="1500166" y="2643188"/>
                <a:ext cx="642942" cy="571504"/>
              </a:xfrm>
              <a:prstGeom prst="triangle">
                <a:avLst/>
              </a:prstGeom>
              <a:ln>
                <a:tailEnd type="stealth" w="med" len="lg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ts val="1600"/>
                  </a:lnSpc>
                  <a:spcBef>
                    <a:spcPts val="0"/>
                  </a:spcBef>
                </a:pPr>
                <a:r>
                  <a:rPr lang="en-US" altLang="zh-CN" sz="18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T</a:t>
                </a:r>
                <a:r>
                  <a:rPr lang="en-US" altLang="zh-CN" sz="1800" baseline="-250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12</a:t>
                </a:r>
                <a:endParaRPr lang="zh-CN" altLang="en-US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4" name="等腰三角形 13"/>
              <p:cNvSpPr/>
              <p:nvPr/>
            </p:nvSpPr>
            <p:spPr>
              <a:xfrm>
                <a:off x="4929190" y="2143122"/>
                <a:ext cx="642942" cy="571504"/>
              </a:xfrm>
              <a:prstGeom prst="triangle">
                <a:avLst/>
              </a:prstGeom>
              <a:ln>
                <a:tailEnd type="stealth" w="med" len="lg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ts val="1600"/>
                  </a:lnSpc>
                  <a:spcBef>
                    <a:spcPts val="0"/>
                  </a:spcBef>
                </a:pPr>
                <a:r>
                  <a:rPr lang="en-US" altLang="zh-CN" sz="18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t</a:t>
                </a:r>
                <a:r>
                  <a:rPr lang="en-US" altLang="zh-CN" sz="1800" baseline="-250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11</a:t>
                </a:r>
                <a:endParaRPr lang="zh-CN" altLang="en-US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>
                <a:off x="5597532" y="2857502"/>
                <a:ext cx="642942" cy="571504"/>
              </a:xfrm>
              <a:prstGeom prst="triangle">
                <a:avLst/>
              </a:prstGeom>
              <a:ln>
                <a:tailEnd type="stealth" w="med" len="lg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ts val="1600"/>
                  </a:lnSpc>
                  <a:spcBef>
                    <a:spcPts val="0"/>
                  </a:spcBef>
                </a:pPr>
                <a:r>
                  <a:rPr lang="en-US" altLang="zh-CN" sz="18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t</a:t>
                </a:r>
                <a:r>
                  <a:rPr lang="en-US" altLang="zh-CN" sz="1800" baseline="-250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12</a:t>
                </a:r>
                <a:endParaRPr lang="zh-CN" altLang="en-US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6" name="等腰三角形 15"/>
              <p:cNvSpPr/>
              <p:nvPr/>
            </p:nvSpPr>
            <p:spPr>
              <a:xfrm>
                <a:off x="6429388" y="2094696"/>
                <a:ext cx="642942" cy="571504"/>
              </a:xfrm>
              <a:prstGeom prst="triangle">
                <a:avLst/>
              </a:prstGeom>
              <a:ln>
                <a:tailEnd type="stealth" w="med" len="lg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ts val="1600"/>
                  </a:lnSpc>
                  <a:spcBef>
                    <a:spcPts val="0"/>
                  </a:spcBef>
                </a:pPr>
                <a:r>
                  <a:rPr lang="en-US" altLang="zh-CN" sz="18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t</a:t>
                </a:r>
                <a:r>
                  <a:rPr lang="en-US" altLang="zh-CN" sz="1800" baseline="-250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  <a:endParaRPr lang="zh-CN" altLang="en-US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18" name="直接连接符 17"/>
              <p:cNvCxnSpPr>
                <a:stCxn id="13" idx="3"/>
                <a:endCxn id="37" idx="7"/>
              </p:cNvCxnSpPr>
              <p:nvPr/>
            </p:nvCxnSpPr>
            <p:spPr>
              <a:xfrm rot="5400000">
                <a:off x="6055608" y="1197839"/>
                <a:ext cx="247494" cy="318931"/>
              </a:xfrm>
              <a:prstGeom prst="line">
                <a:avLst/>
              </a:prstGeom>
              <a:ln>
                <a:tailEnd type="non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>
                <a:stCxn id="37" idx="5"/>
                <a:endCxn id="16" idx="0"/>
              </p:cNvCxnSpPr>
              <p:nvPr/>
            </p:nvCxnSpPr>
            <p:spPr>
              <a:xfrm rot="16200000" flipH="1">
                <a:off x="6204838" y="1548674"/>
                <a:ext cx="361073" cy="730970"/>
              </a:xfrm>
              <a:prstGeom prst="line">
                <a:avLst/>
              </a:prstGeom>
              <a:ln>
                <a:tailEnd type="non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>
                <a:stCxn id="14" idx="4"/>
              </p:cNvCxnSpPr>
              <p:nvPr/>
            </p:nvCxnSpPr>
            <p:spPr>
              <a:xfrm rot="16200000" flipH="1">
                <a:off x="5572132" y="2714626"/>
                <a:ext cx="285752" cy="285752"/>
              </a:xfrm>
              <a:prstGeom prst="line">
                <a:avLst/>
              </a:prstGeom>
              <a:ln>
                <a:tailEnd type="non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>
                <a:stCxn id="16" idx="4"/>
              </p:cNvCxnSpPr>
              <p:nvPr/>
            </p:nvCxnSpPr>
            <p:spPr>
              <a:xfrm rot="16200000" flipH="1">
                <a:off x="7090189" y="2648340"/>
                <a:ext cx="214314" cy="250033"/>
              </a:xfrm>
              <a:prstGeom prst="line">
                <a:avLst/>
              </a:prstGeom>
              <a:ln>
                <a:tailEnd type="non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2" name="右箭头 21"/>
              <p:cNvSpPr/>
              <p:nvPr/>
            </p:nvSpPr>
            <p:spPr>
              <a:xfrm>
                <a:off x="3786182" y="2285998"/>
                <a:ext cx="500066" cy="285752"/>
              </a:xfrm>
              <a:prstGeom prst="rightArrow">
                <a:avLst/>
              </a:prstGeom>
              <a:ln>
                <a:tailEnd type="stealth" w="med" len="lg"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1285852" y="2143122"/>
                <a:ext cx="357190" cy="357190"/>
              </a:xfrm>
              <a:prstGeom prst="ellipse">
                <a:avLst/>
              </a:prstGeom>
              <a:ln>
                <a:tailEnd type="stealth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i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B</a:t>
                </a:r>
                <a:endParaRPr lang="zh-CN" altLang="en-US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4" name="等腰三角形 23"/>
              <p:cNvSpPr/>
              <p:nvPr/>
            </p:nvSpPr>
            <p:spPr>
              <a:xfrm>
                <a:off x="2214546" y="2071684"/>
                <a:ext cx="642942" cy="571504"/>
              </a:xfrm>
              <a:prstGeom prst="triangle">
                <a:avLst/>
              </a:prstGeom>
              <a:ln>
                <a:tailEnd type="stealth" w="med" len="lg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ts val="1600"/>
                  </a:lnSpc>
                  <a:spcBef>
                    <a:spcPts val="0"/>
                  </a:spcBef>
                </a:pPr>
                <a:r>
                  <a:rPr lang="en-US" altLang="zh-CN" sz="18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T</a:t>
                </a:r>
                <a:r>
                  <a:rPr lang="en-US" altLang="zh-CN" sz="1800" baseline="-250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  <a:endParaRPr lang="zh-CN" altLang="en-US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000364" y="2143122"/>
                <a:ext cx="500066" cy="357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3000"/>
                  </a:lnSpc>
                  <a:spcBef>
                    <a:spcPts val="0"/>
                  </a:spcBef>
                </a:pPr>
                <a:r>
                  <a:rPr lang="en-US" altLang="zh-CN" sz="2000">
                    <a:solidFill>
                      <a:srgbClr val="0000FF"/>
                    </a:solidFill>
                    <a:latin typeface="Consolas" pitchFamily="49" charset="0"/>
                    <a:ea typeface="宋体"/>
                    <a:cs typeface="Consolas" pitchFamily="49" charset="0"/>
                  </a:rPr>
                  <a:t>…</a:t>
                </a:r>
                <a:endPara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cxnSp>
            <p:nvCxnSpPr>
              <p:cNvPr id="27" name="直接连接符 26"/>
              <p:cNvCxnSpPr>
                <a:stCxn id="5" idx="3"/>
                <a:endCxn id="23" idx="7"/>
              </p:cNvCxnSpPr>
              <p:nvPr/>
            </p:nvCxnSpPr>
            <p:spPr>
              <a:xfrm rot="5400000">
                <a:off x="1590733" y="1733623"/>
                <a:ext cx="461808" cy="461808"/>
              </a:xfrm>
              <a:prstGeom prst="line">
                <a:avLst/>
              </a:prstGeom>
              <a:ln>
                <a:tailEnd type="non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>
                <a:stCxn id="5" idx="4"/>
                <a:endCxn id="24" idx="0"/>
              </p:cNvCxnSpPr>
              <p:nvPr/>
            </p:nvCxnSpPr>
            <p:spPr>
              <a:xfrm rot="16200000" flipH="1">
                <a:off x="2214546" y="1750213"/>
                <a:ext cx="285752" cy="357190"/>
              </a:xfrm>
              <a:prstGeom prst="line">
                <a:avLst/>
              </a:prstGeom>
              <a:ln>
                <a:tailEnd type="non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>
                <a:stCxn id="5" idx="5"/>
              </p:cNvCxnSpPr>
              <p:nvPr/>
            </p:nvCxnSpPr>
            <p:spPr>
              <a:xfrm rot="16200000" flipH="1">
                <a:off x="2447989" y="1590746"/>
                <a:ext cx="409499" cy="695251"/>
              </a:xfrm>
              <a:prstGeom prst="line">
                <a:avLst/>
              </a:prstGeom>
              <a:ln>
                <a:tailEnd type="non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>
                <a:stCxn id="23" idx="3"/>
                <a:endCxn id="6" idx="0"/>
              </p:cNvCxnSpPr>
              <p:nvPr/>
            </p:nvCxnSpPr>
            <p:spPr>
              <a:xfrm rot="5400000">
                <a:off x="1125117" y="2430143"/>
                <a:ext cx="195185" cy="230904"/>
              </a:xfrm>
              <a:prstGeom prst="line">
                <a:avLst/>
              </a:prstGeom>
              <a:ln>
                <a:tailEnd type="non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>
                <a:stCxn id="23" idx="5"/>
                <a:endCxn id="7" idx="0"/>
              </p:cNvCxnSpPr>
              <p:nvPr/>
            </p:nvCxnSpPr>
            <p:spPr>
              <a:xfrm rot="16200000" flipH="1">
                <a:off x="1608593" y="2430143"/>
                <a:ext cx="195185" cy="230904"/>
              </a:xfrm>
              <a:prstGeom prst="line">
                <a:avLst/>
              </a:prstGeom>
              <a:ln>
                <a:tailEnd type="non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7" name="椭圆 36"/>
              <p:cNvSpPr/>
              <p:nvPr/>
            </p:nvSpPr>
            <p:spPr>
              <a:xfrm>
                <a:off x="5715008" y="1428742"/>
                <a:ext cx="357190" cy="357190"/>
              </a:xfrm>
              <a:prstGeom prst="ellipse">
                <a:avLst/>
              </a:prstGeom>
              <a:ln>
                <a:tailEnd type="stealth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i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B</a:t>
                </a:r>
                <a:endParaRPr lang="zh-CN" altLang="en-US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7143768" y="2880514"/>
                <a:ext cx="500066" cy="357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3000"/>
                  </a:lnSpc>
                  <a:spcBef>
                    <a:spcPts val="0"/>
                  </a:spcBef>
                </a:pPr>
                <a:r>
                  <a:rPr lang="en-US" altLang="zh-CN" sz="2000">
                    <a:solidFill>
                      <a:srgbClr val="0000FF"/>
                    </a:solidFill>
                    <a:latin typeface="Consolas" pitchFamily="49" charset="0"/>
                    <a:ea typeface="宋体"/>
                    <a:cs typeface="Consolas" pitchFamily="49" charset="0"/>
                  </a:rPr>
                  <a:t>…</a:t>
                </a:r>
                <a:endPara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cxnSp>
            <p:nvCxnSpPr>
              <p:cNvPr id="40" name="直接连接符 39"/>
              <p:cNvCxnSpPr>
                <a:stCxn id="37" idx="3"/>
                <a:endCxn id="14" idx="0"/>
              </p:cNvCxnSpPr>
              <p:nvPr/>
            </p:nvCxnSpPr>
            <p:spPr>
              <a:xfrm rot="5400000">
                <a:off x="5304240" y="1680044"/>
                <a:ext cx="409499" cy="516656"/>
              </a:xfrm>
              <a:prstGeom prst="line">
                <a:avLst/>
              </a:prstGeom>
              <a:ln>
                <a:tailEnd type="non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/>
            <p:cNvSpPr txBox="1"/>
            <p:nvPr/>
          </p:nvSpPr>
          <p:spPr>
            <a:xfrm>
              <a:off x="3286116" y="1714494"/>
              <a:ext cx="500066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714876" y="1714494"/>
              <a:ext cx="500066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3786182" y="1431606"/>
            <a:ext cx="1285884" cy="42575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ts val="2600"/>
              </a:lnSpc>
              <a:spcBef>
                <a:spcPts val="0"/>
              </a:spcBef>
            </a:pPr>
            <a:r>
              <a:rPr lang="zh-CN" altLang="en-US" sz="2000">
                <a:ln w="11430"/>
                <a:solidFill>
                  <a:srgbClr val="9900CC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先序序列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31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4750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28662" y="424086"/>
            <a:ext cx="69294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给定一棵树</a:t>
            </a:r>
            <a:r>
              <a:rPr 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，将其转换成二叉树</a:t>
            </a:r>
            <a:r>
              <a:rPr 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后，</a:t>
            </a:r>
            <a:r>
              <a:rPr 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后根遍历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对应</a:t>
            </a:r>
            <a:r>
              <a:rPr 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的什么遍历序列？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428596" y="4762525"/>
            <a:ext cx="8501122" cy="472979"/>
            <a:chOff x="435986" y="3571882"/>
            <a:chExt cx="8207980" cy="354733"/>
          </a:xfrm>
        </p:grpSpPr>
        <p:sp>
          <p:nvSpPr>
            <p:cNvPr id="30" name="TextBox 29"/>
            <p:cNvSpPr txBox="1"/>
            <p:nvPr/>
          </p:nvSpPr>
          <p:spPr>
            <a:xfrm>
              <a:off x="435986" y="3571882"/>
              <a:ext cx="3850262" cy="331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后根序列：</a:t>
              </a:r>
              <a:r>
                <a:rPr lang="en-US" altLang="zh-CN" sz="20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T</a:t>
              </a:r>
              <a:r>
                <a:rPr lang="en-US" altLang="zh-CN" sz="2000" baseline="-250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11</a:t>
              </a:r>
              <a:r>
                <a:rPr lang="en-US" altLang="zh-CN" sz="20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T</a:t>
              </a:r>
              <a:r>
                <a:rPr lang="en-US" altLang="zh-CN" sz="2000" baseline="-250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12</a:t>
              </a:r>
              <a:r>
                <a:rPr lang="en-US" altLang="zh-CN" sz="20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en-US" altLang="zh-CN" sz="2000" i="1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20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T</a:t>
              </a:r>
              <a:r>
                <a:rPr lang="en-US" altLang="zh-CN" sz="2000" baseline="-250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en-US" altLang="zh-CN" sz="20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en-US" altLang="zh-CN" sz="2000" dirty="0">
                  <a:solidFill>
                    <a:srgbClr val="FF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… </a:t>
              </a:r>
              <a:r>
                <a:rPr lang="en-US" altLang="zh-CN" sz="2000" i="1" dirty="0">
                  <a:solidFill>
                    <a:srgbClr val="FF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A</a:t>
              </a:r>
              <a:endParaRPr lang="zh-CN" altLang="en-US" sz="20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000628" y="3594890"/>
              <a:ext cx="3643338" cy="331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中序序列：</a:t>
              </a:r>
              <a:r>
                <a:rPr lang="en-US" altLang="zh-CN" sz="20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lang="en-US" altLang="zh-CN" sz="2000" baseline="-250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11</a:t>
              </a:r>
              <a:r>
                <a:rPr lang="en-US" altLang="zh-CN" sz="20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t</a:t>
              </a:r>
              <a:r>
                <a:rPr lang="en-US" altLang="zh-CN" sz="2000" baseline="-250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12</a:t>
              </a:r>
              <a:r>
                <a:rPr lang="en-US" altLang="zh-CN" sz="20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en-US" altLang="zh-CN" sz="2000" i="1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20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t</a:t>
              </a:r>
              <a:r>
                <a:rPr lang="en-US" altLang="zh-CN" sz="2000" baseline="-250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en-US" altLang="zh-CN" sz="20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en-US" altLang="zh-CN" sz="2000" dirty="0">
                  <a:solidFill>
                    <a:srgbClr val="FF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… </a:t>
              </a:r>
              <a:r>
                <a:rPr lang="en-US" altLang="zh-CN" sz="2000" i="1" dirty="0">
                  <a:solidFill>
                    <a:srgbClr val="FF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A</a:t>
              </a:r>
              <a:endParaRPr lang="zh-CN" altLang="en-US" sz="20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2" name="右箭头 31"/>
            <p:cNvSpPr/>
            <p:nvPr/>
          </p:nvSpPr>
          <p:spPr>
            <a:xfrm>
              <a:off x="4357686" y="3589741"/>
              <a:ext cx="500066" cy="285752"/>
            </a:xfrm>
            <a:prstGeom prst="right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785786" y="1142984"/>
            <a:ext cx="6858048" cy="3333773"/>
            <a:chOff x="785786" y="928676"/>
            <a:chExt cx="6858048" cy="2500330"/>
          </a:xfrm>
        </p:grpSpPr>
        <p:sp>
          <p:nvSpPr>
            <p:cNvPr id="35" name="椭圆 34"/>
            <p:cNvSpPr/>
            <p:nvPr/>
          </p:nvSpPr>
          <p:spPr>
            <a:xfrm>
              <a:off x="6286511" y="928676"/>
              <a:ext cx="357190" cy="35719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2000232" y="1428742"/>
              <a:ext cx="357190" cy="35719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等腰三角形 36"/>
            <p:cNvSpPr/>
            <p:nvPr/>
          </p:nvSpPr>
          <p:spPr>
            <a:xfrm>
              <a:off x="785786" y="2643188"/>
              <a:ext cx="642942" cy="571504"/>
            </a:xfrm>
            <a:prstGeom prst="triangle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600"/>
                </a:lnSpc>
                <a:spcBef>
                  <a:spcPts val="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T</a:t>
              </a:r>
              <a:r>
                <a:rPr lang="en-US" altLang="zh-CN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11</a:t>
              </a:r>
              <a:endParaRPr lang="zh-CN" altLang="en-US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等腰三角形 37"/>
            <p:cNvSpPr/>
            <p:nvPr/>
          </p:nvSpPr>
          <p:spPr>
            <a:xfrm>
              <a:off x="1500166" y="2643188"/>
              <a:ext cx="642942" cy="571504"/>
            </a:xfrm>
            <a:prstGeom prst="triangle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600"/>
                </a:lnSpc>
                <a:spcBef>
                  <a:spcPts val="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T</a:t>
              </a:r>
              <a:r>
                <a:rPr lang="en-US" altLang="zh-CN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12</a:t>
              </a:r>
              <a:endParaRPr lang="zh-CN" altLang="en-US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等腰三角形 38"/>
            <p:cNvSpPr/>
            <p:nvPr/>
          </p:nvSpPr>
          <p:spPr>
            <a:xfrm>
              <a:off x="4929190" y="2143122"/>
              <a:ext cx="642942" cy="571504"/>
            </a:xfrm>
            <a:prstGeom prst="triangle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600"/>
                </a:lnSpc>
                <a:spcBef>
                  <a:spcPts val="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t</a:t>
              </a:r>
              <a:r>
                <a:rPr lang="en-US" altLang="zh-CN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11</a:t>
              </a:r>
              <a:endParaRPr lang="zh-CN" altLang="en-US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等腰三角形 39"/>
            <p:cNvSpPr/>
            <p:nvPr/>
          </p:nvSpPr>
          <p:spPr>
            <a:xfrm>
              <a:off x="5597532" y="2857502"/>
              <a:ext cx="642942" cy="571504"/>
            </a:xfrm>
            <a:prstGeom prst="triangle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600"/>
                </a:lnSpc>
                <a:spcBef>
                  <a:spcPts val="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t</a:t>
              </a:r>
              <a:r>
                <a:rPr lang="en-US" altLang="zh-CN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12</a:t>
              </a:r>
              <a:endParaRPr lang="zh-CN" altLang="en-US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等腰三角形 40"/>
            <p:cNvSpPr/>
            <p:nvPr/>
          </p:nvSpPr>
          <p:spPr>
            <a:xfrm>
              <a:off x="6429388" y="2094696"/>
              <a:ext cx="642942" cy="571504"/>
            </a:xfrm>
            <a:prstGeom prst="triangle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600"/>
                </a:lnSpc>
                <a:spcBef>
                  <a:spcPts val="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t</a:t>
              </a:r>
              <a:r>
                <a:rPr lang="en-US" altLang="zh-CN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2" name="直接连接符 41"/>
            <p:cNvCxnSpPr>
              <a:stCxn id="35" idx="3"/>
              <a:endCxn id="55" idx="7"/>
            </p:cNvCxnSpPr>
            <p:nvPr/>
          </p:nvCxnSpPr>
          <p:spPr>
            <a:xfrm rot="5400000">
              <a:off x="6055608" y="1197839"/>
              <a:ext cx="247494" cy="318931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>
              <a:stCxn id="55" idx="5"/>
              <a:endCxn id="41" idx="0"/>
            </p:cNvCxnSpPr>
            <p:nvPr/>
          </p:nvCxnSpPr>
          <p:spPr>
            <a:xfrm rot="16200000" flipH="1">
              <a:off x="6204838" y="1548674"/>
              <a:ext cx="361073" cy="730970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39" idx="4"/>
            </p:cNvCxnSpPr>
            <p:nvPr/>
          </p:nvCxnSpPr>
          <p:spPr>
            <a:xfrm rot="16200000" flipH="1">
              <a:off x="5572132" y="2714626"/>
              <a:ext cx="285752" cy="285752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41" idx="4"/>
            </p:cNvCxnSpPr>
            <p:nvPr/>
          </p:nvCxnSpPr>
          <p:spPr>
            <a:xfrm rot="16200000" flipH="1">
              <a:off x="7090189" y="2648340"/>
              <a:ext cx="214314" cy="250033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6" name="右箭头 45"/>
            <p:cNvSpPr/>
            <p:nvPr/>
          </p:nvSpPr>
          <p:spPr>
            <a:xfrm>
              <a:off x="3786182" y="2285998"/>
              <a:ext cx="500066" cy="285752"/>
            </a:xfrm>
            <a:prstGeom prst="right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1285852" y="2143122"/>
              <a:ext cx="357190" cy="35719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等腰三角形 47"/>
            <p:cNvSpPr/>
            <p:nvPr/>
          </p:nvSpPr>
          <p:spPr>
            <a:xfrm>
              <a:off x="2214546" y="2071684"/>
              <a:ext cx="642942" cy="571504"/>
            </a:xfrm>
            <a:prstGeom prst="triangle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600"/>
                </a:lnSpc>
                <a:spcBef>
                  <a:spcPts val="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T</a:t>
              </a:r>
              <a:r>
                <a:rPr lang="en-US" altLang="zh-CN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00364" y="2143122"/>
              <a:ext cx="500066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…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50" name="直接连接符 49"/>
            <p:cNvCxnSpPr>
              <a:stCxn id="36" idx="3"/>
              <a:endCxn id="47" idx="7"/>
            </p:cNvCxnSpPr>
            <p:nvPr/>
          </p:nvCxnSpPr>
          <p:spPr>
            <a:xfrm rot="5400000">
              <a:off x="1590733" y="1733623"/>
              <a:ext cx="461808" cy="461808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36" idx="4"/>
              <a:endCxn id="48" idx="0"/>
            </p:cNvCxnSpPr>
            <p:nvPr/>
          </p:nvCxnSpPr>
          <p:spPr>
            <a:xfrm rot="16200000" flipH="1">
              <a:off x="2214546" y="1750213"/>
              <a:ext cx="285752" cy="357190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36" idx="5"/>
            </p:cNvCxnSpPr>
            <p:nvPr/>
          </p:nvCxnSpPr>
          <p:spPr>
            <a:xfrm rot="16200000" flipH="1">
              <a:off x="2447989" y="1590746"/>
              <a:ext cx="409499" cy="695251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47" idx="3"/>
              <a:endCxn id="37" idx="0"/>
            </p:cNvCxnSpPr>
            <p:nvPr/>
          </p:nvCxnSpPr>
          <p:spPr>
            <a:xfrm rot="5400000">
              <a:off x="1125117" y="2430143"/>
              <a:ext cx="195185" cy="230904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>
              <a:stCxn id="47" idx="5"/>
              <a:endCxn id="38" idx="0"/>
            </p:cNvCxnSpPr>
            <p:nvPr/>
          </p:nvCxnSpPr>
          <p:spPr>
            <a:xfrm rot="16200000" flipH="1">
              <a:off x="1608593" y="2430143"/>
              <a:ext cx="195185" cy="230904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5" name="椭圆 54"/>
            <p:cNvSpPr/>
            <p:nvPr/>
          </p:nvSpPr>
          <p:spPr>
            <a:xfrm>
              <a:off x="5715008" y="1428742"/>
              <a:ext cx="357190" cy="35719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143768" y="2880514"/>
              <a:ext cx="500066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…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57" name="直接连接符 56"/>
            <p:cNvCxnSpPr>
              <a:stCxn id="55" idx="3"/>
              <a:endCxn id="39" idx="0"/>
            </p:cNvCxnSpPr>
            <p:nvPr/>
          </p:nvCxnSpPr>
          <p:spPr>
            <a:xfrm rot="5400000">
              <a:off x="5304240" y="1680044"/>
              <a:ext cx="409499" cy="516656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20" y="95227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9" name="TextBox 58"/>
          <p:cNvSpPr txBox="1"/>
          <p:nvPr/>
        </p:nvSpPr>
        <p:spPr>
          <a:xfrm>
            <a:off x="3714744" y="1643050"/>
            <a:ext cx="1285884" cy="42575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ts val="2600"/>
              </a:lnSpc>
              <a:spcBef>
                <a:spcPts val="0"/>
              </a:spcBef>
            </a:pPr>
            <a:r>
              <a:rPr lang="zh-CN" altLang="en-US" sz="2000">
                <a:ln w="11430"/>
                <a:solidFill>
                  <a:srgbClr val="9900CC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中序序列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32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701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先序遍历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若森林非空， 则遍历方法为：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若森林不空，访问森林中第一棵树的根结点。 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先序遍历第一棵树的根结点的子树森林。 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先序遍历除去第一棵树之后剩余的树构成的森林。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森林的遍历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026" y="3848099"/>
            <a:ext cx="4827499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2361177" y="5708134"/>
            <a:ext cx="43268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森林的先序遍历序列为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ABCDEFGHIJ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80023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中序遍历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若森林非空， 则遍历方法为：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中序遍历森林中第一棵树的根结点的子树森林。 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访问第一棵树的根结点。 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中序遍历除去第一棵树之后剩余的树构成的森林。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森林的遍历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026" y="3848099"/>
            <a:ext cx="4827499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2361177" y="5708134"/>
            <a:ext cx="43268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森林的中序遍历序列为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BCDAFEHJIG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08468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二叉树、树、森林遍历的关系</a:t>
            </a:r>
          </a:p>
        </p:txBody>
      </p:sp>
      <p:pic>
        <p:nvPicPr>
          <p:cNvPr id="47106" name="Picture 2" descr="https://img-blog.csdn.net/2018090314030055?watermark/2/text/aHR0cHM6Ly9ibG9nLmNzZG4ubmV0L2xpdXhpYW5nMTU=/font/5a6L5L2T/fontsize/400/fill/I0JBQkFCMA==/dissolve/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918" y="2026782"/>
            <a:ext cx="7172325" cy="377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1589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2" name="Text Box 4"/>
          <p:cNvSpPr txBox="1">
            <a:spLocks noChangeArrowheads="1"/>
          </p:cNvSpPr>
          <p:nvPr/>
        </p:nvSpPr>
        <p:spPr bwMode="auto">
          <a:xfrm>
            <a:off x="571472" y="2071678"/>
            <a:ext cx="8072494" cy="1754326"/>
          </a:xfrm>
          <a:prstGeom prst="rect">
            <a:avLst/>
          </a:prstGeom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　对于一</a:t>
            </a:r>
            <a:r>
              <a:rPr lang="zh-CN" altLang="en-US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颗二叉树，从根结点开始，按</a:t>
            </a:r>
            <a:r>
              <a:rPr lang="zh-CN" altLang="en-US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从上到下、从左到右的顺序访问每</a:t>
            </a:r>
            <a:r>
              <a:rPr lang="zh-CN" altLang="en-US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一个结点。</a:t>
            </a:r>
            <a:endParaRPr lang="en-US" altLang="zh-CN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每</a:t>
            </a:r>
            <a:r>
              <a:rPr lang="zh-CN" altLang="en-US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一个结点仅仅</a:t>
            </a:r>
            <a:r>
              <a:rPr lang="zh-CN" altLang="en-US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访问一次。</a:t>
            </a:r>
          </a:p>
        </p:txBody>
      </p:sp>
      <p:sp>
        <p:nvSpPr>
          <p:cNvPr id="273413" name="Text Box 5" descr="蓝色面巾纸"/>
          <p:cNvSpPr txBox="1">
            <a:spLocks noChangeArrowheads="1"/>
          </p:cNvSpPr>
          <p:nvPr/>
        </p:nvSpPr>
        <p:spPr bwMode="auto">
          <a:xfrm>
            <a:off x="571472" y="571480"/>
            <a:ext cx="4176713" cy="584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zh-CN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7.5.4</a:t>
            </a:r>
            <a:r>
              <a:rPr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　层次遍历算法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4348" y="1500174"/>
            <a:ext cx="2571768" cy="430887"/>
          </a:xfrm>
          <a:prstGeom prst="rect">
            <a:avLst/>
          </a:prstGeom>
          <a:noFill/>
          <a:scene3d>
            <a:camera prst="perspectiveAbove"/>
            <a:lightRig rig="threePt" dir="t"/>
          </a:scene3d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层次遍历过程：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36</a:t>
            </a:fld>
            <a:endParaRPr lang="en-US" altLang="zh-CN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4" name="Text Box 6"/>
          <p:cNvSpPr txBox="1">
            <a:spLocks noChangeArrowheads="1"/>
          </p:cNvSpPr>
          <p:nvPr/>
        </p:nvSpPr>
        <p:spPr bwMode="auto">
          <a:xfrm>
            <a:off x="720756" y="1797642"/>
            <a:ext cx="7637458" cy="2631490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14350" indent="-514350" algn="l">
              <a:lnSpc>
                <a:spcPct val="150000"/>
              </a:lnSpc>
              <a:spcBef>
                <a:spcPct val="50000"/>
              </a:spcBef>
              <a:buFont typeface="+mj-lt"/>
              <a:buAutoNum type="romanUcPeriod"/>
            </a:pPr>
            <a:r>
              <a:rPr lang="zh-CN" altLang="en-US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将根结点进</a:t>
            </a:r>
            <a:r>
              <a:rPr lang="zh-CN" altLang="en-US" sz="22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队；</a:t>
            </a:r>
            <a:endParaRPr lang="en-US" altLang="zh-CN" sz="2200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514350" indent="-514350" algn="l">
              <a:lnSpc>
                <a:spcPct val="150000"/>
              </a:lnSpc>
              <a:spcBef>
                <a:spcPct val="50000"/>
              </a:spcBef>
              <a:buFont typeface="+mj-lt"/>
              <a:buAutoNum type="romanUcPeriod"/>
            </a:pPr>
            <a:r>
              <a:rPr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队不空时循环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sz="22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从队列中出列</a:t>
            </a:r>
            <a:r>
              <a:rPr lang="zh-CN" altLang="en-US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一个结点</a:t>
            </a:r>
            <a:r>
              <a:rPr lang="en-US" altLang="zh-CN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zh-CN" altLang="en-US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，访问它；</a:t>
            </a:r>
            <a:endParaRPr lang="en-US" altLang="zh-CN" sz="220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lang="en-US" altLang="zh-CN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 </a:t>
            </a:r>
            <a:r>
              <a:rPr lang="zh-CN" altLang="en-US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zh-CN" altLang="en-US" sz="22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它有</a:t>
            </a:r>
            <a:r>
              <a:rPr lang="zh-CN" altLang="en-US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左孩子结点，将左孩子结点进队；</a:t>
            </a:r>
            <a:endParaRPr lang="en-US" altLang="zh-CN" sz="220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lang="en-US" altLang="zh-CN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 </a:t>
            </a:r>
            <a:r>
              <a:rPr lang="zh-CN" altLang="en-US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若它有右孩子结点，将右孩子结点进</a:t>
            </a:r>
            <a:r>
              <a:rPr lang="zh-CN" altLang="en-US" sz="22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0034" y="428604"/>
            <a:ext cx="2571768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算法设计思路：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0034" y="1109947"/>
            <a:ext cx="2643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使用一个队列。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37</a:t>
            </a:fld>
            <a:endParaRPr lang="en-US" altLang="zh-CN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6" name="Text Box 4"/>
          <p:cNvSpPr txBox="1">
            <a:spLocks noChangeArrowheads="1"/>
          </p:cNvSpPr>
          <p:nvPr/>
        </p:nvSpPr>
        <p:spPr bwMode="auto">
          <a:xfrm>
            <a:off x="642911" y="928670"/>
            <a:ext cx="6357982" cy="2085961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noFill/>
            <a:headEnd/>
            <a:tailEnd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88000" tIns="216000" rIns="144000" bIns="252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 struct 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BTNode *data[MaxSize];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存放队中元素</a:t>
            </a:r>
          </a:p>
          <a:p>
            <a:pPr algn="l">
              <a:lnSpc>
                <a:spcPct val="1500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front，rear;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队头和队尾指针</a:t>
            </a:r>
          </a:p>
          <a:p>
            <a:pPr algn="l">
              <a:lnSpc>
                <a:spcPct val="1500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SqQueue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环形队列类型</a:t>
            </a:r>
          </a:p>
        </p:txBody>
      </p:sp>
      <p:sp>
        <p:nvSpPr>
          <p:cNvPr id="274437" name="Rectangle 5"/>
          <p:cNvSpPr>
            <a:spLocks noChangeArrowheads="1"/>
          </p:cNvSpPr>
          <p:nvPr/>
        </p:nvSpPr>
        <p:spPr bwMode="auto">
          <a:xfrm>
            <a:off x="428596" y="357166"/>
            <a:ext cx="331311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对应算法如下：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38</a:t>
            </a:fld>
            <a:endParaRPr lang="en-US" altLang="zh-CN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6" name="Text Box 4"/>
          <p:cNvSpPr txBox="1">
            <a:spLocks noChangeArrowheads="1"/>
          </p:cNvSpPr>
          <p:nvPr/>
        </p:nvSpPr>
        <p:spPr bwMode="auto">
          <a:xfrm>
            <a:off x="500034" y="214290"/>
            <a:ext cx="7705725" cy="5287437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16000" tIns="180000" rIns="144000" bIns="10800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sz="1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LevelOrder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(BTNode *b)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BTNode *p;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SqQueue *qu;		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定义环形队列指针</a:t>
            </a:r>
          </a:p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InitQueue(qu);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初始化队列</a:t>
            </a:r>
          </a:p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enQueue(qu，b);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根结点指针进入队列</a:t>
            </a:r>
          </a:p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(!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QueueEmpty(qu)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队不为空循环</a:t>
            </a:r>
          </a:p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deQueue(qu，p);	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出队结点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endParaRPr lang="zh-CN" altLang="en-US" sz="180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printf("%c "，p-&gt;data);	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访问结点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endParaRPr lang="zh-CN" altLang="en-US" sz="180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(p-&gt;lchild!=NULL)	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有左孩子时将其进队</a:t>
            </a:r>
          </a:p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enQueue(qu，p-&gt;lchild);</a:t>
            </a:r>
            <a:endParaRPr lang="zh-CN" altLang="en-US" sz="180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(p-&gt;rchild!=NULL)	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有右孩子时将其进队</a:t>
            </a:r>
          </a:p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enQueue(qu，p-&gt;rchild);</a:t>
            </a:r>
            <a:endParaRPr lang="zh-CN" altLang="en-US" sz="180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} 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348" y="5643578"/>
            <a:ext cx="42148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ea typeface="楷体" pitchFamily="49" charset="-122"/>
                <a:cs typeface="Times New Roman" pitchFamily="18" charset="0"/>
              </a:rPr>
              <a:t>算法的时间复杂度为</a:t>
            </a:r>
            <a:r>
              <a:rPr lang="en-US" altLang="zh-CN" sz="2200"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sz="2200" i="1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39</a:t>
            </a:fld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2" name="Line 4"/>
          <p:cNvSpPr>
            <a:spLocks noChangeShapeType="1"/>
          </p:cNvSpPr>
          <p:nvPr/>
        </p:nvSpPr>
        <p:spPr bwMode="auto">
          <a:xfrm>
            <a:off x="2274869" y="2538413"/>
            <a:ext cx="288925" cy="287337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0933" name="Line 5"/>
          <p:cNvSpPr>
            <a:spLocks noChangeShapeType="1"/>
          </p:cNvSpPr>
          <p:nvPr/>
        </p:nvSpPr>
        <p:spPr bwMode="auto">
          <a:xfrm flipH="1">
            <a:off x="2779694" y="1385888"/>
            <a:ext cx="287338" cy="287337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0934" name="Freeform 6"/>
          <p:cNvSpPr>
            <a:spLocks/>
          </p:cNvSpPr>
          <p:nvPr/>
        </p:nvSpPr>
        <p:spPr bwMode="auto">
          <a:xfrm>
            <a:off x="3389294" y="1338263"/>
            <a:ext cx="301625" cy="3889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" y="245"/>
              </a:cxn>
            </a:cxnLst>
            <a:rect l="0" t="0" r="r" b="b"/>
            <a:pathLst>
              <a:path w="190" h="245">
                <a:moveTo>
                  <a:pt x="0" y="0"/>
                </a:moveTo>
                <a:lnTo>
                  <a:pt x="190" y="245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0935" name="Line 7"/>
          <p:cNvSpPr>
            <a:spLocks noChangeShapeType="1"/>
          </p:cNvSpPr>
          <p:nvPr/>
        </p:nvSpPr>
        <p:spPr bwMode="auto">
          <a:xfrm flipH="1">
            <a:off x="2203432" y="1962150"/>
            <a:ext cx="360362" cy="36036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0936" name="Line 8"/>
          <p:cNvSpPr>
            <a:spLocks noChangeShapeType="1"/>
          </p:cNvSpPr>
          <p:nvPr/>
        </p:nvSpPr>
        <p:spPr bwMode="auto">
          <a:xfrm flipH="1">
            <a:off x="3346432" y="1990725"/>
            <a:ext cx="287337" cy="287338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0937" name="Line 9"/>
          <p:cNvSpPr>
            <a:spLocks noChangeShapeType="1"/>
          </p:cNvSpPr>
          <p:nvPr/>
        </p:nvSpPr>
        <p:spPr bwMode="auto">
          <a:xfrm>
            <a:off x="3932219" y="1962150"/>
            <a:ext cx="287338" cy="36036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0938" name="Oval 10"/>
          <p:cNvSpPr>
            <a:spLocks noChangeArrowheads="1"/>
          </p:cNvSpPr>
          <p:nvPr/>
        </p:nvSpPr>
        <p:spPr bwMode="auto">
          <a:xfrm>
            <a:off x="2995594" y="1098550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80939" name="Oval 11"/>
          <p:cNvSpPr>
            <a:spLocks noChangeArrowheads="1"/>
          </p:cNvSpPr>
          <p:nvPr/>
        </p:nvSpPr>
        <p:spPr bwMode="auto">
          <a:xfrm>
            <a:off x="2490769" y="167322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80940" name="Oval 12"/>
          <p:cNvSpPr>
            <a:spLocks noChangeArrowheads="1"/>
          </p:cNvSpPr>
          <p:nvPr/>
        </p:nvSpPr>
        <p:spPr bwMode="auto">
          <a:xfrm>
            <a:off x="3571857" y="167322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380941" name="Oval 13"/>
          <p:cNvSpPr>
            <a:spLocks noChangeArrowheads="1"/>
          </p:cNvSpPr>
          <p:nvPr/>
        </p:nvSpPr>
        <p:spPr bwMode="auto">
          <a:xfrm>
            <a:off x="1916094" y="224948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80942" name="Oval 14"/>
          <p:cNvSpPr>
            <a:spLocks noChangeArrowheads="1"/>
          </p:cNvSpPr>
          <p:nvPr/>
        </p:nvSpPr>
        <p:spPr bwMode="auto">
          <a:xfrm>
            <a:off x="2997182" y="224948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80943" name="Oval 15"/>
          <p:cNvSpPr>
            <a:spLocks noChangeArrowheads="1"/>
          </p:cNvSpPr>
          <p:nvPr/>
        </p:nvSpPr>
        <p:spPr bwMode="auto">
          <a:xfrm>
            <a:off x="2490769" y="275431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80944" name="Oval 16"/>
          <p:cNvSpPr>
            <a:spLocks noChangeArrowheads="1"/>
          </p:cNvSpPr>
          <p:nvPr/>
        </p:nvSpPr>
        <p:spPr bwMode="auto">
          <a:xfrm>
            <a:off x="4076682" y="224948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380945" name="Text Box 17"/>
          <p:cNvSpPr txBox="1">
            <a:spLocks noChangeArrowheads="1"/>
          </p:cNvSpPr>
          <p:nvPr/>
        </p:nvSpPr>
        <p:spPr bwMode="auto">
          <a:xfrm>
            <a:off x="900113" y="3498850"/>
            <a:ext cx="2592387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先序遍历序列：</a:t>
            </a:r>
          </a:p>
        </p:txBody>
      </p:sp>
      <p:sp>
        <p:nvSpPr>
          <p:cNvPr id="380953" name="Text Box 25"/>
          <p:cNvSpPr txBox="1">
            <a:spLocks noChangeArrowheads="1"/>
          </p:cNvSpPr>
          <p:nvPr/>
        </p:nvSpPr>
        <p:spPr bwMode="auto">
          <a:xfrm>
            <a:off x="3071802" y="4857760"/>
            <a:ext cx="24479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遍历完毕</a:t>
            </a:r>
          </a:p>
        </p:txBody>
      </p:sp>
      <p:grpSp>
        <p:nvGrpSpPr>
          <p:cNvPr id="380967" name="Group 39"/>
          <p:cNvGrpSpPr>
            <a:grpSpLocks/>
          </p:cNvGrpSpPr>
          <p:nvPr/>
        </p:nvGrpSpPr>
        <p:grpSpPr bwMode="auto">
          <a:xfrm>
            <a:off x="2051050" y="1098550"/>
            <a:ext cx="1368425" cy="3554413"/>
            <a:chOff x="1292" y="300"/>
            <a:chExt cx="862" cy="2239"/>
          </a:xfrm>
        </p:grpSpPr>
        <p:sp>
          <p:nvSpPr>
            <p:cNvPr id="380946" name="Text Box 18"/>
            <p:cNvSpPr txBox="1">
              <a:spLocks noChangeArrowheads="1"/>
            </p:cNvSpPr>
            <p:nvPr/>
          </p:nvSpPr>
          <p:spPr bwMode="auto">
            <a:xfrm>
              <a:off x="1292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380960" name="Oval 32"/>
            <p:cNvSpPr>
              <a:spLocks noChangeArrowheads="1"/>
            </p:cNvSpPr>
            <p:nvPr/>
          </p:nvSpPr>
          <p:spPr bwMode="auto">
            <a:xfrm>
              <a:off x="1882" y="300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</p:grpSp>
      <p:grpSp>
        <p:nvGrpSpPr>
          <p:cNvPr id="380968" name="Group 40"/>
          <p:cNvGrpSpPr>
            <a:grpSpLocks/>
          </p:cNvGrpSpPr>
          <p:nvPr/>
        </p:nvGrpSpPr>
        <p:grpSpPr bwMode="auto">
          <a:xfrm>
            <a:off x="2482850" y="1673225"/>
            <a:ext cx="1081088" cy="2979738"/>
            <a:chOff x="1564" y="662"/>
            <a:chExt cx="681" cy="1877"/>
          </a:xfrm>
        </p:grpSpPr>
        <p:sp>
          <p:nvSpPr>
            <p:cNvPr id="380947" name="Text Box 19"/>
            <p:cNvSpPr txBox="1">
              <a:spLocks noChangeArrowheads="1"/>
            </p:cNvSpPr>
            <p:nvPr/>
          </p:nvSpPr>
          <p:spPr bwMode="auto">
            <a:xfrm>
              <a:off x="1791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 dirty="0"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380961" name="Oval 33"/>
            <p:cNvSpPr>
              <a:spLocks noChangeArrowheads="1"/>
            </p:cNvSpPr>
            <p:nvPr/>
          </p:nvSpPr>
          <p:spPr bwMode="auto">
            <a:xfrm>
              <a:off x="1564" y="662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</p:grpSp>
      <p:grpSp>
        <p:nvGrpSpPr>
          <p:cNvPr id="380971" name="Group 43"/>
          <p:cNvGrpSpPr>
            <a:grpSpLocks/>
          </p:cNvGrpSpPr>
          <p:nvPr/>
        </p:nvGrpSpPr>
        <p:grpSpPr bwMode="auto">
          <a:xfrm>
            <a:off x="3563938" y="1673225"/>
            <a:ext cx="2089150" cy="2979738"/>
            <a:chOff x="2245" y="662"/>
            <a:chExt cx="1316" cy="1877"/>
          </a:xfrm>
        </p:grpSpPr>
        <p:sp>
          <p:nvSpPr>
            <p:cNvPr id="380950" name="Text Box 22"/>
            <p:cNvSpPr txBox="1">
              <a:spLocks noChangeArrowheads="1"/>
            </p:cNvSpPr>
            <p:nvPr/>
          </p:nvSpPr>
          <p:spPr bwMode="auto">
            <a:xfrm>
              <a:off x="3107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 dirty="0"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380962" name="Oval 34"/>
            <p:cNvSpPr>
              <a:spLocks noChangeArrowheads="1"/>
            </p:cNvSpPr>
            <p:nvPr/>
          </p:nvSpPr>
          <p:spPr bwMode="auto">
            <a:xfrm>
              <a:off x="2245" y="662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</p:grpSp>
      <p:grpSp>
        <p:nvGrpSpPr>
          <p:cNvPr id="380969" name="Group 41"/>
          <p:cNvGrpSpPr>
            <a:grpSpLocks/>
          </p:cNvGrpSpPr>
          <p:nvPr/>
        </p:nvGrpSpPr>
        <p:grpSpPr bwMode="auto">
          <a:xfrm>
            <a:off x="1908175" y="2249488"/>
            <a:ext cx="2376488" cy="2403475"/>
            <a:chOff x="1202" y="1025"/>
            <a:chExt cx="1497" cy="1514"/>
          </a:xfrm>
        </p:grpSpPr>
        <p:sp>
          <p:nvSpPr>
            <p:cNvPr id="380948" name="Text Box 20"/>
            <p:cNvSpPr txBox="1">
              <a:spLocks noChangeArrowheads="1"/>
            </p:cNvSpPr>
            <p:nvPr/>
          </p:nvSpPr>
          <p:spPr bwMode="auto">
            <a:xfrm>
              <a:off x="2245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 dirty="0"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380963" name="Oval 35"/>
            <p:cNvSpPr>
              <a:spLocks noChangeArrowheads="1"/>
            </p:cNvSpPr>
            <p:nvPr/>
          </p:nvSpPr>
          <p:spPr bwMode="auto">
            <a:xfrm>
              <a:off x="1202" y="1025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</p:grpSp>
      <p:grpSp>
        <p:nvGrpSpPr>
          <p:cNvPr id="380972" name="Group 44"/>
          <p:cNvGrpSpPr>
            <a:grpSpLocks/>
          </p:cNvGrpSpPr>
          <p:nvPr/>
        </p:nvGrpSpPr>
        <p:grpSpPr bwMode="auto">
          <a:xfrm>
            <a:off x="2989263" y="2249488"/>
            <a:ext cx="3384550" cy="2403475"/>
            <a:chOff x="1883" y="1025"/>
            <a:chExt cx="2132" cy="1514"/>
          </a:xfrm>
        </p:grpSpPr>
        <p:sp>
          <p:nvSpPr>
            <p:cNvPr id="380951" name="Text Box 23"/>
            <p:cNvSpPr txBox="1">
              <a:spLocks noChangeArrowheads="1"/>
            </p:cNvSpPr>
            <p:nvPr/>
          </p:nvSpPr>
          <p:spPr bwMode="auto">
            <a:xfrm>
              <a:off x="3561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 dirty="0"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380964" name="Oval 36"/>
            <p:cNvSpPr>
              <a:spLocks noChangeArrowheads="1"/>
            </p:cNvSpPr>
            <p:nvPr/>
          </p:nvSpPr>
          <p:spPr bwMode="auto">
            <a:xfrm>
              <a:off x="1883" y="1025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</p:grpSp>
      <p:grpSp>
        <p:nvGrpSpPr>
          <p:cNvPr id="380970" name="Group 42"/>
          <p:cNvGrpSpPr>
            <a:grpSpLocks/>
          </p:cNvGrpSpPr>
          <p:nvPr/>
        </p:nvGrpSpPr>
        <p:grpSpPr bwMode="auto">
          <a:xfrm>
            <a:off x="2482850" y="2754313"/>
            <a:ext cx="2520950" cy="1898650"/>
            <a:chOff x="1564" y="1343"/>
            <a:chExt cx="1588" cy="1196"/>
          </a:xfrm>
        </p:grpSpPr>
        <p:sp>
          <p:nvSpPr>
            <p:cNvPr id="380949" name="Text Box 21"/>
            <p:cNvSpPr txBox="1">
              <a:spLocks noChangeArrowheads="1"/>
            </p:cNvSpPr>
            <p:nvPr/>
          </p:nvSpPr>
          <p:spPr bwMode="auto">
            <a:xfrm>
              <a:off x="2698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 dirty="0"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380965" name="Oval 37"/>
            <p:cNvSpPr>
              <a:spLocks noChangeArrowheads="1"/>
            </p:cNvSpPr>
            <p:nvPr/>
          </p:nvSpPr>
          <p:spPr bwMode="auto">
            <a:xfrm>
              <a:off x="1564" y="1343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</p:grpSp>
      <p:grpSp>
        <p:nvGrpSpPr>
          <p:cNvPr id="380973" name="Group 45"/>
          <p:cNvGrpSpPr>
            <a:grpSpLocks/>
          </p:cNvGrpSpPr>
          <p:nvPr/>
        </p:nvGrpSpPr>
        <p:grpSpPr bwMode="auto">
          <a:xfrm>
            <a:off x="4068763" y="2249488"/>
            <a:ext cx="3024187" cy="2403475"/>
            <a:chOff x="2563" y="1025"/>
            <a:chExt cx="1905" cy="1514"/>
          </a:xfrm>
        </p:grpSpPr>
        <p:sp>
          <p:nvSpPr>
            <p:cNvPr id="380952" name="Text Box 24"/>
            <p:cNvSpPr txBox="1">
              <a:spLocks noChangeArrowheads="1"/>
            </p:cNvSpPr>
            <p:nvPr/>
          </p:nvSpPr>
          <p:spPr bwMode="auto">
            <a:xfrm>
              <a:off x="4014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 dirty="0"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380966" name="Oval 38"/>
            <p:cNvSpPr>
              <a:spLocks noChangeArrowheads="1"/>
            </p:cNvSpPr>
            <p:nvPr/>
          </p:nvSpPr>
          <p:spPr bwMode="auto">
            <a:xfrm>
              <a:off x="2563" y="1025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</p:grpSp>
      <p:sp>
        <p:nvSpPr>
          <p:cNvPr id="380974" name="Text Box 46"/>
          <p:cNvSpPr txBox="1">
            <a:spLocks noChangeArrowheads="1"/>
          </p:cNvSpPr>
          <p:nvPr/>
        </p:nvSpPr>
        <p:spPr bwMode="auto">
          <a:xfrm>
            <a:off x="468313" y="188913"/>
            <a:ext cx="3317869" cy="457200"/>
          </a:xfrm>
          <a:prstGeom prst="rect">
            <a:avLst/>
          </a:prstGeom>
          <a:solidFill>
            <a:srgbClr val="336600"/>
          </a:solidFill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二叉树先序遍历演示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071670" y="5500702"/>
            <a:ext cx="4572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先序序列的第一个结点是根结点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4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100" fill="hold"/>
                                        <p:tgtEl>
                                          <p:spTgt spid="3809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0" dur="100" fill="hold"/>
                                        <p:tgtEl>
                                          <p:spTgt spid="3809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100" fill="hold"/>
                                        <p:tgtEl>
                                          <p:spTgt spid="3809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" fill="hold"/>
                                        <p:tgtEl>
                                          <p:spTgt spid="3809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809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809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09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809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8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8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8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8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8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8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80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53" grpId="0"/>
      <p:bldP spid="4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Text Box 3"/>
          <p:cNvSpPr txBox="1">
            <a:spLocks noChangeArrowheads="1"/>
          </p:cNvSpPr>
          <p:nvPr/>
        </p:nvSpPr>
        <p:spPr bwMode="auto">
          <a:xfrm>
            <a:off x="385762" y="1612483"/>
            <a:ext cx="8372476" cy="127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同一棵二叉树（假设每个结点值唯一）具有</a:t>
            </a:r>
            <a:r>
              <a:rPr kumimoji="1" lang="zh-CN" altLang="en-US" sz="22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唯一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先序序列、中序序列和后序序列。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　但</a:t>
            </a:r>
            <a:r>
              <a:rPr kumimoji="1" lang="zh-CN" altLang="en-US" sz="22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不同的二叉树可能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具有相同的先序序列、中序序列或后序序列。　　</a:t>
            </a:r>
          </a:p>
        </p:txBody>
      </p:sp>
      <p:sp>
        <p:nvSpPr>
          <p:cNvPr id="4" name="Text Box 15" descr="信纸"/>
          <p:cNvSpPr txBox="1">
            <a:spLocks noChangeArrowheads="1"/>
          </p:cNvSpPr>
          <p:nvPr/>
        </p:nvSpPr>
        <p:spPr bwMode="auto">
          <a:xfrm>
            <a:off x="2143108" y="285728"/>
            <a:ext cx="4537075" cy="579437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7.6   </a:t>
            </a:r>
            <a:r>
              <a:rPr kumimoji="1" lang="zh-CN" altLang="en-US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二叉树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的构造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857224" y="3501008"/>
            <a:ext cx="7572428" cy="2357454"/>
            <a:chOff x="857224" y="3929066"/>
            <a:chExt cx="7572428" cy="2357454"/>
          </a:xfrm>
        </p:grpSpPr>
        <p:sp>
          <p:nvSpPr>
            <p:cNvPr id="7" name="椭圆 6"/>
            <p:cNvSpPr/>
            <p:nvPr/>
          </p:nvSpPr>
          <p:spPr>
            <a:xfrm>
              <a:off x="1714480" y="4500570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071538" y="5214950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714480" y="5857892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428992" y="4786322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2786050" y="5500702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4143372" y="5500702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4" name="直接连接符 13"/>
            <p:cNvCxnSpPr>
              <a:stCxn id="7" idx="3"/>
              <a:endCxn id="8" idx="7"/>
            </p:cNvCxnSpPr>
            <p:nvPr/>
          </p:nvCxnSpPr>
          <p:spPr>
            <a:xfrm rot="5400000">
              <a:off x="1401676" y="4902146"/>
              <a:ext cx="411294" cy="33985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8" idx="5"/>
              <a:endCxn id="9" idx="1"/>
            </p:cNvCxnSpPr>
            <p:nvPr/>
          </p:nvCxnSpPr>
          <p:spPr>
            <a:xfrm rot="16200000" flipH="1">
              <a:off x="1437395" y="5580807"/>
              <a:ext cx="339856" cy="33985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10" idx="3"/>
              <a:endCxn id="11" idx="7"/>
            </p:cNvCxnSpPr>
            <p:nvPr/>
          </p:nvCxnSpPr>
          <p:spPr>
            <a:xfrm rot="5400000">
              <a:off x="3116188" y="5187898"/>
              <a:ext cx="411294" cy="33985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0" idx="5"/>
              <a:endCxn id="12" idx="1"/>
            </p:cNvCxnSpPr>
            <p:nvPr/>
          </p:nvCxnSpPr>
          <p:spPr>
            <a:xfrm rot="16200000" flipH="1">
              <a:off x="3794849" y="5152179"/>
              <a:ext cx="411294" cy="411294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右箭头 20"/>
            <p:cNvSpPr/>
            <p:nvPr/>
          </p:nvSpPr>
          <p:spPr>
            <a:xfrm>
              <a:off x="5000628" y="5214950"/>
              <a:ext cx="571504" cy="285752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57884" y="5141253"/>
              <a:ext cx="25717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先序序列</a:t>
              </a:r>
              <a:r>
                <a:rPr lang="zh-CN" altLang="en-US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均为</a:t>
              </a:r>
              <a:r>
                <a:rPr lang="en-US" altLang="zh-CN" sz="22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ABC</a:t>
              </a:r>
              <a:endParaRPr lang="zh-CN" altLang="en-US" sz="2200" i="1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57224" y="3929066"/>
              <a:ext cx="150019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例如</a:t>
              </a:r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40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7751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980728"/>
            <a:ext cx="4573488" cy="1662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824990"/>
            <a:ext cx="4754464" cy="1628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369" y="2852936"/>
            <a:ext cx="4815879" cy="1722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20"/>
          <p:cNvSpPr txBox="1"/>
          <p:nvPr/>
        </p:nvSpPr>
        <p:spPr>
          <a:xfrm>
            <a:off x="395536" y="260648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单独遍历示例：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41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604093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2"/>
          <p:cNvSpPr txBox="1">
            <a:spLocks noChangeArrowheads="1"/>
          </p:cNvSpPr>
          <p:nvPr/>
        </p:nvSpPr>
        <p:spPr bwMode="auto">
          <a:xfrm>
            <a:off x="323528" y="1124744"/>
            <a:ext cx="8534400" cy="3245468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44000" tIns="144000" rIns="144000" bIns="14400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</a:t>
            </a:r>
            <a:endParaRPr kumimoji="1" lang="en-US" altLang="zh-CN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algn="l">
              <a:spcBef>
                <a:spcPct val="50000"/>
              </a:spcBef>
            </a:pPr>
            <a:r>
              <a:rPr kumimoji="1" lang="en-US" altLang="zh-CN" sz="22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   </a:t>
            </a:r>
            <a:r>
              <a:rPr kumimoji="1" lang="en-US" altLang="zh-CN" sz="2200" dirty="0">
                <a:solidFill>
                  <a:srgbClr val="3333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</a:t>
            </a:r>
            <a:r>
              <a:rPr kumimoji="1"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给定一棵二叉树（假设每个结点值唯一）的先序、中序和后序序列可以唯一构造（确定）出该二叉树。</a:t>
            </a:r>
          </a:p>
          <a:p>
            <a:pPr algn="l"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　仅由先序、中序或后序序列中的一种，无法唯一构造出该二叉树。</a:t>
            </a:r>
            <a:endParaRPr kumimoji="1" lang="en-US" altLang="zh-CN" sz="2200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     那么，给定先序、中序和后序序列中任意两个，是否可以唯一构造出该二叉树？　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42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336821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4" name="Text Box 4"/>
          <p:cNvSpPr txBox="1">
            <a:spLocks noChangeArrowheads="1"/>
          </p:cNvSpPr>
          <p:nvPr/>
        </p:nvSpPr>
        <p:spPr bwMode="auto">
          <a:xfrm>
            <a:off x="793780" y="1155688"/>
            <a:ext cx="8064500" cy="306000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sz="2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　 </a:t>
            </a:r>
            <a:r>
              <a:rPr kumimoji="1" lang="zh-CN" altLang="en-US" sz="2200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同时给定一棵二叉树的</a:t>
            </a:r>
            <a:r>
              <a:rPr kumimoji="1" lang="zh-CN" altLang="en-US" sz="2200" dirty="0">
                <a:solidFill>
                  <a:srgbClr val="CC00FF"/>
                </a:solidFill>
                <a:latin typeface="楷体" pitchFamily="49" charset="-122"/>
                <a:ea typeface="楷体" pitchFamily="49" charset="-122"/>
              </a:rPr>
              <a:t>先序序列和中序序列</a:t>
            </a:r>
            <a:r>
              <a:rPr kumimoji="1" lang="zh-CN" altLang="en-US" sz="2200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就能唯一确定这棵二叉树。</a:t>
            </a:r>
            <a:r>
              <a:rPr kumimoji="1" lang="zh-CN" altLang="en-US" sz="2200" b="0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kumimoji="1" lang="zh-CN" altLang="en-US" sz="2200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　 同时给定一棵二叉树的</a:t>
            </a:r>
            <a:r>
              <a:rPr kumimoji="1" lang="zh-CN" altLang="en-US" sz="2200" dirty="0">
                <a:solidFill>
                  <a:srgbClr val="CC00FF"/>
                </a:solidFill>
                <a:latin typeface="楷体" pitchFamily="49" charset="-122"/>
                <a:ea typeface="楷体" pitchFamily="49" charset="-122"/>
              </a:rPr>
              <a:t>中序序列和后序序列</a:t>
            </a:r>
            <a:r>
              <a:rPr kumimoji="1" lang="zh-CN" altLang="en-US" sz="2200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就能唯一确定这棵二叉树。</a:t>
            </a:r>
            <a:r>
              <a:rPr kumimoji="1" lang="zh-CN" altLang="en-US" sz="2200" b="0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 </a:t>
            </a:r>
            <a:endParaRPr lang="zh-CN" altLang="en-US" sz="2200" b="0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z="2200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　 同时给定一棵二叉树的</a:t>
            </a:r>
            <a:r>
              <a:rPr kumimoji="1" lang="zh-CN" altLang="en-US" sz="2200" dirty="0">
                <a:solidFill>
                  <a:srgbClr val="CC00FF"/>
                </a:solidFill>
                <a:latin typeface="楷体" pitchFamily="49" charset="-122"/>
                <a:ea typeface="楷体" pitchFamily="49" charset="-122"/>
              </a:rPr>
              <a:t>先序序列和后序序列</a:t>
            </a:r>
            <a:r>
              <a:rPr kumimoji="1" lang="zh-CN" altLang="en-US" sz="2200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就能唯一确定这棵二叉树。</a:t>
            </a:r>
            <a:r>
              <a:rPr kumimoji="1" lang="zh-CN" altLang="en-US" sz="2200" b="0" dirty="0">
                <a:latin typeface="楷体" pitchFamily="49" charset="-122"/>
                <a:ea typeface="楷体" pitchFamily="49" charset="-122"/>
              </a:rPr>
              <a:t> </a:t>
            </a:r>
            <a:endParaRPr lang="zh-CN" altLang="en-US" sz="2200" b="0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250888" name="Group 8"/>
          <p:cNvGrpSpPr>
            <a:grpSpLocks/>
          </p:cNvGrpSpPr>
          <p:nvPr/>
        </p:nvGrpSpPr>
        <p:grpSpPr bwMode="auto">
          <a:xfrm>
            <a:off x="2349489" y="1533531"/>
            <a:ext cx="722313" cy="2824163"/>
            <a:chOff x="1700" y="1010"/>
            <a:chExt cx="455" cy="1779"/>
          </a:xfrm>
        </p:grpSpPr>
        <p:sp>
          <p:nvSpPr>
            <p:cNvPr id="250885" name="Text Box 5"/>
            <p:cNvSpPr txBox="1">
              <a:spLocks noChangeArrowheads="1"/>
            </p:cNvSpPr>
            <p:nvPr/>
          </p:nvSpPr>
          <p:spPr bwMode="auto">
            <a:xfrm>
              <a:off x="1700" y="1010"/>
              <a:ext cx="45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0" dirty="0">
                  <a:solidFill>
                    <a:srgbClr val="FF0000"/>
                  </a:solidFill>
                  <a:latin typeface="Verdana" pitchFamily="34" charset="0"/>
                  <a:ea typeface="宋体" pitchFamily="2" charset="-122"/>
                  <a:sym typeface="Wingdings" pitchFamily="2" charset="2"/>
                </a:rPr>
                <a:t></a:t>
              </a:r>
              <a:r>
                <a:rPr lang="en-US" altLang="zh-CN" sz="3200" b="0" dirty="0">
                  <a:solidFill>
                    <a:srgbClr val="FF0000"/>
                  </a:solidFill>
                  <a:latin typeface="Verdana" pitchFamily="34" charset="0"/>
                  <a:ea typeface="宋体" pitchFamily="2" charset="-122"/>
                </a:rPr>
                <a:t> </a:t>
              </a:r>
            </a:p>
          </p:txBody>
        </p:sp>
        <p:sp>
          <p:nvSpPr>
            <p:cNvPr id="250886" name="Text Box 6"/>
            <p:cNvSpPr txBox="1">
              <a:spLocks noChangeArrowheads="1"/>
            </p:cNvSpPr>
            <p:nvPr/>
          </p:nvSpPr>
          <p:spPr bwMode="auto">
            <a:xfrm>
              <a:off x="1701" y="1659"/>
              <a:ext cx="45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0">
                  <a:solidFill>
                    <a:srgbClr val="FF0000"/>
                  </a:solidFill>
                  <a:latin typeface="Verdana" pitchFamily="34" charset="0"/>
                  <a:ea typeface="宋体" pitchFamily="2" charset="-122"/>
                  <a:sym typeface="Wingdings" pitchFamily="2" charset="2"/>
                </a:rPr>
                <a:t></a:t>
              </a:r>
              <a:r>
                <a:rPr lang="en-US" altLang="zh-CN" sz="3200" b="0">
                  <a:solidFill>
                    <a:srgbClr val="FF0000"/>
                  </a:solidFill>
                  <a:latin typeface="Verdana" pitchFamily="34" charset="0"/>
                  <a:ea typeface="宋体" pitchFamily="2" charset="-122"/>
                </a:rPr>
                <a:t> </a:t>
              </a:r>
            </a:p>
          </p:txBody>
        </p:sp>
        <p:sp>
          <p:nvSpPr>
            <p:cNvPr id="250887" name="Text Box 7"/>
            <p:cNvSpPr txBox="1">
              <a:spLocks noChangeArrowheads="1"/>
            </p:cNvSpPr>
            <p:nvPr/>
          </p:nvSpPr>
          <p:spPr bwMode="auto">
            <a:xfrm>
              <a:off x="1701" y="2385"/>
              <a:ext cx="45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600" b="0">
                  <a:solidFill>
                    <a:srgbClr val="FF0000"/>
                  </a:solidFill>
                  <a:latin typeface="Verdana" pitchFamily="34" charset="0"/>
                  <a:ea typeface="宋体" pitchFamily="2" charset="-122"/>
                  <a:sym typeface="Wingdings" pitchFamily="2" charset="2"/>
                </a:rPr>
                <a:t></a:t>
              </a:r>
              <a:r>
                <a:rPr lang="en-US" altLang="zh-CN" sz="3200" b="0">
                  <a:solidFill>
                    <a:srgbClr val="FF0000"/>
                  </a:solidFill>
                  <a:latin typeface="Verdana" pitchFamily="34" charset="0"/>
                  <a:ea typeface="宋体" pitchFamily="2" charset="-122"/>
                  <a:sym typeface="Wingdings" pitchFamily="2" charset="2"/>
                </a:rPr>
                <a:t> </a:t>
              </a:r>
              <a:r>
                <a:rPr lang="en-US" altLang="zh-CN" sz="3200" b="0">
                  <a:solidFill>
                    <a:srgbClr val="FF0000"/>
                  </a:solidFill>
                  <a:latin typeface="Verdana" pitchFamily="34" charset="0"/>
                  <a:ea typeface="宋体" pitchFamily="2" charset="-122"/>
                </a:rPr>
                <a:t> 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827088" y="512746"/>
            <a:ext cx="3143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以下命题</a:t>
            </a:r>
            <a:r>
              <a:rPr kumimoji="1" lang="zh-CN" altLang="en-US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成立否？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43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8136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0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2"/>
          <p:cNvSpPr txBox="1">
            <a:spLocks noChangeArrowheads="1"/>
          </p:cNvSpPr>
          <p:nvPr/>
        </p:nvSpPr>
        <p:spPr bwMode="auto">
          <a:xfrm>
            <a:off x="285720" y="285728"/>
            <a:ext cx="8610600" cy="1043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定理</a:t>
            </a:r>
            <a:r>
              <a:rPr kumimoji="1" lang="en-US" altLang="zh-CN" sz="22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7.1</a:t>
            </a: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：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任何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n&gt;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个不同结点的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二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又树，都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可由它的中序序列和先序序列唯一地确定。     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323850" y="2417751"/>
            <a:ext cx="13684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00B050"/>
                </a:solidFill>
                <a:ea typeface="楷体" pitchFamily="49" charset="-122"/>
                <a:cs typeface="Times New Roman" pitchFamily="18" charset="0"/>
              </a:rPr>
              <a:t>先序序列：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620838" y="2435213"/>
            <a:ext cx="2879724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i="1" dirty="0" err="1">
                <a:solidFill>
                  <a:srgbClr val="FF0000"/>
                </a:solidFill>
              </a:rPr>
              <a:t>a</a:t>
            </a:r>
            <a:r>
              <a:rPr lang="en-US" altLang="zh-CN" sz="2000" baseline="-25000" dirty="0" err="1">
                <a:solidFill>
                  <a:srgbClr val="FF0000"/>
                </a:solidFill>
              </a:rPr>
              <a:t>0</a:t>
            </a:r>
            <a:r>
              <a:rPr lang="en-US" altLang="zh-CN" sz="2000" dirty="0"/>
              <a:t> </a:t>
            </a:r>
            <a:r>
              <a:rPr lang="en-US" altLang="zh-CN" sz="2000" i="1" dirty="0" err="1"/>
              <a:t>a</a:t>
            </a:r>
            <a:r>
              <a:rPr lang="en-US" altLang="zh-CN" sz="2000" baseline="-25000" dirty="0" err="1"/>
              <a:t>1</a:t>
            </a:r>
            <a:r>
              <a:rPr lang="en-US" altLang="zh-CN" sz="2000" dirty="0"/>
              <a:t>  </a:t>
            </a:r>
            <a:r>
              <a:rPr lang="en-US" altLang="zh-CN" sz="2000" dirty="0">
                <a:latin typeface="宋体"/>
                <a:ea typeface="宋体" pitchFamily="2" charset="-122"/>
                <a:cs typeface="Times New Roman" pitchFamily="18" charset="0"/>
              </a:rPr>
              <a:t>… </a:t>
            </a:r>
            <a:r>
              <a:rPr lang="en-US" altLang="zh-CN" sz="2000" dirty="0">
                <a:cs typeface="Times New Roman" pitchFamily="18" charset="0"/>
              </a:rPr>
              <a:t> </a:t>
            </a:r>
            <a:r>
              <a:rPr lang="en-US" altLang="zh-CN" sz="2000" i="1" dirty="0" err="1">
                <a:cs typeface="Times New Roman" pitchFamily="18" charset="0"/>
              </a:rPr>
              <a:t>a</a:t>
            </a:r>
            <a:r>
              <a:rPr lang="en-US" altLang="zh-CN" sz="2000" i="1" baseline="-25000" dirty="0" err="1">
                <a:cs typeface="Times New Roman" pitchFamily="18" charset="0"/>
              </a:rPr>
              <a:t>k</a:t>
            </a:r>
            <a:r>
              <a:rPr lang="en-US" altLang="zh-CN" sz="2000" i="1" baseline="-25000" dirty="0">
                <a:cs typeface="Times New Roman" pitchFamily="18" charset="0"/>
              </a:rPr>
              <a:t>         </a:t>
            </a:r>
            <a:r>
              <a:rPr lang="en-US" altLang="zh-CN" sz="2000" dirty="0">
                <a:cs typeface="Times New Roman" pitchFamily="18" charset="0"/>
              </a:rPr>
              <a:t> </a:t>
            </a:r>
            <a:r>
              <a:rPr lang="en-US" altLang="zh-CN" sz="2000" i="1" dirty="0" err="1">
                <a:cs typeface="Times New Roman" pitchFamily="18" charset="0"/>
              </a:rPr>
              <a:t>a</a:t>
            </a:r>
            <a:r>
              <a:rPr lang="en-US" altLang="zh-CN" sz="2000" i="1" baseline="-25000" dirty="0" err="1">
                <a:cs typeface="Times New Roman" pitchFamily="18" charset="0"/>
              </a:rPr>
              <a:t>k</a:t>
            </a:r>
            <a:r>
              <a:rPr lang="en-US" altLang="zh-CN" sz="2000" baseline="-25000" dirty="0" err="1">
                <a:cs typeface="Times New Roman" pitchFamily="18" charset="0"/>
              </a:rPr>
              <a:t>+1</a:t>
            </a:r>
            <a:r>
              <a:rPr lang="en-US" altLang="zh-CN" sz="2000" dirty="0">
                <a:cs typeface="Times New Roman" pitchFamily="18" charset="0"/>
              </a:rPr>
              <a:t> </a:t>
            </a:r>
            <a:r>
              <a:rPr lang="en-US" altLang="zh-CN" sz="2000" dirty="0">
                <a:latin typeface="宋体"/>
                <a:ea typeface="宋体" pitchFamily="2" charset="-122"/>
                <a:cs typeface="Times New Roman" pitchFamily="18" charset="0"/>
              </a:rPr>
              <a:t>…</a:t>
            </a:r>
            <a:r>
              <a:rPr lang="en-US" altLang="zh-CN" sz="2000" dirty="0"/>
              <a:t> </a:t>
            </a:r>
            <a:r>
              <a:rPr lang="en-US" altLang="zh-CN" sz="2000" i="1" dirty="0"/>
              <a:t>a</a:t>
            </a:r>
            <a:r>
              <a:rPr lang="en-US" altLang="zh-CN" sz="2000" i="1" baseline="-25000" dirty="0"/>
              <a:t>n</a:t>
            </a:r>
            <a:r>
              <a:rPr lang="en-US" altLang="zh-CN" sz="2000" baseline="-25000" dirty="0"/>
              <a:t>-1</a:t>
            </a:r>
            <a:endParaRPr lang="en-US" altLang="en-US" sz="2000" baseline="-25000" dirty="0"/>
          </a:p>
        </p:txBody>
      </p:sp>
      <p:grpSp>
        <p:nvGrpSpPr>
          <p:cNvPr id="20" name="组合 19"/>
          <p:cNvGrpSpPr/>
          <p:nvPr/>
        </p:nvGrpSpPr>
        <p:grpSpPr>
          <a:xfrm>
            <a:off x="1703377" y="2855909"/>
            <a:ext cx="1368425" cy="1073157"/>
            <a:chOff x="1500166" y="3141661"/>
            <a:chExt cx="1368425" cy="1073157"/>
          </a:xfrm>
        </p:grpSpPr>
        <p:sp>
          <p:nvSpPr>
            <p:cNvPr id="4" name="Text Box 6"/>
            <p:cNvSpPr txBox="1">
              <a:spLocks noChangeArrowheads="1"/>
            </p:cNvSpPr>
            <p:nvPr/>
          </p:nvSpPr>
          <p:spPr bwMode="auto">
            <a:xfrm>
              <a:off x="1500166" y="3383821"/>
              <a:ext cx="1368425" cy="83099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ea typeface="楷体" pitchFamily="49" charset="-122"/>
                  <a:cs typeface="Times New Roman" pitchFamily="18" charset="0"/>
                </a:rPr>
                <a:t>左子树先</a:t>
              </a:r>
              <a:r>
                <a:rPr lang="zh-CN" altLang="en-US" sz="1800">
                  <a:ea typeface="楷体" pitchFamily="49" charset="-122"/>
                  <a:cs typeface="Times New Roman" pitchFamily="18" charset="0"/>
                </a:rPr>
                <a:t>序序列，有</a:t>
              </a:r>
              <a:r>
                <a:rPr lang="en-US" altLang="zh-CN" sz="1800" i="1">
                  <a:ea typeface="楷体" pitchFamily="49" charset="-122"/>
                  <a:cs typeface="Times New Roman" pitchFamily="18" charset="0"/>
                </a:rPr>
                <a:t>k</a:t>
              </a:r>
              <a:r>
                <a:rPr lang="zh-CN" altLang="en-US" sz="1800">
                  <a:ea typeface="楷体" pitchFamily="49" charset="-122"/>
                  <a:cs typeface="Times New Roman" pitchFamily="18" charset="0"/>
                </a:rPr>
                <a:t>个结点</a:t>
              </a:r>
              <a:endParaRPr lang="zh-CN" altLang="en-US" sz="1800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8" name="AutoShape 10"/>
            <p:cNvSpPr>
              <a:spLocks/>
            </p:cNvSpPr>
            <p:nvPr/>
          </p:nvSpPr>
          <p:spPr bwMode="auto">
            <a:xfrm rot="16200000">
              <a:off x="2123282" y="2782092"/>
              <a:ext cx="144462" cy="863600"/>
            </a:xfrm>
            <a:prstGeom prst="leftBrace">
              <a:avLst>
                <a:gd name="adj1" fmla="val 4981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203576" y="2855909"/>
            <a:ext cx="1439862" cy="1073157"/>
            <a:chOff x="3203576" y="3141661"/>
            <a:chExt cx="1439862" cy="1073157"/>
          </a:xfrm>
        </p:grpSpPr>
        <p:sp>
          <p:nvSpPr>
            <p:cNvPr id="5" name="Text Box 7"/>
            <p:cNvSpPr txBox="1">
              <a:spLocks noChangeArrowheads="1"/>
            </p:cNvSpPr>
            <p:nvPr/>
          </p:nvSpPr>
          <p:spPr bwMode="auto">
            <a:xfrm>
              <a:off x="3203576" y="3383821"/>
              <a:ext cx="1439862" cy="83099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ea typeface="楷体" pitchFamily="49" charset="-122"/>
                  <a:cs typeface="Times New Roman" pitchFamily="18" charset="0"/>
                </a:rPr>
                <a:t>右子树先</a:t>
              </a:r>
              <a:r>
                <a:rPr lang="zh-CN" altLang="en-US" sz="1800">
                  <a:ea typeface="楷体" pitchFamily="49" charset="-122"/>
                  <a:cs typeface="Times New Roman" pitchFamily="18" charset="0"/>
                </a:rPr>
                <a:t>序序列，有</a:t>
              </a:r>
              <a:r>
                <a:rPr lang="en-US" altLang="zh-CN" sz="1800" i="1"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altLang="zh-CN" sz="1800">
                  <a:latin typeface="+mn-ea"/>
                  <a:ea typeface="+mn-ea"/>
                  <a:cs typeface="Times New Roman" pitchFamily="18" charset="0"/>
                </a:rPr>
                <a:t>-</a:t>
              </a:r>
              <a:r>
                <a:rPr lang="en-US" altLang="zh-CN" sz="1800" i="1">
                  <a:ea typeface="楷体" pitchFamily="49" charset="-122"/>
                  <a:cs typeface="Times New Roman" pitchFamily="18" charset="0"/>
                </a:rPr>
                <a:t>k</a:t>
              </a:r>
              <a:r>
                <a:rPr lang="en-US" altLang="zh-CN" sz="1800"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lang="en-US" altLang="zh-CN" sz="180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1800">
                  <a:ea typeface="楷体" pitchFamily="49" charset="-122"/>
                  <a:cs typeface="Times New Roman" pitchFamily="18" charset="0"/>
                </a:rPr>
                <a:t>个结点</a:t>
              </a:r>
              <a:endParaRPr lang="zh-CN" altLang="en-US" sz="1800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9" name="AutoShape 11"/>
            <p:cNvSpPr>
              <a:spLocks/>
            </p:cNvSpPr>
            <p:nvPr/>
          </p:nvSpPr>
          <p:spPr bwMode="auto">
            <a:xfrm rot="16200000">
              <a:off x="3853655" y="2782092"/>
              <a:ext cx="144462" cy="863600"/>
            </a:xfrm>
            <a:prstGeom prst="leftBrace">
              <a:avLst>
                <a:gd name="adj1" fmla="val 4981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4572000" y="2435213"/>
            <a:ext cx="13684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00B050"/>
                </a:solidFill>
                <a:ea typeface="楷体" pitchFamily="49" charset="-122"/>
                <a:cs typeface="Times New Roman" pitchFamily="18" charset="0"/>
              </a:rPr>
              <a:t>中序序列：</a:t>
            </a: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5868988" y="2452676"/>
            <a:ext cx="2846416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i="1" dirty="0" err="1"/>
              <a:t>b</a:t>
            </a:r>
            <a:r>
              <a:rPr lang="en-US" altLang="zh-CN" sz="2000" baseline="-25000" dirty="0" err="1"/>
              <a:t>0</a:t>
            </a:r>
            <a:r>
              <a:rPr lang="en-US" altLang="zh-CN" sz="2000" dirty="0"/>
              <a:t> </a:t>
            </a:r>
            <a:r>
              <a:rPr lang="en-US" altLang="zh-CN" sz="2000" i="1" dirty="0" err="1"/>
              <a:t>b</a:t>
            </a:r>
            <a:r>
              <a:rPr lang="en-US" altLang="zh-CN" sz="2000" baseline="-25000" dirty="0" err="1"/>
              <a:t>1</a:t>
            </a:r>
            <a:r>
              <a:rPr lang="en-US" altLang="zh-CN" sz="2000" dirty="0"/>
              <a:t>  </a:t>
            </a:r>
            <a:r>
              <a:rPr lang="en-US" altLang="zh-CN" sz="2000" dirty="0">
                <a:latin typeface="宋体"/>
                <a:ea typeface="宋体" pitchFamily="2" charset="-122"/>
                <a:cs typeface="Times New Roman" pitchFamily="18" charset="0"/>
              </a:rPr>
              <a:t>…</a:t>
            </a:r>
            <a:r>
              <a:rPr lang="en-US" altLang="zh-CN" sz="2000" i="1" dirty="0" err="1">
                <a:ea typeface="宋体" pitchFamily="2" charset="-122"/>
                <a:cs typeface="Times New Roman" pitchFamily="18" charset="0"/>
              </a:rPr>
              <a:t>b</a:t>
            </a:r>
            <a:r>
              <a:rPr lang="en-US" altLang="zh-CN" sz="2000" i="1" baseline="-25000" dirty="0" err="1">
                <a:ea typeface="宋体" pitchFamily="2" charset="-122"/>
                <a:cs typeface="Times New Roman" pitchFamily="18" charset="0"/>
              </a:rPr>
              <a:t>k</a:t>
            </a:r>
            <a:r>
              <a:rPr lang="en-US" altLang="zh-CN" sz="2000" baseline="-25000" dirty="0">
                <a:ea typeface="宋体" pitchFamily="2" charset="-122"/>
                <a:cs typeface="Times New Roman" pitchFamily="18" charset="0"/>
              </a:rPr>
              <a:t>-1</a:t>
            </a:r>
            <a:r>
              <a:rPr lang="en-US" altLang="zh-CN" sz="2000" dirty="0">
                <a:cs typeface="Times New Roman" pitchFamily="18" charset="0"/>
              </a:rPr>
              <a:t> </a:t>
            </a:r>
            <a:r>
              <a:rPr lang="en-US" altLang="zh-CN" sz="2000" i="1" dirty="0" err="1">
                <a:solidFill>
                  <a:srgbClr val="FF0000"/>
                </a:solidFill>
                <a:cs typeface="Times New Roman" pitchFamily="18" charset="0"/>
              </a:rPr>
              <a:t>b</a:t>
            </a:r>
            <a:r>
              <a:rPr lang="en-US" altLang="zh-CN" sz="2000" i="1" baseline="-25000" dirty="0" err="1">
                <a:solidFill>
                  <a:srgbClr val="FF0000"/>
                </a:solidFill>
                <a:cs typeface="Times New Roman" pitchFamily="18" charset="0"/>
              </a:rPr>
              <a:t>k</a:t>
            </a:r>
            <a:r>
              <a:rPr lang="en-US" altLang="zh-CN" sz="2000" dirty="0">
                <a:cs typeface="Times New Roman" pitchFamily="18" charset="0"/>
              </a:rPr>
              <a:t>   </a:t>
            </a:r>
            <a:r>
              <a:rPr lang="en-US" altLang="zh-CN" sz="2000" i="1" dirty="0" err="1">
                <a:cs typeface="Times New Roman" pitchFamily="18" charset="0"/>
              </a:rPr>
              <a:t>b</a:t>
            </a:r>
            <a:r>
              <a:rPr lang="en-US" altLang="zh-CN" sz="2000" i="1" baseline="-25000" dirty="0" err="1">
                <a:cs typeface="Times New Roman" pitchFamily="18" charset="0"/>
              </a:rPr>
              <a:t>k</a:t>
            </a:r>
            <a:r>
              <a:rPr lang="en-US" altLang="zh-CN" sz="2000" baseline="-25000" dirty="0" err="1">
                <a:cs typeface="Times New Roman" pitchFamily="18" charset="0"/>
              </a:rPr>
              <a:t>+1</a:t>
            </a:r>
            <a:r>
              <a:rPr lang="en-US" altLang="zh-CN" sz="2000" dirty="0">
                <a:cs typeface="Times New Roman" pitchFamily="18" charset="0"/>
              </a:rPr>
              <a:t> </a:t>
            </a:r>
            <a:r>
              <a:rPr lang="en-US" altLang="zh-CN" sz="2000" dirty="0">
                <a:latin typeface="宋体"/>
                <a:ea typeface="宋体" pitchFamily="2" charset="-122"/>
                <a:cs typeface="Times New Roman" pitchFamily="18" charset="0"/>
              </a:rPr>
              <a:t>…</a:t>
            </a:r>
            <a:r>
              <a:rPr lang="en-US" altLang="zh-CN" sz="2000" dirty="0"/>
              <a:t> </a:t>
            </a:r>
            <a:r>
              <a:rPr lang="en-US" altLang="zh-CN" sz="2000" i="1" dirty="0" err="1"/>
              <a:t>b</a:t>
            </a:r>
            <a:r>
              <a:rPr lang="en-US" altLang="zh-CN" sz="2000" i="1" baseline="-25000" dirty="0" err="1"/>
              <a:t>n</a:t>
            </a:r>
            <a:r>
              <a:rPr lang="en-US" altLang="zh-CN" sz="2000" baseline="-25000" dirty="0"/>
              <a:t>-1</a:t>
            </a:r>
            <a:endParaRPr lang="en-US" altLang="en-US" sz="2000" baseline="-25000" dirty="0"/>
          </a:p>
        </p:txBody>
      </p:sp>
      <p:grpSp>
        <p:nvGrpSpPr>
          <p:cNvPr id="22" name="组合 21"/>
          <p:cNvGrpSpPr/>
          <p:nvPr/>
        </p:nvGrpSpPr>
        <p:grpSpPr>
          <a:xfrm>
            <a:off x="5715008" y="2855908"/>
            <a:ext cx="1368425" cy="1073158"/>
            <a:chOff x="5775343" y="3141660"/>
            <a:chExt cx="1368425" cy="1073158"/>
          </a:xfrm>
        </p:grpSpPr>
        <p:sp>
          <p:nvSpPr>
            <p:cNvPr id="10" name="Text Box 12"/>
            <p:cNvSpPr txBox="1">
              <a:spLocks noChangeArrowheads="1"/>
            </p:cNvSpPr>
            <p:nvPr/>
          </p:nvSpPr>
          <p:spPr bwMode="auto">
            <a:xfrm>
              <a:off x="5775343" y="3383821"/>
              <a:ext cx="1368425" cy="83099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ea typeface="楷体" pitchFamily="49" charset="-122"/>
                  <a:cs typeface="Times New Roman" pitchFamily="18" charset="0"/>
                </a:rPr>
                <a:t>左子树中</a:t>
              </a:r>
              <a:r>
                <a:rPr lang="zh-CN" altLang="en-US" sz="1800">
                  <a:ea typeface="楷体" pitchFamily="49" charset="-122"/>
                  <a:cs typeface="Times New Roman" pitchFamily="18" charset="0"/>
                </a:rPr>
                <a:t>序序列，有</a:t>
              </a:r>
              <a:r>
                <a:rPr lang="en-US" altLang="zh-CN" sz="1800" i="1">
                  <a:ea typeface="楷体" pitchFamily="49" charset="-122"/>
                  <a:cs typeface="Times New Roman" pitchFamily="18" charset="0"/>
                </a:rPr>
                <a:t>k</a:t>
              </a:r>
              <a:r>
                <a:rPr lang="zh-CN" altLang="en-US" sz="1800">
                  <a:ea typeface="楷体" pitchFamily="49" charset="-122"/>
                  <a:cs typeface="Times New Roman" pitchFamily="18" charset="0"/>
                </a:rPr>
                <a:t>个结点</a:t>
              </a:r>
              <a:endParaRPr lang="zh-CN" altLang="en-US" sz="1800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4" name="AutoShape 16"/>
            <p:cNvSpPr>
              <a:spLocks/>
            </p:cNvSpPr>
            <p:nvPr/>
          </p:nvSpPr>
          <p:spPr bwMode="auto">
            <a:xfrm rot="16200000">
              <a:off x="6371431" y="2782092"/>
              <a:ext cx="144463" cy="863600"/>
            </a:xfrm>
            <a:prstGeom prst="leftBrace">
              <a:avLst>
                <a:gd name="adj1" fmla="val 4981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7346980" y="2855908"/>
            <a:ext cx="1439862" cy="1073158"/>
            <a:chOff x="7286644" y="3141660"/>
            <a:chExt cx="1439862" cy="1073158"/>
          </a:xfrm>
        </p:grpSpPr>
        <p:sp>
          <p:nvSpPr>
            <p:cNvPr id="11" name="Text Box 13"/>
            <p:cNvSpPr txBox="1">
              <a:spLocks noChangeArrowheads="1"/>
            </p:cNvSpPr>
            <p:nvPr/>
          </p:nvSpPr>
          <p:spPr bwMode="auto">
            <a:xfrm>
              <a:off x="7286644" y="3383821"/>
              <a:ext cx="1439862" cy="83099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ea typeface="楷体" pitchFamily="49" charset="-122"/>
                  <a:cs typeface="Times New Roman" pitchFamily="18" charset="0"/>
                </a:rPr>
                <a:t>右子树中</a:t>
              </a:r>
              <a:r>
                <a:rPr lang="zh-CN" altLang="en-US" sz="1800">
                  <a:ea typeface="楷体" pitchFamily="49" charset="-122"/>
                  <a:cs typeface="Times New Roman" pitchFamily="18" charset="0"/>
                </a:rPr>
                <a:t>序序列，有</a:t>
              </a:r>
              <a:r>
                <a:rPr lang="en-US" altLang="zh-CN" sz="1800" i="1"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altLang="zh-CN" sz="1800"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lang="en-US" altLang="zh-CN" sz="1800" i="1">
                  <a:ea typeface="楷体" pitchFamily="49" charset="-122"/>
                  <a:cs typeface="Times New Roman" pitchFamily="18" charset="0"/>
                </a:rPr>
                <a:t>k</a:t>
              </a:r>
              <a:r>
                <a:rPr lang="en-US" altLang="zh-CN" sz="1800"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lang="en-US" altLang="zh-CN" sz="180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1800">
                  <a:ea typeface="楷体" pitchFamily="49" charset="-122"/>
                  <a:cs typeface="Times New Roman" pitchFamily="18" charset="0"/>
                </a:rPr>
                <a:t>个结点</a:t>
              </a:r>
              <a:endParaRPr lang="zh-CN" altLang="en-US" sz="1800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5" name="AutoShape 17"/>
            <p:cNvSpPr>
              <a:spLocks/>
            </p:cNvSpPr>
            <p:nvPr/>
          </p:nvSpPr>
          <p:spPr bwMode="auto">
            <a:xfrm rot="16200000">
              <a:off x="7925620" y="2782092"/>
              <a:ext cx="144463" cy="863600"/>
            </a:xfrm>
            <a:prstGeom prst="leftBrace">
              <a:avLst>
                <a:gd name="adj1" fmla="val 4981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692275" y="1714488"/>
            <a:ext cx="5522931" cy="777875"/>
            <a:chOff x="1692275" y="2000240"/>
            <a:chExt cx="5522931" cy="777875"/>
          </a:xfrm>
        </p:grpSpPr>
        <p:sp>
          <p:nvSpPr>
            <p:cNvPr id="16" name="Line 18"/>
            <p:cNvSpPr>
              <a:spLocks noChangeShapeType="1"/>
            </p:cNvSpPr>
            <p:nvPr/>
          </p:nvSpPr>
          <p:spPr bwMode="auto">
            <a:xfrm>
              <a:off x="1692275" y="2454265"/>
              <a:ext cx="0" cy="323850"/>
            </a:xfrm>
            <a:prstGeom prst="line">
              <a:avLst/>
            </a:prstGeom>
            <a:noFill/>
            <a:ln w="38100">
              <a:solidFill>
                <a:srgbClr val="CC00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 flipV="1">
              <a:off x="1692275" y="2433946"/>
              <a:ext cx="5522931" cy="0"/>
            </a:xfrm>
            <a:prstGeom prst="line">
              <a:avLst/>
            </a:prstGeom>
            <a:noFill/>
            <a:ln w="38100">
              <a:solidFill>
                <a:srgbClr val="CC00FF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>
              <a:off x="7215206" y="2444740"/>
              <a:ext cx="0" cy="323850"/>
            </a:xfrm>
            <a:prstGeom prst="line">
              <a:avLst/>
            </a:prstGeom>
            <a:noFill/>
            <a:ln w="38100">
              <a:solidFill>
                <a:srgbClr val="CC00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Text Box 22"/>
            <p:cNvSpPr txBox="1">
              <a:spLocks noChangeArrowheads="1"/>
            </p:cNvSpPr>
            <p:nvPr/>
          </p:nvSpPr>
          <p:spPr bwMode="auto">
            <a:xfrm>
              <a:off x="2339975" y="2000240"/>
              <a:ext cx="3889375" cy="304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通过根结点</a:t>
              </a:r>
              <a:r>
                <a:rPr lang="en-US" altLang="zh-CN" sz="2000" i="1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en-US" altLang="zh-CN" sz="2000" baseline="-2500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0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在中序序列中找到</a:t>
              </a:r>
              <a:r>
                <a:rPr lang="en-US" altLang="zh-CN" sz="2000" i="1" dirty="0" err="1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b</a:t>
              </a:r>
              <a:r>
                <a:rPr lang="en-US" altLang="zh-CN" sz="2000" i="1" baseline="-25000" dirty="0" err="1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k</a:t>
              </a:r>
              <a:endParaRPr lang="en-US" altLang="zh-CN" sz="2000" i="1" baseline="-250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079294" y="4638950"/>
            <a:ext cx="5850293" cy="1861884"/>
            <a:chOff x="2079294" y="4638950"/>
            <a:chExt cx="5850293" cy="1861884"/>
          </a:xfrm>
        </p:grpSpPr>
        <p:sp>
          <p:nvSpPr>
            <p:cNvPr id="26" name="椭圆 25"/>
            <p:cNvSpPr/>
            <p:nvPr/>
          </p:nvSpPr>
          <p:spPr>
            <a:xfrm>
              <a:off x="4567504" y="4638950"/>
              <a:ext cx="576000" cy="5760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baseline="-25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0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571736" y="5507196"/>
              <a:ext cx="2000264" cy="70788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先序：</a:t>
              </a:r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baseline="-25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zh-CN" sz="2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altLang="zh-CN" sz="200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… </a:t>
              </a:r>
              <a:r>
                <a:rPr lang="en-US" altLang="zh-CN" sz="2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i="1" baseline="-25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</a:p>
            <a:p>
              <a:pPr algn="l"/>
              <a:r>
                <a:rPr lang="zh-CN" altLang="en-US" sz="200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中序：</a:t>
              </a:r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 b</a:t>
              </a:r>
              <a:r>
                <a:rPr lang="en-US" altLang="zh-CN" sz="2000" baseline="-25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altLang="zh-CN" sz="2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altLang="zh-CN" sz="200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…</a:t>
              </a:r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b</a:t>
              </a:r>
              <a:r>
                <a:rPr lang="en-US" altLang="zh-CN" sz="2000" i="1" baseline="-2500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k</a:t>
              </a:r>
              <a:r>
                <a:rPr lang="en-US" altLang="zh-CN" sz="2000" baseline="-2500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-1</a:t>
              </a:r>
              <a:endParaRPr lang="zh-CN" altLang="en-US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079294" y="5286388"/>
              <a:ext cx="492443" cy="121444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000">
                  <a:latin typeface="楷体" pitchFamily="49" charset="-122"/>
                  <a:ea typeface="楷体" pitchFamily="49" charset="-122"/>
                </a:rPr>
                <a:t>左子树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214942" y="5507196"/>
              <a:ext cx="2206955" cy="70788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先序：</a:t>
              </a:r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i="1" baseline="-25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lang="en-US" altLang="zh-CN" sz="2000" baseline="-25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+1</a:t>
              </a:r>
              <a:r>
                <a:rPr lang="en-US" altLang="zh-CN" sz="2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00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…</a:t>
              </a:r>
              <a:r>
                <a:rPr lang="en-US" altLang="zh-CN" sz="2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i="1" baseline="-25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altLang="zh-CN" sz="2000" baseline="-25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-1</a:t>
              </a:r>
              <a:endParaRPr lang="en-US" altLang="zh-CN" sz="2000" i="1" baseline="-25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l"/>
              <a:r>
                <a:rPr lang="zh-CN" altLang="en-US" sz="200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中序：</a:t>
              </a:r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 b</a:t>
              </a:r>
              <a:r>
                <a:rPr lang="en-US" altLang="zh-CN" sz="2000" i="1" baseline="-25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lang="en-US" altLang="zh-CN" sz="2000" baseline="-25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+1</a:t>
              </a:r>
              <a:r>
                <a:rPr lang="en-US" altLang="zh-CN" sz="2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00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…</a:t>
              </a:r>
              <a:r>
                <a:rPr lang="en-US" altLang="zh-CN" sz="2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zh-CN" sz="2000" i="1" baseline="-25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altLang="zh-CN" sz="2000" baseline="-25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-1</a:t>
              </a:r>
              <a:endParaRPr lang="en-US" altLang="en-US" sz="2000" baseline="-25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437144" y="5286388"/>
              <a:ext cx="492443" cy="121444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000">
                  <a:latin typeface="楷体" pitchFamily="49" charset="-122"/>
                  <a:ea typeface="楷体" pitchFamily="49" charset="-122"/>
                </a:rPr>
                <a:t>右子树</a:t>
              </a:r>
            </a:p>
          </p:txBody>
        </p:sp>
        <p:cxnSp>
          <p:nvCxnSpPr>
            <p:cNvPr id="32" name="直接连接符 31"/>
            <p:cNvCxnSpPr>
              <a:stCxn id="26" idx="2"/>
              <a:endCxn id="27" idx="0"/>
            </p:cNvCxnSpPr>
            <p:nvPr/>
          </p:nvCxnSpPr>
          <p:spPr>
            <a:xfrm rot="10800000" flipV="1">
              <a:off x="3571868" y="4926950"/>
              <a:ext cx="995636" cy="58024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26" idx="6"/>
              <a:endCxn id="29" idx="0"/>
            </p:cNvCxnSpPr>
            <p:nvPr/>
          </p:nvCxnSpPr>
          <p:spPr>
            <a:xfrm>
              <a:off x="5143504" y="4926950"/>
              <a:ext cx="1174916" cy="58024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下箭头 35"/>
          <p:cNvSpPr/>
          <p:nvPr/>
        </p:nvSpPr>
        <p:spPr>
          <a:xfrm>
            <a:off x="4714876" y="3929066"/>
            <a:ext cx="285752" cy="500066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44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377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 Box 2"/>
          <p:cNvSpPr txBox="1">
            <a:spLocks noChangeArrowheads="1"/>
          </p:cNvSpPr>
          <p:nvPr/>
        </p:nvSpPr>
        <p:spPr bwMode="auto">
          <a:xfrm>
            <a:off x="357158" y="666749"/>
            <a:ext cx="8964612" cy="837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200" b="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已知先序序列为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ABDGCEF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，中序序列为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DGBAECF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，则构造二叉树的过程如下所示。</a:t>
            </a:r>
            <a:r>
              <a:rPr kumimoji="1" lang="zh-CN" altLang="en-US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</a:p>
        </p:txBody>
      </p:sp>
      <p:sp>
        <p:nvSpPr>
          <p:cNvPr id="117789" name="Text Box 29"/>
          <p:cNvSpPr txBox="1">
            <a:spLocks noChangeArrowheads="1"/>
          </p:cNvSpPr>
          <p:nvPr/>
        </p:nvSpPr>
        <p:spPr bwMode="auto">
          <a:xfrm>
            <a:off x="3571868" y="6000768"/>
            <a:ext cx="237648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CC00FF"/>
                </a:solidFill>
                <a:latin typeface="微软雅黑" pitchFamily="34" charset="-122"/>
                <a:ea typeface="微软雅黑" pitchFamily="34" charset="-122"/>
              </a:rPr>
              <a:t>二叉树构造完毕</a:t>
            </a:r>
          </a:p>
        </p:txBody>
      </p:sp>
      <p:sp>
        <p:nvSpPr>
          <p:cNvPr id="117790" name="Text Box 30"/>
          <p:cNvSpPr txBox="1">
            <a:spLocks noChangeArrowheads="1"/>
          </p:cNvSpPr>
          <p:nvPr/>
        </p:nvSpPr>
        <p:spPr bwMode="auto">
          <a:xfrm>
            <a:off x="395288" y="115888"/>
            <a:ext cx="6553200" cy="457200"/>
          </a:xfrm>
          <a:prstGeom prst="rect">
            <a:avLst/>
          </a:prstGeom>
          <a:solidFill>
            <a:srgbClr val="CC00FF"/>
          </a:solidFill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由先序和中序序列构造二叉树示例的演示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571868" y="1643050"/>
            <a:ext cx="2000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先序</a:t>
            </a:r>
            <a:r>
              <a:rPr kumimoji="1"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i="1">
                <a:latin typeface="Consolas" pitchFamily="49" charset="0"/>
                <a:ea typeface="楷体" pitchFamily="49" charset="-122"/>
                <a:cs typeface="Consolas" pitchFamily="49" charset="0"/>
              </a:rPr>
              <a:t>BDGCEF</a:t>
            </a:r>
          </a:p>
          <a:p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中序</a:t>
            </a:r>
            <a:r>
              <a:rPr kumimoji="1"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i="1">
                <a:latin typeface="Consolas" pitchFamily="49" charset="0"/>
                <a:ea typeface="楷体" pitchFamily="49" charset="-122"/>
                <a:cs typeface="Consolas" pitchFamily="49" charset="0"/>
              </a:rPr>
              <a:t>DGB</a:t>
            </a:r>
            <a:r>
              <a:rPr kumimoji="1" lang="en-US" altLang="zh-CN" sz="18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i="1">
                <a:latin typeface="Consolas" pitchFamily="49" charset="0"/>
                <a:ea typeface="楷体" pitchFamily="49" charset="-122"/>
                <a:cs typeface="Consolas" pitchFamily="49" charset="0"/>
              </a:rPr>
              <a:t>ECF 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429124" y="2285992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zh-CN" altLang="en-US" sz="2000" i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00298" y="2857496"/>
            <a:ext cx="1357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先序</a:t>
            </a:r>
            <a:r>
              <a:rPr kumimoji="1"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en-US" altLang="zh-CN" sz="1800" i="1">
                <a:latin typeface="Consolas" pitchFamily="49" charset="0"/>
                <a:ea typeface="楷体" pitchFamily="49" charset="-122"/>
                <a:cs typeface="Consolas" pitchFamily="49" charset="0"/>
              </a:rPr>
              <a:t>DG</a:t>
            </a:r>
          </a:p>
          <a:p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中序</a:t>
            </a:r>
            <a:r>
              <a:rPr kumimoji="1"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i="1">
                <a:latin typeface="Consolas" pitchFamily="49" charset="0"/>
                <a:ea typeface="楷体" pitchFamily="49" charset="-122"/>
                <a:cs typeface="Consolas" pitchFamily="49" charset="0"/>
              </a:rPr>
              <a:t>DG</a:t>
            </a:r>
            <a:r>
              <a:rPr kumimoji="1" lang="en-US" altLang="zh-CN" sz="18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en-US" altLang="zh-CN" sz="1800" i="1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3428992" y="3500438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</a:t>
            </a:r>
            <a:endParaRPr lang="zh-CN" altLang="en-US" sz="2000" i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643570" y="2857496"/>
            <a:ext cx="142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先序</a:t>
            </a:r>
            <a:r>
              <a:rPr kumimoji="1"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kumimoji="1" lang="en-US" altLang="zh-CN" sz="1800" i="1">
                <a:latin typeface="Consolas" pitchFamily="49" charset="0"/>
                <a:ea typeface="楷体" pitchFamily="49" charset="-122"/>
                <a:cs typeface="Consolas" pitchFamily="49" charset="0"/>
              </a:rPr>
              <a:t>EF</a:t>
            </a:r>
          </a:p>
          <a:p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中序</a:t>
            </a:r>
            <a:r>
              <a:rPr kumimoji="1"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i="1"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en-US" altLang="zh-CN" sz="18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kumimoji="1" lang="en-US" altLang="zh-CN" sz="1800" i="1">
                <a:latin typeface="Consolas" pitchFamily="49" charset="0"/>
                <a:ea typeface="楷体" pitchFamily="49" charset="-122"/>
                <a:cs typeface="Consolas" pitchFamily="49" charset="0"/>
              </a:rPr>
              <a:t>F 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5643570" y="3500438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zh-CN" altLang="en-US" sz="2000" i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29124" y="3786190"/>
            <a:ext cx="1000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先序</a:t>
            </a:r>
            <a:r>
              <a:rPr kumimoji="1"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</a:p>
          <a:p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中序</a:t>
            </a:r>
            <a:r>
              <a:rPr kumimoji="1"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en-US" altLang="zh-CN" sz="1800" i="1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5072066" y="4429132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</a:t>
            </a:r>
            <a:endParaRPr lang="zh-CN" altLang="en-US" sz="2000" i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57950" y="3786190"/>
            <a:ext cx="1000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先序</a:t>
            </a:r>
            <a:r>
              <a:rPr kumimoji="1"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</a:p>
          <a:p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中序</a:t>
            </a:r>
            <a:r>
              <a:rPr kumimoji="1"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1800" i="1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6572264" y="4429132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</a:t>
            </a:r>
            <a:endParaRPr lang="zh-CN" altLang="en-US" sz="2000" i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571604" y="3786190"/>
            <a:ext cx="1357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先序</a:t>
            </a:r>
            <a:r>
              <a:rPr kumimoji="1"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1800" i="1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</a:p>
          <a:p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中序</a:t>
            </a:r>
            <a:r>
              <a:rPr kumimoji="1"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1800" i="1">
                <a:latin typeface="Consolas" pitchFamily="49" charset="0"/>
                <a:ea typeface="楷体" pitchFamily="49" charset="-122"/>
                <a:cs typeface="Consolas" pitchFamily="49" charset="0"/>
              </a:rPr>
              <a:t>G 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2500298" y="4429132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</a:t>
            </a:r>
            <a:endParaRPr lang="zh-CN" altLang="en-US" sz="2000" i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714744" y="4997247"/>
            <a:ext cx="928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先序</a:t>
            </a:r>
            <a:r>
              <a:rPr kumimoji="1"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</a:p>
          <a:p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中序</a:t>
            </a:r>
            <a:r>
              <a:rPr kumimoji="1"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en-US" altLang="zh-CN" sz="1800" i="1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3286116" y="5357826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zh-CN" altLang="en-US" sz="2000" i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8" name="直接连接符 37"/>
          <p:cNvCxnSpPr>
            <a:stCxn id="25" idx="3"/>
            <a:endCxn id="27" idx="0"/>
          </p:cNvCxnSpPr>
          <p:nvPr/>
        </p:nvCxnSpPr>
        <p:spPr>
          <a:xfrm rot="5400000">
            <a:off x="3643307" y="2651849"/>
            <a:ext cx="848589" cy="84858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25" idx="5"/>
            <a:endCxn id="29" idx="0"/>
          </p:cNvCxnSpPr>
          <p:nvPr/>
        </p:nvCxnSpPr>
        <p:spPr>
          <a:xfrm rot="16200000" flipH="1">
            <a:off x="4902138" y="2544691"/>
            <a:ext cx="848589" cy="106290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27" idx="3"/>
            <a:endCxn id="35" idx="7"/>
          </p:cNvCxnSpPr>
          <p:nvPr/>
        </p:nvCxnSpPr>
        <p:spPr>
          <a:xfrm rot="5400000">
            <a:off x="2866155" y="3866295"/>
            <a:ext cx="625608" cy="62560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5" idx="5"/>
            <a:endCxn id="37" idx="1"/>
          </p:cNvCxnSpPr>
          <p:nvPr/>
        </p:nvCxnSpPr>
        <p:spPr>
          <a:xfrm rot="16200000" flipH="1">
            <a:off x="2794717" y="4866427"/>
            <a:ext cx="625608" cy="4827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29" idx="3"/>
            <a:endCxn id="31" idx="0"/>
          </p:cNvCxnSpPr>
          <p:nvPr/>
        </p:nvCxnSpPr>
        <p:spPr>
          <a:xfrm rot="5400000">
            <a:off x="5214943" y="3937733"/>
            <a:ext cx="562837" cy="41996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29" idx="5"/>
            <a:endCxn id="33" idx="1"/>
          </p:cNvCxnSpPr>
          <p:nvPr/>
        </p:nvCxnSpPr>
        <p:spPr>
          <a:xfrm rot="16200000" flipH="1">
            <a:off x="6009427" y="3866295"/>
            <a:ext cx="625608" cy="62560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45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562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89" grpId="0"/>
      <p:bldP spid="24" grpId="0"/>
      <p:bldP spid="25" grpId="0" animBg="1"/>
      <p:bldP spid="26" grpId="0"/>
      <p:bldP spid="27" grpId="0" animBg="1"/>
      <p:bldP spid="28" grpId="0"/>
      <p:bldP spid="29" grpId="0" animBg="1"/>
      <p:bldP spid="30" grpId="0"/>
      <p:bldP spid="31" grpId="0" animBg="1"/>
      <p:bldP spid="32" grpId="0"/>
      <p:bldP spid="33" grpId="0" animBg="1"/>
      <p:bldP spid="34" grpId="0"/>
      <p:bldP spid="35" grpId="0" animBg="1"/>
      <p:bldP spid="36" grpId="0"/>
      <p:bldP spid="3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428596" y="1214422"/>
            <a:ext cx="8358246" cy="3637480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216000" rIns="144000" bIns="216000">
            <a:spAutoFit/>
          </a:bodyPr>
          <a:lstStyle/>
          <a:p>
            <a:pPr algn="just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BTNode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</a:t>
            </a:r>
            <a:r>
              <a:rPr kumimoji="1"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CreateBT1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(char 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*pre</a:t>
            </a: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char *in</a:t>
            </a: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n)</a:t>
            </a:r>
          </a:p>
          <a:p>
            <a:pPr algn="just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BTNode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*s;  char *p;  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k;</a:t>
            </a:r>
          </a:p>
          <a:p>
            <a:pPr algn="just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(n&lt;=0) return NULL;</a:t>
            </a:r>
          </a:p>
          <a:p>
            <a:pPr algn="just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BTNode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*)</a:t>
            </a:r>
            <a:r>
              <a:rPr kumimoji="1" lang="en-US" altLang="zh-CN" sz="180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malloc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sizeof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BTNode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)); 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创建根结点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2800"/>
              </a:lnSpc>
              <a:spcBef>
                <a:spcPts val="0"/>
              </a:spcBef>
            </a:pP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s-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&gt;data=*pre;</a:t>
            </a:r>
          </a:p>
          <a:p>
            <a:pPr algn="just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kumimoji="1" lang="en-US" altLang="zh-CN" sz="1800" dirty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(p=</a:t>
            </a:r>
            <a:r>
              <a:rPr kumimoji="1" lang="en-US" altLang="zh-CN" sz="1800" dirty="0" err="1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in;p</a:t>
            </a:r>
            <a:r>
              <a:rPr kumimoji="1" lang="en-US" altLang="zh-CN" sz="1800" dirty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kumimoji="1" lang="en-US" altLang="zh-CN" sz="1800" dirty="0" err="1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in+n;p</a:t>
            </a:r>
            <a:r>
              <a:rPr kumimoji="1" lang="en-US" altLang="zh-CN" sz="1800" dirty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  <a:r>
              <a:rPr kumimoji="1" lang="en-US" altLang="zh-CN" sz="180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     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找为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位置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</a:p>
          <a:p>
            <a:pPr algn="just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80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if </a:t>
            </a:r>
            <a:r>
              <a:rPr kumimoji="1" lang="en-US" altLang="zh-CN" sz="1800" dirty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(*p==*pre)</a:t>
            </a:r>
          </a:p>
          <a:p>
            <a:pPr algn="just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break</a:t>
            </a:r>
            <a:r>
              <a:rPr kumimoji="1" lang="en-US" altLang="zh-CN" sz="1800" dirty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80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k=p-in; </a:t>
            </a:r>
            <a:endParaRPr kumimoji="1" lang="en-US" altLang="zh-CN" sz="1800" dirty="0">
              <a:solidFill>
                <a:srgbClr val="CC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18788" name="Text Box 4"/>
          <p:cNvSpPr txBox="1">
            <a:spLocks noChangeArrowheads="1"/>
          </p:cNvSpPr>
          <p:nvPr/>
        </p:nvSpPr>
        <p:spPr bwMode="auto">
          <a:xfrm>
            <a:off x="571472" y="642918"/>
            <a:ext cx="6769100" cy="363176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200" dirty="0">
                <a:latin typeface="楷体" pitchFamily="49" charset="-122"/>
                <a:ea typeface="楷体" pitchFamily="49" charset="-122"/>
              </a:rPr>
              <a:t>由上述定理得到以下构造二叉树的算法：</a:t>
            </a:r>
            <a:endParaRPr lang="zh-CN" altLang="en-US" sz="22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46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330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357158" y="4857760"/>
            <a:ext cx="8001056" cy="148556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44000">
            <a:spAutoFit/>
          </a:bodyPr>
          <a:lstStyle/>
          <a:p>
            <a:pPr algn="just">
              <a:lnSpc>
                <a:spcPts val="2400"/>
              </a:lnSpc>
              <a:spcBef>
                <a:spcPts val="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s-&gt;lchild=</a:t>
            </a:r>
            <a:r>
              <a:rPr kumimoji="1"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CreateBT1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(pre+1</a:t>
            </a: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</a:t>
            </a: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k);        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构造左子树</a:t>
            </a:r>
          </a:p>
          <a:p>
            <a:pPr algn="just">
              <a:lnSpc>
                <a:spcPts val="2400"/>
              </a:lnSpc>
              <a:spcBef>
                <a:spcPts val="0"/>
              </a:spcBef>
            </a:pP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s-&gt;rchild=</a:t>
            </a:r>
            <a:r>
              <a:rPr kumimoji="1"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CreateBT1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(pre+k+1</a:t>
            </a: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p+1</a:t>
            </a: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n-k-1); 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//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构造右子树</a:t>
            </a:r>
            <a:endParaRPr kumimoji="1"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2400"/>
              </a:lnSpc>
              <a:spcBef>
                <a:spcPts val="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91211" y="3214686"/>
            <a:ext cx="492443" cy="257176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spc="600">
                <a:latin typeface="微软雅黑" pitchFamily="34" charset="-122"/>
                <a:ea typeface="微软雅黑" pitchFamily="34" charset="-122"/>
              </a:rPr>
              <a:t>先序遍历的思路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14480" y="618905"/>
            <a:ext cx="4929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ea typeface="楷体" pitchFamily="49" charset="-122"/>
                <a:cs typeface="Times New Roman" pitchFamily="18" charset="0"/>
              </a:rPr>
              <a:t>先序</a:t>
            </a:r>
            <a:r>
              <a:rPr lang="en-US" altLang="zh-CN" sz="2000">
                <a:ea typeface="楷体" pitchFamily="49" charset="-122"/>
                <a:cs typeface="Times New Roman" pitchFamily="18" charset="0"/>
              </a:rPr>
              <a:t>pre</a:t>
            </a:r>
            <a:r>
              <a:rPr lang="zh-CN" altLang="en-US" sz="2000">
                <a:ea typeface="楷体" pitchFamily="49" charset="-122"/>
                <a:cs typeface="Times New Roman" pitchFamily="18" charset="0"/>
              </a:rPr>
              <a:t>：</a:t>
            </a:r>
            <a:r>
              <a:rPr lang="en-US" altLang="zh-CN" i="1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baseline="-250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i="1">
                <a:solidFill>
                  <a:srgbClr val="003300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000" baseline="-25000">
                <a:solidFill>
                  <a:srgbClr val="003300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000">
                <a:solidFill>
                  <a:srgbClr val="003300"/>
                </a:solidFill>
                <a:ea typeface="楷体" pitchFamily="49" charset="-122"/>
                <a:cs typeface="Times New Roman" pitchFamily="18" charset="0"/>
              </a:rPr>
              <a:t>  …  </a:t>
            </a:r>
            <a:r>
              <a:rPr lang="en-US" altLang="zh-CN" sz="2000" i="1">
                <a:solidFill>
                  <a:srgbClr val="003300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000" i="1" baseline="-25000">
                <a:solidFill>
                  <a:srgbClr val="003300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000" baseline="-25000">
                <a:solidFill>
                  <a:srgbClr val="003300"/>
                </a:solidFill>
                <a:ea typeface="楷体" pitchFamily="49" charset="-122"/>
                <a:cs typeface="Times New Roman" pitchFamily="18" charset="0"/>
              </a:rPr>
              <a:t>-1</a:t>
            </a:r>
            <a:r>
              <a:rPr lang="en-US" altLang="zh-CN" sz="2000" i="1" baseline="-25000">
                <a:solidFill>
                  <a:srgbClr val="003300"/>
                </a:solidFill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000">
                <a:solidFill>
                  <a:srgbClr val="003300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i="1">
                <a:solidFill>
                  <a:srgbClr val="003300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000" i="1" baseline="-25000">
                <a:solidFill>
                  <a:srgbClr val="003300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000"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000" i="1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000" i="1" baseline="-2500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000" baseline="-2500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+1 </a:t>
            </a:r>
            <a:r>
              <a:rPr lang="en-US" altLang="zh-CN" sz="200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…  </a:t>
            </a:r>
            <a:r>
              <a:rPr lang="en-US" altLang="zh-CN" sz="2000" i="1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000" i="1" baseline="-2500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baseline="-2500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-2   </a:t>
            </a:r>
            <a:r>
              <a:rPr lang="en-US" altLang="zh-CN" sz="2000" i="1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000" i="1" baseline="-2500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baseline="-2500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-1</a:t>
            </a:r>
            <a:endParaRPr lang="zh-CN" altLang="en-US" sz="2000">
              <a:solidFill>
                <a:srgbClr val="CC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14480" y="1004613"/>
            <a:ext cx="485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ea typeface="楷体" pitchFamily="49" charset="-122"/>
                <a:cs typeface="Times New Roman" pitchFamily="18" charset="0"/>
              </a:rPr>
              <a:t>中序</a:t>
            </a:r>
            <a:r>
              <a:rPr lang="en-US" altLang="zh-CN" sz="2000">
                <a:ea typeface="楷体" pitchFamily="49" charset="-122"/>
                <a:cs typeface="Times New Roman" pitchFamily="18" charset="0"/>
              </a:rPr>
              <a:t>in</a:t>
            </a:r>
            <a:r>
              <a:rPr lang="zh-CN" altLang="en-US" sz="2000">
                <a:ea typeface="楷体" pitchFamily="49" charset="-122"/>
                <a:cs typeface="Times New Roman" pitchFamily="18" charset="0"/>
              </a:rPr>
              <a:t>：   </a:t>
            </a:r>
            <a:r>
              <a:rPr lang="en-US" altLang="zh-CN" sz="2000" i="1">
                <a:solidFill>
                  <a:srgbClr val="003300"/>
                </a:solidFill>
              </a:rPr>
              <a:t>b</a:t>
            </a:r>
            <a:r>
              <a:rPr lang="en-US" altLang="zh-CN" sz="2000" baseline="-25000">
                <a:solidFill>
                  <a:srgbClr val="003300"/>
                </a:solidFill>
              </a:rPr>
              <a:t>0</a:t>
            </a:r>
            <a:r>
              <a:rPr lang="en-US" altLang="zh-CN" sz="2000">
                <a:solidFill>
                  <a:srgbClr val="003300"/>
                </a:solidFill>
              </a:rPr>
              <a:t> </a:t>
            </a:r>
            <a:r>
              <a:rPr lang="en-US" altLang="zh-CN" sz="2000" i="1">
                <a:solidFill>
                  <a:srgbClr val="003300"/>
                </a:solidFill>
              </a:rPr>
              <a:t>b</a:t>
            </a:r>
            <a:r>
              <a:rPr lang="en-US" altLang="zh-CN" sz="2000" baseline="-25000">
                <a:solidFill>
                  <a:srgbClr val="003300"/>
                </a:solidFill>
              </a:rPr>
              <a:t>1</a:t>
            </a:r>
            <a:r>
              <a:rPr lang="en-US" altLang="zh-CN" sz="2000">
                <a:solidFill>
                  <a:srgbClr val="003300"/>
                </a:solidFill>
              </a:rPr>
              <a:t>  </a:t>
            </a:r>
            <a:r>
              <a:rPr lang="en-US" altLang="zh-CN" sz="2000">
                <a:solidFill>
                  <a:srgbClr val="003300"/>
                </a:solidFill>
                <a:latin typeface="宋体"/>
                <a:ea typeface="宋体" pitchFamily="2" charset="-122"/>
                <a:cs typeface="Times New Roman" pitchFamily="18" charset="0"/>
              </a:rPr>
              <a:t>… </a:t>
            </a:r>
            <a:r>
              <a:rPr lang="en-US" altLang="zh-CN" sz="2000" i="1">
                <a:solidFill>
                  <a:srgbClr val="003300"/>
                </a:solidFill>
                <a:ea typeface="宋体" pitchFamily="2" charset="-122"/>
                <a:cs typeface="Times New Roman" pitchFamily="18" charset="0"/>
              </a:rPr>
              <a:t>b</a:t>
            </a:r>
            <a:r>
              <a:rPr lang="en-US" altLang="zh-CN" sz="2000" i="1" baseline="-25000">
                <a:solidFill>
                  <a:srgbClr val="003300"/>
                </a:solidFill>
                <a:ea typeface="宋体" pitchFamily="2" charset="-122"/>
                <a:cs typeface="Times New Roman" pitchFamily="18" charset="0"/>
              </a:rPr>
              <a:t>k</a:t>
            </a:r>
            <a:r>
              <a:rPr lang="en-US" altLang="zh-CN" sz="2000" baseline="-25000">
                <a:solidFill>
                  <a:srgbClr val="003300"/>
                </a:solidFill>
                <a:ea typeface="宋体" pitchFamily="2" charset="-122"/>
                <a:cs typeface="Times New Roman" pitchFamily="18" charset="0"/>
              </a:rPr>
              <a:t>-1</a:t>
            </a:r>
            <a:r>
              <a:rPr lang="en-US" altLang="zh-CN" sz="2000">
                <a:cs typeface="Times New Roman" pitchFamily="18" charset="0"/>
              </a:rPr>
              <a:t>  </a:t>
            </a:r>
            <a:r>
              <a:rPr lang="en-US" altLang="zh-CN" i="1">
                <a:solidFill>
                  <a:srgbClr val="FF0000"/>
                </a:solidFill>
                <a:cs typeface="Times New Roman" pitchFamily="18" charset="0"/>
              </a:rPr>
              <a:t>b</a:t>
            </a:r>
            <a:r>
              <a:rPr lang="en-US" altLang="zh-CN" i="1" baseline="-25000">
                <a:solidFill>
                  <a:srgbClr val="FF0000"/>
                </a:solidFill>
                <a:cs typeface="Times New Roman" pitchFamily="18" charset="0"/>
              </a:rPr>
              <a:t>k</a:t>
            </a:r>
            <a:r>
              <a:rPr lang="en-US" altLang="zh-CN" sz="2000">
                <a:cs typeface="Times New Roman" pitchFamily="18" charset="0"/>
              </a:rPr>
              <a:t>  </a:t>
            </a:r>
            <a:r>
              <a:rPr lang="en-US" altLang="zh-CN" sz="2000" i="1">
                <a:solidFill>
                  <a:srgbClr val="CC00FF"/>
                </a:solidFill>
                <a:cs typeface="Times New Roman" pitchFamily="18" charset="0"/>
              </a:rPr>
              <a:t>b</a:t>
            </a:r>
            <a:r>
              <a:rPr lang="en-US" altLang="zh-CN" sz="2000" i="1" baseline="-25000">
                <a:solidFill>
                  <a:srgbClr val="CC00FF"/>
                </a:solidFill>
                <a:cs typeface="Times New Roman" pitchFamily="18" charset="0"/>
              </a:rPr>
              <a:t>k</a:t>
            </a:r>
            <a:r>
              <a:rPr lang="en-US" altLang="zh-CN" sz="2000" baseline="-25000">
                <a:solidFill>
                  <a:srgbClr val="CC00FF"/>
                </a:solidFill>
                <a:cs typeface="Times New Roman" pitchFamily="18" charset="0"/>
              </a:rPr>
              <a:t>+1</a:t>
            </a:r>
            <a:r>
              <a:rPr lang="en-US" altLang="zh-CN" sz="2000">
                <a:solidFill>
                  <a:srgbClr val="CC00FF"/>
                </a:solidFill>
                <a:cs typeface="Times New Roman" pitchFamily="18" charset="0"/>
              </a:rPr>
              <a:t>   </a:t>
            </a:r>
            <a:r>
              <a:rPr lang="en-US" altLang="zh-CN" sz="2000">
                <a:solidFill>
                  <a:srgbClr val="CC00FF"/>
                </a:solidFill>
                <a:latin typeface="宋体"/>
                <a:ea typeface="宋体" pitchFamily="2" charset="-122"/>
                <a:cs typeface="Times New Roman" pitchFamily="18" charset="0"/>
              </a:rPr>
              <a:t>…</a:t>
            </a:r>
            <a:r>
              <a:rPr lang="en-US" altLang="zh-CN" sz="2000">
                <a:solidFill>
                  <a:srgbClr val="CC00FF"/>
                </a:solidFill>
              </a:rPr>
              <a:t>       </a:t>
            </a:r>
            <a:r>
              <a:rPr lang="en-US" altLang="zh-CN" sz="2000" i="1">
                <a:solidFill>
                  <a:srgbClr val="CC00FF"/>
                </a:solidFill>
              </a:rPr>
              <a:t>b</a:t>
            </a:r>
            <a:r>
              <a:rPr lang="en-US" altLang="zh-CN" sz="2000" i="1" baseline="-25000">
                <a:solidFill>
                  <a:srgbClr val="CC00FF"/>
                </a:solidFill>
              </a:rPr>
              <a:t>n</a:t>
            </a:r>
            <a:r>
              <a:rPr lang="en-US" altLang="zh-CN" sz="2000" baseline="-25000">
                <a:solidFill>
                  <a:srgbClr val="CC00FF"/>
                </a:solidFill>
              </a:rPr>
              <a:t>-1</a:t>
            </a:r>
            <a:endParaRPr lang="en-US" altLang="en-US" sz="2000" baseline="-25000" dirty="0">
              <a:solidFill>
                <a:srgbClr val="CC00FF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rot="5400000" flipH="1" flipV="1">
            <a:off x="4358480" y="1559505"/>
            <a:ext cx="28575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48148" y="1668450"/>
            <a:ext cx="50006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/>
              <a:t>p</a:t>
            </a:r>
            <a:endParaRPr lang="zh-CN" altLang="en-US" sz="2000"/>
          </a:p>
        </p:txBody>
      </p:sp>
      <p:cxnSp>
        <p:nvCxnSpPr>
          <p:cNvPr id="12" name="直接箭头连接符 11"/>
          <p:cNvCxnSpPr/>
          <p:nvPr/>
        </p:nvCxnSpPr>
        <p:spPr>
          <a:xfrm rot="5400000">
            <a:off x="3169434" y="605411"/>
            <a:ext cx="28575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928926" y="168252"/>
            <a:ext cx="71438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/>
              <a:t>pre+1</a:t>
            </a:r>
            <a:endParaRPr lang="zh-CN" altLang="en-US" sz="2000"/>
          </a:p>
        </p:txBody>
      </p:sp>
      <p:cxnSp>
        <p:nvCxnSpPr>
          <p:cNvPr id="14" name="直接箭头连接符 13"/>
          <p:cNvCxnSpPr/>
          <p:nvPr/>
        </p:nvCxnSpPr>
        <p:spPr>
          <a:xfrm rot="5400000">
            <a:off x="4812508" y="580011"/>
            <a:ext cx="28575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29124" y="142852"/>
            <a:ext cx="100013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/>
              <a:t>pre+</a:t>
            </a:r>
            <a:r>
              <a:rPr lang="en-US" altLang="zh-CN" sz="2000" i="1"/>
              <a:t>k</a:t>
            </a:r>
            <a:r>
              <a:rPr lang="en-US" altLang="zh-CN" sz="2000"/>
              <a:t>+1</a:t>
            </a:r>
            <a:endParaRPr lang="zh-CN" altLang="en-US" sz="2000"/>
          </a:p>
        </p:txBody>
      </p:sp>
      <p:cxnSp>
        <p:nvCxnSpPr>
          <p:cNvPr id="16" name="直接箭头连接符 15"/>
          <p:cNvCxnSpPr/>
          <p:nvPr/>
        </p:nvCxnSpPr>
        <p:spPr>
          <a:xfrm rot="5400000" flipH="1" flipV="1">
            <a:off x="4858546" y="1546805"/>
            <a:ext cx="28575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786314" y="1655750"/>
            <a:ext cx="50006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/>
              <a:t>p+1</a:t>
            </a:r>
            <a:endParaRPr lang="zh-CN" altLang="en-US" sz="2000"/>
          </a:p>
        </p:txBody>
      </p:sp>
      <p:cxnSp>
        <p:nvCxnSpPr>
          <p:cNvPr id="19" name="直接箭头连接符 18"/>
          <p:cNvCxnSpPr/>
          <p:nvPr/>
        </p:nvCxnSpPr>
        <p:spPr>
          <a:xfrm rot="5400000" flipH="1" flipV="1">
            <a:off x="2891620" y="1546805"/>
            <a:ext cx="28575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19388" y="1655750"/>
            <a:ext cx="50006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/>
              <a:t>in</a:t>
            </a:r>
            <a:endParaRPr lang="zh-CN" altLang="en-US" sz="2000"/>
          </a:p>
        </p:txBody>
      </p:sp>
      <p:sp>
        <p:nvSpPr>
          <p:cNvPr id="18" name="TextBox 17"/>
          <p:cNvSpPr txBox="1"/>
          <p:nvPr/>
        </p:nvSpPr>
        <p:spPr>
          <a:xfrm>
            <a:off x="1142976" y="2357430"/>
            <a:ext cx="6072230" cy="19389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1"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左子树：</a:t>
            </a:r>
            <a:endParaRPr kumimoji="1" lang="en-US" altLang="zh-CN" sz="200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先序序列为</a:t>
            </a:r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pre+1</a:t>
            </a: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开始的</a:t>
            </a:r>
            <a:r>
              <a:rPr kumimoji="1" lang="en-US" altLang="zh-CN" sz="20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个字符</a:t>
            </a:r>
            <a:endParaRPr kumimoji="1" lang="en-US" altLang="zh-CN" sz="200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中序序列为</a:t>
            </a:r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</a:t>
            </a: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开始的</a:t>
            </a:r>
            <a:r>
              <a:rPr kumimoji="1" lang="en-US" altLang="zh-CN" sz="20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个字符</a:t>
            </a:r>
            <a:endParaRPr kumimoji="1" lang="en-US" altLang="zh-CN" sz="200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kumimoji="1"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右子树：</a:t>
            </a:r>
            <a:endParaRPr kumimoji="1" lang="en-US" altLang="zh-CN" sz="200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先序序列为</a:t>
            </a:r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pre+</a:t>
            </a:r>
            <a:r>
              <a:rPr kumimoji="1" lang="en-US" altLang="zh-CN" sz="20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开始的</a:t>
            </a:r>
            <a:r>
              <a:rPr kumimoji="1" lang="en-US" altLang="zh-CN" sz="20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kumimoji="1" lang="en-US" altLang="zh-CN" sz="20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个字符</a:t>
            </a:r>
            <a:endParaRPr kumimoji="1" lang="en-US" altLang="zh-CN" sz="200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中序序列为</a:t>
            </a:r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p+1</a:t>
            </a: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开始的</a:t>
            </a:r>
            <a:r>
              <a:rPr kumimoji="1" lang="en-US" altLang="zh-CN" sz="20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kumimoji="1" lang="en-US" altLang="zh-CN" sz="20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个字符</a:t>
            </a:r>
            <a:endParaRPr lang="zh-CN" altLang="en-US" sz="2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下箭头 20"/>
          <p:cNvSpPr/>
          <p:nvPr/>
        </p:nvSpPr>
        <p:spPr>
          <a:xfrm>
            <a:off x="3857620" y="1857364"/>
            <a:ext cx="285752" cy="428628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47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565672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395288" y="71414"/>
            <a:ext cx="8137525" cy="925253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定理</a:t>
            </a:r>
            <a:r>
              <a:rPr kumimoji="1" lang="en-US" altLang="zh-CN" sz="22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7.2</a:t>
            </a: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：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任何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＞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个不同结点的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二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又树，都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可由它的中序序列和后序序列唯一地确定。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-32" y="2154204"/>
            <a:ext cx="13684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00B050"/>
                </a:solidFill>
                <a:ea typeface="楷体" pitchFamily="49" charset="-122"/>
                <a:cs typeface="Times New Roman" pitchFamily="18" charset="0"/>
              </a:rPr>
              <a:t>后序序列：</a:t>
            </a:r>
          </a:p>
        </p:txBody>
      </p:sp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1296956" y="2171666"/>
            <a:ext cx="334648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i="1" dirty="0" err="1"/>
              <a:t>a</a:t>
            </a:r>
            <a:r>
              <a:rPr lang="en-US" altLang="zh-CN" sz="2000" baseline="-25000" dirty="0" err="1"/>
              <a:t>0</a:t>
            </a:r>
            <a:r>
              <a:rPr lang="en-US" altLang="zh-CN" sz="2000" dirty="0"/>
              <a:t> </a:t>
            </a:r>
            <a:r>
              <a:rPr lang="en-US" altLang="zh-CN" sz="2000" i="1" dirty="0" err="1"/>
              <a:t>a</a:t>
            </a:r>
            <a:r>
              <a:rPr lang="en-US" altLang="zh-CN" sz="2000" baseline="-25000" dirty="0" err="1"/>
              <a:t>1</a:t>
            </a:r>
            <a:r>
              <a:rPr lang="en-US" altLang="zh-CN" sz="2000" dirty="0"/>
              <a:t>  </a:t>
            </a:r>
            <a:r>
              <a:rPr lang="en-US" altLang="zh-CN" sz="2000" dirty="0">
                <a:latin typeface="宋体"/>
                <a:ea typeface="宋体" pitchFamily="2" charset="-122"/>
                <a:cs typeface="Times New Roman" pitchFamily="18" charset="0"/>
              </a:rPr>
              <a:t>… </a:t>
            </a:r>
            <a:r>
              <a:rPr lang="en-US" altLang="zh-CN" sz="2000" dirty="0">
                <a:cs typeface="Times New Roman" pitchFamily="18" charset="0"/>
              </a:rPr>
              <a:t> </a:t>
            </a:r>
            <a:r>
              <a:rPr lang="en-US" altLang="zh-CN" sz="2000" i="1" dirty="0" err="1">
                <a:cs typeface="Times New Roman" pitchFamily="18" charset="0"/>
              </a:rPr>
              <a:t>a</a:t>
            </a:r>
            <a:r>
              <a:rPr lang="en-US" altLang="zh-CN" sz="2000" i="1" baseline="-25000" dirty="0" err="1">
                <a:cs typeface="Times New Roman" pitchFamily="18" charset="0"/>
              </a:rPr>
              <a:t>k</a:t>
            </a:r>
            <a:r>
              <a:rPr lang="en-US" altLang="zh-CN" sz="2000" baseline="-25000" dirty="0">
                <a:cs typeface="Times New Roman" pitchFamily="18" charset="0"/>
              </a:rPr>
              <a:t>-1</a:t>
            </a:r>
            <a:r>
              <a:rPr lang="en-US" altLang="zh-CN" sz="2000" i="1" baseline="-25000" dirty="0">
                <a:cs typeface="Times New Roman" pitchFamily="18" charset="0"/>
              </a:rPr>
              <a:t>         </a:t>
            </a:r>
            <a:r>
              <a:rPr lang="en-US" altLang="zh-CN" sz="2000" dirty="0">
                <a:cs typeface="Times New Roman" pitchFamily="18" charset="0"/>
              </a:rPr>
              <a:t> </a:t>
            </a:r>
            <a:r>
              <a:rPr lang="en-US" altLang="zh-CN" sz="2000" i="1" dirty="0" err="1">
                <a:cs typeface="Times New Roman" pitchFamily="18" charset="0"/>
              </a:rPr>
              <a:t>a</a:t>
            </a:r>
            <a:r>
              <a:rPr lang="en-US" altLang="zh-CN" sz="2000" i="1" baseline="-25000" dirty="0" err="1">
                <a:cs typeface="Times New Roman" pitchFamily="18" charset="0"/>
              </a:rPr>
              <a:t>k</a:t>
            </a:r>
            <a:r>
              <a:rPr lang="en-US" altLang="zh-CN" sz="2000" dirty="0">
                <a:cs typeface="Times New Roman" pitchFamily="18" charset="0"/>
              </a:rPr>
              <a:t> </a:t>
            </a:r>
            <a:r>
              <a:rPr lang="en-US" altLang="zh-CN" sz="2000" dirty="0">
                <a:latin typeface="宋体"/>
                <a:ea typeface="宋体" pitchFamily="2" charset="-122"/>
                <a:cs typeface="Times New Roman" pitchFamily="18" charset="0"/>
              </a:rPr>
              <a:t>…</a:t>
            </a:r>
            <a:r>
              <a:rPr lang="en-US" altLang="zh-CN" sz="2000" dirty="0"/>
              <a:t> </a:t>
            </a:r>
            <a:r>
              <a:rPr lang="en-US" altLang="zh-CN" sz="2000" i="1" dirty="0"/>
              <a:t>a</a:t>
            </a:r>
            <a:r>
              <a:rPr lang="en-US" altLang="zh-CN" sz="2000" i="1" baseline="-25000" dirty="0"/>
              <a:t>n</a:t>
            </a:r>
            <a:r>
              <a:rPr lang="en-US" altLang="zh-CN" sz="2000" baseline="-25000" dirty="0"/>
              <a:t>-2 </a:t>
            </a:r>
            <a:r>
              <a:rPr lang="en-US" altLang="zh-CN" sz="2000" i="1" dirty="0">
                <a:solidFill>
                  <a:srgbClr val="FF0000"/>
                </a:solidFill>
              </a:rPr>
              <a:t>a</a:t>
            </a:r>
            <a:r>
              <a:rPr lang="en-US" altLang="zh-CN" sz="2000" i="1" baseline="-25000" dirty="0">
                <a:solidFill>
                  <a:srgbClr val="FF0000"/>
                </a:solidFill>
              </a:rPr>
              <a:t>n</a:t>
            </a:r>
            <a:r>
              <a:rPr lang="en-US" altLang="zh-CN" sz="2000" baseline="-25000" dirty="0">
                <a:solidFill>
                  <a:srgbClr val="FF0000"/>
                </a:solidFill>
              </a:rPr>
              <a:t>-1</a:t>
            </a:r>
            <a:endParaRPr lang="en-US" altLang="en-US" sz="2000" baseline="-25000" dirty="0">
              <a:solidFill>
                <a:srgbClr val="FF0000"/>
              </a:solidFill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1285851" y="2593949"/>
            <a:ext cx="1285885" cy="1073157"/>
            <a:chOff x="1285851" y="3143248"/>
            <a:chExt cx="1285885" cy="1073157"/>
          </a:xfrm>
        </p:grpSpPr>
        <p:sp>
          <p:nvSpPr>
            <p:cNvPr id="28" name="Text Box 6"/>
            <p:cNvSpPr txBox="1">
              <a:spLocks noChangeArrowheads="1"/>
            </p:cNvSpPr>
            <p:nvPr/>
          </p:nvSpPr>
          <p:spPr bwMode="auto">
            <a:xfrm>
              <a:off x="1285851" y="3385408"/>
              <a:ext cx="1285885" cy="83099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ea typeface="楷体" pitchFamily="49" charset="-122"/>
                  <a:cs typeface="Times New Roman" pitchFamily="18" charset="0"/>
                </a:rPr>
                <a:t>左子树</a:t>
              </a:r>
              <a:r>
                <a:rPr lang="zh-CN" altLang="en-US" sz="1800">
                  <a:ea typeface="楷体" pitchFamily="49" charset="-122"/>
                  <a:cs typeface="Times New Roman" pitchFamily="18" charset="0"/>
                </a:rPr>
                <a:t>后序序列，有</a:t>
              </a:r>
              <a:r>
                <a:rPr lang="en-US" altLang="zh-CN" sz="1800" i="1">
                  <a:ea typeface="楷体" pitchFamily="49" charset="-122"/>
                  <a:cs typeface="Times New Roman" pitchFamily="18" charset="0"/>
                </a:rPr>
                <a:t>k</a:t>
              </a:r>
              <a:r>
                <a:rPr lang="zh-CN" altLang="en-US" sz="1800">
                  <a:ea typeface="楷体" pitchFamily="49" charset="-122"/>
                  <a:cs typeface="Times New Roman" pitchFamily="18" charset="0"/>
                </a:rPr>
                <a:t>个结点</a:t>
              </a:r>
              <a:endParaRPr lang="zh-CN" altLang="en-US" sz="1800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9" name="AutoShape 10"/>
            <p:cNvSpPr>
              <a:spLocks/>
            </p:cNvSpPr>
            <p:nvPr/>
          </p:nvSpPr>
          <p:spPr bwMode="auto">
            <a:xfrm rot="16200000">
              <a:off x="1914497" y="2657479"/>
              <a:ext cx="144462" cy="1116000"/>
            </a:xfrm>
            <a:prstGeom prst="leftBrace">
              <a:avLst>
                <a:gd name="adj1" fmla="val 4981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903526" y="2592362"/>
            <a:ext cx="1439862" cy="1073157"/>
            <a:chOff x="2903526" y="3141661"/>
            <a:chExt cx="1439862" cy="1073157"/>
          </a:xfrm>
        </p:grpSpPr>
        <p:sp>
          <p:nvSpPr>
            <p:cNvPr id="31" name="Text Box 7"/>
            <p:cNvSpPr txBox="1">
              <a:spLocks noChangeArrowheads="1"/>
            </p:cNvSpPr>
            <p:nvPr/>
          </p:nvSpPr>
          <p:spPr bwMode="auto">
            <a:xfrm>
              <a:off x="2903526" y="3383821"/>
              <a:ext cx="1439862" cy="83099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ea typeface="楷体" pitchFamily="49" charset="-122"/>
                  <a:cs typeface="Times New Roman" pitchFamily="18" charset="0"/>
                </a:rPr>
                <a:t>右子树</a:t>
              </a:r>
              <a:r>
                <a:rPr lang="zh-CN" altLang="en-US" sz="1800">
                  <a:ea typeface="楷体" pitchFamily="49" charset="-122"/>
                  <a:cs typeface="Times New Roman" pitchFamily="18" charset="0"/>
                </a:rPr>
                <a:t>后序序列，有</a:t>
              </a:r>
              <a:r>
                <a:rPr lang="en-US" altLang="zh-CN" sz="1800" i="1"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altLang="zh-CN" sz="1800"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lang="en-US" altLang="zh-CN" sz="1800" i="1">
                  <a:ea typeface="楷体" pitchFamily="49" charset="-122"/>
                  <a:cs typeface="Times New Roman" pitchFamily="18" charset="0"/>
                </a:rPr>
                <a:t>k</a:t>
              </a:r>
              <a:r>
                <a:rPr lang="en-US" altLang="zh-CN" sz="1800">
                  <a:latin typeface="+mn-ea"/>
                  <a:ea typeface="+mn-ea"/>
                  <a:cs typeface="Times New Roman" pitchFamily="18" charset="0"/>
                </a:rPr>
                <a:t>-</a:t>
              </a:r>
              <a:r>
                <a:rPr lang="en-US" altLang="zh-CN" sz="180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1800">
                  <a:ea typeface="楷体" pitchFamily="49" charset="-122"/>
                  <a:cs typeface="Times New Roman" pitchFamily="18" charset="0"/>
                </a:rPr>
                <a:t>个结点</a:t>
              </a:r>
              <a:endParaRPr lang="zh-CN" altLang="en-US" sz="1800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2" name="AutoShape 11"/>
            <p:cNvSpPr>
              <a:spLocks/>
            </p:cNvSpPr>
            <p:nvPr/>
          </p:nvSpPr>
          <p:spPr bwMode="auto">
            <a:xfrm rot="16200000">
              <a:off x="3553605" y="2782092"/>
              <a:ext cx="144462" cy="863600"/>
            </a:xfrm>
            <a:prstGeom prst="leftBrace">
              <a:avLst>
                <a:gd name="adj1" fmla="val 4981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3" name="Text Box 14"/>
          <p:cNvSpPr txBox="1">
            <a:spLocks noChangeArrowheads="1"/>
          </p:cNvSpPr>
          <p:nvPr/>
        </p:nvSpPr>
        <p:spPr bwMode="auto">
          <a:xfrm>
            <a:off x="4572000" y="2171666"/>
            <a:ext cx="13684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00B050"/>
                </a:solidFill>
                <a:ea typeface="楷体" pitchFamily="49" charset="-122"/>
                <a:cs typeface="Times New Roman" pitchFamily="18" charset="0"/>
              </a:rPr>
              <a:t>中序序列：</a:t>
            </a:r>
          </a:p>
        </p:txBody>
      </p:sp>
      <p:sp>
        <p:nvSpPr>
          <p:cNvPr id="34" name="Text Box 15"/>
          <p:cNvSpPr txBox="1">
            <a:spLocks noChangeArrowheads="1"/>
          </p:cNvSpPr>
          <p:nvPr/>
        </p:nvSpPr>
        <p:spPr bwMode="auto">
          <a:xfrm>
            <a:off x="5868988" y="2189129"/>
            <a:ext cx="2846416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i="1" dirty="0" err="1"/>
              <a:t>b</a:t>
            </a:r>
            <a:r>
              <a:rPr lang="en-US" altLang="zh-CN" sz="2000" baseline="-25000" dirty="0" err="1"/>
              <a:t>0</a:t>
            </a:r>
            <a:r>
              <a:rPr lang="en-US" altLang="zh-CN" sz="2000" dirty="0"/>
              <a:t> </a:t>
            </a:r>
            <a:r>
              <a:rPr lang="en-US" altLang="zh-CN" sz="2000" i="1" dirty="0" err="1"/>
              <a:t>b</a:t>
            </a:r>
            <a:r>
              <a:rPr lang="en-US" altLang="zh-CN" sz="2000" baseline="-25000" dirty="0" err="1"/>
              <a:t>1</a:t>
            </a:r>
            <a:r>
              <a:rPr lang="en-US" altLang="zh-CN" sz="2000" dirty="0"/>
              <a:t>  </a:t>
            </a:r>
            <a:r>
              <a:rPr lang="en-US" altLang="zh-CN" sz="2000" dirty="0">
                <a:latin typeface="宋体"/>
                <a:ea typeface="宋体" pitchFamily="2" charset="-122"/>
                <a:cs typeface="Times New Roman" pitchFamily="18" charset="0"/>
              </a:rPr>
              <a:t>…</a:t>
            </a:r>
            <a:r>
              <a:rPr lang="en-US" altLang="zh-CN" sz="2000" i="1" dirty="0" err="1">
                <a:ea typeface="宋体" pitchFamily="2" charset="-122"/>
                <a:cs typeface="Times New Roman" pitchFamily="18" charset="0"/>
              </a:rPr>
              <a:t>b</a:t>
            </a:r>
            <a:r>
              <a:rPr lang="en-US" altLang="zh-CN" sz="2000" i="1" baseline="-25000" dirty="0" err="1">
                <a:ea typeface="宋体" pitchFamily="2" charset="-122"/>
                <a:cs typeface="Times New Roman" pitchFamily="18" charset="0"/>
              </a:rPr>
              <a:t>k</a:t>
            </a:r>
            <a:r>
              <a:rPr lang="en-US" altLang="zh-CN" sz="2000" baseline="-25000" dirty="0">
                <a:ea typeface="宋体" pitchFamily="2" charset="-122"/>
                <a:cs typeface="Times New Roman" pitchFamily="18" charset="0"/>
              </a:rPr>
              <a:t>-1</a:t>
            </a:r>
            <a:r>
              <a:rPr lang="en-US" altLang="zh-CN" sz="2000" dirty="0">
                <a:cs typeface="Times New Roman" pitchFamily="18" charset="0"/>
              </a:rPr>
              <a:t> </a:t>
            </a:r>
            <a:r>
              <a:rPr lang="en-US" altLang="zh-CN" sz="2000" i="1" dirty="0" err="1">
                <a:solidFill>
                  <a:srgbClr val="FF0000"/>
                </a:solidFill>
                <a:cs typeface="Times New Roman" pitchFamily="18" charset="0"/>
              </a:rPr>
              <a:t>b</a:t>
            </a:r>
            <a:r>
              <a:rPr lang="en-US" altLang="zh-CN" sz="2000" i="1" baseline="-25000" dirty="0" err="1">
                <a:solidFill>
                  <a:srgbClr val="FF0000"/>
                </a:solidFill>
                <a:cs typeface="Times New Roman" pitchFamily="18" charset="0"/>
              </a:rPr>
              <a:t>k</a:t>
            </a:r>
            <a:r>
              <a:rPr lang="en-US" altLang="zh-CN" sz="2000" dirty="0">
                <a:cs typeface="Times New Roman" pitchFamily="18" charset="0"/>
              </a:rPr>
              <a:t>   </a:t>
            </a:r>
            <a:r>
              <a:rPr lang="en-US" altLang="zh-CN" sz="2000" i="1" dirty="0" err="1">
                <a:cs typeface="Times New Roman" pitchFamily="18" charset="0"/>
              </a:rPr>
              <a:t>b</a:t>
            </a:r>
            <a:r>
              <a:rPr lang="en-US" altLang="zh-CN" sz="2000" i="1" baseline="-25000" dirty="0" err="1">
                <a:cs typeface="Times New Roman" pitchFamily="18" charset="0"/>
              </a:rPr>
              <a:t>k</a:t>
            </a:r>
            <a:r>
              <a:rPr lang="en-US" altLang="zh-CN" sz="2000" baseline="-25000" dirty="0" err="1">
                <a:cs typeface="Times New Roman" pitchFamily="18" charset="0"/>
              </a:rPr>
              <a:t>+1</a:t>
            </a:r>
            <a:r>
              <a:rPr lang="en-US" altLang="zh-CN" sz="2000" dirty="0">
                <a:cs typeface="Times New Roman" pitchFamily="18" charset="0"/>
              </a:rPr>
              <a:t> </a:t>
            </a:r>
            <a:r>
              <a:rPr lang="en-US" altLang="zh-CN" sz="2000" dirty="0">
                <a:latin typeface="宋体"/>
                <a:ea typeface="宋体" pitchFamily="2" charset="-122"/>
                <a:cs typeface="Times New Roman" pitchFamily="18" charset="0"/>
              </a:rPr>
              <a:t>…</a:t>
            </a:r>
            <a:r>
              <a:rPr lang="en-US" altLang="zh-CN" sz="2000" dirty="0"/>
              <a:t> </a:t>
            </a:r>
            <a:r>
              <a:rPr lang="en-US" altLang="zh-CN" sz="2000" i="1" dirty="0" err="1"/>
              <a:t>b</a:t>
            </a:r>
            <a:r>
              <a:rPr lang="en-US" altLang="zh-CN" sz="2000" i="1" baseline="-25000" dirty="0" err="1"/>
              <a:t>n</a:t>
            </a:r>
            <a:r>
              <a:rPr lang="en-US" altLang="zh-CN" sz="2000" baseline="-25000" dirty="0"/>
              <a:t>-1</a:t>
            </a:r>
            <a:endParaRPr lang="en-US" altLang="en-US" sz="2000" baseline="-25000" dirty="0"/>
          </a:p>
        </p:txBody>
      </p:sp>
      <p:grpSp>
        <p:nvGrpSpPr>
          <p:cNvPr id="35" name="组合 34"/>
          <p:cNvGrpSpPr/>
          <p:nvPr/>
        </p:nvGrpSpPr>
        <p:grpSpPr>
          <a:xfrm>
            <a:off x="5715008" y="2592361"/>
            <a:ext cx="1368425" cy="1073158"/>
            <a:chOff x="5775343" y="3141660"/>
            <a:chExt cx="1368425" cy="1073158"/>
          </a:xfrm>
        </p:grpSpPr>
        <p:sp>
          <p:nvSpPr>
            <p:cNvPr id="36" name="Text Box 12"/>
            <p:cNvSpPr txBox="1">
              <a:spLocks noChangeArrowheads="1"/>
            </p:cNvSpPr>
            <p:nvPr/>
          </p:nvSpPr>
          <p:spPr bwMode="auto">
            <a:xfrm>
              <a:off x="5775343" y="3383821"/>
              <a:ext cx="1368425" cy="83099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ea typeface="楷体" pitchFamily="49" charset="-122"/>
                  <a:cs typeface="Times New Roman" pitchFamily="18" charset="0"/>
                </a:rPr>
                <a:t>左子树中</a:t>
              </a:r>
              <a:r>
                <a:rPr lang="zh-CN" altLang="en-US" sz="1800">
                  <a:ea typeface="楷体" pitchFamily="49" charset="-122"/>
                  <a:cs typeface="Times New Roman" pitchFamily="18" charset="0"/>
                </a:rPr>
                <a:t>序序列，有</a:t>
              </a:r>
              <a:r>
                <a:rPr lang="en-US" altLang="zh-CN" sz="1800" i="1">
                  <a:ea typeface="楷体" pitchFamily="49" charset="-122"/>
                  <a:cs typeface="Times New Roman" pitchFamily="18" charset="0"/>
                </a:rPr>
                <a:t>k</a:t>
              </a:r>
              <a:r>
                <a:rPr lang="zh-CN" altLang="en-US" sz="1800">
                  <a:ea typeface="楷体" pitchFamily="49" charset="-122"/>
                  <a:cs typeface="Times New Roman" pitchFamily="18" charset="0"/>
                </a:rPr>
                <a:t>个结点</a:t>
              </a:r>
              <a:endParaRPr lang="zh-CN" altLang="en-US" sz="1800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7" name="AutoShape 16"/>
            <p:cNvSpPr>
              <a:spLocks/>
            </p:cNvSpPr>
            <p:nvPr/>
          </p:nvSpPr>
          <p:spPr bwMode="auto">
            <a:xfrm rot="16200000">
              <a:off x="6371431" y="2782092"/>
              <a:ext cx="144463" cy="863600"/>
            </a:xfrm>
            <a:prstGeom prst="leftBrace">
              <a:avLst>
                <a:gd name="adj1" fmla="val 4981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7346980" y="2592361"/>
            <a:ext cx="1439862" cy="1073158"/>
            <a:chOff x="7286644" y="3141660"/>
            <a:chExt cx="1439862" cy="1073158"/>
          </a:xfrm>
        </p:grpSpPr>
        <p:sp>
          <p:nvSpPr>
            <p:cNvPr id="39" name="Text Box 13"/>
            <p:cNvSpPr txBox="1">
              <a:spLocks noChangeArrowheads="1"/>
            </p:cNvSpPr>
            <p:nvPr/>
          </p:nvSpPr>
          <p:spPr bwMode="auto">
            <a:xfrm>
              <a:off x="7286644" y="3383821"/>
              <a:ext cx="1439862" cy="83099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ea typeface="楷体" pitchFamily="49" charset="-122"/>
                  <a:cs typeface="Times New Roman" pitchFamily="18" charset="0"/>
                </a:rPr>
                <a:t>右子树中</a:t>
              </a:r>
              <a:r>
                <a:rPr lang="zh-CN" altLang="en-US" sz="1800">
                  <a:ea typeface="楷体" pitchFamily="49" charset="-122"/>
                  <a:cs typeface="Times New Roman" pitchFamily="18" charset="0"/>
                </a:rPr>
                <a:t>序序列，有</a:t>
              </a:r>
              <a:r>
                <a:rPr lang="en-US" altLang="zh-CN" sz="1800" i="1"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altLang="zh-CN" sz="1800"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lang="en-US" altLang="zh-CN" sz="1800" i="1">
                  <a:ea typeface="楷体" pitchFamily="49" charset="-122"/>
                  <a:cs typeface="Times New Roman" pitchFamily="18" charset="0"/>
                </a:rPr>
                <a:t>k</a:t>
              </a:r>
              <a:r>
                <a:rPr lang="en-US" altLang="zh-CN" sz="1800"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lang="en-US" altLang="zh-CN" sz="180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1800">
                  <a:ea typeface="楷体" pitchFamily="49" charset="-122"/>
                  <a:cs typeface="Times New Roman" pitchFamily="18" charset="0"/>
                </a:rPr>
                <a:t>个结点</a:t>
              </a:r>
              <a:endParaRPr lang="zh-CN" altLang="en-US" sz="1800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40" name="AutoShape 17"/>
            <p:cNvSpPr>
              <a:spLocks/>
            </p:cNvSpPr>
            <p:nvPr/>
          </p:nvSpPr>
          <p:spPr bwMode="auto">
            <a:xfrm rot="16200000">
              <a:off x="7925620" y="2782092"/>
              <a:ext cx="144463" cy="863600"/>
            </a:xfrm>
            <a:prstGeom prst="leftBrace">
              <a:avLst>
                <a:gd name="adj1" fmla="val 4981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3786182" y="1450941"/>
            <a:ext cx="4232289" cy="777875"/>
            <a:chOff x="3786182" y="2000240"/>
            <a:chExt cx="4232289" cy="777875"/>
          </a:xfrm>
        </p:grpSpPr>
        <p:sp>
          <p:nvSpPr>
            <p:cNvPr id="42" name="Line 18"/>
            <p:cNvSpPr>
              <a:spLocks noChangeShapeType="1"/>
            </p:cNvSpPr>
            <p:nvPr/>
          </p:nvSpPr>
          <p:spPr bwMode="auto">
            <a:xfrm>
              <a:off x="4286248" y="2454265"/>
              <a:ext cx="0" cy="323850"/>
            </a:xfrm>
            <a:prstGeom prst="line">
              <a:avLst/>
            </a:prstGeom>
            <a:noFill/>
            <a:ln w="38100">
              <a:solidFill>
                <a:srgbClr val="CC00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" name="Line 19"/>
            <p:cNvSpPr>
              <a:spLocks noChangeShapeType="1"/>
            </p:cNvSpPr>
            <p:nvPr/>
          </p:nvSpPr>
          <p:spPr bwMode="auto">
            <a:xfrm flipV="1">
              <a:off x="4286248" y="2454264"/>
              <a:ext cx="2928958" cy="0"/>
            </a:xfrm>
            <a:prstGeom prst="line">
              <a:avLst/>
            </a:prstGeom>
            <a:noFill/>
            <a:ln w="38100">
              <a:solidFill>
                <a:srgbClr val="CC00FF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" name="Line 20"/>
            <p:cNvSpPr>
              <a:spLocks noChangeShapeType="1"/>
            </p:cNvSpPr>
            <p:nvPr/>
          </p:nvSpPr>
          <p:spPr bwMode="auto">
            <a:xfrm>
              <a:off x="7215206" y="2444740"/>
              <a:ext cx="0" cy="323850"/>
            </a:xfrm>
            <a:prstGeom prst="line">
              <a:avLst/>
            </a:prstGeom>
            <a:noFill/>
            <a:ln w="38100">
              <a:solidFill>
                <a:srgbClr val="CC00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" name="Text Box 22"/>
            <p:cNvSpPr txBox="1">
              <a:spLocks noChangeArrowheads="1"/>
            </p:cNvSpPr>
            <p:nvPr/>
          </p:nvSpPr>
          <p:spPr bwMode="auto">
            <a:xfrm>
              <a:off x="3786182" y="2000240"/>
              <a:ext cx="4232289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通过根结点</a:t>
              </a:r>
              <a:r>
                <a:rPr lang="en-US" altLang="zh-CN" sz="2000" i="1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en-US" altLang="zh-CN" sz="2000" i="1" baseline="-2500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altLang="zh-CN" sz="2000" baseline="-2500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-1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在中序序列中找到</a:t>
              </a:r>
              <a:r>
                <a:rPr lang="en-US" altLang="zh-CN" sz="2000" i="1" dirty="0" err="1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b</a:t>
              </a:r>
              <a:r>
                <a:rPr lang="en-US" altLang="zh-CN" sz="2000" i="1" baseline="-25000" dirty="0" err="1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k</a:t>
              </a:r>
              <a:endParaRPr lang="en-US" altLang="zh-CN" sz="2000" i="1" baseline="-250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079294" y="4424636"/>
            <a:ext cx="5850293" cy="1861884"/>
            <a:chOff x="2079294" y="4638950"/>
            <a:chExt cx="5850293" cy="1861884"/>
          </a:xfrm>
        </p:grpSpPr>
        <p:sp>
          <p:nvSpPr>
            <p:cNvPr id="27" name="椭圆 26"/>
            <p:cNvSpPr/>
            <p:nvPr/>
          </p:nvSpPr>
          <p:spPr>
            <a:xfrm>
              <a:off x="4567504" y="4638950"/>
              <a:ext cx="576000" cy="5760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i="1" baseline="-25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altLang="zh-CN" sz="2000" baseline="-25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-1</a:t>
              </a:r>
              <a:endParaRPr lang="zh-CN" altLang="en-US" sz="20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571736" y="5507196"/>
              <a:ext cx="2143140" cy="70788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后序：</a:t>
              </a:r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baseline="-25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altLang="zh-CN" sz="2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altLang="zh-CN" sz="200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… </a:t>
              </a:r>
              <a:r>
                <a:rPr lang="en-US" altLang="zh-CN" sz="2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i="1" baseline="-25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lang="en-US" altLang="zh-CN" sz="2000" baseline="-25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-1</a:t>
              </a:r>
            </a:p>
            <a:p>
              <a:pPr algn="l"/>
              <a:r>
                <a:rPr lang="zh-CN" altLang="en-US" sz="200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中序：</a:t>
              </a:r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 b</a:t>
              </a:r>
              <a:r>
                <a:rPr lang="en-US" altLang="zh-CN" sz="2000" baseline="-25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altLang="zh-CN" sz="2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altLang="zh-CN" sz="200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…</a:t>
              </a:r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b</a:t>
              </a:r>
              <a:r>
                <a:rPr lang="en-US" altLang="zh-CN" sz="2000" i="1" baseline="-2500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k</a:t>
              </a:r>
              <a:r>
                <a:rPr lang="en-US" altLang="zh-CN" sz="2000" baseline="-2500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-1</a:t>
              </a:r>
              <a:endParaRPr lang="zh-CN" altLang="en-US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079294" y="5286388"/>
              <a:ext cx="492443" cy="121444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000">
                  <a:latin typeface="楷体" pitchFamily="49" charset="-122"/>
                  <a:ea typeface="楷体" pitchFamily="49" charset="-122"/>
                </a:rPr>
                <a:t>左子树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214942" y="5507196"/>
              <a:ext cx="2206955" cy="70788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后序：</a:t>
              </a:r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i="1" baseline="-25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lang="en-US" altLang="zh-CN" sz="2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00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…</a:t>
              </a:r>
              <a:r>
                <a:rPr lang="en-US" altLang="zh-CN" sz="2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i="1" baseline="-25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altLang="zh-CN" sz="2000" baseline="-25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-2</a:t>
              </a:r>
              <a:endParaRPr lang="en-US" altLang="zh-CN" sz="2000" i="1" baseline="-25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l"/>
              <a:r>
                <a:rPr lang="zh-CN" altLang="en-US" sz="200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中序：</a:t>
              </a:r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 b</a:t>
              </a:r>
              <a:r>
                <a:rPr lang="en-US" altLang="zh-CN" sz="2000" i="1" baseline="-25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lang="en-US" altLang="zh-CN" sz="2000" baseline="-25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+1</a:t>
              </a:r>
              <a:r>
                <a:rPr lang="en-US" altLang="zh-CN" sz="2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00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…</a:t>
              </a:r>
              <a:r>
                <a:rPr lang="en-US" altLang="zh-CN" sz="2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zh-CN" sz="2000" i="1" baseline="-25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altLang="zh-CN" sz="2000" baseline="-25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-1</a:t>
              </a:r>
              <a:endParaRPr lang="en-US" altLang="en-US" sz="2000" baseline="-25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437144" y="5286388"/>
              <a:ext cx="492443" cy="121444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000">
                  <a:latin typeface="楷体" pitchFamily="49" charset="-122"/>
                  <a:ea typeface="楷体" pitchFamily="49" charset="-122"/>
                </a:rPr>
                <a:t>右子树</a:t>
              </a:r>
            </a:p>
          </p:txBody>
        </p:sp>
        <p:cxnSp>
          <p:nvCxnSpPr>
            <p:cNvPr id="51" name="直接连接符 50"/>
            <p:cNvCxnSpPr>
              <a:stCxn id="27" idx="2"/>
              <a:endCxn id="41" idx="0"/>
            </p:cNvCxnSpPr>
            <p:nvPr/>
          </p:nvCxnSpPr>
          <p:spPr>
            <a:xfrm rot="10800000" flipV="1">
              <a:off x="3643306" y="4926950"/>
              <a:ext cx="924198" cy="58024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27" idx="6"/>
              <a:endCxn id="49" idx="0"/>
            </p:cNvCxnSpPr>
            <p:nvPr/>
          </p:nvCxnSpPr>
          <p:spPr>
            <a:xfrm>
              <a:off x="5143504" y="4926950"/>
              <a:ext cx="1174916" cy="58024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下箭头 52"/>
          <p:cNvSpPr/>
          <p:nvPr/>
        </p:nvSpPr>
        <p:spPr>
          <a:xfrm>
            <a:off x="4714876" y="3714752"/>
            <a:ext cx="285752" cy="500066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48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192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Box 2"/>
          <p:cNvSpPr txBox="1">
            <a:spLocks noChangeArrowheads="1"/>
          </p:cNvSpPr>
          <p:nvPr/>
        </p:nvSpPr>
        <p:spPr bwMode="auto">
          <a:xfrm>
            <a:off x="250825" y="642918"/>
            <a:ext cx="8686800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例如，已知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中序序列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1"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DGBAECF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，后序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序列为</a:t>
            </a:r>
            <a:r>
              <a:rPr kumimoji="1" lang="en-US" altLang="zh-CN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GDBEFCA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。对应的构造二叉树的过程如下所示。 </a:t>
            </a:r>
          </a:p>
        </p:txBody>
      </p:sp>
      <p:sp>
        <p:nvSpPr>
          <p:cNvPr id="120854" name="Text Box 22"/>
          <p:cNvSpPr txBox="1">
            <a:spLocks noChangeArrowheads="1"/>
          </p:cNvSpPr>
          <p:nvPr/>
        </p:nvSpPr>
        <p:spPr bwMode="auto">
          <a:xfrm>
            <a:off x="3500430" y="6143644"/>
            <a:ext cx="237648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CC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二叉树构造完毕</a:t>
            </a:r>
          </a:p>
        </p:txBody>
      </p:sp>
      <p:sp>
        <p:nvSpPr>
          <p:cNvPr id="120856" name="Text Box 24"/>
          <p:cNvSpPr txBox="1">
            <a:spLocks noChangeArrowheads="1"/>
          </p:cNvSpPr>
          <p:nvPr/>
        </p:nvSpPr>
        <p:spPr bwMode="auto">
          <a:xfrm>
            <a:off x="395288" y="115888"/>
            <a:ext cx="6034100" cy="457200"/>
          </a:xfrm>
          <a:prstGeom prst="rect">
            <a:avLst/>
          </a:prstGeom>
          <a:solidFill>
            <a:srgbClr val="CC00FF"/>
          </a:solidFill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由后序和中序序列构造二叉树示例的演示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71868" y="1643050"/>
            <a:ext cx="2000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后序</a:t>
            </a:r>
            <a:r>
              <a:rPr kumimoji="1"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i="1">
                <a:latin typeface="Consolas" pitchFamily="49" charset="0"/>
                <a:ea typeface="楷体" pitchFamily="49" charset="-122"/>
                <a:cs typeface="Consolas" pitchFamily="49" charset="0"/>
              </a:rPr>
              <a:t> GDBEFC</a:t>
            </a:r>
            <a:r>
              <a:rPr kumimoji="1" lang="en-US" altLang="zh-CN" sz="18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</a:p>
          <a:p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中序</a:t>
            </a:r>
            <a:r>
              <a:rPr kumimoji="1"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i="1">
                <a:latin typeface="Consolas" pitchFamily="49" charset="0"/>
                <a:ea typeface="楷体" pitchFamily="49" charset="-122"/>
                <a:cs typeface="Consolas" pitchFamily="49" charset="0"/>
              </a:rPr>
              <a:t> DGB</a:t>
            </a:r>
            <a:r>
              <a:rPr kumimoji="1" lang="en-US" altLang="zh-CN" sz="18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i="1">
                <a:latin typeface="Consolas" pitchFamily="49" charset="0"/>
                <a:ea typeface="楷体" pitchFamily="49" charset="-122"/>
                <a:cs typeface="Consolas" pitchFamily="49" charset="0"/>
              </a:rPr>
              <a:t>ECF</a:t>
            </a:r>
            <a:endParaRPr lang="zh-CN" altLang="en-US" sz="18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4429124" y="2285992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zh-CN" altLang="en-US" sz="2000" i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3428992" y="3500438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</a:t>
            </a:r>
            <a:endParaRPr lang="zh-CN" altLang="en-US" sz="2000" i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5643570" y="3500438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zh-CN" altLang="en-US" sz="2000" i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5072066" y="4429132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</a:t>
            </a:r>
            <a:endParaRPr lang="zh-CN" altLang="en-US" sz="2000" i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6572264" y="4429132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</a:t>
            </a:r>
            <a:endParaRPr lang="zh-CN" altLang="en-US" sz="2000" i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2500298" y="4429132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</a:t>
            </a:r>
            <a:endParaRPr lang="zh-CN" altLang="en-US" sz="2000" i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3286116" y="5357826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zh-CN" altLang="en-US" sz="2000" i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直接连接符 36"/>
          <p:cNvCxnSpPr>
            <a:stCxn id="24" idx="3"/>
            <a:endCxn id="26" idx="0"/>
          </p:cNvCxnSpPr>
          <p:nvPr/>
        </p:nvCxnSpPr>
        <p:spPr>
          <a:xfrm rot="5400000">
            <a:off x="3643307" y="2651849"/>
            <a:ext cx="848589" cy="84858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24" idx="5"/>
            <a:endCxn id="28" idx="0"/>
          </p:cNvCxnSpPr>
          <p:nvPr/>
        </p:nvCxnSpPr>
        <p:spPr>
          <a:xfrm rot="16200000" flipH="1">
            <a:off x="4902138" y="2544691"/>
            <a:ext cx="848589" cy="106290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26" idx="3"/>
            <a:endCxn id="34" idx="7"/>
          </p:cNvCxnSpPr>
          <p:nvPr/>
        </p:nvCxnSpPr>
        <p:spPr>
          <a:xfrm rot="5400000">
            <a:off x="2866155" y="3866295"/>
            <a:ext cx="625608" cy="62560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4" idx="5"/>
            <a:endCxn id="36" idx="1"/>
          </p:cNvCxnSpPr>
          <p:nvPr/>
        </p:nvCxnSpPr>
        <p:spPr>
          <a:xfrm rot="16200000" flipH="1">
            <a:off x="2794717" y="4866427"/>
            <a:ext cx="625608" cy="4827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28" idx="3"/>
          </p:cNvCxnSpPr>
          <p:nvPr/>
        </p:nvCxnSpPr>
        <p:spPr>
          <a:xfrm rot="5400000">
            <a:off x="5214943" y="3937733"/>
            <a:ext cx="562837" cy="41996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28" idx="5"/>
            <a:endCxn id="32" idx="1"/>
          </p:cNvCxnSpPr>
          <p:nvPr/>
        </p:nvCxnSpPr>
        <p:spPr>
          <a:xfrm rot="16200000" flipH="1">
            <a:off x="6009427" y="3866295"/>
            <a:ext cx="625608" cy="62560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214546" y="2996983"/>
            <a:ext cx="1285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后序</a:t>
            </a:r>
            <a:r>
              <a:rPr kumimoji="1"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i="1">
                <a:latin typeface="Consolas" pitchFamily="49" charset="0"/>
                <a:ea typeface="楷体" pitchFamily="49" charset="-122"/>
                <a:cs typeface="Consolas" pitchFamily="49" charset="0"/>
              </a:rPr>
              <a:t> GD</a:t>
            </a:r>
            <a:r>
              <a:rPr kumimoji="1" lang="en-US" altLang="zh-CN" sz="18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</a:p>
          <a:p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中序</a:t>
            </a:r>
            <a:r>
              <a:rPr kumimoji="1"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i="1">
                <a:latin typeface="Consolas" pitchFamily="49" charset="0"/>
                <a:ea typeface="楷体" pitchFamily="49" charset="-122"/>
                <a:cs typeface="Consolas" pitchFamily="49" charset="0"/>
              </a:rPr>
              <a:t> DG</a:t>
            </a:r>
            <a:r>
              <a:rPr kumimoji="1" lang="en-US" altLang="zh-CN" sz="18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endParaRPr lang="zh-CN" altLang="en-US" sz="18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000760" y="2996983"/>
            <a:ext cx="142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后序</a:t>
            </a:r>
            <a:r>
              <a:rPr kumimoji="1"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i="1">
                <a:latin typeface="Consolas" pitchFamily="49" charset="0"/>
                <a:ea typeface="楷体" pitchFamily="49" charset="-122"/>
                <a:cs typeface="Consolas" pitchFamily="49" charset="0"/>
              </a:rPr>
              <a:t> EF</a:t>
            </a:r>
            <a:r>
              <a:rPr kumimoji="1" lang="en-US" altLang="zh-CN" sz="18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</a:p>
          <a:p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中序</a:t>
            </a:r>
            <a:r>
              <a:rPr kumimoji="1"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i="1">
                <a:latin typeface="Consolas" pitchFamily="49" charset="0"/>
                <a:ea typeface="楷体" pitchFamily="49" charset="-122"/>
                <a:cs typeface="Consolas" pitchFamily="49" charset="0"/>
              </a:rPr>
              <a:t> E</a:t>
            </a:r>
            <a:r>
              <a:rPr kumimoji="1" lang="en-US" altLang="zh-CN" sz="18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kumimoji="1" lang="en-US" altLang="zh-CN" sz="1800" i="1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endParaRPr lang="zh-CN" altLang="en-US" sz="18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214414" y="4354305"/>
            <a:ext cx="1214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后序</a:t>
            </a:r>
            <a:r>
              <a:rPr kumimoji="1"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i="1">
                <a:latin typeface="Consolas" pitchFamily="49" charset="0"/>
                <a:ea typeface="楷体" pitchFamily="49" charset="-122"/>
                <a:cs typeface="Consolas" pitchFamily="49" charset="0"/>
              </a:rPr>
              <a:t> G</a:t>
            </a:r>
            <a:r>
              <a:rPr kumimoji="1" lang="en-US" altLang="zh-CN" sz="18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</a:p>
          <a:p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中序</a:t>
            </a:r>
            <a:r>
              <a:rPr kumimoji="1"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i="1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1800" i="1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endParaRPr lang="zh-CN" altLang="en-US" sz="18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571868" y="5211561"/>
            <a:ext cx="1071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后序</a:t>
            </a:r>
            <a:r>
              <a:rPr kumimoji="1"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i="1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</a:p>
          <a:p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中序</a:t>
            </a:r>
            <a:r>
              <a:rPr kumimoji="1"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i="1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endParaRPr lang="zh-CN" altLang="en-US" sz="18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081458" y="4354305"/>
            <a:ext cx="1062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后序</a:t>
            </a:r>
            <a:r>
              <a:rPr kumimoji="1"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i="1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</a:p>
          <a:p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中序</a:t>
            </a:r>
            <a:r>
              <a:rPr kumimoji="1"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i="1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endParaRPr lang="zh-CN" altLang="en-US" sz="18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938978" y="4354305"/>
            <a:ext cx="1062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后序</a:t>
            </a:r>
            <a:r>
              <a:rPr kumimoji="1"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i="1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</a:p>
          <a:p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中序</a:t>
            </a:r>
            <a:r>
              <a:rPr kumimoji="1"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i="1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endParaRPr lang="zh-CN" altLang="en-US" sz="18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49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582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54" grpId="0"/>
      <p:bldP spid="23" grpId="0"/>
      <p:bldP spid="24" grpId="0" animBg="1"/>
      <p:bldP spid="26" grpId="0" animBg="1"/>
      <p:bldP spid="28" grpId="0" animBg="1"/>
      <p:bldP spid="30" grpId="0" animBg="1"/>
      <p:bldP spid="32" grpId="0" animBg="1"/>
      <p:bldP spid="34" grpId="0" animBg="1"/>
      <p:bldP spid="36" grpId="0" animBg="1"/>
      <p:bldP spid="43" grpId="0"/>
      <p:bldP spid="44" grpId="0"/>
      <p:bldP spid="45" grpId="0"/>
      <p:bldP spid="46" grpId="0"/>
      <p:bldP spid="47" grpId="0"/>
      <p:bldP spid="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8" name="Text Box 4"/>
          <p:cNvSpPr txBox="1">
            <a:spLocks noChangeArrowheads="1"/>
          </p:cNvSpPr>
          <p:nvPr/>
        </p:nvSpPr>
        <p:spPr bwMode="auto">
          <a:xfrm>
            <a:off x="684213" y="765175"/>
            <a:ext cx="6840537" cy="1117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</a:pPr>
            <a:r>
              <a:rPr kumimoji="1" lang="en-US" altLang="zh-CN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2.  </a:t>
            </a:r>
            <a:r>
              <a:rPr kumimoji="1" lang="zh-CN" altLang="en-US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中序遍历过程</a:t>
            </a:r>
          </a:p>
          <a:p>
            <a:pPr algn="l">
              <a:lnSpc>
                <a:spcPct val="150000"/>
              </a:lnSpc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序遍历</a:t>
            </a:r>
            <a:r>
              <a:rPr kumimoji="1"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LNR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二叉树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的过程是：</a:t>
            </a:r>
          </a:p>
        </p:txBody>
      </p:sp>
      <p:sp>
        <p:nvSpPr>
          <p:cNvPr id="221189" name="Text Box 5" descr="羊皮纸"/>
          <p:cNvSpPr txBox="1">
            <a:spLocks noChangeArrowheads="1"/>
          </p:cNvSpPr>
          <p:nvPr/>
        </p:nvSpPr>
        <p:spPr bwMode="auto">
          <a:xfrm>
            <a:off x="827088" y="2060575"/>
            <a:ext cx="3457575" cy="147732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Blip>
                <a:blip r:embed="rId3"/>
              </a:buBlip>
            </a:pPr>
            <a:r>
              <a:rPr kumimoji="1" lang="en-US" altLang="zh-CN" sz="2000" dirty="0"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中序遍历左子树；</a:t>
            </a:r>
          </a:p>
          <a:p>
            <a:pPr algn="l">
              <a:lnSpc>
                <a:spcPct val="150000"/>
              </a:lnSpc>
              <a:buFont typeface="Wingdings" pitchFamily="2" charset="2"/>
              <a:buBlip>
                <a:blip r:embed="rId3"/>
              </a:buBlip>
            </a:pP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访问根结点；</a:t>
            </a:r>
            <a:endParaRPr kumimoji="1" lang="zh-CN" altLang="en-US" sz="2000" dirty="0"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  <a:buFont typeface="Wingdings" pitchFamily="2" charset="2"/>
              <a:buBlip>
                <a:blip r:embed="rId3"/>
              </a:buBlip>
            </a:pP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  中序遍历右子树。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5</a:t>
            </a:fld>
            <a:endParaRPr lang="en-US" altLang="zh-CN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ext Box 2"/>
          <p:cNvSpPr txBox="1">
            <a:spLocks noChangeArrowheads="1"/>
          </p:cNvSpPr>
          <p:nvPr/>
        </p:nvSpPr>
        <p:spPr bwMode="auto">
          <a:xfrm>
            <a:off x="571472" y="1071546"/>
            <a:ext cx="8286808" cy="363337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216000" rIns="144000" bIns="21600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BTNode *</a:t>
            </a:r>
            <a:r>
              <a:rPr 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CreateBT2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(char *post，char *in，int n)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BTNode *b;  char r，*p;  int k;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(n&lt;=0) return NULL;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r=*(post+n-1);			    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根结点值</a:t>
            </a:r>
          </a:p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b=(BTNode *)malloc(sizeof(BTNode));    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创建二叉树结点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endParaRPr lang="zh-CN" altLang="en-US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b-&gt;data=r;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(p=in;p&lt;in+n;p++)		   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中查找根结点</a:t>
            </a:r>
          </a:p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(*p==r) break;</a:t>
            </a:r>
            <a:endParaRPr lang="zh-CN" altLang="en-US" sz="1800">
              <a:solidFill>
                <a:srgbClr val="CC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k=p-in;	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     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//k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为根结点在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中的下标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endParaRPr lang="zh-CN" altLang="en-US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21859" name="Text Box 3"/>
          <p:cNvSpPr txBox="1">
            <a:spLocks noChangeArrowheads="1"/>
          </p:cNvSpPr>
          <p:nvPr/>
        </p:nvSpPr>
        <p:spPr bwMode="auto">
          <a:xfrm>
            <a:off x="500034" y="428604"/>
            <a:ext cx="7561262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200" dirty="0">
                <a:latin typeface="楷体" pitchFamily="49" charset="-122"/>
                <a:ea typeface="楷体" pitchFamily="49" charset="-122"/>
              </a:rPr>
              <a:t>由上述定理得到以下构造二叉树的算法：</a:t>
            </a:r>
            <a:endParaRPr lang="zh-CN" altLang="en-US" sz="22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50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779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ext Box 2"/>
          <p:cNvSpPr txBox="1">
            <a:spLocks noChangeArrowheads="1"/>
          </p:cNvSpPr>
          <p:nvPr/>
        </p:nvSpPr>
        <p:spPr bwMode="auto">
          <a:xfrm>
            <a:off x="285720" y="4786322"/>
            <a:ext cx="8001056" cy="144921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b-&gt;lchild=</a:t>
            </a:r>
            <a:r>
              <a:rPr 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CreateBT2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(post，in，k);	         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递归构造左子树</a:t>
            </a:r>
          </a:p>
          <a:p>
            <a:pPr algn="l">
              <a:lnSpc>
                <a:spcPts val="24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b-&gt;rchild=</a:t>
            </a:r>
            <a:r>
              <a:rPr 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CreateBT2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(post+k，p+1，n-k-1);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递归构造右子树</a:t>
            </a:r>
          </a:p>
          <a:p>
            <a:pPr algn="l">
              <a:lnSpc>
                <a:spcPts val="24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b;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37275" y="3643314"/>
            <a:ext cx="492443" cy="257176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spc="600">
                <a:latin typeface="微软雅黑" pitchFamily="34" charset="-122"/>
                <a:ea typeface="微软雅黑" pitchFamily="34" charset="-122"/>
              </a:rPr>
              <a:t>先序遍历的思路</a:t>
            </a:r>
          </a:p>
        </p:txBody>
      </p:sp>
      <p:grpSp>
        <p:nvGrpSpPr>
          <p:cNvPr id="2" name="组合 18"/>
          <p:cNvGrpSpPr/>
          <p:nvPr/>
        </p:nvGrpSpPr>
        <p:grpSpPr>
          <a:xfrm>
            <a:off x="1857356" y="142852"/>
            <a:ext cx="5072098" cy="1833375"/>
            <a:chOff x="2214546" y="4881773"/>
            <a:chExt cx="5072098" cy="1833375"/>
          </a:xfrm>
        </p:grpSpPr>
        <p:sp>
          <p:nvSpPr>
            <p:cNvPr id="7" name="TextBox 6"/>
            <p:cNvSpPr txBox="1"/>
            <p:nvPr/>
          </p:nvSpPr>
          <p:spPr>
            <a:xfrm>
              <a:off x="2214546" y="5357826"/>
              <a:ext cx="50720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后序</a:t>
              </a:r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post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：</a:t>
              </a:r>
              <a:r>
                <a:rPr lang="en-US" altLang="zh-CN" sz="2000" i="1">
                  <a:solidFill>
                    <a:srgbClr val="003300"/>
                  </a:solidFill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en-US" altLang="zh-CN" sz="2000" baseline="-25000">
                  <a:solidFill>
                    <a:srgbClr val="003300"/>
                  </a:solidFill>
                  <a:ea typeface="楷体" pitchFamily="49" charset="-122"/>
                  <a:cs typeface="Times New Roman" pitchFamily="18" charset="0"/>
                </a:rPr>
                <a:t>0</a:t>
              </a:r>
              <a:r>
                <a:rPr lang="en-US" altLang="zh-CN" sz="2000">
                  <a:solidFill>
                    <a:srgbClr val="003300"/>
                  </a:solidFill>
                  <a:ea typeface="楷体" pitchFamily="49" charset="-122"/>
                  <a:cs typeface="Times New Roman" pitchFamily="18" charset="0"/>
                </a:rPr>
                <a:t> </a:t>
              </a:r>
              <a:r>
                <a:rPr lang="en-US" altLang="zh-CN" sz="2000" i="1">
                  <a:solidFill>
                    <a:srgbClr val="003300"/>
                  </a:solidFill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en-US" altLang="zh-CN" sz="2000" baseline="-25000">
                  <a:solidFill>
                    <a:srgbClr val="003300"/>
                  </a:solidFill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en-US" altLang="zh-CN" sz="2000">
                  <a:solidFill>
                    <a:srgbClr val="003300"/>
                  </a:solidFill>
                  <a:ea typeface="楷体" pitchFamily="49" charset="-122"/>
                  <a:cs typeface="Times New Roman" pitchFamily="18" charset="0"/>
                </a:rPr>
                <a:t>  …  </a:t>
              </a:r>
              <a:r>
                <a:rPr lang="en-US" altLang="zh-CN" sz="2000" i="1">
                  <a:solidFill>
                    <a:srgbClr val="003300"/>
                  </a:solidFill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en-US" altLang="zh-CN" sz="2000" i="1" baseline="-25000">
                  <a:solidFill>
                    <a:srgbClr val="003300"/>
                  </a:solidFill>
                  <a:ea typeface="楷体" pitchFamily="49" charset="-122"/>
                  <a:cs typeface="Times New Roman" pitchFamily="18" charset="0"/>
                </a:rPr>
                <a:t>k</a:t>
              </a:r>
              <a:r>
                <a:rPr lang="en-US" altLang="zh-CN" sz="2000" baseline="-25000">
                  <a:solidFill>
                    <a:srgbClr val="003300"/>
                  </a:solidFill>
                  <a:ea typeface="楷体" pitchFamily="49" charset="-122"/>
                  <a:cs typeface="Times New Roman" pitchFamily="18" charset="0"/>
                </a:rPr>
                <a:t>-1</a:t>
              </a:r>
              <a:r>
                <a:rPr lang="en-US" altLang="zh-CN" sz="2000" i="1" baseline="-25000">
                  <a:solidFill>
                    <a:srgbClr val="003300"/>
                  </a:solidFill>
                  <a:ea typeface="楷体" pitchFamily="49" charset="-122"/>
                  <a:cs typeface="Times New Roman" pitchFamily="18" charset="0"/>
                </a:rPr>
                <a:t>  </a:t>
              </a:r>
              <a:r>
                <a:rPr lang="en-US" altLang="zh-CN" sz="2000">
                  <a:solidFill>
                    <a:srgbClr val="003300"/>
                  </a:solidFill>
                  <a:ea typeface="楷体" pitchFamily="49" charset="-122"/>
                  <a:cs typeface="Times New Roman" pitchFamily="18" charset="0"/>
                </a:rPr>
                <a:t> </a:t>
              </a:r>
              <a:r>
                <a:rPr lang="en-US" altLang="zh-CN" sz="2000" i="1">
                  <a:solidFill>
                    <a:srgbClr val="CC00FF"/>
                  </a:solidFill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en-US" altLang="zh-CN" sz="2000" i="1" baseline="-25000">
                  <a:solidFill>
                    <a:srgbClr val="CC00FF"/>
                  </a:solidFill>
                  <a:ea typeface="楷体" pitchFamily="49" charset="-122"/>
                  <a:cs typeface="Times New Roman" pitchFamily="18" charset="0"/>
                </a:rPr>
                <a:t>k</a:t>
              </a:r>
              <a:r>
                <a:rPr lang="en-US" altLang="zh-CN" sz="2000">
                  <a:solidFill>
                    <a:srgbClr val="CC00FF"/>
                  </a:solidFill>
                  <a:ea typeface="楷体" pitchFamily="49" charset="-122"/>
                  <a:cs typeface="Times New Roman" pitchFamily="18" charset="0"/>
                </a:rPr>
                <a:t>  </a:t>
              </a:r>
              <a:r>
                <a:rPr lang="en-US" altLang="zh-CN" sz="2000" i="1">
                  <a:solidFill>
                    <a:srgbClr val="CC00FF"/>
                  </a:solidFill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en-US" altLang="zh-CN" sz="2000" i="1" baseline="-25000">
                  <a:solidFill>
                    <a:srgbClr val="CC00FF"/>
                  </a:solidFill>
                  <a:ea typeface="楷体" pitchFamily="49" charset="-122"/>
                  <a:cs typeface="Times New Roman" pitchFamily="18" charset="0"/>
                </a:rPr>
                <a:t>k</a:t>
              </a:r>
              <a:r>
                <a:rPr lang="en-US" altLang="zh-CN" sz="2000" baseline="-25000">
                  <a:solidFill>
                    <a:srgbClr val="CC00FF"/>
                  </a:solidFill>
                  <a:ea typeface="楷体" pitchFamily="49" charset="-122"/>
                  <a:cs typeface="Times New Roman" pitchFamily="18" charset="0"/>
                </a:rPr>
                <a:t>+1 </a:t>
              </a:r>
              <a:r>
                <a:rPr lang="en-US" altLang="zh-CN" sz="2000">
                  <a:solidFill>
                    <a:srgbClr val="CC00FF"/>
                  </a:solidFill>
                  <a:ea typeface="楷体" pitchFamily="49" charset="-122"/>
                  <a:cs typeface="Times New Roman" pitchFamily="18" charset="0"/>
                </a:rPr>
                <a:t>…  </a:t>
              </a:r>
              <a:r>
                <a:rPr lang="en-US" altLang="zh-CN" sz="2000" i="1">
                  <a:solidFill>
                    <a:srgbClr val="CC00FF"/>
                  </a:solidFill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en-US" altLang="zh-CN" sz="2000" i="1" baseline="-25000">
                  <a:solidFill>
                    <a:srgbClr val="CC00FF"/>
                  </a:solidFill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altLang="zh-CN" sz="2000" baseline="-25000">
                  <a:solidFill>
                    <a:srgbClr val="CC00FF"/>
                  </a:solidFill>
                  <a:ea typeface="楷体" pitchFamily="49" charset="-122"/>
                  <a:cs typeface="Times New Roman" pitchFamily="18" charset="0"/>
                </a:rPr>
                <a:t>-2   </a:t>
              </a:r>
              <a:r>
                <a:rPr lang="en-US" altLang="zh-CN" i="1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en-US" altLang="zh-CN" i="1" baseline="-2500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altLang="zh-CN" baseline="-2500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-1</a:t>
              </a:r>
              <a:endParaRPr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214546" y="5743534"/>
              <a:ext cx="50720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中序</a:t>
              </a:r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in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：    </a:t>
              </a:r>
              <a:r>
                <a:rPr lang="en-US" altLang="zh-CN" sz="2000" i="1">
                  <a:solidFill>
                    <a:srgbClr val="003300"/>
                  </a:solidFill>
                </a:rPr>
                <a:t>b</a:t>
              </a:r>
              <a:r>
                <a:rPr lang="en-US" altLang="zh-CN" sz="2000" baseline="-25000">
                  <a:solidFill>
                    <a:srgbClr val="003300"/>
                  </a:solidFill>
                </a:rPr>
                <a:t>0</a:t>
              </a:r>
              <a:r>
                <a:rPr lang="en-US" altLang="zh-CN" sz="2000">
                  <a:solidFill>
                    <a:srgbClr val="003300"/>
                  </a:solidFill>
                </a:rPr>
                <a:t> </a:t>
              </a:r>
              <a:r>
                <a:rPr lang="en-US" altLang="zh-CN" sz="2000" i="1">
                  <a:solidFill>
                    <a:srgbClr val="003300"/>
                  </a:solidFill>
                </a:rPr>
                <a:t>b</a:t>
              </a:r>
              <a:r>
                <a:rPr lang="en-US" altLang="zh-CN" sz="2000" baseline="-25000">
                  <a:solidFill>
                    <a:srgbClr val="003300"/>
                  </a:solidFill>
                </a:rPr>
                <a:t>1</a:t>
              </a:r>
              <a:r>
                <a:rPr lang="en-US" altLang="zh-CN" sz="2000">
                  <a:solidFill>
                    <a:srgbClr val="003300"/>
                  </a:solidFill>
                </a:rPr>
                <a:t>  </a:t>
              </a:r>
              <a:r>
                <a:rPr lang="en-US" altLang="zh-CN" sz="2000">
                  <a:solidFill>
                    <a:srgbClr val="003300"/>
                  </a:solidFill>
                  <a:latin typeface="宋体"/>
                  <a:ea typeface="宋体" pitchFamily="2" charset="-122"/>
                  <a:cs typeface="Times New Roman" pitchFamily="18" charset="0"/>
                </a:rPr>
                <a:t>… </a:t>
              </a:r>
              <a:r>
                <a:rPr lang="en-US" altLang="zh-CN" sz="2000" i="1">
                  <a:solidFill>
                    <a:srgbClr val="003300"/>
                  </a:solidFill>
                  <a:ea typeface="宋体" pitchFamily="2" charset="-122"/>
                  <a:cs typeface="Times New Roman" pitchFamily="18" charset="0"/>
                </a:rPr>
                <a:t>b</a:t>
              </a:r>
              <a:r>
                <a:rPr lang="en-US" altLang="zh-CN" sz="2000" i="1" baseline="-25000">
                  <a:solidFill>
                    <a:srgbClr val="003300"/>
                  </a:solidFill>
                  <a:ea typeface="宋体" pitchFamily="2" charset="-122"/>
                  <a:cs typeface="Times New Roman" pitchFamily="18" charset="0"/>
                </a:rPr>
                <a:t>k</a:t>
              </a:r>
              <a:r>
                <a:rPr lang="en-US" altLang="zh-CN" sz="2000" baseline="-25000">
                  <a:solidFill>
                    <a:srgbClr val="003300"/>
                  </a:solidFill>
                  <a:ea typeface="宋体" pitchFamily="2" charset="-122"/>
                  <a:cs typeface="Times New Roman" pitchFamily="18" charset="0"/>
                </a:rPr>
                <a:t>-1</a:t>
              </a:r>
              <a:r>
                <a:rPr lang="en-US" altLang="zh-CN" sz="2000">
                  <a:cs typeface="Times New Roman" pitchFamily="18" charset="0"/>
                </a:rPr>
                <a:t>  </a:t>
              </a:r>
              <a:r>
                <a:rPr lang="en-US" altLang="zh-CN" i="1">
                  <a:solidFill>
                    <a:srgbClr val="FF0000"/>
                  </a:solidFill>
                  <a:cs typeface="Times New Roman" pitchFamily="18" charset="0"/>
                </a:rPr>
                <a:t>b</a:t>
              </a:r>
              <a:r>
                <a:rPr lang="en-US" altLang="zh-CN" i="1" baseline="-25000">
                  <a:solidFill>
                    <a:srgbClr val="FF0000"/>
                  </a:solidFill>
                  <a:cs typeface="Times New Roman" pitchFamily="18" charset="0"/>
                </a:rPr>
                <a:t>k</a:t>
              </a:r>
              <a:r>
                <a:rPr lang="en-US" altLang="zh-CN" sz="2000">
                  <a:cs typeface="Times New Roman" pitchFamily="18" charset="0"/>
                </a:rPr>
                <a:t>  </a:t>
              </a:r>
              <a:r>
                <a:rPr lang="en-US" altLang="zh-CN" sz="2000" i="1">
                  <a:solidFill>
                    <a:srgbClr val="CC00FF"/>
                  </a:solidFill>
                  <a:cs typeface="Times New Roman" pitchFamily="18" charset="0"/>
                </a:rPr>
                <a:t>b</a:t>
              </a:r>
              <a:r>
                <a:rPr lang="en-US" altLang="zh-CN" sz="2000" i="1" baseline="-25000">
                  <a:solidFill>
                    <a:srgbClr val="CC00FF"/>
                  </a:solidFill>
                  <a:cs typeface="Times New Roman" pitchFamily="18" charset="0"/>
                </a:rPr>
                <a:t>k</a:t>
              </a:r>
              <a:r>
                <a:rPr lang="en-US" altLang="zh-CN" sz="2000" baseline="-25000">
                  <a:solidFill>
                    <a:srgbClr val="CC00FF"/>
                  </a:solidFill>
                  <a:cs typeface="Times New Roman" pitchFamily="18" charset="0"/>
                </a:rPr>
                <a:t>+1</a:t>
              </a:r>
              <a:r>
                <a:rPr lang="en-US" altLang="zh-CN" sz="2000">
                  <a:solidFill>
                    <a:srgbClr val="CC00FF"/>
                  </a:solidFill>
                  <a:cs typeface="Times New Roman" pitchFamily="18" charset="0"/>
                </a:rPr>
                <a:t>   </a:t>
              </a:r>
              <a:r>
                <a:rPr lang="en-US" altLang="zh-CN" sz="2000">
                  <a:solidFill>
                    <a:srgbClr val="CC00FF"/>
                  </a:solidFill>
                  <a:latin typeface="宋体"/>
                  <a:ea typeface="宋体" pitchFamily="2" charset="-122"/>
                  <a:cs typeface="Times New Roman" pitchFamily="18" charset="0"/>
                </a:rPr>
                <a:t>…</a:t>
              </a:r>
              <a:r>
                <a:rPr lang="en-US" altLang="zh-CN" sz="2000">
                  <a:solidFill>
                    <a:srgbClr val="CC00FF"/>
                  </a:solidFill>
                </a:rPr>
                <a:t>       </a:t>
              </a:r>
              <a:r>
                <a:rPr lang="en-US" altLang="zh-CN" sz="2000" i="1">
                  <a:solidFill>
                    <a:srgbClr val="CC00FF"/>
                  </a:solidFill>
                </a:rPr>
                <a:t>b</a:t>
              </a:r>
              <a:r>
                <a:rPr lang="en-US" altLang="zh-CN" sz="2000" i="1" baseline="-25000">
                  <a:solidFill>
                    <a:srgbClr val="CC00FF"/>
                  </a:solidFill>
                </a:rPr>
                <a:t>n</a:t>
              </a:r>
              <a:r>
                <a:rPr lang="en-US" altLang="zh-CN" sz="2000" baseline="-25000">
                  <a:solidFill>
                    <a:srgbClr val="CC00FF"/>
                  </a:solidFill>
                </a:rPr>
                <a:t>-1</a:t>
              </a:r>
              <a:endParaRPr lang="en-US" altLang="en-US" sz="2000" baseline="-25000" dirty="0">
                <a:solidFill>
                  <a:srgbClr val="CC00FF"/>
                </a:solidFill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>
            <a:xfrm rot="5400000" flipH="1" flipV="1">
              <a:off x="4968084" y="6298426"/>
              <a:ext cx="285752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57752" y="6407371"/>
              <a:ext cx="50006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/>
                <a:t>p</a:t>
              </a:r>
              <a:endParaRPr lang="zh-CN" altLang="en-US" sz="2000"/>
            </a:p>
          </p:txBody>
        </p:sp>
        <p:cxnSp>
          <p:nvCxnSpPr>
            <p:cNvPr id="11" name="直接箭头连接符 10"/>
            <p:cNvCxnSpPr/>
            <p:nvPr/>
          </p:nvCxnSpPr>
          <p:spPr>
            <a:xfrm rot="5400000">
              <a:off x="3526624" y="5344332"/>
              <a:ext cx="285752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286116" y="4907173"/>
              <a:ext cx="71438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/>
                <a:t>post</a:t>
              </a:r>
              <a:endParaRPr lang="zh-CN" altLang="en-US" sz="2000"/>
            </a:p>
          </p:txBody>
        </p:sp>
        <p:cxnSp>
          <p:nvCxnSpPr>
            <p:cNvPr id="13" name="直接箭头连接符 12"/>
            <p:cNvCxnSpPr/>
            <p:nvPr/>
          </p:nvCxnSpPr>
          <p:spPr>
            <a:xfrm rot="5400000">
              <a:off x="4955384" y="5318932"/>
              <a:ext cx="285752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643438" y="4881773"/>
              <a:ext cx="85725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/>
                <a:t>post+</a:t>
              </a:r>
              <a:r>
                <a:rPr lang="en-US" altLang="zh-CN" sz="2000" i="1"/>
                <a:t>k</a:t>
              </a:r>
              <a:endParaRPr lang="zh-CN" altLang="en-US" sz="2000"/>
            </a:p>
          </p:txBody>
        </p:sp>
        <p:cxnSp>
          <p:nvCxnSpPr>
            <p:cNvPr id="15" name="直接箭头连接符 14"/>
            <p:cNvCxnSpPr/>
            <p:nvPr/>
          </p:nvCxnSpPr>
          <p:spPr>
            <a:xfrm rot="5400000" flipH="1" flipV="1">
              <a:off x="5468150" y="6285726"/>
              <a:ext cx="285752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395918" y="6394671"/>
              <a:ext cx="50006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/>
                <a:t>p+1</a:t>
              </a:r>
              <a:endParaRPr lang="zh-CN" altLang="en-US" sz="2000"/>
            </a:p>
          </p:txBody>
        </p:sp>
        <p:cxnSp>
          <p:nvCxnSpPr>
            <p:cNvPr id="17" name="直接箭头连接符 16"/>
            <p:cNvCxnSpPr/>
            <p:nvPr/>
          </p:nvCxnSpPr>
          <p:spPr>
            <a:xfrm rot="5400000" flipH="1" flipV="1">
              <a:off x="3501224" y="6285726"/>
              <a:ext cx="285752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428992" y="6394671"/>
              <a:ext cx="50006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/>
                <a:t>in</a:t>
              </a:r>
              <a:endParaRPr lang="zh-CN" altLang="en-US" sz="200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142976" y="2357430"/>
            <a:ext cx="6072230" cy="19389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1"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左子树：</a:t>
            </a:r>
            <a:endParaRPr kumimoji="1" lang="en-US" altLang="zh-CN" sz="200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后序序列为</a:t>
            </a:r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post</a:t>
            </a: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开始的</a:t>
            </a:r>
            <a:r>
              <a:rPr kumimoji="1" lang="en-US" altLang="zh-CN" sz="20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个字符</a:t>
            </a:r>
            <a:endParaRPr kumimoji="1" lang="en-US" altLang="zh-CN" sz="200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中序序列为</a:t>
            </a:r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</a:t>
            </a: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开始的</a:t>
            </a:r>
            <a:r>
              <a:rPr kumimoji="1" lang="en-US" altLang="zh-CN" sz="20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个字符</a:t>
            </a:r>
            <a:endParaRPr kumimoji="1" lang="en-US" altLang="zh-CN" sz="200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kumimoji="1"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右子树：</a:t>
            </a:r>
            <a:endParaRPr kumimoji="1" lang="en-US" altLang="zh-CN" sz="200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后序序列为</a:t>
            </a:r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post+</a:t>
            </a:r>
            <a:r>
              <a:rPr kumimoji="1" lang="en-US" altLang="zh-CN" sz="20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开始的</a:t>
            </a:r>
            <a:r>
              <a:rPr kumimoji="1" lang="en-US" altLang="zh-CN" sz="20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kumimoji="1" lang="en-US" altLang="zh-CN" sz="20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个字符</a:t>
            </a:r>
            <a:endParaRPr kumimoji="1" lang="en-US" altLang="zh-CN" sz="200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中序序列为</a:t>
            </a:r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p+1</a:t>
            </a: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开始的</a:t>
            </a:r>
            <a:r>
              <a:rPr kumimoji="1" lang="en-US" altLang="zh-CN" sz="20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kumimoji="1" lang="en-US" altLang="zh-CN" sz="20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个字符</a:t>
            </a:r>
            <a:endParaRPr lang="zh-CN" altLang="en-US" sz="2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下箭头 19"/>
          <p:cNvSpPr/>
          <p:nvPr/>
        </p:nvSpPr>
        <p:spPr>
          <a:xfrm>
            <a:off x="3857620" y="1857364"/>
            <a:ext cx="285752" cy="428628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51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595139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4" name="Text Box 4"/>
          <p:cNvSpPr txBox="1">
            <a:spLocks noChangeArrowheads="1"/>
          </p:cNvSpPr>
          <p:nvPr/>
        </p:nvSpPr>
        <p:spPr bwMode="auto">
          <a:xfrm>
            <a:off x="323850" y="404813"/>
            <a:ext cx="8462992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7-19】</a:t>
            </a:r>
            <a:r>
              <a:rPr lang="en-US" altLang="zh-CN" sz="2200" dirty="0">
                <a:latin typeface="Consolas" pitchFamily="49" charset="0"/>
                <a:ea typeface="黑体" pitchFamily="49" charset="-122"/>
                <a:cs typeface="Consolas" pitchFamily="49" charset="0"/>
              </a:rPr>
              <a:t> 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设计一个算法将二叉树的顺序存储结构转换成二叉链存储结构。</a:t>
            </a:r>
          </a:p>
        </p:txBody>
      </p:sp>
      <p:sp>
        <p:nvSpPr>
          <p:cNvPr id="378885" name="Text Box 5"/>
          <p:cNvSpPr txBox="1">
            <a:spLocks noChangeArrowheads="1"/>
          </p:cNvSpPr>
          <p:nvPr/>
        </p:nvSpPr>
        <p:spPr bwMode="auto">
          <a:xfrm>
            <a:off x="395288" y="1383557"/>
            <a:ext cx="8462992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解：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设二叉树的顺序存储结构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，由</a:t>
            </a:r>
            <a:r>
              <a:rPr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返回创建的二叉链存储结构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的根结点指针</a:t>
            </a:r>
            <a:r>
              <a:rPr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78886" name="Text Box 6"/>
          <p:cNvSpPr txBox="1">
            <a:spLocks noChangeArrowheads="1"/>
          </p:cNvSpPr>
          <p:nvPr/>
        </p:nvSpPr>
        <p:spPr bwMode="auto">
          <a:xfrm>
            <a:off x="649318" y="4386652"/>
            <a:ext cx="8208962" cy="1603104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l"/>
            <a:r>
              <a:rPr lang="en-US" altLang="zh-CN" sz="1800" i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= NULL					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800" i="1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大于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endParaRPr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i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= NULL					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800" i="1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对应的结点为空</a:t>
            </a:r>
          </a:p>
          <a:p>
            <a:pPr algn="l"/>
            <a:r>
              <a:rPr lang="en-US" altLang="zh-CN" sz="1800" i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= </a:t>
            </a:r>
            <a:r>
              <a:rPr lang="en-US" altLang="zh-CN" sz="1800" i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（创建根结点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altLang="zh-CN" sz="1800" i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，其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</a:t>
            </a:r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值为</a:t>
            </a:r>
            <a:r>
              <a:rPr lang="en-US" altLang="zh-CN" sz="1800" i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其他情况</a:t>
            </a:r>
          </a:p>
          <a:p>
            <a:pPr algn="l"/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</a:t>
            </a:r>
            <a:r>
              <a:rPr lang="en-US" altLang="zh-CN" sz="1800" i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i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2*</a:t>
            </a:r>
            <a:r>
              <a:rPr lang="en-US" altLang="zh-CN" sz="1800" i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l"/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</a:t>
            </a:r>
            <a:r>
              <a:rPr lang="en-US" altLang="zh-CN" sz="1800" i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i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2*</a:t>
            </a:r>
            <a:r>
              <a:rPr lang="en-US" altLang="zh-CN" sz="1800" i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+1)</a:t>
            </a:r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5786446" y="2071678"/>
            <a:ext cx="1785950" cy="1714512"/>
            <a:chOff x="6143636" y="2143116"/>
            <a:chExt cx="1785950" cy="1714512"/>
          </a:xfrm>
        </p:grpSpPr>
        <p:sp>
          <p:nvSpPr>
            <p:cNvPr id="6" name="椭圆 5"/>
            <p:cNvSpPr/>
            <p:nvPr/>
          </p:nvSpPr>
          <p:spPr>
            <a:xfrm>
              <a:off x="6643702" y="2571744"/>
              <a:ext cx="571504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箭头连接符 7"/>
            <p:cNvCxnSpPr/>
            <p:nvPr/>
          </p:nvCxnSpPr>
          <p:spPr>
            <a:xfrm rot="5400000">
              <a:off x="7118368" y="2324092"/>
              <a:ext cx="285752" cy="285752"/>
            </a:xfrm>
            <a:prstGeom prst="straightConnector1">
              <a:avLst/>
            </a:prstGeom>
            <a:ln w="28575">
              <a:solidFill>
                <a:srgbClr val="CC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等腰三角形 8"/>
            <p:cNvSpPr/>
            <p:nvPr/>
          </p:nvSpPr>
          <p:spPr>
            <a:xfrm>
              <a:off x="6143636" y="3286124"/>
              <a:ext cx="714380" cy="571504"/>
            </a:xfrm>
            <a:prstGeom prst="triangl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7072330" y="3286124"/>
              <a:ext cx="714380" cy="571504"/>
            </a:xfrm>
            <a:prstGeom prst="triangl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86644" y="2143116"/>
              <a:ext cx="64294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i="1"/>
                <a:t>b</a:t>
              </a:r>
              <a:endParaRPr lang="zh-CN" altLang="en-US" sz="2200" i="1"/>
            </a:p>
          </p:txBody>
        </p:sp>
        <p:cxnSp>
          <p:nvCxnSpPr>
            <p:cNvPr id="13" name="直接连接符 12"/>
            <p:cNvCxnSpPr>
              <a:stCxn id="6" idx="3"/>
              <a:endCxn id="9" idx="0"/>
            </p:cNvCxnSpPr>
            <p:nvPr/>
          </p:nvCxnSpPr>
          <p:spPr>
            <a:xfrm rot="5400000">
              <a:off x="6470339" y="3029065"/>
              <a:ext cx="287547" cy="226571"/>
            </a:xfrm>
            <a:prstGeom prst="line">
              <a:avLst/>
            </a:prstGeom>
            <a:ln w="28575">
              <a:solidFill>
                <a:srgbClr val="CC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6" idx="5"/>
              <a:endCxn id="10" idx="0"/>
            </p:cNvCxnSpPr>
            <p:nvPr/>
          </p:nvCxnSpPr>
          <p:spPr>
            <a:xfrm rot="16200000" flipH="1">
              <a:off x="7136742" y="2993345"/>
              <a:ext cx="287547" cy="298009"/>
            </a:xfrm>
            <a:prstGeom prst="line">
              <a:avLst/>
            </a:prstGeom>
            <a:ln w="28575">
              <a:solidFill>
                <a:srgbClr val="CC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1428728" y="2428868"/>
            <a:ext cx="2643206" cy="828738"/>
            <a:chOff x="1428728" y="2428868"/>
            <a:chExt cx="2643206" cy="828738"/>
          </a:xfrm>
        </p:grpSpPr>
        <p:sp>
          <p:nvSpPr>
            <p:cNvPr id="16" name="矩形 15"/>
            <p:cNvSpPr/>
            <p:nvPr/>
          </p:nvSpPr>
          <p:spPr>
            <a:xfrm>
              <a:off x="1928794" y="2900416"/>
              <a:ext cx="571504" cy="35719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2500298" y="2900416"/>
              <a:ext cx="571504" cy="35719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14678" y="2795941"/>
              <a:ext cx="8572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sym typeface="Symbol"/>
                </a:rPr>
                <a:t></a:t>
              </a:r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00232" y="242886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/>
                <a:t>1</a:t>
              </a:r>
              <a:endParaRPr lang="zh-CN" altLang="en-US" sz="20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71736" y="242886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/>
                <a:t>2</a:t>
              </a:r>
              <a:endParaRPr lang="zh-CN" altLang="en-US" sz="200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28728" y="2757540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/>
                <a:t>a</a:t>
              </a:r>
              <a:endParaRPr lang="zh-CN" altLang="en-US" i="1"/>
            </a:p>
          </p:txBody>
        </p:sp>
      </p:grpSp>
      <p:sp>
        <p:nvSpPr>
          <p:cNvPr id="24" name="右箭头 23"/>
          <p:cNvSpPr/>
          <p:nvPr/>
        </p:nvSpPr>
        <p:spPr>
          <a:xfrm>
            <a:off x="4429124" y="2786058"/>
            <a:ext cx="857256" cy="285752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14348" y="3786190"/>
            <a:ext cx="19288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latin typeface="楷体" pitchFamily="49" charset="-122"/>
                <a:ea typeface="楷体" pitchFamily="49" charset="-122"/>
              </a:rPr>
              <a:t>递归模型：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52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4443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6" grpId="0" animBg="1"/>
      <p:bldP spid="2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Text Box 2"/>
          <p:cNvSpPr txBox="1">
            <a:spLocks noChangeArrowheads="1"/>
          </p:cNvSpPr>
          <p:nvPr/>
        </p:nvSpPr>
        <p:spPr bwMode="auto">
          <a:xfrm>
            <a:off x="468313" y="1125538"/>
            <a:ext cx="7818463" cy="4065316"/>
          </a:xfrm>
          <a:prstGeom prst="rect">
            <a:avLst/>
          </a:prstGeom>
          <a:ln>
            <a:noFill/>
            <a:headEnd/>
            <a:tailEnd type="none" w="med" len="lg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BTNode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altLang="zh-CN" sz="1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trans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(SqBTree a</a:t>
            </a:r>
            <a:r>
              <a:rPr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l">
              <a:lnSpc>
                <a:spcPts val="3000"/>
              </a:lnSpc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BTNode 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*b;</a:t>
            </a:r>
          </a:p>
          <a:p>
            <a:pPr algn="l">
              <a:lnSpc>
                <a:spcPts val="3000"/>
              </a:lnSpc>
            </a:pPr>
            <a:r>
              <a:rPr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(i&gt;MaxSize) return NULL;</a:t>
            </a:r>
            <a:endParaRPr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en-US" altLang="zh-CN" sz="180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]=='#') return 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NULL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     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当结点不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存在时返回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NULL</a:t>
            </a:r>
          </a:p>
          <a:p>
            <a:pPr algn="l">
              <a:lnSpc>
                <a:spcPts val="3000"/>
              </a:lnSpc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b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BTNode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*)</a:t>
            </a:r>
            <a:r>
              <a:rPr lang="en-US" altLang="zh-CN" sz="180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malloc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sizeof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BTNode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));   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创建根结点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b-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&gt;data=a[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 algn="l">
              <a:lnSpc>
                <a:spcPts val="3000"/>
              </a:lnSpc>
            </a:pPr>
            <a:r>
              <a:rPr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b-&gt;lchild=</a:t>
            </a:r>
            <a:r>
              <a:rPr lang="en-US" altLang="zh-CN" sz="1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trans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</a:t>
            </a:r>
            <a:r>
              <a:rPr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2*i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递归创建左子树</a:t>
            </a:r>
          </a:p>
          <a:p>
            <a:pPr algn="l">
              <a:lnSpc>
                <a:spcPts val="3000"/>
              </a:lnSpc>
            </a:pPr>
            <a:r>
              <a:rPr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b-&gt;rchild=</a:t>
            </a:r>
            <a:r>
              <a:rPr lang="en-US" altLang="zh-CN" sz="1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trans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</a:t>
            </a:r>
            <a:r>
              <a:rPr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2*i+1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  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递归创建右子树</a:t>
            </a:r>
          </a:p>
          <a:p>
            <a:pPr algn="l">
              <a:lnSpc>
                <a:spcPts val="3000"/>
              </a:lnSpc>
            </a:pPr>
            <a:r>
              <a:rPr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return(b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	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返回根结点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379907" name="Text Box 3"/>
          <p:cNvSpPr txBox="1">
            <a:spLocks noChangeArrowheads="1"/>
          </p:cNvSpPr>
          <p:nvPr/>
        </p:nvSpPr>
        <p:spPr bwMode="auto">
          <a:xfrm>
            <a:off x="642910" y="428604"/>
            <a:ext cx="446405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对应的递归算法如下：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65840" y="1857364"/>
            <a:ext cx="492443" cy="257176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spc="600">
                <a:latin typeface="微软雅黑" pitchFamily="34" charset="-122"/>
                <a:ea typeface="微软雅黑" pitchFamily="34" charset="-122"/>
              </a:rPr>
              <a:t>先序遍历的思路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53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167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4" name="Text Box 4"/>
          <p:cNvSpPr txBox="1">
            <a:spLocks noChangeArrowheads="1"/>
          </p:cNvSpPr>
          <p:nvPr/>
        </p:nvSpPr>
        <p:spPr bwMode="auto">
          <a:xfrm>
            <a:off x="214314" y="214290"/>
            <a:ext cx="8786842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　　</a:t>
            </a:r>
            <a:r>
              <a:rPr lang="en-US" altLang="zh-CN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【</a:t>
            </a:r>
            <a:r>
              <a:rPr lang="zh-CN" altLang="en-US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例</a:t>
            </a:r>
            <a:r>
              <a:rPr lang="en-US" altLang="zh-CN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】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设计一个算法将二叉树的二叉链转换成顺序存储结构。</a:t>
            </a:r>
          </a:p>
        </p:txBody>
      </p:sp>
      <p:sp>
        <p:nvSpPr>
          <p:cNvPr id="378885" name="Text Box 5"/>
          <p:cNvSpPr txBox="1">
            <a:spLocks noChangeArrowheads="1"/>
          </p:cNvSpPr>
          <p:nvPr/>
        </p:nvSpPr>
        <p:spPr bwMode="auto">
          <a:xfrm>
            <a:off x="500034" y="1142984"/>
            <a:ext cx="857256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解：</a:t>
            </a:r>
            <a:r>
              <a:rPr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：由二叉链</a:t>
            </a:r>
            <a:r>
              <a:rPr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创建</a:t>
            </a:r>
            <a:r>
              <a:rPr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为根结点的顺序存储结构</a:t>
            </a:r>
            <a:r>
              <a:rPr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785786" y="4214818"/>
            <a:ext cx="7500990" cy="1897609"/>
            <a:chOff x="785786" y="4214818"/>
            <a:chExt cx="7500990" cy="1897609"/>
          </a:xfrm>
        </p:grpSpPr>
        <p:sp>
          <p:nvSpPr>
            <p:cNvPr id="378886" name="Text Box 6"/>
            <p:cNvSpPr txBox="1">
              <a:spLocks noChangeArrowheads="1"/>
            </p:cNvSpPr>
            <p:nvPr/>
          </p:nvSpPr>
          <p:spPr bwMode="auto">
            <a:xfrm>
              <a:off x="785786" y="4786322"/>
              <a:ext cx="7500990" cy="1326105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180000" tIns="108000" rIns="180000" bIns="108000">
              <a:spAutoFit/>
            </a:bodyPr>
            <a:lstStyle/>
            <a:p>
              <a:pPr algn="l"/>
              <a:r>
                <a:rPr lang="en-US" altLang="zh-CN" sz="1800" i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zh-CN" altLang="en-US" sz="180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zh-CN" altLang="en-US" sz="180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  </a:t>
              </a: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Symbol" pitchFamily="18" charset="2"/>
                </a:rPr>
                <a:t> </a:t>
              </a:r>
              <a:r>
                <a:rPr lang="zh-CN" altLang="en-US" sz="180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Symbol" pitchFamily="18" charset="2"/>
                </a:rPr>
                <a:t>不做任何事情</a:t>
              </a:r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	</a:t>
              </a: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		</a:t>
              </a:r>
              <a:r>
                <a:rPr lang="zh-CN" altLang="en-US" sz="1800">
                  <a:solidFill>
                    <a:srgbClr val="00B0F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当</a:t>
              </a:r>
              <a:r>
                <a:rPr lang="en-US" altLang="zh-CN" sz="1800" i="1">
                  <a:solidFill>
                    <a:srgbClr val="00B0F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800">
                  <a:solidFill>
                    <a:srgbClr val="00B0F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=NULL</a:t>
              </a:r>
              <a:endPara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l"/>
              <a:r>
                <a:rPr lang="en-US" altLang="zh-CN" sz="1800" i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zh-CN" altLang="en-US" sz="180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zh-CN" altLang="en-US" sz="180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  </a:t>
              </a: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Symbol" pitchFamily="18" charset="2"/>
                </a:rPr>
                <a:t>  </a:t>
              </a:r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Symbol" pitchFamily="18" charset="2"/>
                </a:rPr>
                <a:t>a</a:t>
              </a: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Symbol" pitchFamily="18" charset="2"/>
                </a:rPr>
                <a:t>[</a:t>
              </a:r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Symbol" pitchFamily="18" charset="2"/>
                </a:rPr>
                <a:t>i</a:t>
              </a: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Symbol" pitchFamily="18" charset="2"/>
                </a:rPr>
                <a:t>]=</a:t>
              </a:r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-&gt;data</a:t>
              </a:r>
              <a:r>
                <a:rPr lang="zh-CN" altLang="en-US" sz="180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（创建根结点）</a:t>
              </a:r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;</a:t>
              </a: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	</a:t>
              </a:r>
              <a:r>
                <a:rPr lang="zh-CN" altLang="en-US" sz="1800">
                  <a:solidFill>
                    <a:srgbClr val="00B0F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其他</a:t>
              </a:r>
              <a:r>
                <a:rPr lang="zh-CN" altLang="en-US" sz="1800" dirty="0">
                  <a:solidFill>
                    <a:srgbClr val="00B0F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情况</a:t>
              </a:r>
            </a:p>
            <a:p>
              <a:pPr algn="l"/>
              <a:r>
                <a:rPr lang="en-US" altLang="zh-CN" sz="1800" i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              f</a:t>
              </a: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-&gt;lchild</a:t>
              </a:r>
              <a:r>
                <a:rPr lang="zh-CN" altLang="en-US" sz="180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zh-CN" altLang="en-US" sz="180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2*</a:t>
              </a:r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);</a:t>
              </a:r>
            </a:p>
            <a:p>
              <a:pPr algn="l"/>
              <a:r>
                <a:rPr lang="en-US" altLang="zh-CN" sz="1800" i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              f</a:t>
              </a: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-&gt;rchild</a:t>
              </a:r>
              <a:r>
                <a:rPr lang="zh-CN" altLang="en-US" sz="180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zh-CN" altLang="en-US" sz="180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2*</a:t>
              </a:r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+1</a:t>
              </a:r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  <a:r>
                <a:rPr lang="zh-CN" altLang="en-US" sz="1800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85786" y="4214818"/>
              <a:ext cx="192882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>
                  <a:latin typeface="楷体" pitchFamily="49" charset="-122"/>
                  <a:ea typeface="楷体" pitchFamily="49" charset="-122"/>
                </a:rPr>
                <a:t>递归模型：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785918" y="1785926"/>
            <a:ext cx="6858016" cy="2428892"/>
            <a:chOff x="1714480" y="1928802"/>
            <a:chExt cx="6858016" cy="2428892"/>
          </a:xfrm>
        </p:grpSpPr>
        <p:grpSp>
          <p:nvGrpSpPr>
            <p:cNvPr id="2" name="组合 21"/>
            <p:cNvGrpSpPr/>
            <p:nvPr/>
          </p:nvGrpSpPr>
          <p:grpSpPr>
            <a:xfrm>
              <a:off x="1714480" y="1928802"/>
              <a:ext cx="1714512" cy="1714512"/>
              <a:chOff x="6143636" y="2143116"/>
              <a:chExt cx="1714512" cy="1714512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6643702" y="2571744"/>
                <a:ext cx="571504" cy="50006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" name="直接箭头连接符 7"/>
              <p:cNvCxnSpPr/>
              <p:nvPr/>
            </p:nvCxnSpPr>
            <p:spPr>
              <a:xfrm rot="5400000">
                <a:off x="7118368" y="2324092"/>
                <a:ext cx="285752" cy="285752"/>
              </a:xfrm>
              <a:prstGeom prst="straightConnector1">
                <a:avLst/>
              </a:prstGeom>
              <a:ln w="28575">
                <a:solidFill>
                  <a:srgbClr val="CC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等腰三角形 8"/>
              <p:cNvSpPr/>
              <p:nvPr/>
            </p:nvSpPr>
            <p:spPr>
              <a:xfrm>
                <a:off x="6143636" y="3286124"/>
                <a:ext cx="714380" cy="571504"/>
              </a:xfrm>
              <a:prstGeom prst="triangl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等腰三角形 9"/>
              <p:cNvSpPr/>
              <p:nvPr/>
            </p:nvSpPr>
            <p:spPr>
              <a:xfrm>
                <a:off x="7072330" y="3286124"/>
                <a:ext cx="714380" cy="571504"/>
              </a:xfrm>
              <a:prstGeom prst="triangl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215206" y="2143116"/>
                <a:ext cx="64294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200" i="1">
                    <a:latin typeface="Consolas" pitchFamily="49" charset="0"/>
                    <a:cs typeface="Consolas" pitchFamily="49" charset="0"/>
                  </a:rPr>
                  <a:t>b</a:t>
                </a:r>
                <a:endParaRPr lang="zh-CN" altLang="en-US" sz="2200" i="1"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13" name="直接连接符 12"/>
              <p:cNvCxnSpPr>
                <a:stCxn id="6" idx="3"/>
                <a:endCxn id="9" idx="0"/>
              </p:cNvCxnSpPr>
              <p:nvPr/>
            </p:nvCxnSpPr>
            <p:spPr>
              <a:xfrm rot="5400000">
                <a:off x="6470339" y="3029065"/>
                <a:ext cx="287547" cy="226571"/>
              </a:xfrm>
              <a:prstGeom prst="line">
                <a:avLst/>
              </a:prstGeom>
              <a:ln w="28575">
                <a:solidFill>
                  <a:srgbClr val="CC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>
                <a:stCxn id="6" idx="5"/>
                <a:endCxn id="10" idx="0"/>
              </p:cNvCxnSpPr>
              <p:nvPr/>
            </p:nvCxnSpPr>
            <p:spPr>
              <a:xfrm rot="16200000" flipH="1">
                <a:off x="7136742" y="2993345"/>
                <a:ext cx="287547" cy="298009"/>
              </a:xfrm>
              <a:prstGeom prst="line">
                <a:avLst/>
              </a:prstGeom>
              <a:ln w="28575">
                <a:solidFill>
                  <a:srgbClr val="CC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右箭头 23"/>
            <p:cNvSpPr/>
            <p:nvPr/>
          </p:nvSpPr>
          <p:spPr>
            <a:xfrm>
              <a:off x="4071934" y="2786058"/>
              <a:ext cx="857256" cy="285752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5072066" y="2285992"/>
              <a:ext cx="3500430" cy="828738"/>
              <a:chOff x="5072066" y="2285992"/>
              <a:chExt cx="3500430" cy="828738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5572132" y="2757540"/>
                <a:ext cx="571504" cy="35719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rPr>
                  <a:t>#</a:t>
                </a:r>
                <a:endParaRPr lang="zh-CN" altLang="en-US" sz="2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6143636" y="2757540"/>
                <a:ext cx="571504" cy="35719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2000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rPr>
                  <a:t>#</a:t>
                </a:r>
                <a:endParaRPr lang="zh-CN" altLang="en-US" sz="2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715140" y="2653065"/>
                <a:ext cx="8572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>
                    <a:sym typeface="Symbol"/>
                  </a:rPr>
                  <a:t></a:t>
                </a:r>
                <a:endParaRPr lang="zh-CN" alt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643570" y="2285992"/>
                <a:ext cx="4286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/>
                  <a:t>1</a:t>
                </a:r>
                <a:endParaRPr lang="zh-CN" altLang="en-US" sz="200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215074" y="2285992"/>
                <a:ext cx="4286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/>
                  <a:t>2</a:t>
                </a:r>
                <a:endParaRPr lang="zh-CN" altLang="en-US" sz="200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072066" y="2614664"/>
                <a:ext cx="4286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>
                    <a:latin typeface="Consolas" pitchFamily="49" charset="0"/>
                    <a:cs typeface="Consolas" pitchFamily="49" charset="0"/>
                  </a:rPr>
                  <a:t>a</a:t>
                </a:r>
                <a:endParaRPr lang="zh-CN" altLang="en-US" i="1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7358082" y="2757540"/>
                <a:ext cx="571504" cy="35719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2000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rPr>
                  <a:t>#</a:t>
                </a:r>
                <a:endParaRPr lang="zh-CN" altLang="en-US" sz="2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7072330" y="2285992"/>
                <a:ext cx="150016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MaxSize</a:t>
                </a:r>
                <a:r>
                  <a:rPr lang="en-US" altLang="zh-CN" sz="2000">
                    <a:latin typeface="Consolas" pitchFamily="49" charset="0"/>
                    <a:ea typeface="+mj-ea"/>
                    <a:cs typeface="Consolas" pitchFamily="49" charset="0"/>
                  </a:rPr>
                  <a:t>-</a:t>
                </a:r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1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4143372" y="3649808"/>
              <a:ext cx="350046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buBlip>
                  <a:blip r:embed="rId3"/>
                </a:buBlip>
              </a:pP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初始调用：</a:t>
              </a:r>
              <a:r>
                <a:rPr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1)</a:t>
              </a:r>
            </a:p>
            <a:p>
              <a:pPr marL="457200" indent="-457200" algn="l">
                <a:buBlip>
                  <a:blip r:embed="rId3"/>
                </a:buBlip>
              </a:pP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调用前</a:t>
              </a:r>
              <a:r>
                <a:rPr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的所有元素为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#</a:t>
              </a:r>
              <a:endPara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54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7026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Text Box 2"/>
          <p:cNvSpPr txBox="1">
            <a:spLocks noChangeArrowheads="1"/>
          </p:cNvSpPr>
          <p:nvPr/>
        </p:nvSpPr>
        <p:spPr bwMode="auto">
          <a:xfrm>
            <a:off x="285720" y="928670"/>
            <a:ext cx="7461273" cy="3513984"/>
          </a:xfrm>
          <a:prstGeom prst="rect">
            <a:avLst/>
          </a:prstGeom>
          <a:ln>
            <a:noFill/>
            <a:headEnd/>
            <a:tailEnd type="none" w="med" len="lg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216000" bIns="21600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*</a:t>
            </a:r>
            <a:r>
              <a:rPr lang="en-US" altLang="zh-CN" sz="1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trans1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(BTNode *b</a:t>
            </a:r>
            <a:r>
              <a:rPr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SqBTree a</a:t>
            </a:r>
            <a:r>
              <a:rPr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l">
              <a:lnSpc>
                <a:spcPts val="3000"/>
              </a:lnSpc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</a:p>
          <a:p>
            <a:pPr algn="l">
              <a:lnSpc>
                <a:spcPts val="3000"/>
              </a:lnSpc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(b!=NULL)</a:t>
            </a:r>
          </a:p>
          <a:p>
            <a:pPr algn="l">
              <a:lnSpc>
                <a:spcPts val="3000"/>
              </a:lnSpc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a[i]=b-&gt;data;			 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创建根结点</a:t>
            </a:r>
            <a:endParaRPr lang="en-US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altLang="zh-CN" sz="180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trans1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(b-&gt;lchild</a:t>
            </a:r>
            <a:r>
              <a:rPr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2*i);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递归创建左子树</a:t>
            </a:r>
            <a:endParaRPr lang="en-US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80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trans1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(b-&gt;rchild</a:t>
            </a:r>
            <a:r>
              <a:rPr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2*i+1);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递归创建右子树</a:t>
            </a:r>
            <a:endParaRPr lang="en-US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</a:p>
          <a:p>
            <a:pPr algn="l">
              <a:lnSpc>
                <a:spcPts val="3000"/>
              </a:lnSpc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79907" name="Text Box 3"/>
          <p:cNvSpPr txBox="1">
            <a:spLocks noChangeArrowheads="1"/>
          </p:cNvSpPr>
          <p:nvPr/>
        </p:nvSpPr>
        <p:spPr bwMode="auto">
          <a:xfrm>
            <a:off x="539750" y="379413"/>
            <a:ext cx="446405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对应的递归算法如下：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01024" y="1428736"/>
            <a:ext cx="492443" cy="257176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spc="600">
                <a:latin typeface="微软雅黑" pitchFamily="34" charset="-122"/>
                <a:ea typeface="微软雅黑" pitchFamily="34" charset="-122"/>
              </a:rPr>
              <a:t>先序遍历的思路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55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23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483768" y="2924944"/>
            <a:ext cx="4897438" cy="654923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>
                <a:solidFill>
                  <a:srgbClr val="FF00FF"/>
                </a:solidFill>
              </a:rPr>
              <a:t> </a:t>
            </a:r>
            <a:r>
              <a:rPr lang="en-US" altLang="zh-CN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本章完</a:t>
            </a:r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56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99963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Line 2"/>
          <p:cNvSpPr>
            <a:spLocks noChangeShapeType="1"/>
          </p:cNvSpPr>
          <p:nvPr/>
        </p:nvSpPr>
        <p:spPr bwMode="auto">
          <a:xfrm>
            <a:off x="2266949" y="2754313"/>
            <a:ext cx="288925" cy="287337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1955" name="Line 3"/>
          <p:cNvSpPr>
            <a:spLocks noChangeShapeType="1"/>
          </p:cNvSpPr>
          <p:nvPr/>
        </p:nvSpPr>
        <p:spPr bwMode="auto">
          <a:xfrm flipH="1">
            <a:off x="2771774" y="1601788"/>
            <a:ext cx="287338" cy="287337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1956" name="Freeform 4"/>
          <p:cNvSpPr>
            <a:spLocks/>
          </p:cNvSpPr>
          <p:nvPr/>
        </p:nvSpPr>
        <p:spPr bwMode="auto">
          <a:xfrm>
            <a:off x="3381374" y="1554163"/>
            <a:ext cx="301625" cy="3889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" y="245"/>
              </a:cxn>
            </a:cxnLst>
            <a:rect l="0" t="0" r="r" b="b"/>
            <a:pathLst>
              <a:path w="190" h="245">
                <a:moveTo>
                  <a:pt x="0" y="0"/>
                </a:moveTo>
                <a:lnTo>
                  <a:pt x="190" y="245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1957" name="Line 5"/>
          <p:cNvSpPr>
            <a:spLocks noChangeShapeType="1"/>
          </p:cNvSpPr>
          <p:nvPr/>
        </p:nvSpPr>
        <p:spPr bwMode="auto">
          <a:xfrm flipH="1">
            <a:off x="2195512" y="2178050"/>
            <a:ext cx="360362" cy="36036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1958" name="Line 6"/>
          <p:cNvSpPr>
            <a:spLocks noChangeShapeType="1"/>
          </p:cNvSpPr>
          <p:nvPr/>
        </p:nvSpPr>
        <p:spPr bwMode="auto">
          <a:xfrm flipH="1">
            <a:off x="3338512" y="2206625"/>
            <a:ext cx="287337" cy="287338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1959" name="Line 7"/>
          <p:cNvSpPr>
            <a:spLocks noChangeShapeType="1"/>
          </p:cNvSpPr>
          <p:nvPr/>
        </p:nvSpPr>
        <p:spPr bwMode="auto">
          <a:xfrm>
            <a:off x="3924299" y="2178050"/>
            <a:ext cx="287338" cy="36036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1960" name="Oval 8"/>
          <p:cNvSpPr>
            <a:spLocks noChangeArrowheads="1"/>
          </p:cNvSpPr>
          <p:nvPr/>
        </p:nvSpPr>
        <p:spPr bwMode="auto">
          <a:xfrm>
            <a:off x="2987674" y="1314450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81961" name="Oval 9"/>
          <p:cNvSpPr>
            <a:spLocks noChangeArrowheads="1"/>
          </p:cNvSpPr>
          <p:nvPr/>
        </p:nvSpPr>
        <p:spPr bwMode="auto">
          <a:xfrm>
            <a:off x="2482849" y="188912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81962" name="Oval 10"/>
          <p:cNvSpPr>
            <a:spLocks noChangeArrowheads="1"/>
          </p:cNvSpPr>
          <p:nvPr/>
        </p:nvSpPr>
        <p:spPr bwMode="auto">
          <a:xfrm>
            <a:off x="3563937" y="188912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381963" name="Oval 11"/>
          <p:cNvSpPr>
            <a:spLocks noChangeArrowheads="1"/>
          </p:cNvSpPr>
          <p:nvPr/>
        </p:nvSpPr>
        <p:spPr bwMode="auto">
          <a:xfrm>
            <a:off x="1908174" y="246538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81964" name="Oval 12"/>
          <p:cNvSpPr>
            <a:spLocks noChangeArrowheads="1"/>
          </p:cNvSpPr>
          <p:nvPr/>
        </p:nvSpPr>
        <p:spPr bwMode="auto">
          <a:xfrm>
            <a:off x="2989262" y="246538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81965" name="Oval 13"/>
          <p:cNvSpPr>
            <a:spLocks noChangeArrowheads="1"/>
          </p:cNvSpPr>
          <p:nvPr/>
        </p:nvSpPr>
        <p:spPr bwMode="auto">
          <a:xfrm>
            <a:off x="2482849" y="297021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81966" name="Oval 14"/>
          <p:cNvSpPr>
            <a:spLocks noChangeArrowheads="1"/>
          </p:cNvSpPr>
          <p:nvPr/>
        </p:nvSpPr>
        <p:spPr bwMode="auto">
          <a:xfrm>
            <a:off x="4068762" y="246538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381967" name="Text Box 15"/>
          <p:cNvSpPr txBox="1">
            <a:spLocks noChangeArrowheads="1"/>
          </p:cNvSpPr>
          <p:nvPr/>
        </p:nvSpPr>
        <p:spPr bwMode="auto">
          <a:xfrm>
            <a:off x="900113" y="3714750"/>
            <a:ext cx="2592387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中序遍历序列：</a:t>
            </a:r>
          </a:p>
        </p:txBody>
      </p:sp>
      <p:sp>
        <p:nvSpPr>
          <p:cNvPr id="381975" name="Text Box 23"/>
          <p:cNvSpPr txBox="1">
            <a:spLocks noChangeArrowheads="1"/>
          </p:cNvSpPr>
          <p:nvPr/>
        </p:nvSpPr>
        <p:spPr bwMode="auto">
          <a:xfrm>
            <a:off x="3059113" y="4972064"/>
            <a:ext cx="24479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遍历完毕</a:t>
            </a:r>
          </a:p>
        </p:txBody>
      </p:sp>
      <p:grpSp>
        <p:nvGrpSpPr>
          <p:cNvPr id="381986" name="Group 34"/>
          <p:cNvGrpSpPr>
            <a:grpSpLocks/>
          </p:cNvGrpSpPr>
          <p:nvPr/>
        </p:nvGrpSpPr>
        <p:grpSpPr bwMode="auto">
          <a:xfrm>
            <a:off x="2987675" y="1314450"/>
            <a:ext cx="2016125" cy="3554413"/>
            <a:chOff x="1882" y="300"/>
            <a:chExt cx="1270" cy="2239"/>
          </a:xfrm>
        </p:grpSpPr>
        <p:sp>
          <p:nvSpPr>
            <p:cNvPr id="381971" name="Text Box 19"/>
            <p:cNvSpPr txBox="1">
              <a:spLocks noChangeArrowheads="1"/>
            </p:cNvSpPr>
            <p:nvPr/>
          </p:nvSpPr>
          <p:spPr bwMode="auto">
            <a:xfrm>
              <a:off x="2698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381976" name="Oval 24"/>
            <p:cNvSpPr>
              <a:spLocks noChangeArrowheads="1"/>
            </p:cNvSpPr>
            <p:nvPr/>
          </p:nvSpPr>
          <p:spPr bwMode="auto">
            <a:xfrm>
              <a:off x="1882" y="300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</p:grpSp>
      <p:grpSp>
        <p:nvGrpSpPr>
          <p:cNvPr id="381985" name="Group 33"/>
          <p:cNvGrpSpPr>
            <a:grpSpLocks/>
          </p:cNvGrpSpPr>
          <p:nvPr/>
        </p:nvGrpSpPr>
        <p:grpSpPr bwMode="auto">
          <a:xfrm>
            <a:off x="2482850" y="1889125"/>
            <a:ext cx="1801813" cy="2979738"/>
            <a:chOff x="1564" y="662"/>
            <a:chExt cx="1135" cy="1877"/>
          </a:xfrm>
        </p:grpSpPr>
        <p:sp>
          <p:nvSpPr>
            <p:cNvPr id="381970" name="Text Box 18"/>
            <p:cNvSpPr txBox="1">
              <a:spLocks noChangeArrowheads="1"/>
            </p:cNvSpPr>
            <p:nvPr/>
          </p:nvSpPr>
          <p:spPr bwMode="auto">
            <a:xfrm>
              <a:off x="2245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381977" name="Oval 25"/>
            <p:cNvSpPr>
              <a:spLocks noChangeArrowheads="1"/>
            </p:cNvSpPr>
            <p:nvPr/>
          </p:nvSpPr>
          <p:spPr bwMode="auto">
            <a:xfrm>
              <a:off x="1564" y="662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</p:grpSp>
      <p:grpSp>
        <p:nvGrpSpPr>
          <p:cNvPr id="381988" name="Group 36"/>
          <p:cNvGrpSpPr>
            <a:grpSpLocks/>
          </p:cNvGrpSpPr>
          <p:nvPr/>
        </p:nvGrpSpPr>
        <p:grpSpPr bwMode="auto">
          <a:xfrm>
            <a:off x="3563938" y="1889125"/>
            <a:ext cx="2809875" cy="2979738"/>
            <a:chOff x="2245" y="662"/>
            <a:chExt cx="1770" cy="1877"/>
          </a:xfrm>
        </p:grpSpPr>
        <p:sp>
          <p:nvSpPr>
            <p:cNvPr id="381973" name="Text Box 21"/>
            <p:cNvSpPr txBox="1">
              <a:spLocks noChangeArrowheads="1"/>
            </p:cNvSpPr>
            <p:nvPr/>
          </p:nvSpPr>
          <p:spPr bwMode="auto">
            <a:xfrm>
              <a:off x="3561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381978" name="Oval 26"/>
            <p:cNvSpPr>
              <a:spLocks noChangeArrowheads="1"/>
            </p:cNvSpPr>
            <p:nvPr/>
          </p:nvSpPr>
          <p:spPr bwMode="auto">
            <a:xfrm>
              <a:off x="2245" y="662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</p:grpSp>
      <p:grpSp>
        <p:nvGrpSpPr>
          <p:cNvPr id="381983" name="Group 31"/>
          <p:cNvGrpSpPr>
            <a:grpSpLocks/>
          </p:cNvGrpSpPr>
          <p:nvPr/>
        </p:nvGrpSpPr>
        <p:grpSpPr bwMode="auto">
          <a:xfrm>
            <a:off x="1908175" y="2465388"/>
            <a:ext cx="863600" cy="2403475"/>
            <a:chOff x="1202" y="1025"/>
            <a:chExt cx="544" cy="1514"/>
          </a:xfrm>
        </p:grpSpPr>
        <p:sp>
          <p:nvSpPr>
            <p:cNvPr id="381968" name="Text Box 16"/>
            <p:cNvSpPr txBox="1">
              <a:spLocks noChangeArrowheads="1"/>
            </p:cNvSpPr>
            <p:nvPr/>
          </p:nvSpPr>
          <p:spPr bwMode="auto">
            <a:xfrm>
              <a:off x="1292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381979" name="Oval 27"/>
            <p:cNvSpPr>
              <a:spLocks noChangeArrowheads="1"/>
            </p:cNvSpPr>
            <p:nvPr/>
          </p:nvSpPr>
          <p:spPr bwMode="auto">
            <a:xfrm>
              <a:off x="1202" y="1025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</p:grpSp>
      <p:grpSp>
        <p:nvGrpSpPr>
          <p:cNvPr id="381987" name="Group 35"/>
          <p:cNvGrpSpPr>
            <a:grpSpLocks/>
          </p:cNvGrpSpPr>
          <p:nvPr/>
        </p:nvGrpSpPr>
        <p:grpSpPr bwMode="auto">
          <a:xfrm>
            <a:off x="2989263" y="2465388"/>
            <a:ext cx="2663825" cy="2403475"/>
            <a:chOff x="1883" y="1025"/>
            <a:chExt cx="1678" cy="1514"/>
          </a:xfrm>
        </p:grpSpPr>
        <p:sp>
          <p:nvSpPr>
            <p:cNvPr id="381972" name="Text Box 20"/>
            <p:cNvSpPr txBox="1">
              <a:spLocks noChangeArrowheads="1"/>
            </p:cNvSpPr>
            <p:nvPr/>
          </p:nvSpPr>
          <p:spPr bwMode="auto">
            <a:xfrm>
              <a:off x="3107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381980" name="Oval 28"/>
            <p:cNvSpPr>
              <a:spLocks noChangeArrowheads="1"/>
            </p:cNvSpPr>
            <p:nvPr/>
          </p:nvSpPr>
          <p:spPr bwMode="auto">
            <a:xfrm>
              <a:off x="1883" y="1025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</p:grpSp>
      <p:grpSp>
        <p:nvGrpSpPr>
          <p:cNvPr id="381984" name="Group 32"/>
          <p:cNvGrpSpPr>
            <a:grpSpLocks/>
          </p:cNvGrpSpPr>
          <p:nvPr/>
        </p:nvGrpSpPr>
        <p:grpSpPr bwMode="auto">
          <a:xfrm>
            <a:off x="2482850" y="2970213"/>
            <a:ext cx="1081088" cy="1898650"/>
            <a:chOff x="1564" y="1343"/>
            <a:chExt cx="681" cy="1196"/>
          </a:xfrm>
        </p:grpSpPr>
        <p:sp>
          <p:nvSpPr>
            <p:cNvPr id="381969" name="Text Box 17"/>
            <p:cNvSpPr txBox="1">
              <a:spLocks noChangeArrowheads="1"/>
            </p:cNvSpPr>
            <p:nvPr/>
          </p:nvSpPr>
          <p:spPr bwMode="auto">
            <a:xfrm>
              <a:off x="1791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381981" name="Oval 29"/>
            <p:cNvSpPr>
              <a:spLocks noChangeArrowheads="1"/>
            </p:cNvSpPr>
            <p:nvPr/>
          </p:nvSpPr>
          <p:spPr bwMode="auto">
            <a:xfrm>
              <a:off x="1564" y="1343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</p:grpSp>
      <p:grpSp>
        <p:nvGrpSpPr>
          <p:cNvPr id="381989" name="Group 37"/>
          <p:cNvGrpSpPr>
            <a:grpSpLocks/>
          </p:cNvGrpSpPr>
          <p:nvPr/>
        </p:nvGrpSpPr>
        <p:grpSpPr bwMode="auto">
          <a:xfrm>
            <a:off x="4068763" y="2465388"/>
            <a:ext cx="3024187" cy="2403475"/>
            <a:chOff x="2563" y="1025"/>
            <a:chExt cx="1905" cy="1514"/>
          </a:xfrm>
        </p:grpSpPr>
        <p:sp>
          <p:nvSpPr>
            <p:cNvPr id="381974" name="Text Box 22"/>
            <p:cNvSpPr txBox="1">
              <a:spLocks noChangeArrowheads="1"/>
            </p:cNvSpPr>
            <p:nvPr/>
          </p:nvSpPr>
          <p:spPr bwMode="auto">
            <a:xfrm>
              <a:off x="4014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381982" name="Oval 30"/>
            <p:cNvSpPr>
              <a:spLocks noChangeArrowheads="1"/>
            </p:cNvSpPr>
            <p:nvPr/>
          </p:nvSpPr>
          <p:spPr bwMode="auto">
            <a:xfrm>
              <a:off x="2563" y="1025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</p:grpSp>
      <p:sp>
        <p:nvSpPr>
          <p:cNvPr id="381990" name="Text Box 38"/>
          <p:cNvSpPr txBox="1">
            <a:spLocks noChangeArrowheads="1"/>
          </p:cNvSpPr>
          <p:nvPr/>
        </p:nvSpPr>
        <p:spPr bwMode="auto">
          <a:xfrm>
            <a:off x="500034" y="285728"/>
            <a:ext cx="3603621" cy="457200"/>
          </a:xfrm>
          <a:prstGeom prst="rect">
            <a:avLst/>
          </a:prstGeom>
          <a:solidFill>
            <a:srgbClr val="336600"/>
          </a:solidFill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二叉树中序遍历演示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857356" y="5572140"/>
            <a:ext cx="49292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中序序列的根结点左边是左子树的结点，</a:t>
            </a:r>
            <a:endParaRPr lang="en-US" altLang="zh-CN" sz="200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r>
              <a:rPr lang="zh-CN" altLang="en-US" sz="20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右边是右子树的结点。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6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1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100" fill="hold"/>
                                        <p:tgtEl>
                                          <p:spTgt spid="3819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0" dur="100" fill="hold"/>
                                        <p:tgtEl>
                                          <p:spTgt spid="3819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100" fill="hold"/>
                                        <p:tgtEl>
                                          <p:spTgt spid="3819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" fill="hold"/>
                                        <p:tgtEl>
                                          <p:spTgt spid="3819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819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819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19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819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81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81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8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100" fill="hold"/>
                                        <p:tgtEl>
                                          <p:spTgt spid="3819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5" dur="100" fill="hold"/>
                                        <p:tgtEl>
                                          <p:spTgt spid="3819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100" fill="hold"/>
                                        <p:tgtEl>
                                          <p:spTgt spid="3819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100" fill="hold"/>
                                        <p:tgtEl>
                                          <p:spTgt spid="3819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3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819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819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19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819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8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8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8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81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75" grpId="0"/>
      <p:bldP spid="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Text Box 2"/>
          <p:cNvSpPr txBox="1">
            <a:spLocks noChangeArrowheads="1"/>
          </p:cNvSpPr>
          <p:nvPr/>
        </p:nvSpPr>
        <p:spPr bwMode="auto">
          <a:xfrm>
            <a:off x="1258888" y="1196975"/>
            <a:ext cx="5105400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3.  </a:t>
            </a:r>
            <a:r>
              <a:rPr kumimoji="1" lang="zh-CN" altLang="en-US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后序遍历过程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后序遍历</a:t>
            </a:r>
            <a:r>
              <a:rPr kumimoji="1"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LRN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二叉树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的过程是：</a:t>
            </a:r>
          </a:p>
        </p:txBody>
      </p:sp>
      <p:sp>
        <p:nvSpPr>
          <p:cNvPr id="222211" name="Text Box 3" descr="羊皮纸"/>
          <p:cNvSpPr txBox="1">
            <a:spLocks noChangeArrowheads="1"/>
          </p:cNvSpPr>
          <p:nvPr/>
        </p:nvSpPr>
        <p:spPr bwMode="auto">
          <a:xfrm>
            <a:off x="1476375" y="2492375"/>
            <a:ext cx="3095625" cy="147732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Blip>
                <a:blip r:embed="rId3"/>
              </a:buBlip>
            </a:pPr>
            <a:r>
              <a:rPr kumimoji="1" lang="en-US" altLang="zh-CN" sz="20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zh-CN" altLang="en-US" sz="20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后序遍历左子树；</a:t>
            </a:r>
          </a:p>
          <a:p>
            <a:pPr algn="l">
              <a:lnSpc>
                <a:spcPct val="150000"/>
              </a:lnSpc>
              <a:buFont typeface="Wingdings" pitchFamily="2" charset="2"/>
              <a:buBlip>
                <a:blip r:embed="rId3"/>
              </a:buBlip>
            </a:pPr>
            <a:r>
              <a:rPr kumimoji="1" lang="zh-CN" altLang="en-US" sz="20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后序遍历右子树；</a:t>
            </a:r>
          </a:p>
          <a:p>
            <a:pPr algn="l">
              <a:lnSpc>
                <a:spcPct val="150000"/>
              </a:lnSpc>
              <a:buFont typeface="Wingdings" pitchFamily="2" charset="2"/>
              <a:buBlip>
                <a:blip r:embed="rId3"/>
              </a:buBlip>
            </a:pPr>
            <a:r>
              <a:rPr kumimoji="1" lang="zh-CN" altLang="en-US" sz="20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zh-CN" altLang="en-US" sz="20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访问根结点。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7</a:t>
            </a:fld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Line 2"/>
          <p:cNvSpPr>
            <a:spLocks noChangeShapeType="1"/>
          </p:cNvSpPr>
          <p:nvPr/>
        </p:nvSpPr>
        <p:spPr bwMode="auto">
          <a:xfrm>
            <a:off x="2287569" y="2827338"/>
            <a:ext cx="288925" cy="287337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2979" name="Line 3"/>
          <p:cNvSpPr>
            <a:spLocks noChangeShapeType="1"/>
          </p:cNvSpPr>
          <p:nvPr/>
        </p:nvSpPr>
        <p:spPr bwMode="auto">
          <a:xfrm flipH="1">
            <a:off x="2792394" y="1674813"/>
            <a:ext cx="287338" cy="287337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2980" name="Freeform 4"/>
          <p:cNvSpPr>
            <a:spLocks/>
          </p:cNvSpPr>
          <p:nvPr/>
        </p:nvSpPr>
        <p:spPr bwMode="auto">
          <a:xfrm>
            <a:off x="3401994" y="1627188"/>
            <a:ext cx="301625" cy="3889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" y="245"/>
              </a:cxn>
            </a:cxnLst>
            <a:rect l="0" t="0" r="r" b="b"/>
            <a:pathLst>
              <a:path w="190" h="245">
                <a:moveTo>
                  <a:pt x="0" y="0"/>
                </a:moveTo>
                <a:lnTo>
                  <a:pt x="190" y="245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2981" name="Line 5"/>
          <p:cNvSpPr>
            <a:spLocks noChangeShapeType="1"/>
          </p:cNvSpPr>
          <p:nvPr/>
        </p:nvSpPr>
        <p:spPr bwMode="auto">
          <a:xfrm flipH="1">
            <a:off x="2216132" y="2251075"/>
            <a:ext cx="360362" cy="36036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2982" name="Line 6"/>
          <p:cNvSpPr>
            <a:spLocks noChangeShapeType="1"/>
          </p:cNvSpPr>
          <p:nvPr/>
        </p:nvSpPr>
        <p:spPr bwMode="auto">
          <a:xfrm flipH="1">
            <a:off x="3359132" y="2279650"/>
            <a:ext cx="287337" cy="287338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2983" name="Line 7"/>
          <p:cNvSpPr>
            <a:spLocks noChangeShapeType="1"/>
          </p:cNvSpPr>
          <p:nvPr/>
        </p:nvSpPr>
        <p:spPr bwMode="auto">
          <a:xfrm>
            <a:off x="3944919" y="2251075"/>
            <a:ext cx="287338" cy="36036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2984" name="Oval 8"/>
          <p:cNvSpPr>
            <a:spLocks noChangeArrowheads="1"/>
          </p:cNvSpPr>
          <p:nvPr/>
        </p:nvSpPr>
        <p:spPr bwMode="auto">
          <a:xfrm>
            <a:off x="3008294" y="138747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82985" name="Oval 9"/>
          <p:cNvSpPr>
            <a:spLocks noChangeArrowheads="1"/>
          </p:cNvSpPr>
          <p:nvPr/>
        </p:nvSpPr>
        <p:spPr bwMode="auto">
          <a:xfrm>
            <a:off x="2503469" y="1962150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82986" name="Oval 10"/>
          <p:cNvSpPr>
            <a:spLocks noChangeArrowheads="1"/>
          </p:cNvSpPr>
          <p:nvPr/>
        </p:nvSpPr>
        <p:spPr bwMode="auto">
          <a:xfrm>
            <a:off x="3584557" y="1962150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382987" name="Oval 11"/>
          <p:cNvSpPr>
            <a:spLocks noChangeArrowheads="1"/>
          </p:cNvSpPr>
          <p:nvPr/>
        </p:nvSpPr>
        <p:spPr bwMode="auto">
          <a:xfrm>
            <a:off x="1928794" y="253841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82988" name="Oval 12"/>
          <p:cNvSpPr>
            <a:spLocks noChangeArrowheads="1"/>
          </p:cNvSpPr>
          <p:nvPr/>
        </p:nvSpPr>
        <p:spPr bwMode="auto">
          <a:xfrm>
            <a:off x="3009882" y="253841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82989" name="Oval 13"/>
          <p:cNvSpPr>
            <a:spLocks noChangeArrowheads="1"/>
          </p:cNvSpPr>
          <p:nvPr/>
        </p:nvSpPr>
        <p:spPr bwMode="auto">
          <a:xfrm>
            <a:off x="2503469" y="304323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82990" name="Oval 14"/>
          <p:cNvSpPr>
            <a:spLocks noChangeArrowheads="1"/>
          </p:cNvSpPr>
          <p:nvPr/>
        </p:nvSpPr>
        <p:spPr bwMode="auto">
          <a:xfrm>
            <a:off x="4089382" y="253841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382991" name="Text Box 15"/>
          <p:cNvSpPr txBox="1">
            <a:spLocks noChangeArrowheads="1"/>
          </p:cNvSpPr>
          <p:nvPr/>
        </p:nvSpPr>
        <p:spPr bwMode="auto">
          <a:xfrm>
            <a:off x="900113" y="3787775"/>
            <a:ext cx="2592387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后序遍历序列：</a:t>
            </a:r>
          </a:p>
        </p:txBody>
      </p:sp>
      <p:sp>
        <p:nvSpPr>
          <p:cNvPr id="382999" name="Text Box 23"/>
          <p:cNvSpPr txBox="1">
            <a:spLocks noChangeArrowheads="1"/>
          </p:cNvSpPr>
          <p:nvPr/>
        </p:nvSpPr>
        <p:spPr bwMode="auto">
          <a:xfrm>
            <a:off x="3059113" y="5072074"/>
            <a:ext cx="24479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遍历完毕</a:t>
            </a:r>
          </a:p>
        </p:txBody>
      </p:sp>
      <p:grpSp>
        <p:nvGrpSpPr>
          <p:cNvPr id="383013" name="Group 37"/>
          <p:cNvGrpSpPr>
            <a:grpSpLocks/>
          </p:cNvGrpSpPr>
          <p:nvPr/>
        </p:nvGrpSpPr>
        <p:grpSpPr bwMode="auto">
          <a:xfrm>
            <a:off x="2987675" y="1387475"/>
            <a:ext cx="4105275" cy="3554413"/>
            <a:chOff x="1882" y="300"/>
            <a:chExt cx="2586" cy="2239"/>
          </a:xfrm>
        </p:grpSpPr>
        <p:sp>
          <p:nvSpPr>
            <p:cNvPr id="382998" name="Text Box 22"/>
            <p:cNvSpPr txBox="1">
              <a:spLocks noChangeArrowheads="1"/>
            </p:cNvSpPr>
            <p:nvPr/>
          </p:nvSpPr>
          <p:spPr bwMode="auto">
            <a:xfrm>
              <a:off x="4014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383000" name="Oval 24"/>
            <p:cNvSpPr>
              <a:spLocks noChangeArrowheads="1"/>
            </p:cNvSpPr>
            <p:nvPr/>
          </p:nvSpPr>
          <p:spPr bwMode="auto">
            <a:xfrm>
              <a:off x="1882" y="300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</p:grpSp>
      <p:grpSp>
        <p:nvGrpSpPr>
          <p:cNvPr id="383009" name="Group 33"/>
          <p:cNvGrpSpPr>
            <a:grpSpLocks/>
          </p:cNvGrpSpPr>
          <p:nvPr/>
        </p:nvGrpSpPr>
        <p:grpSpPr bwMode="auto">
          <a:xfrm>
            <a:off x="2482850" y="1962150"/>
            <a:ext cx="1801813" cy="2979738"/>
            <a:chOff x="1564" y="662"/>
            <a:chExt cx="1135" cy="1877"/>
          </a:xfrm>
        </p:grpSpPr>
        <p:sp>
          <p:nvSpPr>
            <p:cNvPr id="382994" name="Text Box 18"/>
            <p:cNvSpPr txBox="1">
              <a:spLocks noChangeArrowheads="1"/>
            </p:cNvSpPr>
            <p:nvPr/>
          </p:nvSpPr>
          <p:spPr bwMode="auto">
            <a:xfrm>
              <a:off x="2245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383001" name="Oval 25"/>
            <p:cNvSpPr>
              <a:spLocks noChangeArrowheads="1"/>
            </p:cNvSpPr>
            <p:nvPr/>
          </p:nvSpPr>
          <p:spPr bwMode="auto">
            <a:xfrm>
              <a:off x="1564" y="662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</p:grpSp>
      <p:grpSp>
        <p:nvGrpSpPr>
          <p:cNvPr id="383012" name="Group 36"/>
          <p:cNvGrpSpPr>
            <a:grpSpLocks/>
          </p:cNvGrpSpPr>
          <p:nvPr/>
        </p:nvGrpSpPr>
        <p:grpSpPr bwMode="auto">
          <a:xfrm>
            <a:off x="3563938" y="1962150"/>
            <a:ext cx="2809875" cy="2979738"/>
            <a:chOff x="2245" y="662"/>
            <a:chExt cx="1770" cy="1877"/>
          </a:xfrm>
        </p:grpSpPr>
        <p:sp>
          <p:nvSpPr>
            <p:cNvPr id="382997" name="Text Box 21"/>
            <p:cNvSpPr txBox="1">
              <a:spLocks noChangeArrowheads="1"/>
            </p:cNvSpPr>
            <p:nvPr/>
          </p:nvSpPr>
          <p:spPr bwMode="auto">
            <a:xfrm>
              <a:off x="3561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383002" name="Oval 26"/>
            <p:cNvSpPr>
              <a:spLocks noChangeArrowheads="1"/>
            </p:cNvSpPr>
            <p:nvPr/>
          </p:nvSpPr>
          <p:spPr bwMode="auto">
            <a:xfrm>
              <a:off x="2245" y="662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</p:grpSp>
      <p:grpSp>
        <p:nvGrpSpPr>
          <p:cNvPr id="383008" name="Group 32"/>
          <p:cNvGrpSpPr>
            <a:grpSpLocks/>
          </p:cNvGrpSpPr>
          <p:nvPr/>
        </p:nvGrpSpPr>
        <p:grpSpPr bwMode="auto">
          <a:xfrm>
            <a:off x="1908175" y="2538413"/>
            <a:ext cx="1655763" cy="2403475"/>
            <a:chOff x="1202" y="1025"/>
            <a:chExt cx="1043" cy="1514"/>
          </a:xfrm>
        </p:grpSpPr>
        <p:sp>
          <p:nvSpPr>
            <p:cNvPr id="382993" name="Text Box 17"/>
            <p:cNvSpPr txBox="1">
              <a:spLocks noChangeArrowheads="1"/>
            </p:cNvSpPr>
            <p:nvPr/>
          </p:nvSpPr>
          <p:spPr bwMode="auto">
            <a:xfrm>
              <a:off x="1791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383003" name="Oval 27"/>
            <p:cNvSpPr>
              <a:spLocks noChangeArrowheads="1"/>
            </p:cNvSpPr>
            <p:nvPr/>
          </p:nvSpPr>
          <p:spPr bwMode="auto">
            <a:xfrm>
              <a:off x="1202" y="1025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</p:grpSp>
      <p:grpSp>
        <p:nvGrpSpPr>
          <p:cNvPr id="383010" name="Group 34"/>
          <p:cNvGrpSpPr>
            <a:grpSpLocks/>
          </p:cNvGrpSpPr>
          <p:nvPr/>
        </p:nvGrpSpPr>
        <p:grpSpPr bwMode="auto">
          <a:xfrm>
            <a:off x="2989263" y="2538413"/>
            <a:ext cx="2014537" cy="2403475"/>
            <a:chOff x="1883" y="1025"/>
            <a:chExt cx="1269" cy="1514"/>
          </a:xfrm>
        </p:grpSpPr>
        <p:sp>
          <p:nvSpPr>
            <p:cNvPr id="382995" name="Text Box 19"/>
            <p:cNvSpPr txBox="1">
              <a:spLocks noChangeArrowheads="1"/>
            </p:cNvSpPr>
            <p:nvPr/>
          </p:nvSpPr>
          <p:spPr bwMode="auto">
            <a:xfrm>
              <a:off x="2698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383004" name="Oval 28"/>
            <p:cNvSpPr>
              <a:spLocks noChangeArrowheads="1"/>
            </p:cNvSpPr>
            <p:nvPr/>
          </p:nvSpPr>
          <p:spPr bwMode="auto">
            <a:xfrm>
              <a:off x="1883" y="1025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</p:grpSp>
      <p:grpSp>
        <p:nvGrpSpPr>
          <p:cNvPr id="383007" name="Group 31"/>
          <p:cNvGrpSpPr>
            <a:grpSpLocks/>
          </p:cNvGrpSpPr>
          <p:nvPr/>
        </p:nvGrpSpPr>
        <p:grpSpPr bwMode="auto">
          <a:xfrm>
            <a:off x="2051050" y="3043238"/>
            <a:ext cx="863600" cy="1898650"/>
            <a:chOff x="1292" y="1343"/>
            <a:chExt cx="544" cy="1196"/>
          </a:xfrm>
        </p:grpSpPr>
        <p:sp>
          <p:nvSpPr>
            <p:cNvPr id="382992" name="Text Box 16"/>
            <p:cNvSpPr txBox="1">
              <a:spLocks noChangeArrowheads="1"/>
            </p:cNvSpPr>
            <p:nvPr/>
          </p:nvSpPr>
          <p:spPr bwMode="auto">
            <a:xfrm>
              <a:off x="1292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383005" name="Oval 29"/>
            <p:cNvSpPr>
              <a:spLocks noChangeArrowheads="1"/>
            </p:cNvSpPr>
            <p:nvPr/>
          </p:nvSpPr>
          <p:spPr bwMode="auto">
            <a:xfrm>
              <a:off x="1564" y="1343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</p:grpSp>
      <p:grpSp>
        <p:nvGrpSpPr>
          <p:cNvPr id="383011" name="Group 35"/>
          <p:cNvGrpSpPr>
            <a:grpSpLocks/>
          </p:cNvGrpSpPr>
          <p:nvPr/>
        </p:nvGrpSpPr>
        <p:grpSpPr bwMode="auto">
          <a:xfrm>
            <a:off x="4068763" y="2538413"/>
            <a:ext cx="1584325" cy="2403475"/>
            <a:chOff x="2563" y="1025"/>
            <a:chExt cx="998" cy="1514"/>
          </a:xfrm>
        </p:grpSpPr>
        <p:sp>
          <p:nvSpPr>
            <p:cNvPr id="382996" name="Text Box 20"/>
            <p:cNvSpPr txBox="1">
              <a:spLocks noChangeArrowheads="1"/>
            </p:cNvSpPr>
            <p:nvPr/>
          </p:nvSpPr>
          <p:spPr bwMode="auto">
            <a:xfrm>
              <a:off x="3107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383006" name="Oval 30"/>
            <p:cNvSpPr>
              <a:spLocks noChangeArrowheads="1"/>
            </p:cNvSpPr>
            <p:nvPr/>
          </p:nvSpPr>
          <p:spPr bwMode="auto">
            <a:xfrm>
              <a:off x="2563" y="1025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</p:grpSp>
      <p:sp>
        <p:nvSpPr>
          <p:cNvPr id="383014" name="Text Box 38"/>
          <p:cNvSpPr txBox="1">
            <a:spLocks noChangeArrowheads="1"/>
          </p:cNvSpPr>
          <p:nvPr/>
        </p:nvSpPr>
        <p:spPr bwMode="auto">
          <a:xfrm>
            <a:off x="500034" y="357166"/>
            <a:ext cx="3675059" cy="457200"/>
          </a:xfrm>
          <a:prstGeom prst="rect">
            <a:avLst/>
          </a:prstGeom>
          <a:solidFill>
            <a:srgbClr val="336600"/>
          </a:solidFill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二叉树后序遍历演示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071670" y="5715016"/>
            <a:ext cx="5000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后序序列的最后一个结点是根结点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8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3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83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83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8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8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8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8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100" fill="hold"/>
                                        <p:tgtEl>
                                          <p:spTgt spid="3830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0" dur="100" fill="hold"/>
                                        <p:tgtEl>
                                          <p:spTgt spid="3830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1" dur="100" fill="hold"/>
                                        <p:tgtEl>
                                          <p:spTgt spid="3830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100" fill="hold"/>
                                        <p:tgtEl>
                                          <p:spTgt spid="3830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4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830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830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30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830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82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99" grpId="0"/>
      <p:bldP spid="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428604"/>
            <a:ext cx="8286808" cy="873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  【</a:t>
            </a:r>
            <a:r>
              <a:rPr lang="zh-CN" altLang="en-US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例</a:t>
            </a:r>
            <a:r>
              <a:rPr lang="en-US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】</a:t>
            </a:r>
            <a:r>
              <a:rPr lang="en-US" sz="2200" dirty="0">
                <a:ea typeface="楷体" pitchFamily="49" charset="-122"/>
                <a:cs typeface="Times New Roman" pitchFamily="18" charset="0"/>
              </a:rPr>
              <a:t>  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以若一颗二叉树的先序序列和后序序列正好相反。该二叉树的形态是什么？</a:t>
            </a:r>
            <a:endParaRPr lang="en-US" altLang="zh-CN" sz="2200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643174" y="1428736"/>
            <a:ext cx="2500330" cy="1500198"/>
            <a:chOff x="2566988" y="788988"/>
            <a:chExt cx="3013075" cy="1728787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3694113" y="788988"/>
              <a:ext cx="863600" cy="504825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N</a:t>
              </a:r>
            </a:p>
          </p:txBody>
        </p:sp>
        <p:sp>
          <p:nvSpPr>
            <p:cNvPr id="6" name="AutoShape 7"/>
            <p:cNvSpPr>
              <a:spLocks noChangeArrowheads="1"/>
            </p:cNvSpPr>
            <p:nvPr/>
          </p:nvSpPr>
          <p:spPr bwMode="auto">
            <a:xfrm>
              <a:off x="2566988" y="1725613"/>
              <a:ext cx="1150937" cy="792162"/>
            </a:xfrm>
            <a:prstGeom prst="triangle">
              <a:avLst>
                <a:gd name="adj" fmla="val 50000"/>
              </a:avLst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lnSpc>
                  <a:spcPts val="1200"/>
                </a:lnSpc>
              </a:pPr>
              <a:r>
                <a:rPr lang="en-US" altLang="zh-CN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L</a:t>
              </a:r>
            </a:p>
          </p:txBody>
        </p:sp>
        <p:sp>
          <p:nvSpPr>
            <p:cNvPr id="7" name="AutoShape 8"/>
            <p:cNvSpPr>
              <a:spLocks noChangeArrowheads="1"/>
            </p:cNvSpPr>
            <p:nvPr/>
          </p:nvSpPr>
          <p:spPr bwMode="auto">
            <a:xfrm>
              <a:off x="4429125" y="1725613"/>
              <a:ext cx="1150938" cy="792162"/>
            </a:xfrm>
            <a:prstGeom prst="triangle">
              <a:avLst>
                <a:gd name="adj" fmla="val 50000"/>
              </a:avLst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lnSpc>
                  <a:spcPts val="1200"/>
                </a:lnSpc>
              </a:pPr>
              <a:r>
                <a:rPr lang="en-US" altLang="zh-CN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R</a:t>
              </a:r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 flipH="1">
              <a:off x="3214688" y="1220788"/>
              <a:ext cx="647700" cy="6492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4403725" y="1233488"/>
              <a:ext cx="542925" cy="577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2" y="364"/>
                </a:cxn>
              </a:cxnLst>
              <a:rect l="0" t="0" r="r" b="b"/>
              <a:pathLst>
                <a:path w="342" h="364">
                  <a:moveTo>
                    <a:pt x="0" y="0"/>
                  </a:moveTo>
                  <a:lnTo>
                    <a:pt x="342" y="36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71538" y="3143248"/>
            <a:ext cx="6500858" cy="1288143"/>
            <a:chOff x="1071538" y="3143248"/>
            <a:chExt cx="6500858" cy="1288143"/>
          </a:xfrm>
        </p:grpSpPr>
        <p:sp>
          <p:nvSpPr>
            <p:cNvPr id="10" name="TextBox 9"/>
            <p:cNvSpPr txBox="1"/>
            <p:nvPr/>
          </p:nvSpPr>
          <p:spPr>
            <a:xfrm>
              <a:off x="1071538" y="3357562"/>
              <a:ext cx="157163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先序序列</a:t>
              </a:r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3438" y="3143248"/>
              <a:ext cx="292895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后序序列：</a:t>
              </a:r>
              <a:r>
                <a:rPr lang="en-US" altLang="zh-CN" sz="22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L R N</a:t>
              </a:r>
              <a:endParaRPr lang="zh-CN" altLang="en-US" sz="2200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3438" y="3500438"/>
              <a:ext cx="271464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后序序列的反序</a:t>
              </a:r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85852" y="4000504"/>
              <a:ext cx="135732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200" i="1">
                  <a:latin typeface="Consolas" pitchFamily="49" charset="0"/>
                  <a:cs typeface="Consolas" pitchFamily="49" charset="0"/>
                </a:rPr>
                <a:t>N  L  R</a:t>
              </a:r>
              <a:endParaRPr lang="zh-CN" altLang="en-US" sz="2200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235580" y="4000504"/>
              <a:ext cx="128588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200" i="1">
                  <a:latin typeface="Consolas" pitchFamily="49" charset="0"/>
                  <a:cs typeface="Consolas" pitchFamily="49" charset="0"/>
                </a:rPr>
                <a:t>N  R  L</a:t>
              </a:r>
              <a:endParaRPr lang="zh-CN" altLang="en-US" sz="2200" i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285984" y="4214818"/>
            <a:ext cx="3500462" cy="645201"/>
            <a:chOff x="2285984" y="4214818"/>
            <a:chExt cx="3500462" cy="645201"/>
          </a:xfrm>
        </p:grpSpPr>
        <p:cxnSp>
          <p:nvCxnSpPr>
            <p:cNvPr id="16" name="直接连接符 15"/>
            <p:cNvCxnSpPr/>
            <p:nvPr/>
          </p:nvCxnSpPr>
          <p:spPr>
            <a:xfrm flipV="1">
              <a:off x="2786050" y="4214818"/>
              <a:ext cx="2088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V="1">
              <a:off x="2786050" y="4286256"/>
              <a:ext cx="2088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285984" y="4429132"/>
              <a:ext cx="350046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2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  <a:r>
                <a:rPr lang="zh-CN" altLang="en-US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为空或者</a:t>
              </a:r>
              <a:r>
                <a:rPr lang="en-US" altLang="zh-CN" sz="22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lang="zh-CN" altLang="en-US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为空时成立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928662" y="4929198"/>
            <a:ext cx="5500726" cy="1065076"/>
            <a:chOff x="928662" y="4929198"/>
            <a:chExt cx="5500726" cy="1065076"/>
          </a:xfrm>
        </p:grpSpPr>
        <p:sp>
          <p:nvSpPr>
            <p:cNvPr id="18" name="TextBox 17"/>
            <p:cNvSpPr txBox="1"/>
            <p:nvPr/>
          </p:nvSpPr>
          <p:spPr>
            <a:xfrm>
              <a:off x="928662" y="5286388"/>
              <a:ext cx="550072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      这样的二叉树每层只有一个结点，即二叉树的形态是其高度等于结点个数。</a:t>
              </a:r>
            </a:p>
          </p:txBody>
        </p:sp>
        <p:sp>
          <p:nvSpPr>
            <p:cNvPr id="20" name="下箭头 19"/>
            <p:cNvSpPr/>
            <p:nvPr/>
          </p:nvSpPr>
          <p:spPr>
            <a:xfrm>
              <a:off x="3643306" y="4929198"/>
              <a:ext cx="214314" cy="357190"/>
            </a:xfrm>
            <a:prstGeom prst="downArrow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572264" y="4714884"/>
            <a:ext cx="1776375" cy="1643074"/>
            <a:chOff x="6804084" y="4857760"/>
            <a:chExt cx="1776375" cy="1643074"/>
          </a:xfrm>
        </p:grpSpPr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7966096" y="5229247"/>
              <a:ext cx="301625" cy="3889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245"/>
                </a:cxn>
              </a:cxnLst>
              <a:rect l="0" t="0" r="r" b="b"/>
              <a:pathLst>
                <a:path w="190" h="245">
                  <a:moveTo>
                    <a:pt x="0" y="0"/>
                  </a:moveTo>
                  <a:lnTo>
                    <a:pt x="190" y="245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Line 8"/>
            <p:cNvSpPr>
              <a:spLocks noChangeShapeType="1"/>
            </p:cNvSpPr>
            <p:nvPr/>
          </p:nvSpPr>
          <p:spPr bwMode="auto">
            <a:xfrm flipH="1">
              <a:off x="7923234" y="5881709"/>
              <a:ext cx="287337" cy="2873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Oval 10"/>
            <p:cNvSpPr>
              <a:spLocks noChangeArrowheads="1"/>
            </p:cNvSpPr>
            <p:nvPr/>
          </p:nvSpPr>
          <p:spPr bwMode="auto">
            <a:xfrm>
              <a:off x="7572396" y="4989534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33" name="Oval 12"/>
            <p:cNvSpPr>
              <a:spLocks noChangeArrowheads="1"/>
            </p:cNvSpPr>
            <p:nvPr/>
          </p:nvSpPr>
          <p:spPr bwMode="auto">
            <a:xfrm>
              <a:off x="8148659" y="5564209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35" name="Oval 14"/>
            <p:cNvSpPr>
              <a:spLocks noChangeArrowheads="1"/>
            </p:cNvSpPr>
            <p:nvPr/>
          </p:nvSpPr>
          <p:spPr bwMode="auto">
            <a:xfrm>
              <a:off x="7573984" y="6140472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04084" y="4857760"/>
              <a:ext cx="553998" cy="78581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>
                  <a:latin typeface="楷体" pitchFamily="49" charset="-122"/>
                  <a:ea typeface="楷体" pitchFamily="49" charset="-122"/>
                </a:rPr>
                <a:t>例如</a:t>
              </a:r>
            </a:p>
          </p:txBody>
        </p:sp>
      </p:grp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9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|17.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1.3|1.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0.5|1.1|0.8|0.8|0.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9.8|46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|5.8|6.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6|78.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|2.9|11|5.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6|1.7|5.9|3.3|6.6|1.9|3.4|2.7|4.5|3|1.4|1.2|0.8|1.5|0.6|2.6|1.1|3|0.7|1.6|0.8|2.9|2.5|4|2.3|5.3|0.8|4.1|2.1|4.3|2.1|3.8|1.9|3.8|3.4|0.7|0.7|0.7|0.7|0.8|0.7|0.7|0.8|0.7|1.1|2.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|0.9|10.3|2.9|7.8|0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5|4.6|3.5|5.3|6.3|5.9|7.8|0.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2|0.5|13.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|0.6|1.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4|47.7|0.6|0.7|0.6|0.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5|3.9|14.8|39.3|18.9|9.5|2.1|1.3|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1|1.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7|0.8|0.8|0.9|0.6|20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2|1|7.7|11|0.9|6.7|8.9|0.7|8.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0.6|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6|12.6|14.2|6|29.4|5.5|0.9|1.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7|0.6|0.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1.3|17.9|16.7|5|16.4|9.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1|17.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|4.4|4.8|7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6|2.7|10.4|27|3.2|6.2|3.9|1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1|24.7|7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8|14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w="19050">
          <a:headEnd/>
          <a:tailEnd type="arrow" w="med" len="med"/>
        </a:ln>
      </a:spPr>
      <a:bodyPr wrap="none"/>
      <a:lstStyle>
        <a:defPPr>
          <a:defRPr>
            <a:latin typeface="Times New Roman" pitchFamily="18" charset="0"/>
            <a:cs typeface="Times New Roman" pitchFamily="18" charset="0"/>
          </a:defRPr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  <a:lnDef>
      <a:spPr>
        <a:ln w="28575">
          <a:solidFill>
            <a:srgbClr val="336600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5074</TotalTime>
  <Words>5316</Words>
  <Application>Microsoft Office PowerPoint</Application>
  <PresentationFormat>全屏显示(4:3)</PresentationFormat>
  <Paragraphs>736</Paragraphs>
  <Slides>56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73" baseType="lpstr">
      <vt:lpstr>Arial Unicode MS</vt:lpstr>
      <vt:lpstr>仿宋</vt:lpstr>
      <vt:lpstr>黑体</vt:lpstr>
      <vt:lpstr>华文楷体</vt:lpstr>
      <vt:lpstr>楷体</vt:lpstr>
      <vt:lpstr>楷体_GB2312</vt:lpstr>
      <vt:lpstr>隶书</vt:lpstr>
      <vt:lpstr>宋体</vt:lpstr>
      <vt:lpstr>微软雅黑</vt:lpstr>
      <vt:lpstr>Arial</vt:lpstr>
      <vt:lpstr>Calibri</vt:lpstr>
      <vt:lpstr>Consolas</vt:lpstr>
      <vt:lpstr>Symbol</vt:lpstr>
      <vt:lpstr>Times New Roman</vt:lpstr>
      <vt:lpstr>Verdana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树的遍历</vt:lpstr>
      <vt:lpstr>PowerPoint 演示文稿</vt:lpstr>
      <vt:lpstr>PowerPoint 演示文稿</vt:lpstr>
      <vt:lpstr>森林的遍历</vt:lpstr>
      <vt:lpstr>森林的遍历</vt:lpstr>
      <vt:lpstr>二叉树、树、森林遍历的关系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lcb;wbh</dc:creator>
  <cp:lastModifiedBy>Yuxia Wang</cp:lastModifiedBy>
  <cp:revision>1336</cp:revision>
  <dcterms:created xsi:type="dcterms:W3CDTF">2004-04-08T11:59:15Z</dcterms:created>
  <dcterms:modified xsi:type="dcterms:W3CDTF">2023-04-16T13:47:34Z</dcterms:modified>
</cp:coreProperties>
</file>