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0" r:id="rId2"/>
    <p:sldId id="291" r:id="rId3"/>
    <p:sldId id="289" r:id="rId4"/>
    <p:sldId id="268" r:id="rId5"/>
    <p:sldId id="283" r:id="rId6"/>
    <p:sldId id="285" r:id="rId7"/>
    <p:sldId id="286" r:id="rId8"/>
    <p:sldId id="287" r:id="rId9"/>
    <p:sldId id="290" r:id="rId10"/>
    <p:sldId id="288" r:id="rId11"/>
    <p:sldId id="282" r:id="rId12"/>
    <p:sldId id="261" r:id="rId13"/>
    <p:sldId id="270" r:id="rId14"/>
    <p:sldId id="271" r:id="rId15"/>
    <p:sldId id="293" r:id="rId16"/>
    <p:sldId id="294" r:id="rId17"/>
    <p:sldId id="295" r:id="rId18"/>
    <p:sldId id="296" r:id="rId19"/>
    <p:sldId id="272" r:id="rId20"/>
    <p:sldId id="277" r:id="rId21"/>
    <p:sldId id="278" r:id="rId22"/>
    <p:sldId id="276" r:id="rId23"/>
    <p:sldId id="275" r:id="rId24"/>
    <p:sldId id="279" r:id="rId25"/>
    <p:sldId id="292" r:id="rId26"/>
    <p:sldId id="269" r:id="rId27"/>
    <p:sldId id="265" r:id="rId28"/>
    <p:sldId id="297" r:id="rId29"/>
    <p:sldId id="273" r:id="rId30"/>
    <p:sldId id="274"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54" autoAdjust="0"/>
  </p:normalViewPr>
  <p:slideViewPr>
    <p:cSldViewPr snapToGrid="0">
      <p:cViewPr varScale="1">
        <p:scale>
          <a:sx n="56" d="100"/>
          <a:sy n="56" d="100"/>
        </p:scale>
        <p:origin x="10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7BAFC-4BD5-4465-8AC2-891371941DA2}" type="datetimeFigureOut">
              <a:rPr lang="en-US" smtClean="0"/>
              <a:t>12/3/2022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5DB42-740D-4F37-96E0-3EED3C262030}" type="slidenum">
              <a:rPr lang="en-US" smtClean="0"/>
              <a:t>‹#›</a:t>
            </a:fld>
            <a:endParaRPr lang="en-US"/>
          </a:p>
        </p:txBody>
      </p:sp>
    </p:spTree>
    <p:extLst>
      <p:ext uri="{BB962C8B-B14F-4D97-AF65-F5344CB8AC3E}">
        <p14:creationId xmlns:p14="http://schemas.microsoft.com/office/powerpoint/2010/main" val="2625879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65DB42-740D-4F37-96E0-3EED3C262030}" type="slidenum">
              <a:rPr lang="en-US" smtClean="0"/>
              <a:t>4</a:t>
            </a:fld>
            <a:endParaRPr lang="en-US"/>
          </a:p>
        </p:txBody>
      </p:sp>
    </p:spTree>
    <p:extLst>
      <p:ext uri="{BB962C8B-B14F-4D97-AF65-F5344CB8AC3E}">
        <p14:creationId xmlns:p14="http://schemas.microsoft.com/office/powerpoint/2010/main" val="290995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222222"/>
                </a:solidFill>
                <a:effectLst/>
                <a:latin typeface="Harding"/>
                <a:ea typeface="PMingLiU" panose="02020500000000000000" pitchFamily="18" charset="-120"/>
                <a:cs typeface="Times New Roman" panose="02020603050405020304" pitchFamily="18" charset="0"/>
              </a:rPr>
              <a:t>Intervention imagines how the world would be if we made different choices</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0" marR="0">
              <a:lnSpc>
                <a:spcPct val="107000"/>
              </a:lnSpc>
              <a:spcBef>
                <a:spcPts val="0"/>
              </a:spcBef>
              <a:spcAft>
                <a:spcPts val="800"/>
              </a:spcAft>
            </a:pPr>
            <a:r>
              <a:rPr lang="en-US" sz="1800" dirty="0">
                <a:solidFill>
                  <a:srgbClr val="222222"/>
                </a:solidFill>
                <a:effectLst/>
                <a:latin typeface="Harding"/>
                <a:ea typeface="PMingLiU" panose="02020500000000000000" pitchFamily="18" charset="-120"/>
                <a:cs typeface="Times New Roman" panose="02020603050405020304" pitchFamily="18" charset="0"/>
              </a:rPr>
              <a:t>for example, ‘would the patient be cured if we administered amoxicillin instead of a cephalosporin for their upper respiratory tract infection?’ or ‘if a pre-hypertensive patient had accomplished 10–15 min of moderate physical activity per day instead of being prescribed a diuretic, would they have become hypertensive five years later?’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365DB42-740D-4F37-96E0-3EED3C262030}" type="slidenum">
              <a:rPr lang="en-US" smtClean="0"/>
              <a:t>11</a:t>
            </a:fld>
            <a:endParaRPr lang="en-US"/>
          </a:p>
        </p:txBody>
      </p:sp>
    </p:spTree>
    <p:extLst>
      <p:ext uri="{BB962C8B-B14F-4D97-AF65-F5344CB8AC3E}">
        <p14:creationId xmlns:p14="http://schemas.microsoft.com/office/powerpoint/2010/main" val="1620938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 A feature is “important” if shuffling its values increases the model error, because in this case the model relied on the feature for the prediction. A feature is “unimportant” if shuffling its values leaves the model error unchanged, because in this case the model ignored the feature for the prediction. </a:t>
            </a:r>
          </a:p>
          <a:p>
            <a:endParaRPr lang="en-US" b="0" i="0" dirty="0">
              <a:solidFill>
                <a:srgbClr val="333333"/>
              </a:solidFill>
              <a:effectLst/>
              <a:latin typeface="Helvetica Neue"/>
            </a:endParaRPr>
          </a:p>
          <a:p>
            <a:r>
              <a:rPr lang="en-US" b="0" i="0" dirty="0">
                <a:solidFill>
                  <a:srgbClr val="333333"/>
                </a:solidFill>
                <a:effectLst/>
                <a:latin typeface="Helvetica Neue"/>
              </a:rPr>
              <a:t>Source: https://christophm.github.io/interpretable-ml-book/feature-importance.html</a:t>
            </a:r>
          </a:p>
          <a:p>
            <a:r>
              <a:rPr lang="en-US" b="0" i="0" dirty="0">
                <a:solidFill>
                  <a:srgbClr val="333333"/>
                </a:solidFill>
                <a:effectLst/>
                <a:latin typeface="Helvetica Neue"/>
              </a:rPr>
              <a:t>(2) https://www.modulos.ai/blog/permutation-feature-importance-deep-dive/</a:t>
            </a:r>
          </a:p>
          <a:p>
            <a:endParaRPr lang="en-US" b="0" i="0" dirty="0">
              <a:solidFill>
                <a:srgbClr val="333333"/>
              </a:solidFill>
              <a:effectLst/>
              <a:latin typeface="Helvetica Neue"/>
            </a:endParaRPr>
          </a:p>
          <a:p>
            <a:r>
              <a:rPr lang="en-US" b="0" i="0" dirty="0">
                <a:solidFill>
                  <a:srgbClr val="333333"/>
                </a:solidFill>
                <a:effectLst/>
                <a:latin typeface="Helvetica Neue"/>
              </a:rPr>
              <a:t>When we work with Machine Learning models, we often report the model’s score: accuracy 0.9 or R square 0.85. These performance metrics are easy to understand and practical when comparing the performance between different models. Unfortunately, they reduce the complexity of the model to a single number. </a:t>
            </a:r>
            <a:r>
              <a:rPr lang="en-US" b="0" i="0" dirty="0">
                <a:solidFill>
                  <a:srgbClr val="03363D"/>
                </a:solidFill>
                <a:effectLst/>
                <a:latin typeface="Inter"/>
              </a:rPr>
              <a:t>which cannot be answered with these single numbers. For example: “Which of my input features is the model relying on to make predictions?”, “Are those predictions trustworthy even for unseen data instances?” or “My model is performing exceptionally well/poorly. Did we make mistakes when preparing the input data?”</a:t>
            </a:r>
            <a:endParaRPr lang="en-US" b="0" i="0" dirty="0">
              <a:solidFill>
                <a:srgbClr val="333333"/>
              </a:solidFill>
              <a:effectLst/>
              <a:latin typeface="Helvetica Neue"/>
            </a:endParaRPr>
          </a:p>
        </p:txBody>
      </p:sp>
      <p:sp>
        <p:nvSpPr>
          <p:cNvPr id="4" name="Slide Number Placeholder 3"/>
          <p:cNvSpPr>
            <a:spLocks noGrp="1"/>
          </p:cNvSpPr>
          <p:nvPr>
            <p:ph type="sldNum" sz="quarter" idx="5"/>
          </p:nvPr>
        </p:nvSpPr>
        <p:spPr/>
        <p:txBody>
          <a:bodyPr/>
          <a:lstStyle/>
          <a:p>
            <a:fld id="{5365DB42-740D-4F37-96E0-3EED3C262030}" type="slidenum">
              <a:rPr lang="en-US" smtClean="0"/>
              <a:t>22</a:t>
            </a:fld>
            <a:endParaRPr lang="en-US"/>
          </a:p>
        </p:txBody>
      </p:sp>
    </p:spTree>
    <p:extLst>
      <p:ext uri="{BB962C8B-B14F-4D97-AF65-F5344CB8AC3E}">
        <p14:creationId xmlns:p14="http://schemas.microsoft.com/office/powerpoint/2010/main" val="30809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https://www.youtube.com/watch?v=uQQa3wQgG_s (Partial Dependence Plots (Opening the Black Box)</a:t>
            </a:r>
          </a:p>
          <a:p>
            <a:endParaRPr lang="en-US" dirty="0"/>
          </a:p>
          <a:p>
            <a:r>
              <a:rPr lang="en-US" dirty="0"/>
              <a:t>Where this comes in really handy is you being a data scientist or statistician who understands some models pretty well and you have to convey those results about how your model works and why it does what it does to other people in your organization or others who might be not have much experience in data science or statistics to understand the mathematics of these models. </a:t>
            </a:r>
          </a:p>
          <a:p>
            <a:endParaRPr lang="en-US" dirty="0"/>
          </a:p>
          <a:p>
            <a:r>
              <a:rPr lang="en-US" dirty="0"/>
              <a:t>As a data scientist, we are not just concerned how the model works. But at the end of the day, we need to take our results and package them in such a way that people who maybe aren’t as data savvy can understand. </a:t>
            </a:r>
          </a:p>
          <a:p>
            <a:endParaRPr lang="en-US" dirty="0"/>
          </a:p>
          <a:p>
            <a:r>
              <a:rPr lang="en-US" dirty="0"/>
              <a:t>Give an example:</a:t>
            </a:r>
          </a:p>
          <a:p>
            <a:r>
              <a:rPr lang="en-US" dirty="0"/>
              <a:t>Let’s say if the model is doing well by whatever metrics you’re choosing (accuracy, precision, recall) whatever, and we bring this model to the board to decide whether or not to use it for some purposes. However, they’re very skeptical as they should be because they don’t quite understand how the model works. Can you tell us how each features affects the final predicted probability. Humans have kind of natural skepticism towards letting machine do the deciding, so we need to feel comfortable about how the machine is doing the deciding and that’s where the partial dependence plot comes in. </a:t>
            </a:r>
          </a:p>
          <a:p>
            <a:endParaRPr lang="en-US" dirty="0"/>
          </a:p>
          <a:p>
            <a:r>
              <a:rPr lang="en-US" dirty="0"/>
              <a:t>Process: </a:t>
            </a:r>
          </a:p>
          <a:p>
            <a:r>
              <a:rPr lang="en-US" dirty="0"/>
              <a:t>How does a feature affect the final classification.</a:t>
            </a:r>
          </a:p>
          <a:p>
            <a:r>
              <a:rPr lang="en-US" dirty="0"/>
              <a:t>Step1: The first step is to artificially set the values0 of a feature to zero. </a:t>
            </a:r>
          </a:p>
          <a:p>
            <a:r>
              <a:rPr lang="en-US" dirty="0"/>
              <a:t>Step2: Calculate the predicted classification of each of the sample. And take the average of predicted values.</a:t>
            </a:r>
          </a:p>
          <a:p>
            <a:pPr marL="171450" indent="-171450">
              <a:buFont typeface="Wingdings" panose="05000000000000000000" pitchFamily="2" charset="2"/>
              <a:buChar char="à"/>
            </a:pPr>
            <a:r>
              <a:rPr lang="en-US" dirty="0">
                <a:sym typeface="Wingdings" panose="05000000000000000000" pitchFamily="2" charset="2"/>
              </a:rPr>
              <a:t>This is basically saying that in a population of people who haven’t got pregnant before (because we artificially set that to be so, what is the average predicted values) </a:t>
            </a:r>
          </a:p>
          <a:p>
            <a:pPr marL="171450" indent="-171450">
              <a:buFont typeface="Wingdings" panose="05000000000000000000" pitchFamily="2" charset="2"/>
              <a:buChar char="à"/>
            </a:pPr>
            <a:r>
              <a:rPr lang="en-US" dirty="0">
                <a:sym typeface="Wingdings" panose="05000000000000000000" pitchFamily="2" charset="2"/>
              </a:rPr>
              <a:t>Step 2 will be repeated over all the possible value of the feature we are looking at.</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Step 3: Create partial dependency plot</a:t>
            </a:r>
          </a:p>
          <a:p>
            <a:pPr marL="0" indent="0">
              <a:buFont typeface="Wingdings" panose="05000000000000000000" pitchFamily="2" charset="2"/>
              <a:buNone/>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Disadvantages:</a:t>
            </a:r>
          </a:p>
          <a:p>
            <a:pPr marL="228600" indent="-228600">
              <a:buFont typeface="Wingdings" panose="05000000000000000000" pitchFamily="2" charset="2"/>
              <a:buAutoNum type="arabicParenBoth"/>
            </a:pPr>
            <a:r>
              <a:rPr lang="en-US" dirty="0">
                <a:sym typeface="Wingdings" panose="05000000000000000000" pitchFamily="2" charset="2"/>
              </a:rPr>
              <a:t>The approach assumes that the features are independent. (weight vs. height), we might artificially create a data set that probably can never exist in the world.</a:t>
            </a:r>
          </a:p>
          <a:p>
            <a:pPr marL="228600" indent="-228600">
              <a:buFont typeface="Wingdings" panose="05000000000000000000" pitchFamily="2" charset="2"/>
              <a:buAutoNum type="arabicParenBoth"/>
            </a:pPr>
            <a:r>
              <a:rPr lang="en-US" dirty="0">
                <a:sym typeface="Wingdings" panose="05000000000000000000" pitchFamily="2" charset="2"/>
              </a:rPr>
              <a:t>Taking the average of all the predicted outcome. However, the average will blur out some of the important deviation </a:t>
            </a:r>
            <a:endParaRPr lang="en-US" dirty="0"/>
          </a:p>
          <a:p>
            <a:endParaRPr lang="en-US" dirty="0"/>
          </a:p>
        </p:txBody>
      </p:sp>
      <p:sp>
        <p:nvSpPr>
          <p:cNvPr id="4" name="Slide Number Placeholder 3"/>
          <p:cNvSpPr>
            <a:spLocks noGrp="1"/>
          </p:cNvSpPr>
          <p:nvPr>
            <p:ph type="sldNum" sz="quarter" idx="5"/>
          </p:nvPr>
        </p:nvSpPr>
        <p:spPr/>
        <p:txBody>
          <a:bodyPr/>
          <a:lstStyle/>
          <a:p>
            <a:fld id="{5365DB42-740D-4F37-96E0-3EED3C262030}" type="slidenum">
              <a:rPr lang="en-US" smtClean="0"/>
              <a:t>24</a:t>
            </a:fld>
            <a:endParaRPr lang="en-US"/>
          </a:p>
        </p:txBody>
      </p:sp>
    </p:spTree>
    <p:extLst>
      <p:ext uri="{BB962C8B-B14F-4D97-AF65-F5344CB8AC3E}">
        <p14:creationId xmlns:p14="http://schemas.microsoft.com/office/powerpoint/2010/main" val="3996708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5A57-FBAB-4892-58B8-FF9FDD385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DD001D-B0E7-4CDB-3C4E-F3E68FEAC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8F206E-C0BB-88E6-ECE5-740F03D1734F}"/>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5" name="Footer Placeholder 4">
            <a:extLst>
              <a:ext uri="{FF2B5EF4-FFF2-40B4-BE49-F238E27FC236}">
                <a16:creationId xmlns:a16="http://schemas.microsoft.com/office/drawing/2014/main" id="{21E28009-DFA7-4E8C-2F40-524E0D82C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6BA4D-0F38-2970-7C18-4FBE4C2B6C19}"/>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394267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A899-9D57-C013-8EF1-4CA91E64E2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3B248F-081C-0BC8-B0C6-F3687ABB2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314C8-C2E3-8795-6DF4-1B35CBD49BE7}"/>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5" name="Footer Placeholder 4">
            <a:extLst>
              <a:ext uri="{FF2B5EF4-FFF2-40B4-BE49-F238E27FC236}">
                <a16:creationId xmlns:a16="http://schemas.microsoft.com/office/drawing/2014/main" id="{6C7B5B43-0692-B7BE-3119-E20C02BB0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6ADEF-D324-8A16-2DE1-B1ABC3C78B71}"/>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130966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FB5E3-EACA-2AA3-531F-24322B3514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4E2923-BFBA-0E64-6E87-BAE98559B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6D652-E57E-AB43-97E3-0AFBA8A8F8FC}"/>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5" name="Footer Placeholder 4">
            <a:extLst>
              <a:ext uri="{FF2B5EF4-FFF2-40B4-BE49-F238E27FC236}">
                <a16:creationId xmlns:a16="http://schemas.microsoft.com/office/drawing/2014/main" id="{07A44277-7FFF-1FE1-736A-8E283DF4F1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FF8F1-9D3C-BA89-8D24-1FB6255860AC}"/>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421771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18BB-CD26-A19B-274A-044046CA1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3BE7E-2A63-3D86-14B4-0E33DC71EA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EE9D6-2392-4314-8B96-3D993CDDFEC7}"/>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5" name="Footer Placeholder 4">
            <a:extLst>
              <a:ext uri="{FF2B5EF4-FFF2-40B4-BE49-F238E27FC236}">
                <a16:creationId xmlns:a16="http://schemas.microsoft.com/office/drawing/2014/main" id="{89166672-B90D-2811-F7C5-29E70AD1A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B2AF9-AF10-E5CB-84BF-C0391330C8E9}"/>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96463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0453-1233-F15D-AAC5-A6D0F7D6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22BA1B-BD24-61B3-37FB-47E1BCFD9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70FEDE-35FF-1DA6-C84B-9E4F3D17D495}"/>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5" name="Footer Placeholder 4">
            <a:extLst>
              <a:ext uri="{FF2B5EF4-FFF2-40B4-BE49-F238E27FC236}">
                <a16:creationId xmlns:a16="http://schemas.microsoft.com/office/drawing/2014/main" id="{CEF47F6B-6F2D-A0E3-7B84-3A8BA9B5D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6D90E-2B0B-6A98-D35C-59D4F889265C}"/>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1928653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4551-9FB2-3022-F07A-6A30CCCF2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4F425-7211-26D6-3723-D3C7B325A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720283-44BE-FB26-2473-AAAFFDA78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3723FD-41B8-8062-1BDC-2CEA511E6AF3}"/>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6" name="Footer Placeholder 5">
            <a:extLst>
              <a:ext uri="{FF2B5EF4-FFF2-40B4-BE49-F238E27FC236}">
                <a16:creationId xmlns:a16="http://schemas.microsoft.com/office/drawing/2014/main" id="{3387DE5A-4DDD-6516-F3F8-D12E5C20E3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2CB71B-9FAF-2130-79BF-00A4629EC51F}"/>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77513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CC8D-54CB-CBCB-6453-7F6D5C2E01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2BCAFE-675F-A28F-FEA0-C7E7DD62F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F77EC-4A2D-06FE-3FAC-7B765679A6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85522C-1379-38B4-6161-436B674731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688536-7050-4E85-5E44-97DCAA9B6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5310F3-5479-C007-367F-6440AB325C67}"/>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8" name="Footer Placeholder 7">
            <a:extLst>
              <a:ext uri="{FF2B5EF4-FFF2-40B4-BE49-F238E27FC236}">
                <a16:creationId xmlns:a16="http://schemas.microsoft.com/office/drawing/2014/main" id="{13E285A4-A5FD-DD82-DEAC-3A5B6772A8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07EC29-4773-00A1-719A-4280DC495042}"/>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402650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D31B-FA3C-4B27-98CB-8E570AA22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3A7CE-6543-3BCD-8CC4-5D9AF1E7F65B}"/>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4" name="Footer Placeholder 3">
            <a:extLst>
              <a:ext uri="{FF2B5EF4-FFF2-40B4-BE49-F238E27FC236}">
                <a16:creationId xmlns:a16="http://schemas.microsoft.com/office/drawing/2014/main" id="{8EE89463-D103-3D47-47A0-6D31C1EB63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850FCA-DB0E-E27D-2579-F27460F66AAC}"/>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422876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14188-D7D9-F8B0-4535-82217163766A}"/>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3" name="Footer Placeholder 2">
            <a:extLst>
              <a:ext uri="{FF2B5EF4-FFF2-40B4-BE49-F238E27FC236}">
                <a16:creationId xmlns:a16="http://schemas.microsoft.com/office/drawing/2014/main" id="{08677770-64A6-01F4-35CC-4BC9CB69EC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3ECF30-03D5-565B-6183-C567FB3A2C12}"/>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137308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64ED-3F43-F038-6D13-CE6207443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1F2205-5B81-5222-E7FB-6A9E2C6CE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8BBFA3-B374-DEF7-9E0C-BCBBDA8FD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29F3F-4CAC-6DA8-FBC1-4A30CE0B5C75}"/>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6" name="Footer Placeholder 5">
            <a:extLst>
              <a:ext uri="{FF2B5EF4-FFF2-40B4-BE49-F238E27FC236}">
                <a16:creationId xmlns:a16="http://schemas.microsoft.com/office/drawing/2014/main" id="{7608FDFC-6089-1816-B04A-3B339B19E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E6231-04DD-A14A-5619-14720F57A786}"/>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201426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A8DE-42F2-D8E9-98B1-C83295343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4F1F1D-1F6E-42A1-4A2C-ABB2FE012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18653E-BB3A-5023-BF7B-860FA6DD6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4E03F-A063-63A0-218B-4485F8B021C2}"/>
              </a:ext>
            </a:extLst>
          </p:cNvPr>
          <p:cNvSpPr>
            <a:spLocks noGrp="1"/>
          </p:cNvSpPr>
          <p:nvPr>
            <p:ph type="dt" sz="half" idx="10"/>
          </p:nvPr>
        </p:nvSpPr>
        <p:spPr/>
        <p:txBody>
          <a:bodyPr/>
          <a:lstStyle/>
          <a:p>
            <a:fld id="{18D024ED-AC06-4F9E-AF1F-CBC4D1F4C2DC}" type="datetimeFigureOut">
              <a:rPr lang="en-US" smtClean="0"/>
              <a:t>12/2/2022</a:t>
            </a:fld>
            <a:endParaRPr lang="en-US"/>
          </a:p>
        </p:txBody>
      </p:sp>
      <p:sp>
        <p:nvSpPr>
          <p:cNvPr id="6" name="Footer Placeholder 5">
            <a:extLst>
              <a:ext uri="{FF2B5EF4-FFF2-40B4-BE49-F238E27FC236}">
                <a16:creationId xmlns:a16="http://schemas.microsoft.com/office/drawing/2014/main" id="{BB5493E6-7293-6E76-5EC7-E47332605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0E07C-90C0-E5A5-9FBE-12DD076067A3}"/>
              </a:ext>
            </a:extLst>
          </p:cNvPr>
          <p:cNvSpPr>
            <a:spLocks noGrp="1"/>
          </p:cNvSpPr>
          <p:nvPr>
            <p:ph type="sldNum" sz="quarter" idx="12"/>
          </p:nvPr>
        </p:nvSpPr>
        <p:spPr/>
        <p:txBody>
          <a:bodyPr/>
          <a:lstStyle/>
          <a:p>
            <a:fld id="{5AF734A8-08D9-49EE-8B07-F5C565B7AC68}" type="slidenum">
              <a:rPr lang="en-US" smtClean="0"/>
              <a:t>‹#›</a:t>
            </a:fld>
            <a:endParaRPr lang="en-US"/>
          </a:p>
        </p:txBody>
      </p:sp>
    </p:spTree>
    <p:extLst>
      <p:ext uri="{BB962C8B-B14F-4D97-AF65-F5344CB8AC3E}">
        <p14:creationId xmlns:p14="http://schemas.microsoft.com/office/powerpoint/2010/main" val="182056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2F576-D78B-B869-12BA-E07B2A5C1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20CACD-D71E-D6AB-5DF8-B34D4909A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D6490-40B9-C1EA-2370-A8D105481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024ED-AC06-4F9E-AF1F-CBC4D1F4C2DC}" type="datetimeFigureOut">
              <a:rPr lang="en-US" smtClean="0"/>
              <a:t>12/2/2022</a:t>
            </a:fld>
            <a:endParaRPr lang="en-US"/>
          </a:p>
        </p:txBody>
      </p:sp>
      <p:sp>
        <p:nvSpPr>
          <p:cNvPr id="5" name="Footer Placeholder 4">
            <a:extLst>
              <a:ext uri="{FF2B5EF4-FFF2-40B4-BE49-F238E27FC236}">
                <a16:creationId xmlns:a16="http://schemas.microsoft.com/office/drawing/2014/main" id="{4364AD56-495B-2357-1BBE-C15F466D4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1E0C1F-A0BD-5D5D-D194-02549B697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734A8-08D9-49EE-8B07-F5C565B7AC68}" type="slidenum">
              <a:rPr lang="en-US" smtClean="0"/>
              <a:t>‹#›</a:t>
            </a:fld>
            <a:endParaRPr lang="en-US"/>
          </a:p>
        </p:txBody>
      </p:sp>
    </p:spTree>
    <p:extLst>
      <p:ext uri="{BB962C8B-B14F-4D97-AF65-F5344CB8AC3E}">
        <p14:creationId xmlns:p14="http://schemas.microsoft.com/office/powerpoint/2010/main" val="5119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ature.com/articles/s42256-020-0197-y#ref-CR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towardsdatascience.com/use-causal-graphs-4e3af630cf6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4429-DE32-37F3-9741-1D945C883BF2}"/>
              </a:ext>
            </a:extLst>
          </p:cNvPr>
          <p:cNvSpPr>
            <a:spLocks noGrp="1"/>
          </p:cNvSpPr>
          <p:nvPr>
            <p:ph type="ctrTitle"/>
          </p:nvPr>
        </p:nvSpPr>
        <p:spPr/>
        <p:txBody>
          <a:bodyPr/>
          <a:lstStyle/>
          <a:p>
            <a:r>
              <a:rPr lang="en-US" dirty="0"/>
              <a:t>Interpretable Machine Learning </a:t>
            </a:r>
          </a:p>
        </p:txBody>
      </p:sp>
      <p:sp>
        <p:nvSpPr>
          <p:cNvPr id="3" name="Subtitle 2">
            <a:extLst>
              <a:ext uri="{FF2B5EF4-FFF2-40B4-BE49-F238E27FC236}">
                <a16:creationId xmlns:a16="http://schemas.microsoft.com/office/drawing/2014/main" id="{D50FCEE6-A797-C432-7F35-30EAC92D7E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8829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B764-5C11-96FA-1CCF-AF1234135AC0}"/>
              </a:ext>
            </a:extLst>
          </p:cNvPr>
          <p:cNvSpPr>
            <a:spLocks noGrp="1"/>
          </p:cNvSpPr>
          <p:nvPr>
            <p:ph type="title"/>
          </p:nvPr>
        </p:nvSpPr>
        <p:spPr/>
        <p:txBody>
          <a:bodyPr>
            <a:normAutofit/>
          </a:bodyPr>
          <a:lstStyle/>
          <a:p>
            <a:r>
              <a:rPr lang="en-US" sz="3600" b="1" dirty="0"/>
              <a:t>There are situations where adjustment will bring to wrong conclusions</a:t>
            </a:r>
          </a:p>
        </p:txBody>
      </p:sp>
      <p:pic>
        <p:nvPicPr>
          <p:cNvPr id="9218" name="Picture 2">
            <a:extLst>
              <a:ext uri="{FF2B5EF4-FFF2-40B4-BE49-F238E27FC236}">
                <a16:creationId xmlns:a16="http://schemas.microsoft.com/office/drawing/2014/main" id="{D44CE321-10AD-10C7-A8BF-846B29699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315" y="1721871"/>
            <a:ext cx="5016685" cy="3968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5F25DF-28D6-5D78-09C8-567EBD5BD969}"/>
              </a:ext>
            </a:extLst>
          </p:cNvPr>
          <p:cNvSpPr txBox="1"/>
          <p:nvPr/>
        </p:nvSpPr>
        <p:spPr>
          <a:xfrm>
            <a:off x="6674589" y="2413337"/>
            <a:ext cx="4574658" cy="2031325"/>
          </a:xfrm>
          <a:prstGeom prst="rect">
            <a:avLst/>
          </a:prstGeom>
          <a:noFill/>
        </p:spPr>
        <p:txBody>
          <a:bodyPr wrap="square">
            <a:spAutoFit/>
          </a:bodyPr>
          <a:lstStyle/>
          <a:p>
            <a:r>
              <a:rPr lang="en-US" b="0" i="0" dirty="0">
                <a:solidFill>
                  <a:srgbClr val="292929"/>
                </a:solidFill>
                <a:effectLst/>
                <a:latin typeface="source-serif-pro"/>
              </a:rPr>
              <a:t>Now treatment has a direct way and an indirect way to affect your recovery. But you are interested in both! You don’t want to remove any effect from it. The idea is that in this case, you don’t need to apply any adjustment because the direct measurements will give you the right quantity. </a:t>
            </a:r>
            <a:endParaRPr lang="en-US" dirty="0"/>
          </a:p>
        </p:txBody>
      </p:sp>
      <p:sp>
        <p:nvSpPr>
          <p:cNvPr id="7" name="Oval 6">
            <a:extLst>
              <a:ext uri="{FF2B5EF4-FFF2-40B4-BE49-F238E27FC236}">
                <a16:creationId xmlns:a16="http://schemas.microsoft.com/office/drawing/2014/main" id="{0F75C4E1-54B6-A6F0-02D7-C442ACC9691A}"/>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353331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2DE5-AF33-B48D-409A-76A9F5F32AB9}"/>
              </a:ext>
            </a:extLst>
          </p:cNvPr>
          <p:cNvSpPr>
            <a:spLocks noGrp="1"/>
          </p:cNvSpPr>
          <p:nvPr>
            <p:ph type="title"/>
          </p:nvPr>
        </p:nvSpPr>
        <p:spPr/>
        <p:txBody>
          <a:bodyPr>
            <a:normAutofit fontScale="90000"/>
          </a:bodyPr>
          <a:lstStyle/>
          <a:p>
            <a:r>
              <a:rPr lang="en-US" b="1" dirty="0"/>
              <a:t>Why drawing causal relationships is important in Healthcare? When is causal relationship important? </a:t>
            </a:r>
          </a:p>
        </p:txBody>
      </p:sp>
      <p:sp>
        <p:nvSpPr>
          <p:cNvPr id="3" name="Content Placeholder 2">
            <a:extLst>
              <a:ext uri="{FF2B5EF4-FFF2-40B4-BE49-F238E27FC236}">
                <a16:creationId xmlns:a16="http://schemas.microsoft.com/office/drawing/2014/main" id="{C33295CC-86E2-1342-0224-F84BEB50BF7C}"/>
              </a:ext>
            </a:extLst>
          </p:cNvPr>
          <p:cNvSpPr>
            <a:spLocks noGrp="1"/>
          </p:cNvSpPr>
          <p:nvPr>
            <p:ph idx="1"/>
          </p:nvPr>
        </p:nvSpPr>
        <p:spPr>
          <a:xfrm>
            <a:off x="838199" y="1825625"/>
            <a:ext cx="10921409" cy="4351338"/>
          </a:xfrm>
        </p:spPr>
        <p:txBody>
          <a:bodyPr>
            <a:normAutofit lnSpcReduction="10000"/>
          </a:bodyPr>
          <a:lstStyle/>
          <a:p>
            <a:r>
              <a:rPr lang="en-US" dirty="0"/>
              <a:t>RCT could be unethical</a:t>
            </a:r>
          </a:p>
          <a:p>
            <a:r>
              <a:rPr lang="en-US" dirty="0"/>
              <a:t>Randomized trial </a:t>
            </a:r>
            <a:r>
              <a:rPr lang="en-US" dirty="0">
                <a:sym typeface="Wingdings" panose="05000000000000000000" pitchFamily="2" charset="2"/>
              </a:rPr>
              <a:t> poor generalizability (RCTs can only test a few bundled intervention at a time)</a:t>
            </a:r>
            <a:endParaRPr lang="en-US" dirty="0"/>
          </a:p>
          <a:p>
            <a:r>
              <a:rPr lang="en-US" dirty="0"/>
              <a:t>Differential Diagnostics is hard (there are multiple possible causes of a patients symptoms)</a:t>
            </a:r>
          </a:p>
          <a:p>
            <a:r>
              <a:rPr lang="en-US" dirty="0"/>
              <a:t>precision medicine: prediction + intervention</a:t>
            </a:r>
          </a:p>
          <a:p>
            <a:pPr lvl="1"/>
            <a:r>
              <a:rPr lang="en-US" sz="1800" dirty="0">
                <a:solidFill>
                  <a:srgbClr val="FF0000"/>
                </a:solidFill>
                <a:effectLst/>
                <a:latin typeface="Harding"/>
                <a:ea typeface="PMingLiU" panose="02020500000000000000" pitchFamily="18" charset="-120"/>
                <a:cs typeface="Times New Roman" panose="02020603050405020304" pitchFamily="18" charset="0"/>
              </a:rPr>
              <a:t>Predicting risks and outcomes differs from weighing interventions and intervening. Prediction calculates a future event in the absence of any action or change; intervention presumes an enacted choice that may influence the future, which requires consideration of the underlying causal structure.</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lvl="1"/>
            <a:r>
              <a:rPr lang="en-US" sz="1800" dirty="0">
                <a:solidFill>
                  <a:srgbClr val="FF0000"/>
                </a:solidFill>
                <a:effectLst/>
                <a:latin typeface="Harding"/>
                <a:ea typeface="PMingLiU" panose="02020500000000000000" pitchFamily="18" charset="-120"/>
                <a:cs typeface="Times New Roman" panose="02020603050405020304" pitchFamily="18" charset="0"/>
              </a:rPr>
              <a:t>With domain knowledge of the variables involved in a hypothesized cause–effect route and enough data generated at random to cover all possible path configurations, it is possible to deduce causal effects and calculate counterfactuals. Randomization and domain knowledge are key: when either is not met, causal inference may be flawed</a:t>
            </a:r>
            <a:r>
              <a:rPr lang="en-US" sz="1800" u="sng" baseline="30000" dirty="0">
                <a:solidFill>
                  <a:srgbClr val="FF0000"/>
                </a:solidFill>
                <a:effectLst/>
                <a:latin typeface="Harding"/>
                <a:ea typeface="PMingLiU" panose="02020500000000000000" pitchFamily="18" charset="-120"/>
                <a:cs typeface="Times New Roman" panose="02020603050405020304" pitchFamily="18" charset="0"/>
                <a:hlinkClick r:id="rId3" tooltip="Pearl, J. &amp; Mackenzie, D. The Book of Why: The New Science of Cause and Effect (Basic Books, 2018)."/>
              </a:rPr>
              <a:t>5</a:t>
            </a:r>
            <a:r>
              <a:rPr lang="en-US" sz="1800" dirty="0">
                <a:solidFill>
                  <a:srgbClr val="FF0000"/>
                </a:solidFill>
                <a:effectLst/>
                <a:latin typeface="Harding"/>
                <a:ea typeface="PMingLiU" panose="02020500000000000000" pitchFamily="18" charset="-120"/>
                <a:cs typeface="Times New Roman" panose="02020603050405020304" pitchFamily="18" charset="0"/>
              </a:rPr>
              <a:t>.</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lvl="1"/>
            <a:endParaRPr lang="en-US" dirty="0"/>
          </a:p>
        </p:txBody>
      </p:sp>
      <p:sp>
        <p:nvSpPr>
          <p:cNvPr id="5" name="Oval 4">
            <a:extLst>
              <a:ext uri="{FF2B5EF4-FFF2-40B4-BE49-F238E27FC236}">
                <a16:creationId xmlns:a16="http://schemas.microsoft.com/office/drawing/2014/main" id="{A458A016-969A-9DEF-FBD8-2FECEA4F3233}"/>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274305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95051-B46D-1993-8041-10F32A85F430}"/>
              </a:ext>
            </a:extLst>
          </p:cNvPr>
          <p:cNvSpPr>
            <a:spLocks noGrp="1"/>
          </p:cNvSpPr>
          <p:nvPr>
            <p:ph idx="1"/>
          </p:nvPr>
        </p:nvSpPr>
        <p:spPr>
          <a:xfrm>
            <a:off x="838200" y="678730"/>
            <a:ext cx="10515600" cy="5498233"/>
          </a:xfrm>
        </p:spPr>
        <p:txBody>
          <a:bodyPr/>
          <a:lstStyle/>
          <a:p>
            <a:r>
              <a:rPr lang="en-US" dirty="0"/>
              <a:t>What to consider for implementation </a:t>
            </a:r>
          </a:p>
          <a:p>
            <a:pPr lvl="1"/>
            <a:r>
              <a:rPr lang="en-US" altLang="zh-TW" dirty="0"/>
              <a:t>AUC</a:t>
            </a:r>
            <a:r>
              <a:rPr lang="zh-TW" altLang="en-US" dirty="0"/>
              <a:t> </a:t>
            </a:r>
            <a:r>
              <a:rPr lang="en-US" altLang="zh-TW" dirty="0"/>
              <a:t>recall (detection)=TPR (The cost of type I error is way lower than the false negative rate) </a:t>
            </a:r>
          </a:p>
          <a:p>
            <a:pPr lvl="1"/>
            <a:endParaRPr lang="en-US" altLang="zh-TW" dirty="0"/>
          </a:p>
          <a:p>
            <a:pPr lvl="1"/>
            <a:r>
              <a:rPr lang="en-US" altLang="zh-TW" dirty="0"/>
              <a:t>Stakeholders opinions (hospital vs. personal) </a:t>
            </a:r>
          </a:p>
          <a:p>
            <a:pPr lvl="1"/>
            <a:endParaRPr lang="en-US" altLang="zh-TW" dirty="0"/>
          </a:p>
          <a:p>
            <a:r>
              <a:rPr lang="en-US" dirty="0"/>
              <a:t> </a:t>
            </a:r>
          </a:p>
          <a:p>
            <a:endParaRPr lang="en-US" dirty="0"/>
          </a:p>
          <a:p>
            <a:endParaRPr lang="en-US" dirty="0"/>
          </a:p>
        </p:txBody>
      </p:sp>
      <p:sp>
        <p:nvSpPr>
          <p:cNvPr id="2" name="Oval 1">
            <a:extLst>
              <a:ext uri="{FF2B5EF4-FFF2-40B4-BE49-F238E27FC236}">
                <a16:creationId xmlns:a16="http://schemas.microsoft.com/office/drawing/2014/main" id="{DAA21149-FCA4-79B1-0143-68332BBF6158}"/>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384705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C075-6B8D-0C03-6A64-1E7F7BFE21AD}"/>
              </a:ext>
            </a:extLst>
          </p:cNvPr>
          <p:cNvSpPr>
            <a:spLocks noGrp="1"/>
          </p:cNvSpPr>
          <p:nvPr>
            <p:ph type="title"/>
          </p:nvPr>
        </p:nvSpPr>
        <p:spPr/>
        <p:txBody>
          <a:bodyPr/>
          <a:lstStyle/>
          <a:p>
            <a:r>
              <a:rPr lang="en-US" dirty="0"/>
              <a:t>Existing IML methods </a:t>
            </a:r>
          </a:p>
        </p:txBody>
      </p:sp>
      <p:sp>
        <p:nvSpPr>
          <p:cNvPr id="3" name="Content Placeholder 2">
            <a:extLst>
              <a:ext uri="{FF2B5EF4-FFF2-40B4-BE49-F238E27FC236}">
                <a16:creationId xmlns:a16="http://schemas.microsoft.com/office/drawing/2014/main" id="{0D237E59-3E15-46ED-8B57-79B281636195}"/>
              </a:ext>
            </a:extLst>
          </p:cNvPr>
          <p:cNvSpPr>
            <a:spLocks noGrp="1"/>
          </p:cNvSpPr>
          <p:nvPr>
            <p:ph idx="1"/>
          </p:nvPr>
        </p:nvSpPr>
        <p:spPr/>
        <p:txBody>
          <a:bodyPr/>
          <a:lstStyle/>
          <a:p>
            <a:r>
              <a:rPr lang="en-US" dirty="0"/>
              <a:t>What’s fall short?</a:t>
            </a:r>
          </a:p>
          <a:p>
            <a:pPr lvl="1"/>
            <a:r>
              <a:rPr lang="en-US" dirty="0"/>
              <a:t>Not statistically rigorous (no confidence interval) </a:t>
            </a:r>
          </a:p>
          <a:p>
            <a:pPr lvl="1"/>
            <a:r>
              <a:rPr lang="en-US" dirty="0"/>
              <a:t> </a:t>
            </a:r>
          </a:p>
          <a:p>
            <a:endParaRPr lang="en-US" dirty="0"/>
          </a:p>
        </p:txBody>
      </p:sp>
      <p:sp>
        <p:nvSpPr>
          <p:cNvPr id="5" name="Oval 4">
            <a:extLst>
              <a:ext uri="{FF2B5EF4-FFF2-40B4-BE49-F238E27FC236}">
                <a16:creationId xmlns:a16="http://schemas.microsoft.com/office/drawing/2014/main" id="{7811217A-8DB2-FCD2-D2B9-0EEB0F0B5DD2}"/>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425550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FA4F-C0DE-5814-EFCF-6BFD246CC4CC}"/>
              </a:ext>
            </a:extLst>
          </p:cNvPr>
          <p:cNvSpPr>
            <a:spLocks noGrp="1"/>
          </p:cNvSpPr>
          <p:nvPr>
            <p:ph type="title"/>
          </p:nvPr>
        </p:nvSpPr>
        <p:spPr/>
        <p:txBody>
          <a:bodyPr/>
          <a:lstStyle/>
          <a:p>
            <a:r>
              <a:rPr lang="en-US" dirty="0"/>
              <a:t>General classification models (Interpretable)</a:t>
            </a:r>
          </a:p>
        </p:txBody>
      </p:sp>
      <p:sp>
        <p:nvSpPr>
          <p:cNvPr id="3" name="Content Placeholder 2">
            <a:extLst>
              <a:ext uri="{FF2B5EF4-FFF2-40B4-BE49-F238E27FC236}">
                <a16:creationId xmlns:a16="http://schemas.microsoft.com/office/drawing/2014/main" id="{6D56E369-6B36-D259-E0B4-4BFB0741F83B}"/>
              </a:ext>
            </a:extLst>
          </p:cNvPr>
          <p:cNvSpPr>
            <a:spLocks noGrp="1"/>
          </p:cNvSpPr>
          <p:nvPr>
            <p:ph idx="1"/>
          </p:nvPr>
        </p:nvSpPr>
        <p:spPr/>
        <p:txBody>
          <a:bodyPr/>
          <a:lstStyle/>
          <a:p>
            <a:r>
              <a:rPr lang="en-US" dirty="0"/>
              <a:t>Interpretable in a way that we know how the models work</a:t>
            </a:r>
          </a:p>
          <a:p>
            <a:r>
              <a:rPr lang="en-US" dirty="0"/>
              <a:t>Observe the associations between features and output</a:t>
            </a:r>
          </a:p>
        </p:txBody>
      </p:sp>
      <p:sp>
        <p:nvSpPr>
          <p:cNvPr id="5" name="Oval 4">
            <a:extLst>
              <a:ext uri="{FF2B5EF4-FFF2-40B4-BE49-F238E27FC236}">
                <a16:creationId xmlns:a16="http://schemas.microsoft.com/office/drawing/2014/main" id="{791F4862-3616-ABFA-A744-BEE7B5E31EF7}"/>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420618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5D79-F941-38F2-92C3-4B8677C06E38}"/>
              </a:ext>
            </a:extLst>
          </p:cNvPr>
          <p:cNvSpPr>
            <a:spLocks noGrp="1"/>
          </p:cNvSpPr>
          <p:nvPr>
            <p:ph type="title"/>
          </p:nvPr>
        </p:nvSpPr>
        <p:spPr/>
        <p:txBody>
          <a:bodyPr/>
          <a:lstStyle/>
          <a:p>
            <a:r>
              <a:rPr lang="en-US" dirty="0" err="1"/>
              <a:t>knn</a:t>
            </a:r>
            <a:endParaRPr lang="en-US" dirty="0"/>
          </a:p>
        </p:txBody>
      </p:sp>
      <p:sp>
        <p:nvSpPr>
          <p:cNvPr id="3" name="Content Placeholder 2">
            <a:extLst>
              <a:ext uri="{FF2B5EF4-FFF2-40B4-BE49-F238E27FC236}">
                <a16:creationId xmlns:a16="http://schemas.microsoft.com/office/drawing/2014/main" id="{18CF96B4-DF55-09AE-232D-64D7C5C52497}"/>
              </a:ext>
            </a:extLst>
          </p:cNvPr>
          <p:cNvSpPr>
            <a:spLocks noGrp="1"/>
          </p:cNvSpPr>
          <p:nvPr>
            <p:ph idx="1"/>
          </p:nvPr>
        </p:nvSpPr>
        <p:spPr/>
        <p:txBody>
          <a:bodyPr/>
          <a:lstStyle/>
          <a:p>
            <a:endParaRPr lang="en-US"/>
          </a:p>
        </p:txBody>
      </p:sp>
      <p:sp>
        <p:nvSpPr>
          <p:cNvPr id="5" name="Oval 4">
            <a:extLst>
              <a:ext uri="{FF2B5EF4-FFF2-40B4-BE49-F238E27FC236}">
                <a16:creationId xmlns:a16="http://schemas.microsoft.com/office/drawing/2014/main" id="{5D563DF9-0518-33D3-6309-B8A834051F7B}"/>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2824225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5DAB-1C64-4598-FDF4-7A2B3C333757}"/>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34F3D41A-6DF8-1C46-93A0-67FDB42AF5E5}"/>
              </a:ext>
            </a:extLst>
          </p:cNvPr>
          <p:cNvSpPr>
            <a:spLocks noGrp="1"/>
          </p:cNvSpPr>
          <p:nvPr>
            <p:ph idx="1"/>
          </p:nvPr>
        </p:nvSpPr>
        <p:spPr/>
        <p:txBody>
          <a:bodyPr/>
          <a:lstStyle/>
          <a:p>
            <a:endParaRPr lang="en-US"/>
          </a:p>
        </p:txBody>
      </p:sp>
      <p:sp>
        <p:nvSpPr>
          <p:cNvPr id="5" name="Oval 4">
            <a:extLst>
              <a:ext uri="{FF2B5EF4-FFF2-40B4-BE49-F238E27FC236}">
                <a16:creationId xmlns:a16="http://schemas.microsoft.com/office/drawing/2014/main" id="{757B9209-1B0A-21D4-E215-99F214FF71F3}"/>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278671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A888-A5CC-E637-F32C-FA3759890B7D}"/>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D399562C-6D45-334D-6065-17F96B0C2AFC}"/>
              </a:ext>
            </a:extLst>
          </p:cNvPr>
          <p:cNvSpPr>
            <a:spLocks noGrp="1"/>
          </p:cNvSpPr>
          <p:nvPr>
            <p:ph idx="1"/>
          </p:nvPr>
        </p:nvSpPr>
        <p:spPr/>
        <p:txBody>
          <a:bodyPr/>
          <a:lstStyle/>
          <a:p>
            <a:endParaRPr lang="en-US"/>
          </a:p>
        </p:txBody>
      </p:sp>
      <p:sp>
        <p:nvSpPr>
          <p:cNvPr id="5" name="Oval 4">
            <a:extLst>
              <a:ext uri="{FF2B5EF4-FFF2-40B4-BE49-F238E27FC236}">
                <a16:creationId xmlns:a16="http://schemas.microsoft.com/office/drawing/2014/main" id="{87FD75B5-EF4F-34AE-743A-F2CEF0175D26}"/>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47189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F881-2226-A5B1-A1C8-92D57B0AE107}"/>
              </a:ext>
            </a:extLst>
          </p:cNvPr>
          <p:cNvSpPr>
            <a:spLocks noGrp="1"/>
          </p:cNvSpPr>
          <p:nvPr>
            <p:ph type="title"/>
          </p:nvPr>
        </p:nvSpPr>
        <p:spPr/>
        <p:txBody>
          <a:bodyPr/>
          <a:lstStyle/>
          <a:p>
            <a:r>
              <a:rPr lang="en-US" dirty="0"/>
              <a:t>Ensembled model</a:t>
            </a:r>
          </a:p>
        </p:txBody>
      </p:sp>
      <p:sp>
        <p:nvSpPr>
          <p:cNvPr id="3" name="Content Placeholder 2">
            <a:extLst>
              <a:ext uri="{FF2B5EF4-FFF2-40B4-BE49-F238E27FC236}">
                <a16:creationId xmlns:a16="http://schemas.microsoft.com/office/drawing/2014/main" id="{E019BB9E-7820-D5CF-4357-E50C54100CA3}"/>
              </a:ext>
            </a:extLst>
          </p:cNvPr>
          <p:cNvSpPr>
            <a:spLocks noGrp="1"/>
          </p:cNvSpPr>
          <p:nvPr>
            <p:ph idx="1"/>
          </p:nvPr>
        </p:nvSpPr>
        <p:spPr/>
        <p:txBody>
          <a:bodyPr/>
          <a:lstStyle/>
          <a:p>
            <a:endParaRPr lang="en-US"/>
          </a:p>
        </p:txBody>
      </p:sp>
      <p:sp>
        <p:nvSpPr>
          <p:cNvPr id="5" name="Oval 4">
            <a:extLst>
              <a:ext uri="{FF2B5EF4-FFF2-40B4-BE49-F238E27FC236}">
                <a16:creationId xmlns:a16="http://schemas.microsoft.com/office/drawing/2014/main" id="{E237BD98-4D54-43E0-4C68-542BE06051F4}"/>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2845232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B349-7522-7FF6-56AF-EDCF89924399}"/>
              </a:ext>
            </a:extLst>
          </p:cNvPr>
          <p:cNvSpPr>
            <a:spLocks noGrp="1"/>
          </p:cNvSpPr>
          <p:nvPr>
            <p:ph type="title"/>
          </p:nvPr>
        </p:nvSpPr>
        <p:spPr/>
        <p:txBody>
          <a:bodyPr/>
          <a:lstStyle/>
          <a:p>
            <a:r>
              <a:rPr lang="en-US" b="1" dirty="0"/>
              <a:t>Skater Implementation (IML methods)</a:t>
            </a:r>
          </a:p>
        </p:txBody>
      </p:sp>
      <p:sp>
        <p:nvSpPr>
          <p:cNvPr id="3" name="Content Placeholder 2">
            <a:extLst>
              <a:ext uri="{FF2B5EF4-FFF2-40B4-BE49-F238E27FC236}">
                <a16:creationId xmlns:a16="http://schemas.microsoft.com/office/drawing/2014/main" id="{1B0EA45A-8A20-D35C-8543-D5657409FA1B}"/>
              </a:ext>
            </a:extLst>
          </p:cNvPr>
          <p:cNvSpPr>
            <a:spLocks noGrp="1"/>
          </p:cNvSpPr>
          <p:nvPr>
            <p:ph idx="1"/>
          </p:nvPr>
        </p:nvSpPr>
        <p:spPr/>
        <p:txBody>
          <a:bodyPr/>
          <a:lstStyle/>
          <a:p>
            <a:r>
              <a:rPr lang="en-US" dirty="0"/>
              <a:t>Feature importance</a:t>
            </a:r>
          </a:p>
          <a:p>
            <a:r>
              <a:rPr lang="en-US" altLang="zh-TW" dirty="0"/>
              <a:t>Partial dependency plot</a:t>
            </a:r>
            <a:endParaRPr lang="en-US" dirty="0"/>
          </a:p>
        </p:txBody>
      </p:sp>
      <p:sp>
        <p:nvSpPr>
          <p:cNvPr id="5" name="Oval 4">
            <a:extLst>
              <a:ext uri="{FF2B5EF4-FFF2-40B4-BE49-F238E27FC236}">
                <a16:creationId xmlns:a16="http://schemas.microsoft.com/office/drawing/2014/main" id="{CE4CE0A1-9E00-0295-B2CA-F2CA63B850EC}"/>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77210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C295-8092-D099-F430-C4CCFFFC4E5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AEB1C79-FB5D-1F34-0416-05D7CD3B4F41}"/>
              </a:ext>
            </a:extLst>
          </p:cNvPr>
          <p:cNvSpPr>
            <a:spLocks noGrp="1"/>
          </p:cNvSpPr>
          <p:nvPr>
            <p:ph idx="1"/>
          </p:nvPr>
        </p:nvSpPr>
        <p:spPr/>
        <p:txBody>
          <a:bodyPr/>
          <a:lstStyle/>
          <a:p>
            <a:r>
              <a:rPr lang="en-US" dirty="0"/>
              <a:t>Causal Example</a:t>
            </a:r>
          </a:p>
          <a:p>
            <a:r>
              <a:rPr lang="en-US" dirty="0"/>
              <a:t>Interpretable Machine Learning implementation</a:t>
            </a:r>
          </a:p>
          <a:p>
            <a:r>
              <a:rPr lang="en-US" dirty="0"/>
              <a:t>Neural Network model (fail example, extract features from image data set) </a:t>
            </a:r>
          </a:p>
          <a:p>
            <a:r>
              <a:rPr lang="en-US" dirty="0"/>
              <a:t>Causal AI implementation</a:t>
            </a:r>
          </a:p>
        </p:txBody>
      </p:sp>
      <p:sp>
        <p:nvSpPr>
          <p:cNvPr id="4" name="Oval 3">
            <a:extLst>
              <a:ext uri="{FF2B5EF4-FFF2-40B4-BE49-F238E27FC236}">
                <a16:creationId xmlns:a16="http://schemas.microsoft.com/office/drawing/2014/main" id="{F4C0D3C3-6301-8A67-BD6C-28E591A5017C}"/>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4255107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BD9F-1F9D-AD8F-9E58-E4DB0465C0AC}"/>
              </a:ext>
            </a:extLst>
          </p:cNvPr>
          <p:cNvSpPr>
            <a:spLocks noGrp="1"/>
          </p:cNvSpPr>
          <p:nvPr>
            <p:ph type="title"/>
          </p:nvPr>
        </p:nvSpPr>
        <p:spPr/>
        <p:txBody>
          <a:bodyPr/>
          <a:lstStyle/>
          <a:p>
            <a:r>
              <a:rPr lang="en-US" dirty="0"/>
              <a:t>Global Interpretation</a:t>
            </a:r>
          </a:p>
        </p:txBody>
      </p:sp>
      <p:sp>
        <p:nvSpPr>
          <p:cNvPr id="3" name="Content Placeholder 2">
            <a:extLst>
              <a:ext uri="{FF2B5EF4-FFF2-40B4-BE49-F238E27FC236}">
                <a16:creationId xmlns:a16="http://schemas.microsoft.com/office/drawing/2014/main" id="{3C645123-0FA1-7AC4-C9C3-3C7677ACCFE3}"/>
              </a:ext>
            </a:extLst>
          </p:cNvPr>
          <p:cNvSpPr>
            <a:spLocks noGrp="1"/>
          </p:cNvSpPr>
          <p:nvPr>
            <p:ph idx="1"/>
          </p:nvPr>
        </p:nvSpPr>
        <p:spPr/>
        <p:txBody>
          <a:bodyPr/>
          <a:lstStyle/>
          <a:p>
            <a:r>
              <a:rPr lang="en-US" dirty="0"/>
              <a:t>Permutation Feature Importance</a:t>
            </a:r>
          </a:p>
          <a:p>
            <a:r>
              <a:rPr lang="en-US" dirty="0"/>
              <a:t>Partial Dependency Plot</a:t>
            </a:r>
          </a:p>
          <a:p>
            <a:endParaRPr lang="en-US" dirty="0"/>
          </a:p>
          <a:p>
            <a:r>
              <a:rPr lang="en-US" dirty="0"/>
              <a:t>The biggest pitfall</a:t>
            </a:r>
          </a:p>
          <a:p>
            <a:pPr lvl="1"/>
            <a:r>
              <a:rPr lang="en-US" dirty="0"/>
              <a:t> Can be biased by unrealistic data instances</a:t>
            </a:r>
          </a:p>
          <a:p>
            <a:pPr lvl="1"/>
            <a:endParaRPr lang="en-US" dirty="0"/>
          </a:p>
        </p:txBody>
      </p:sp>
      <p:sp>
        <p:nvSpPr>
          <p:cNvPr id="5" name="Oval 4">
            <a:extLst>
              <a:ext uri="{FF2B5EF4-FFF2-40B4-BE49-F238E27FC236}">
                <a16:creationId xmlns:a16="http://schemas.microsoft.com/office/drawing/2014/main" id="{72EA1592-EB80-CC00-B527-F198572FB2AB}"/>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4264471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48B96D4-8BEB-28DF-C38C-54B2A2D95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151" y="1608233"/>
            <a:ext cx="7852055" cy="364153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638DE92-219E-CF3B-09C0-8D9F399B2C47}"/>
              </a:ext>
            </a:extLst>
          </p:cNvPr>
          <p:cNvSpPr>
            <a:spLocks noGrp="1"/>
          </p:cNvSpPr>
          <p:nvPr>
            <p:ph type="title"/>
          </p:nvPr>
        </p:nvSpPr>
        <p:spPr>
          <a:xfrm>
            <a:off x="210239" y="111737"/>
            <a:ext cx="10515600" cy="1325563"/>
          </a:xfrm>
        </p:spPr>
        <p:txBody>
          <a:bodyPr/>
          <a:lstStyle/>
          <a:p>
            <a:r>
              <a:rPr lang="en-US" dirty="0"/>
              <a:t>How Permutation Feature Importance Works</a:t>
            </a:r>
          </a:p>
        </p:txBody>
      </p:sp>
      <p:sp>
        <p:nvSpPr>
          <p:cNvPr id="6" name="TextBox 5">
            <a:extLst>
              <a:ext uri="{FF2B5EF4-FFF2-40B4-BE49-F238E27FC236}">
                <a16:creationId xmlns:a16="http://schemas.microsoft.com/office/drawing/2014/main" id="{B6B9525F-64A7-955C-8913-FC1CBCF9EEFC}"/>
              </a:ext>
            </a:extLst>
          </p:cNvPr>
          <p:cNvSpPr txBox="1"/>
          <p:nvPr/>
        </p:nvSpPr>
        <p:spPr>
          <a:xfrm>
            <a:off x="541561" y="5960585"/>
            <a:ext cx="9367091" cy="369332"/>
          </a:xfrm>
          <a:prstGeom prst="rect">
            <a:avLst/>
          </a:prstGeom>
          <a:noFill/>
        </p:spPr>
        <p:txBody>
          <a:bodyPr wrap="square">
            <a:spAutoFit/>
          </a:bodyPr>
          <a:lstStyle/>
          <a:p>
            <a:r>
              <a:rPr lang="en-US" dirty="0"/>
              <a:t>Source: https://www.modulos.ai/blog/permutation-feature-importance-deep-dive/</a:t>
            </a:r>
          </a:p>
        </p:txBody>
      </p:sp>
      <p:pic>
        <p:nvPicPr>
          <p:cNvPr id="2052" name="Picture 4">
            <a:extLst>
              <a:ext uri="{FF2B5EF4-FFF2-40B4-BE49-F238E27FC236}">
                <a16:creationId xmlns:a16="http://schemas.microsoft.com/office/drawing/2014/main" id="{7F690533-372B-268B-5EC8-73E535661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43192"/>
            <a:ext cx="3920131" cy="294009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63619EF7-3E73-5C8F-B319-415B390C80B2}"/>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3319854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474C-6EF5-7CCB-05DF-D4C78F929338}"/>
              </a:ext>
            </a:extLst>
          </p:cNvPr>
          <p:cNvSpPr>
            <a:spLocks noGrp="1"/>
          </p:cNvSpPr>
          <p:nvPr>
            <p:ph type="title"/>
          </p:nvPr>
        </p:nvSpPr>
        <p:spPr/>
        <p:txBody>
          <a:bodyPr/>
          <a:lstStyle/>
          <a:p>
            <a:r>
              <a:rPr lang="en-US" dirty="0"/>
              <a:t>Permutation Feature Importance</a:t>
            </a:r>
          </a:p>
        </p:txBody>
      </p:sp>
      <p:sp>
        <p:nvSpPr>
          <p:cNvPr id="3" name="Content Placeholder 2">
            <a:extLst>
              <a:ext uri="{FF2B5EF4-FFF2-40B4-BE49-F238E27FC236}">
                <a16:creationId xmlns:a16="http://schemas.microsoft.com/office/drawing/2014/main" id="{F90CB685-EFB7-367F-6791-DDC1C0DD7269}"/>
              </a:ext>
            </a:extLst>
          </p:cNvPr>
          <p:cNvSpPr>
            <a:spLocks noGrp="1"/>
          </p:cNvSpPr>
          <p:nvPr>
            <p:ph idx="1"/>
          </p:nvPr>
        </p:nvSpPr>
        <p:spPr/>
        <p:txBody>
          <a:bodyPr>
            <a:normAutofit fontScale="92500" lnSpcReduction="20000"/>
          </a:bodyPr>
          <a:lstStyle/>
          <a:p>
            <a:r>
              <a:rPr lang="en-US" dirty="0"/>
              <a:t>How it works: </a:t>
            </a:r>
          </a:p>
          <a:p>
            <a:pPr lvl="1"/>
            <a:r>
              <a:rPr lang="en-US" dirty="0"/>
              <a:t>For each feature, permutation feature importance measure the effect that shuffling of its values has on the model’s prediction error. If the shuffling of a feature increases the model error, a feature is deemed important by this measure.</a:t>
            </a:r>
          </a:p>
          <a:p>
            <a:r>
              <a:rPr lang="en-US" dirty="0"/>
              <a:t>Advantages:</a:t>
            </a:r>
          </a:p>
          <a:p>
            <a:pPr lvl="1"/>
            <a:r>
              <a:rPr lang="en-US" dirty="0"/>
              <a:t>Nice interpretation (intuitive)</a:t>
            </a:r>
          </a:p>
          <a:p>
            <a:pPr lvl="1"/>
            <a:r>
              <a:rPr lang="en-US" dirty="0"/>
              <a:t>Comparable across different problems</a:t>
            </a:r>
          </a:p>
          <a:p>
            <a:r>
              <a:rPr lang="en-US" dirty="0"/>
              <a:t>Disadvantages: </a:t>
            </a:r>
          </a:p>
          <a:p>
            <a:pPr lvl="1"/>
            <a:r>
              <a:rPr lang="en-US" dirty="0"/>
              <a:t>Linked to the error of the model</a:t>
            </a:r>
          </a:p>
          <a:p>
            <a:pPr lvl="1"/>
            <a:r>
              <a:rPr lang="en-US" dirty="0"/>
              <a:t>Need to access the true outcome to calculate prediction error</a:t>
            </a:r>
          </a:p>
          <a:p>
            <a:pPr lvl="1"/>
            <a:r>
              <a:rPr lang="en-US" dirty="0"/>
              <a:t>Result might vary greatly because of shuffling </a:t>
            </a:r>
          </a:p>
          <a:p>
            <a:pPr lvl="1"/>
            <a:r>
              <a:rPr lang="en-US" dirty="0"/>
              <a:t>Can be biased by unrealistic data instances</a:t>
            </a:r>
          </a:p>
          <a:p>
            <a:pPr lvl="1"/>
            <a:r>
              <a:rPr lang="en-US" dirty="0"/>
              <a:t>Adding a correlated feature can decrease the importance of the associated feature</a:t>
            </a:r>
          </a:p>
        </p:txBody>
      </p:sp>
      <p:sp>
        <p:nvSpPr>
          <p:cNvPr id="5" name="Oval 4">
            <a:extLst>
              <a:ext uri="{FF2B5EF4-FFF2-40B4-BE49-F238E27FC236}">
                <a16:creationId xmlns:a16="http://schemas.microsoft.com/office/drawing/2014/main" id="{E543584B-1BB1-D167-6D5B-B2E51510C0C8}"/>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97586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32E4-5DF7-BDA4-B63C-7415DDB388D4}"/>
              </a:ext>
            </a:extLst>
          </p:cNvPr>
          <p:cNvSpPr>
            <a:spLocks noGrp="1"/>
          </p:cNvSpPr>
          <p:nvPr>
            <p:ph type="title"/>
          </p:nvPr>
        </p:nvSpPr>
        <p:spPr/>
        <p:txBody>
          <a:bodyPr/>
          <a:lstStyle/>
          <a:p>
            <a:r>
              <a:rPr lang="en-US" dirty="0"/>
              <a:t>The limitation of feature importance</a:t>
            </a:r>
          </a:p>
        </p:txBody>
      </p:sp>
      <p:sp>
        <p:nvSpPr>
          <p:cNvPr id="3" name="Content Placeholder 2">
            <a:extLst>
              <a:ext uri="{FF2B5EF4-FFF2-40B4-BE49-F238E27FC236}">
                <a16:creationId xmlns:a16="http://schemas.microsoft.com/office/drawing/2014/main" id="{AA234EFF-27A0-25D7-BA45-39FB81784EC2}"/>
              </a:ext>
            </a:extLst>
          </p:cNvPr>
          <p:cNvSpPr>
            <a:spLocks noGrp="1"/>
          </p:cNvSpPr>
          <p:nvPr>
            <p:ph idx="1"/>
          </p:nvPr>
        </p:nvSpPr>
        <p:spPr/>
        <p:txBody>
          <a:bodyPr/>
          <a:lstStyle/>
          <a:p>
            <a:r>
              <a:rPr lang="en-US" sz="1800" b="1"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For feature importance, you kind of measure how well your model performs and then you measure again after you shuffle one of the features. </a:t>
            </a:r>
            <a:r>
              <a:rPr lang="en-US" sz="1800"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You need to understand what happens when you shuffle the feature. You kind of break the association between the feature and the prediction because now it doesn’t carry the information about the target anymore. Because you’re shuffling it randomly in the model. So the feature importance now measures how much performance you lose because of this break of information. But you also need to understand that the shuffling also breaks the association with your other data. This is the limitation of the method. I think what is needed is that we understand in which way this methods break or in which scenarios we are allowed to use them or how we are allowed to interpret them. The situation is kind of similar to statistics where you have models and then you interpret the coefficient of the models. You still need to learn how to do the interpretation and what are the assumptions that need to be met that you’re allowed to make this interpretation.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endParaRPr lang="en-US" dirty="0"/>
          </a:p>
        </p:txBody>
      </p:sp>
      <p:sp>
        <p:nvSpPr>
          <p:cNvPr id="5" name="Oval 4">
            <a:extLst>
              <a:ext uri="{FF2B5EF4-FFF2-40B4-BE49-F238E27FC236}">
                <a16:creationId xmlns:a16="http://schemas.microsoft.com/office/drawing/2014/main" id="{4DBBFA35-5D45-032E-6432-C8CD6F535B92}"/>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3276481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A4D1-D479-8452-9E7F-AC69018A2EDA}"/>
              </a:ext>
            </a:extLst>
          </p:cNvPr>
          <p:cNvSpPr>
            <a:spLocks noGrp="1"/>
          </p:cNvSpPr>
          <p:nvPr>
            <p:ph type="title"/>
          </p:nvPr>
        </p:nvSpPr>
        <p:spPr/>
        <p:txBody>
          <a:bodyPr/>
          <a:lstStyle/>
          <a:p>
            <a:r>
              <a:rPr lang="en-US" dirty="0"/>
              <a:t>Partial Dependence Plot </a:t>
            </a:r>
          </a:p>
        </p:txBody>
      </p:sp>
      <p:sp>
        <p:nvSpPr>
          <p:cNvPr id="3" name="Content Placeholder 2">
            <a:extLst>
              <a:ext uri="{FF2B5EF4-FFF2-40B4-BE49-F238E27FC236}">
                <a16:creationId xmlns:a16="http://schemas.microsoft.com/office/drawing/2014/main" id="{598F6DCF-3E91-FEDE-D17B-580EF4D9A874}"/>
              </a:ext>
            </a:extLst>
          </p:cNvPr>
          <p:cNvSpPr>
            <a:spLocks noGrp="1"/>
          </p:cNvSpPr>
          <p:nvPr>
            <p:ph idx="1"/>
          </p:nvPr>
        </p:nvSpPr>
        <p:spPr/>
        <p:txBody>
          <a:bodyPr/>
          <a:lstStyle/>
          <a:p>
            <a:endParaRPr lang="en-US" dirty="0"/>
          </a:p>
        </p:txBody>
      </p:sp>
      <p:sp>
        <p:nvSpPr>
          <p:cNvPr id="5" name="Oval 4">
            <a:extLst>
              <a:ext uri="{FF2B5EF4-FFF2-40B4-BE49-F238E27FC236}">
                <a16:creationId xmlns:a16="http://schemas.microsoft.com/office/drawing/2014/main" id="{EB5BF12F-3199-079D-D944-FC66C9E1E4CC}"/>
              </a:ext>
            </a:extLst>
          </p:cNvPr>
          <p:cNvSpPr/>
          <p:nvPr/>
        </p:nvSpPr>
        <p:spPr>
          <a:xfrm>
            <a:off x="8263890" y="742950"/>
            <a:ext cx="2125980" cy="1493505"/>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a:t>
            </a:r>
          </a:p>
        </p:txBody>
      </p:sp>
    </p:spTree>
    <p:extLst>
      <p:ext uri="{BB962C8B-B14F-4D97-AF65-F5344CB8AC3E}">
        <p14:creationId xmlns:p14="http://schemas.microsoft.com/office/powerpoint/2010/main" val="291391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CC44-560C-132C-17C4-A6E84FCB0EA6}"/>
              </a:ext>
            </a:extLst>
          </p:cNvPr>
          <p:cNvSpPr>
            <a:spLocks noGrp="1"/>
          </p:cNvSpPr>
          <p:nvPr>
            <p:ph type="title"/>
          </p:nvPr>
        </p:nvSpPr>
        <p:spPr/>
        <p:txBody>
          <a:bodyPr/>
          <a:lstStyle/>
          <a:p>
            <a:r>
              <a:rPr lang="en-US" dirty="0"/>
              <a:t>Neural Network Interpretation</a:t>
            </a:r>
          </a:p>
        </p:txBody>
      </p:sp>
      <p:pic>
        <p:nvPicPr>
          <p:cNvPr id="5" name="Content Placeholder 4">
            <a:extLst>
              <a:ext uri="{FF2B5EF4-FFF2-40B4-BE49-F238E27FC236}">
                <a16:creationId xmlns:a16="http://schemas.microsoft.com/office/drawing/2014/main" id="{F0DA755D-4042-30E7-6AA7-E9CDEF145082}"/>
              </a:ext>
            </a:extLst>
          </p:cNvPr>
          <p:cNvPicPr>
            <a:picLocks noGrp="1" noChangeAspect="1"/>
          </p:cNvPicPr>
          <p:nvPr>
            <p:ph idx="1"/>
          </p:nvPr>
        </p:nvPicPr>
        <p:blipFill>
          <a:blip r:embed="rId2"/>
          <a:stretch>
            <a:fillRect/>
          </a:stretch>
        </p:blipFill>
        <p:spPr>
          <a:xfrm>
            <a:off x="1524297" y="1848485"/>
            <a:ext cx="9143406" cy="4351338"/>
          </a:xfrm>
        </p:spPr>
      </p:pic>
      <p:sp>
        <p:nvSpPr>
          <p:cNvPr id="7" name="Oval 6">
            <a:extLst>
              <a:ext uri="{FF2B5EF4-FFF2-40B4-BE49-F238E27FC236}">
                <a16:creationId xmlns:a16="http://schemas.microsoft.com/office/drawing/2014/main" id="{CA3FF4DF-1F49-3CC7-8D18-0D051C36766F}"/>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2776316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C075-6B8D-0C03-6A64-1E7F7BFE21AD}"/>
              </a:ext>
            </a:extLst>
          </p:cNvPr>
          <p:cNvSpPr>
            <a:spLocks noGrp="1"/>
          </p:cNvSpPr>
          <p:nvPr>
            <p:ph type="title"/>
          </p:nvPr>
        </p:nvSpPr>
        <p:spPr/>
        <p:txBody>
          <a:bodyPr/>
          <a:lstStyle/>
          <a:p>
            <a:r>
              <a:rPr lang="en-US" b="1" dirty="0"/>
              <a:t>Causal AI Implementation</a:t>
            </a:r>
          </a:p>
        </p:txBody>
      </p:sp>
      <p:sp>
        <p:nvSpPr>
          <p:cNvPr id="3" name="Content Placeholder 2">
            <a:extLst>
              <a:ext uri="{FF2B5EF4-FFF2-40B4-BE49-F238E27FC236}">
                <a16:creationId xmlns:a16="http://schemas.microsoft.com/office/drawing/2014/main" id="{0D237E59-3E15-46ED-8B57-79B281636195}"/>
              </a:ext>
            </a:extLst>
          </p:cNvPr>
          <p:cNvSpPr>
            <a:spLocks noGrp="1"/>
          </p:cNvSpPr>
          <p:nvPr>
            <p:ph idx="1"/>
          </p:nvPr>
        </p:nvSpPr>
        <p:spPr/>
        <p:txBody>
          <a:bodyPr/>
          <a:lstStyle/>
          <a:p>
            <a:r>
              <a:rPr lang="en-US" dirty="0"/>
              <a:t>Relies on “expert knowledge” </a:t>
            </a:r>
          </a:p>
          <a:p>
            <a:r>
              <a:rPr lang="en-US" dirty="0"/>
              <a:t>Expert knowledge will affect the accuracy of the causal inference</a:t>
            </a:r>
          </a:p>
        </p:txBody>
      </p:sp>
      <p:sp>
        <p:nvSpPr>
          <p:cNvPr id="6" name="Oval 5">
            <a:extLst>
              <a:ext uri="{FF2B5EF4-FFF2-40B4-BE49-F238E27FC236}">
                <a16:creationId xmlns:a16="http://schemas.microsoft.com/office/drawing/2014/main" id="{C1F1EBA4-57AD-EE27-ECC1-26BA746110A8}"/>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3648138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DC24B8-1CDA-F9A1-2234-B9059F31A969}"/>
              </a:ext>
            </a:extLst>
          </p:cNvPr>
          <p:cNvPicPr>
            <a:picLocks noChangeAspect="1"/>
          </p:cNvPicPr>
          <p:nvPr/>
        </p:nvPicPr>
        <p:blipFill>
          <a:blip r:embed="rId2"/>
          <a:stretch>
            <a:fillRect/>
          </a:stretch>
        </p:blipFill>
        <p:spPr>
          <a:xfrm>
            <a:off x="1258129" y="1548019"/>
            <a:ext cx="4208783" cy="3302276"/>
          </a:xfrm>
          <a:prstGeom prst="rect">
            <a:avLst/>
          </a:prstGeom>
        </p:spPr>
      </p:pic>
      <p:pic>
        <p:nvPicPr>
          <p:cNvPr id="7" name="Picture 6">
            <a:extLst>
              <a:ext uri="{FF2B5EF4-FFF2-40B4-BE49-F238E27FC236}">
                <a16:creationId xmlns:a16="http://schemas.microsoft.com/office/drawing/2014/main" id="{874C29CD-5B4E-21A2-5266-2CC9FFE2B367}"/>
              </a:ext>
            </a:extLst>
          </p:cNvPr>
          <p:cNvPicPr>
            <a:picLocks noChangeAspect="1"/>
          </p:cNvPicPr>
          <p:nvPr/>
        </p:nvPicPr>
        <p:blipFill>
          <a:blip r:embed="rId3"/>
          <a:stretch>
            <a:fillRect/>
          </a:stretch>
        </p:blipFill>
        <p:spPr>
          <a:xfrm>
            <a:off x="6841229" y="1657142"/>
            <a:ext cx="3386836" cy="3193153"/>
          </a:xfrm>
          <a:prstGeom prst="rect">
            <a:avLst/>
          </a:prstGeom>
        </p:spPr>
      </p:pic>
      <p:sp>
        <p:nvSpPr>
          <p:cNvPr id="9" name="TextBox 8">
            <a:extLst>
              <a:ext uri="{FF2B5EF4-FFF2-40B4-BE49-F238E27FC236}">
                <a16:creationId xmlns:a16="http://schemas.microsoft.com/office/drawing/2014/main" id="{93E21C69-19A2-4E08-090D-1D6A2087CC4F}"/>
              </a:ext>
            </a:extLst>
          </p:cNvPr>
          <p:cNvSpPr txBox="1"/>
          <p:nvPr/>
        </p:nvSpPr>
        <p:spPr>
          <a:xfrm>
            <a:off x="643456" y="5309981"/>
            <a:ext cx="10905088" cy="646331"/>
          </a:xfrm>
          <a:prstGeom prst="rect">
            <a:avLst/>
          </a:prstGeom>
          <a:noFill/>
        </p:spPr>
        <p:txBody>
          <a:bodyPr wrap="square">
            <a:spAutoFit/>
          </a:bodyPr>
          <a:lstStyle/>
          <a:p>
            <a:r>
              <a:rPr lang="en-US">
                <a:solidFill>
                  <a:srgbClr val="292929"/>
                </a:solidFill>
                <a:latin typeface="source-serif-pro"/>
              </a:rPr>
              <a:t>T</a:t>
            </a:r>
            <a:r>
              <a:rPr lang="en-US" b="0" i="0">
                <a:solidFill>
                  <a:srgbClr val="292929"/>
                </a:solidFill>
                <a:effectLst/>
                <a:latin typeface="source-serif-pro"/>
              </a:rPr>
              <a:t>he way data is generated and how we model this process is really important. Moreover, this knowledge does not come from data, but from the particular domain itself.</a:t>
            </a:r>
            <a:endParaRPr lang="en-US" dirty="0"/>
          </a:p>
        </p:txBody>
      </p:sp>
      <p:sp>
        <p:nvSpPr>
          <p:cNvPr id="10" name="Title 1">
            <a:extLst>
              <a:ext uri="{FF2B5EF4-FFF2-40B4-BE49-F238E27FC236}">
                <a16:creationId xmlns:a16="http://schemas.microsoft.com/office/drawing/2014/main" id="{2170E16F-B867-3F3A-AD9A-B1657650A114}"/>
              </a:ext>
            </a:extLst>
          </p:cNvPr>
          <p:cNvSpPr>
            <a:spLocks noGrp="1"/>
          </p:cNvSpPr>
          <p:nvPr>
            <p:ph type="title"/>
          </p:nvPr>
        </p:nvSpPr>
        <p:spPr>
          <a:xfrm>
            <a:off x="748748" y="151786"/>
            <a:ext cx="10515600" cy="1325563"/>
          </a:xfrm>
        </p:spPr>
        <p:txBody>
          <a:bodyPr/>
          <a:lstStyle/>
          <a:p>
            <a:r>
              <a:rPr lang="en-US" b="1" dirty="0"/>
              <a:t>Causal Graph</a:t>
            </a:r>
          </a:p>
        </p:txBody>
      </p:sp>
      <p:sp>
        <p:nvSpPr>
          <p:cNvPr id="12" name="TextBox 11">
            <a:extLst>
              <a:ext uri="{FF2B5EF4-FFF2-40B4-BE49-F238E27FC236}">
                <a16:creationId xmlns:a16="http://schemas.microsoft.com/office/drawing/2014/main" id="{607CE4C7-AA1B-17AA-5413-AE1BCC756C6F}"/>
              </a:ext>
            </a:extLst>
          </p:cNvPr>
          <p:cNvSpPr txBox="1"/>
          <p:nvPr/>
        </p:nvSpPr>
        <p:spPr>
          <a:xfrm>
            <a:off x="643456" y="6123543"/>
            <a:ext cx="10984498" cy="369332"/>
          </a:xfrm>
          <a:prstGeom prst="rect">
            <a:avLst/>
          </a:prstGeom>
          <a:noFill/>
        </p:spPr>
        <p:txBody>
          <a:bodyPr wrap="square">
            <a:spAutoFit/>
          </a:bodyPr>
          <a:lstStyle/>
          <a:p>
            <a:r>
              <a:rPr lang="en-US" dirty="0"/>
              <a:t>Source: </a:t>
            </a:r>
            <a:r>
              <a:rPr lang="en-US" dirty="0">
                <a:hlinkClick r:id="rId4"/>
              </a:rPr>
              <a:t>https://towardsdatascience.com/use-causal-graphs-4e3af630cf64</a:t>
            </a:r>
            <a:r>
              <a:rPr lang="en-US" dirty="0"/>
              <a:t> </a:t>
            </a:r>
          </a:p>
        </p:txBody>
      </p:sp>
      <p:sp>
        <p:nvSpPr>
          <p:cNvPr id="13" name="Oval 12">
            <a:extLst>
              <a:ext uri="{FF2B5EF4-FFF2-40B4-BE49-F238E27FC236}">
                <a16:creationId xmlns:a16="http://schemas.microsoft.com/office/drawing/2014/main" id="{AE16D72C-1DD2-47EE-F8D0-1FE49B2CCBC7}"/>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653184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A98A-9A2A-5F91-0766-0844FD688A6B}"/>
              </a:ext>
            </a:extLst>
          </p:cNvPr>
          <p:cNvSpPr>
            <a:spLocks noGrp="1"/>
          </p:cNvSpPr>
          <p:nvPr>
            <p:ph type="title"/>
          </p:nvPr>
        </p:nvSpPr>
        <p:spPr/>
        <p:txBody>
          <a:bodyPr>
            <a:normAutofit/>
          </a:bodyPr>
          <a:lstStyle/>
          <a:p>
            <a:r>
              <a:rPr lang="en-US" b="1" dirty="0"/>
              <a:t>Conclusion</a:t>
            </a:r>
            <a:br>
              <a:rPr lang="en-US" b="1" dirty="0"/>
            </a:br>
            <a:r>
              <a:rPr lang="en-US" b="1" dirty="0"/>
              <a:t> </a:t>
            </a:r>
          </a:p>
        </p:txBody>
      </p:sp>
      <p:sp>
        <p:nvSpPr>
          <p:cNvPr id="5" name="TextBox 4">
            <a:extLst>
              <a:ext uri="{FF2B5EF4-FFF2-40B4-BE49-F238E27FC236}">
                <a16:creationId xmlns:a16="http://schemas.microsoft.com/office/drawing/2014/main" id="{C40FD36E-AAF9-5D9C-E54C-9316A8FBC9F4}"/>
              </a:ext>
            </a:extLst>
          </p:cNvPr>
          <p:cNvSpPr txBox="1"/>
          <p:nvPr/>
        </p:nvSpPr>
        <p:spPr>
          <a:xfrm>
            <a:off x="998966" y="1596060"/>
            <a:ext cx="8868188" cy="1960921"/>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PMingLiU" panose="02020500000000000000" pitchFamily="18" charset="-120"/>
                <a:cs typeface="Times New Roman" panose="02020603050405020304" pitchFamily="18" charset="0"/>
              </a:rPr>
              <a:t>What good explanation looks like</a:t>
            </a:r>
          </a:p>
          <a:p>
            <a:pPr marL="342900" marR="0" lvl="0" indent="-342900">
              <a:lnSpc>
                <a:spcPct val="107000"/>
              </a:lnSpc>
              <a:spcBef>
                <a:spcPts val="0"/>
              </a:spcBef>
              <a:spcAft>
                <a:spcPts val="800"/>
              </a:spcAft>
              <a:buFont typeface="Symbol" panose="05050102010706020507" pitchFamily="18" charset="2"/>
              <a:buChar char=""/>
            </a:pPr>
            <a:r>
              <a:rPr lang="en-US" sz="2400" dirty="0">
                <a:latin typeface="Calibri" panose="020F0502020204030204" pitchFamily="34" charset="0"/>
                <a:ea typeface="PMingLiU" panose="02020500000000000000" pitchFamily="18" charset="-120"/>
                <a:cs typeface="Times New Roman" panose="02020603050405020304" pitchFamily="18" charset="0"/>
              </a:rPr>
              <a:t>Interpretability </a:t>
            </a:r>
            <a:r>
              <a:rPr lang="en-US" sz="2400" dirty="0">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 there are still a lot of pitfalls </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Interpretabili</a:t>
            </a:r>
            <a:r>
              <a:rPr lang="en-US" sz="2400" dirty="0">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ty is the prerequisite for </a:t>
            </a:r>
            <a:r>
              <a:rPr lang="en-US" sz="2400" dirty="0" err="1">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explanability</a:t>
            </a:r>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PMingLiU" panose="02020500000000000000" pitchFamily="18" charset="-120"/>
                <a:cs typeface="Times New Roman" panose="02020603050405020304" pitchFamily="18" charset="0"/>
              </a:rPr>
              <a:t>Context, domain knowledge</a:t>
            </a:r>
            <a:r>
              <a:rPr lang="en-US" sz="2400" dirty="0">
                <a:effectLst/>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 to achieve </a:t>
            </a:r>
            <a:r>
              <a:rPr lang="en-US" sz="2400" dirty="0" err="1">
                <a:effectLst/>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explanability</a:t>
            </a:r>
            <a:r>
              <a:rPr lang="en-US" sz="2400" dirty="0">
                <a:effectLst/>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 </a:t>
            </a:r>
            <a:endParaRPr lang="en-US" sz="24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7" name="Oval 6">
            <a:extLst>
              <a:ext uri="{FF2B5EF4-FFF2-40B4-BE49-F238E27FC236}">
                <a16:creationId xmlns:a16="http://schemas.microsoft.com/office/drawing/2014/main" id="{1F6BD4C4-10D0-A104-AB2B-DF9CEE448DDE}"/>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72300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0CC268-DDDF-C181-67E2-DC7D0ED1B109}"/>
              </a:ext>
            </a:extLst>
          </p:cNvPr>
          <p:cNvSpPr txBox="1"/>
          <p:nvPr/>
        </p:nvSpPr>
        <p:spPr>
          <a:xfrm>
            <a:off x="1661906" y="1690688"/>
            <a:ext cx="8868188" cy="3544368"/>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sz="1800"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It’s really easy to access machine learning models because we have benchmarks and we have true labels. But we can’t really quantify how correct an explanation is and it doesn’t really help there is taxonomy. And you need to have technical knowledge to understand these assessments.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sz="1800" b="1"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I’d like the idea about thinking the process rather than thinking about just the model. </a:t>
            </a:r>
            <a:r>
              <a:rPr lang="en-US" sz="1800"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We need to have a holistic view of the entire process. We need to think </a:t>
            </a:r>
            <a:r>
              <a:rPr lang="en-US" sz="1800" spc="-5" dirty="0" err="1">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aobut</a:t>
            </a:r>
            <a:r>
              <a:rPr lang="en-US" sz="1800"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 how we explain predictions to folks from diverse backgrounds. How do we have interpretability at the societal level or at the institutional level. Thinking more broadly than at the moment. We need to reach out to other disciplines such as psychologists and social scientists.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8" name="Oval 7">
            <a:extLst>
              <a:ext uri="{FF2B5EF4-FFF2-40B4-BE49-F238E27FC236}">
                <a16:creationId xmlns:a16="http://schemas.microsoft.com/office/drawing/2014/main" id="{281470D3-277B-C01B-7F06-84893014777E}"/>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311322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6E0B-5AB2-80E2-85DF-F4AFC26FF35A}"/>
              </a:ext>
            </a:extLst>
          </p:cNvPr>
          <p:cNvSpPr>
            <a:spLocks noGrp="1"/>
          </p:cNvSpPr>
          <p:nvPr>
            <p:ph type="title"/>
          </p:nvPr>
        </p:nvSpPr>
        <p:spPr>
          <a:xfrm>
            <a:off x="838200" y="2236455"/>
            <a:ext cx="10515600" cy="1325563"/>
          </a:xfrm>
        </p:spPr>
        <p:txBody>
          <a:bodyPr/>
          <a:lstStyle/>
          <a:p>
            <a:r>
              <a:rPr lang="en-US" b="1" dirty="0"/>
              <a:t>Why identifying causal relationships in healthcare is important? </a:t>
            </a:r>
          </a:p>
        </p:txBody>
      </p:sp>
      <p:sp>
        <p:nvSpPr>
          <p:cNvPr id="4" name="Oval 3">
            <a:extLst>
              <a:ext uri="{FF2B5EF4-FFF2-40B4-BE49-F238E27FC236}">
                <a16:creationId xmlns:a16="http://schemas.microsoft.com/office/drawing/2014/main" id="{CF13AA06-3F66-1DF6-357E-F05E42648232}"/>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2643653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7049-AB81-50DB-3205-A1DD2CB8DAC8}"/>
              </a:ext>
            </a:extLst>
          </p:cNvPr>
          <p:cNvSpPr>
            <a:spLocks noGrp="1"/>
          </p:cNvSpPr>
          <p:nvPr>
            <p:ph type="title"/>
          </p:nvPr>
        </p:nvSpPr>
        <p:spPr/>
        <p:txBody>
          <a:bodyPr/>
          <a:lstStyle/>
          <a:p>
            <a:r>
              <a:rPr lang="en-US" dirty="0"/>
              <a:t>What a good explanation is? </a:t>
            </a:r>
          </a:p>
        </p:txBody>
      </p:sp>
      <p:sp>
        <p:nvSpPr>
          <p:cNvPr id="3" name="Content Placeholder 2">
            <a:extLst>
              <a:ext uri="{FF2B5EF4-FFF2-40B4-BE49-F238E27FC236}">
                <a16:creationId xmlns:a16="http://schemas.microsoft.com/office/drawing/2014/main" id="{AB36625F-FFB8-9997-1D20-B87FD3928951}"/>
              </a:ext>
            </a:extLst>
          </p:cNvPr>
          <p:cNvSpPr>
            <a:spLocks noGrp="1"/>
          </p:cNvSpPr>
          <p:nvPr>
            <p:ph idx="1"/>
          </p:nvPr>
        </p:nvSpPr>
        <p:spPr/>
        <p:txBody>
          <a:bodyPr/>
          <a:lstStyle/>
          <a:p>
            <a:r>
              <a:rPr lang="en-US" sz="1800"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What we can learn from the social sciences about what a good explanation is. They should be contrastive. They should be short. But they should also confirm to some prior knowledge that the people have. A lot of things that you wouldn’t say are good explanations in some sense. Maybe it’s not a good explanation that fits the priori knowledge. Because it’s not the correct one maybe. It’s important to think about the human side of it. </a:t>
            </a:r>
            <a:endParaRPr lang="en-US" sz="1800" dirty="0">
              <a:effectLst/>
              <a:latin typeface="Calibri" panose="020F0502020204030204" pitchFamily="34" charset="0"/>
              <a:ea typeface="PMingLiU" panose="02020500000000000000" pitchFamily="18" charset="-120"/>
              <a:cs typeface="Times New Roman" panose="02020603050405020304" pitchFamily="18" charset="0"/>
            </a:endParaRPr>
          </a:p>
          <a:p>
            <a:r>
              <a:rPr lang="en-US" b="1" dirty="0"/>
              <a:t>What we really want after explanation? </a:t>
            </a:r>
          </a:p>
          <a:p>
            <a:r>
              <a:rPr lang="en-US" b="1" dirty="0"/>
              <a:t>We need to be careful about what information is lost when making an explanation (explanation: mapping the higher dimensional information to lower dimensional) </a:t>
            </a:r>
          </a:p>
          <a:p>
            <a:endParaRPr lang="en-US" b="1" dirty="0"/>
          </a:p>
        </p:txBody>
      </p:sp>
      <p:sp>
        <p:nvSpPr>
          <p:cNvPr id="6" name="Oval 5">
            <a:extLst>
              <a:ext uri="{FF2B5EF4-FFF2-40B4-BE49-F238E27FC236}">
                <a16:creationId xmlns:a16="http://schemas.microsoft.com/office/drawing/2014/main" id="{777BAD50-A7A8-ABC7-12E8-D56751474589}"/>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1435876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C26FB-5864-829D-2A43-202E5B1702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651FA-2520-9CFB-B1AB-8C51D9B318CF}"/>
              </a:ext>
            </a:extLst>
          </p:cNvPr>
          <p:cNvSpPr>
            <a:spLocks noGrp="1"/>
          </p:cNvSpPr>
          <p:nvPr>
            <p:ph idx="1"/>
          </p:nvPr>
        </p:nvSpPr>
        <p:spPr/>
        <p:txBody>
          <a:bodyPr/>
          <a:lstStyle/>
          <a:p>
            <a:r>
              <a:rPr lang="en-US" sz="1800" b="1" spc="-5" dirty="0">
                <a:solidFill>
                  <a:srgbClr val="292929"/>
                </a:solidFill>
                <a:effectLst/>
                <a:latin typeface="Georgia" panose="02040502050405020303" pitchFamily="18" charset="0"/>
                <a:ea typeface="PMingLiU" panose="02020500000000000000" pitchFamily="18" charset="-120"/>
                <a:cs typeface="Times New Roman" panose="02020603050405020304" pitchFamily="18" charset="0"/>
              </a:rPr>
              <a:t>Going to the direction of automatic machine learning. You don’t just get the best performing one but you have this pareto set. We have multiple objective you want to hit then there’s not one model that works the best but you have a set of models that have different trade-offs between these objectives and then you have to decide what is the trade-off that you want to make</a:t>
            </a:r>
            <a:endParaRPr lang="en-US" dirty="0"/>
          </a:p>
        </p:txBody>
      </p:sp>
      <p:sp>
        <p:nvSpPr>
          <p:cNvPr id="8" name="Oval 7">
            <a:extLst>
              <a:ext uri="{FF2B5EF4-FFF2-40B4-BE49-F238E27FC236}">
                <a16:creationId xmlns:a16="http://schemas.microsoft.com/office/drawing/2014/main" id="{5C34CF4D-4ED7-9AAC-8C4B-F0213D27C002}"/>
              </a:ext>
            </a:extLst>
          </p:cNvPr>
          <p:cNvSpPr/>
          <p:nvPr/>
        </p:nvSpPr>
        <p:spPr>
          <a:xfrm>
            <a:off x="8263890" y="742950"/>
            <a:ext cx="2125980" cy="149350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Aki</a:t>
            </a:r>
          </a:p>
        </p:txBody>
      </p:sp>
    </p:spTree>
    <p:extLst>
      <p:ext uri="{BB962C8B-B14F-4D97-AF65-F5344CB8AC3E}">
        <p14:creationId xmlns:p14="http://schemas.microsoft.com/office/powerpoint/2010/main" val="389129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A67EE3-7A25-BC81-ECC3-1DC9F1B16AD6}"/>
              </a:ext>
            </a:extLst>
          </p:cNvPr>
          <p:cNvPicPr>
            <a:picLocks noChangeAspect="1"/>
          </p:cNvPicPr>
          <p:nvPr/>
        </p:nvPicPr>
        <p:blipFill>
          <a:blip r:embed="rId3"/>
          <a:stretch>
            <a:fillRect/>
          </a:stretch>
        </p:blipFill>
        <p:spPr>
          <a:xfrm>
            <a:off x="804862" y="952500"/>
            <a:ext cx="10582275" cy="4953000"/>
          </a:xfrm>
          <a:prstGeom prst="rect">
            <a:avLst/>
          </a:prstGeom>
        </p:spPr>
      </p:pic>
      <p:sp>
        <p:nvSpPr>
          <p:cNvPr id="6" name="TextBox 5">
            <a:extLst>
              <a:ext uri="{FF2B5EF4-FFF2-40B4-BE49-F238E27FC236}">
                <a16:creationId xmlns:a16="http://schemas.microsoft.com/office/drawing/2014/main" id="{CF8B4C89-B8CA-4406-7A7D-7A944225CD2D}"/>
              </a:ext>
            </a:extLst>
          </p:cNvPr>
          <p:cNvSpPr txBox="1"/>
          <p:nvPr/>
        </p:nvSpPr>
        <p:spPr>
          <a:xfrm>
            <a:off x="489098" y="244549"/>
            <a:ext cx="4433776" cy="646331"/>
          </a:xfrm>
          <a:prstGeom prst="rect">
            <a:avLst/>
          </a:prstGeom>
          <a:noFill/>
        </p:spPr>
        <p:txBody>
          <a:bodyPr wrap="square" rtlCol="0">
            <a:spAutoFit/>
          </a:bodyPr>
          <a:lstStyle/>
          <a:p>
            <a:r>
              <a:rPr lang="en-US" sz="3600" b="1" dirty="0">
                <a:solidFill>
                  <a:srgbClr val="0070C0"/>
                </a:solidFill>
              </a:rPr>
              <a:t>Simpson’s Paradox</a:t>
            </a:r>
          </a:p>
        </p:txBody>
      </p:sp>
      <p:sp>
        <p:nvSpPr>
          <p:cNvPr id="7" name="Star: 4 Points 6">
            <a:extLst>
              <a:ext uri="{FF2B5EF4-FFF2-40B4-BE49-F238E27FC236}">
                <a16:creationId xmlns:a16="http://schemas.microsoft.com/office/drawing/2014/main" id="{13DEB5BA-CB3B-9EBD-A2C3-15FD311C81E7}"/>
              </a:ext>
            </a:extLst>
          </p:cNvPr>
          <p:cNvSpPr/>
          <p:nvPr/>
        </p:nvSpPr>
        <p:spPr>
          <a:xfrm>
            <a:off x="7336465" y="3615070"/>
            <a:ext cx="1137683" cy="95693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32D8F9BC-386F-6D5B-C8F1-5AE826AC1112}"/>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383435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9216065-0B49-8AA2-A490-0A297A7EA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504" y="1065470"/>
            <a:ext cx="8065509" cy="16351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29D3A9-486B-E152-E35B-720A2A9420B0}"/>
              </a:ext>
            </a:extLst>
          </p:cNvPr>
          <p:cNvSpPr txBox="1"/>
          <p:nvPr/>
        </p:nvSpPr>
        <p:spPr>
          <a:xfrm>
            <a:off x="1520456" y="3274828"/>
            <a:ext cx="8952614" cy="1477328"/>
          </a:xfrm>
          <a:prstGeom prst="rect">
            <a:avLst/>
          </a:prstGeom>
          <a:noFill/>
        </p:spPr>
        <p:txBody>
          <a:bodyPr wrap="square" rtlCol="0">
            <a:spAutoFit/>
          </a:bodyPr>
          <a:lstStyle/>
          <a:p>
            <a:r>
              <a:rPr lang="en-US" dirty="0"/>
              <a:t>For small stones A is better, for large stones A is better; but aggregated result, B is better. </a:t>
            </a:r>
          </a:p>
          <a:p>
            <a:endParaRPr lang="en-US" dirty="0"/>
          </a:p>
          <a:p>
            <a:r>
              <a:rPr lang="en-US" dirty="0"/>
              <a:t>What the …… </a:t>
            </a:r>
          </a:p>
          <a:p>
            <a:endParaRPr lang="en-US" dirty="0"/>
          </a:p>
          <a:p>
            <a:r>
              <a:rPr lang="en-US" dirty="0"/>
              <a:t>What’s going on????</a:t>
            </a:r>
          </a:p>
        </p:txBody>
      </p:sp>
      <p:sp>
        <p:nvSpPr>
          <p:cNvPr id="3" name="Oval 2">
            <a:extLst>
              <a:ext uri="{FF2B5EF4-FFF2-40B4-BE49-F238E27FC236}">
                <a16:creationId xmlns:a16="http://schemas.microsoft.com/office/drawing/2014/main" id="{EFF26FE9-2515-A21C-4526-32DCC615F0C8}"/>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7675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31B2955-94A6-756E-4782-0435363F9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701" y="619502"/>
            <a:ext cx="5351500" cy="41729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2172EE-CD29-0DA3-00C9-927FB0F4D3A4}"/>
              </a:ext>
            </a:extLst>
          </p:cNvPr>
          <p:cNvSpPr txBox="1"/>
          <p:nvPr/>
        </p:nvSpPr>
        <p:spPr>
          <a:xfrm>
            <a:off x="361506" y="941286"/>
            <a:ext cx="5635255" cy="2308324"/>
          </a:xfrm>
          <a:prstGeom prst="rect">
            <a:avLst/>
          </a:prstGeom>
          <a:noFill/>
        </p:spPr>
        <p:txBody>
          <a:bodyPr wrap="square" rtlCol="0">
            <a:spAutoFit/>
          </a:bodyPr>
          <a:lstStyle/>
          <a:p>
            <a:r>
              <a:rPr lang="en-US" dirty="0"/>
              <a:t>How had patients been assigned to different treatments?</a:t>
            </a:r>
          </a:p>
          <a:p>
            <a:endParaRPr lang="en-US" dirty="0"/>
          </a:p>
          <a:p>
            <a:r>
              <a:rPr lang="en-US" dirty="0"/>
              <a:t>Treatment A: surgery </a:t>
            </a:r>
          </a:p>
          <a:p>
            <a:endParaRPr lang="en-US" dirty="0"/>
          </a:p>
          <a:p>
            <a:r>
              <a:rPr lang="en-US" dirty="0"/>
              <a:t>Treatment B: pill  </a:t>
            </a:r>
          </a:p>
          <a:p>
            <a:endParaRPr lang="en-US" dirty="0"/>
          </a:p>
          <a:p>
            <a:r>
              <a:rPr lang="en-US" dirty="0"/>
              <a:t>Giving pills to large stones was less effective, so patients that have larger stones were assigned to treatment A. </a:t>
            </a:r>
          </a:p>
        </p:txBody>
      </p:sp>
      <p:sp>
        <p:nvSpPr>
          <p:cNvPr id="5" name="TextBox 4">
            <a:extLst>
              <a:ext uri="{FF2B5EF4-FFF2-40B4-BE49-F238E27FC236}">
                <a16:creationId xmlns:a16="http://schemas.microsoft.com/office/drawing/2014/main" id="{CF9B185D-D76B-B57A-1068-FFF85C48EB30}"/>
              </a:ext>
            </a:extLst>
          </p:cNvPr>
          <p:cNvSpPr txBox="1"/>
          <p:nvPr/>
        </p:nvSpPr>
        <p:spPr>
          <a:xfrm>
            <a:off x="361506" y="5135511"/>
            <a:ext cx="10005239" cy="646331"/>
          </a:xfrm>
          <a:prstGeom prst="rect">
            <a:avLst/>
          </a:prstGeom>
          <a:noFill/>
        </p:spPr>
        <p:txBody>
          <a:bodyPr wrap="square" rtlCol="0">
            <a:spAutoFit/>
          </a:bodyPr>
          <a:lstStyle/>
          <a:p>
            <a:r>
              <a:rPr lang="en-US" dirty="0"/>
              <a:t>The size affects both the treatment assignment and the chances of recovery. The size is a confounding factor since we cannot distinguish the effect of treatment and the effect of size on recovery.</a:t>
            </a:r>
          </a:p>
        </p:txBody>
      </p:sp>
      <p:sp>
        <p:nvSpPr>
          <p:cNvPr id="7" name="Oval 6">
            <a:extLst>
              <a:ext uri="{FF2B5EF4-FFF2-40B4-BE49-F238E27FC236}">
                <a16:creationId xmlns:a16="http://schemas.microsoft.com/office/drawing/2014/main" id="{F4D835BE-E9A4-A395-4516-6BA573FEBD8F}"/>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504952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8727806-FC50-B014-370E-F795940E3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143" y="1382248"/>
            <a:ext cx="6991350" cy="19240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86A67A9-0DAE-CE9C-C2B8-8D5877D21E43}"/>
              </a:ext>
            </a:extLst>
          </p:cNvPr>
          <p:cNvSpPr txBox="1"/>
          <p:nvPr/>
        </p:nvSpPr>
        <p:spPr>
          <a:xfrm>
            <a:off x="460745" y="569147"/>
            <a:ext cx="5635255" cy="584775"/>
          </a:xfrm>
          <a:prstGeom prst="rect">
            <a:avLst/>
          </a:prstGeom>
          <a:noFill/>
        </p:spPr>
        <p:txBody>
          <a:bodyPr wrap="square" rtlCol="0">
            <a:spAutoFit/>
          </a:bodyPr>
          <a:lstStyle/>
          <a:p>
            <a:r>
              <a:rPr lang="en-US" sz="3200" b="1" dirty="0"/>
              <a:t>Extreme Assignment </a:t>
            </a:r>
          </a:p>
        </p:txBody>
      </p:sp>
      <p:pic>
        <p:nvPicPr>
          <p:cNvPr id="8196" name="Picture 4">
            <a:extLst>
              <a:ext uri="{FF2B5EF4-FFF2-40B4-BE49-F238E27FC236}">
                <a16:creationId xmlns:a16="http://schemas.microsoft.com/office/drawing/2014/main" id="{B5E0BE2F-A4FF-ABC8-4BFD-1360275EE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891" y="3879998"/>
            <a:ext cx="69723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B5F8731F-19B8-493F-36FC-AAA8659277C9}"/>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339598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6A67A9-0DAE-CE9C-C2B8-8D5877D21E43}"/>
              </a:ext>
            </a:extLst>
          </p:cNvPr>
          <p:cNvSpPr txBox="1"/>
          <p:nvPr/>
        </p:nvSpPr>
        <p:spPr>
          <a:xfrm>
            <a:off x="460745" y="569147"/>
            <a:ext cx="5635255" cy="584775"/>
          </a:xfrm>
          <a:prstGeom prst="rect">
            <a:avLst/>
          </a:prstGeom>
          <a:noFill/>
        </p:spPr>
        <p:txBody>
          <a:bodyPr wrap="square" rtlCol="0">
            <a:spAutoFit/>
          </a:bodyPr>
          <a:lstStyle/>
          <a:p>
            <a:r>
              <a:rPr lang="en-US" sz="3200" b="1" dirty="0"/>
              <a:t>Intervention</a:t>
            </a:r>
          </a:p>
        </p:txBody>
      </p:sp>
      <p:sp>
        <p:nvSpPr>
          <p:cNvPr id="3" name="TextBox 2">
            <a:extLst>
              <a:ext uri="{FF2B5EF4-FFF2-40B4-BE49-F238E27FC236}">
                <a16:creationId xmlns:a16="http://schemas.microsoft.com/office/drawing/2014/main" id="{D75BD12A-57C2-1386-C7FA-9B4C86134155}"/>
              </a:ext>
            </a:extLst>
          </p:cNvPr>
          <p:cNvSpPr txBox="1"/>
          <p:nvPr/>
        </p:nvSpPr>
        <p:spPr>
          <a:xfrm>
            <a:off x="460744" y="1238998"/>
            <a:ext cx="10597116" cy="369332"/>
          </a:xfrm>
          <a:prstGeom prst="rect">
            <a:avLst/>
          </a:prstGeom>
          <a:noFill/>
        </p:spPr>
        <p:txBody>
          <a:bodyPr wrap="square" rtlCol="0">
            <a:spAutoFit/>
          </a:bodyPr>
          <a:lstStyle/>
          <a:p>
            <a:r>
              <a:rPr lang="en-US" dirty="0"/>
              <a:t>What if the hospital had to choose only one treatment, which treatment should it choose? </a:t>
            </a:r>
          </a:p>
        </p:txBody>
      </p:sp>
      <p:pic>
        <p:nvPicPr>
          <p:cNvPr id="10242" name="Picture 2">
            <a:extLst>
              <a:ext uri="{FF2B5EF4-FFF2-40B4-BE49-F238E27FC236}">
                <a16:creationId xmlns:a16="http://schemas.microsoft.com/office/drawing/2014/main" id="{9AFF39E4-A9C5-2CFD-0598-62DFF676E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084" y="2505400"/>
            <a:ext cx="3495011" cy="260055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313AF614-5138-3906-4D96-2E50DF69C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7792" y="2494057"/>
            <a:ext cx="3411185" cy="26118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CAB2959-1F23-8985-979F-A52687B50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744" y="2494057"/>
            <a:ext cx="3495011" cy="2725323"/>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F901C562-2225-A451-F5B8-5840E988FB81}"/>
              </a:ext>
            </a:extLst>
          </p:cNvPr>
          <p:cNvSpPr/>
          <p:nvPr/>
        </p:nvSpPr>
        <p:spPr>
          <a:xfrm>
            <a:off x="3955755" y="3327991"/>
            <a:ext cx="52032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618EABFD-8059-CD5E-0324-9DBFD3316892}"/>
              </a:ext>
            </a:extLst>
          </p:cNvPr>
          <p:cNvSpPr/>
          <p:nvPr/>
        </p:nvSpPr>
        <p:spPr>
          <a:xfrm>
            <a:off x="7817463" y="3357081"/>
            <a:ext cx="52032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368C38-73F0-F2E7-DACE-92F4A04837C1}"/>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410654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E0FFE19-085A-F6D6-06C9-D57AC3AE6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56" y="1516574"/>
            <a:ext cx="5166831" cy="2746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14A1CB-D9DF-3B3A-66B1-2E7C471B667C}"/>
              </a:ext>
            </a:extLst>
          </p:cNvPr>
          <p:cNvSpPr txBox="1"/>
          <p:nvPr/>
        </p:nvSpPr>
        <p:spPr>
          <a:xfrm>
            <a:off x="460745" y="569147"/>
            <a:ext cx="5635255" cy="584775"/>
          </a:xfrm>
          <a:prstGeom prst="rect">
            <a:avLst/>
          </a:prstGeom>
          <a:noFill/>
        </p:spPr>
        <p:txBody>
          <a:bodyPr wrap="square" rtlCol="0">
            <a:spAutoFit/>
          </a:bodyPr>
          <a:lstStyle/>
          <a:p>
            <a:r>
              <a:rPr lang="en-US" sz="3200" b="1" dirty="0"/>
              <a:t>Adjusted Formula</a:t>
            </a:r>
          </a:p>
        </p:txBody>
      </p:sp>
      <p:pic>
        <p:nvPicPr>
          <p:cNvPr id="11268" name="Picture 4">
            <a:extLst>
              <a:ext uri="{FF2B5EF4-FFF2-40B4-BE49-F238E27FC236}">
                <a16:creationId xmlns:a16="http://schemas.microsoft.com/office/drawing/2014/main" id="{9891D20F-6E67-AB95-24AB-8080FF2AA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833" y="2055737"/>
            <a:ext cx="6088911" cy="1668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1E0A1A-4A6C-5871-D28D-168290F72483}"/>
              </a:ext>
            </a:extLst>
          </p:cNvPr>
          <p:cNvSpPr txBox="1"/>
          <p:nvPr/>
        </p:nvSpPr>
        <p:spPr>
          <a:xfrm>
            <a:off x="358256" y="4625747"/>
            <a:ext cx="10005239" cy="1754326"/>
          </a:xfrm>
          <a:prstGeom prst="rect">
            <a:avLst/>
          </a:prstGeom>
          <a:noFill/>
        </p:spPr>
        <p:txBody>
          <a:bodyPr wrap="square" rtlCol="0">
            <a:spAutoFit/>
          </a:bodyPr>
          <a:lstStyle/>
          <a:p>
            <a:r>
              <a:rPr lang="en-US" dirty="0"/>
              <a:t>Direct calculation may bring wrong conclusions.</a:t>
            </a:r>
          </a:p>
          <a:p>
            <a:endParaRPr lang="en-US" dirty="0"/>
          </a:p>
          <a:p>
            <a:r>
              <a:rPr lang="en-US" dirty="0"/>
              <a:t>Correlation is not enough since it’s bidirectional while causation has a clear directionality.</a:t>
            </a:r>
          </a:p>
          <a:p>
            <a:endParaRPr lang="en-US" dirty="0"/>
          </a:p>
          <a:p>
            <a:r>
              <a:rPr lang="en-US" dirty="0"/>
              <a:t>Different models lead to different conclusions, so we need to carefully decide when and when not to apply adjusted formula.</a:t>
            </a:r>
          </a:p>
        </p:txBody>
      </p:sp>
      <p:sp>
        <p:nvSpPr>
          <p:cNvPr id="7" name="TextBox 6">
            <a:extLst>
              <a:ext uri="{FF2B5EF4-FFF2-40B4-BE49-F238E27FC236}">
                <a16:creationId xmlns:a16="http://schemas.microsoft.com/office/drawing/2014/main" id="{33D6215C-6D32-8577-F583-49596167F1AF}"/>
              </a:ext>
            </a:extLst>
          </p:cNvPr>
          <p:cNvSpPr txBox="1"/>
          <p:nvPr/>
        </p:nvSpPr>
        <p:spPr>
          <a:xfrm>
            <a:off x="4537444" y="676868"/>
            <a:ext cx="6097772" cy="369332"/>
          </a:xfrm>
          <a:prstGeom prst="rect">
            <a:avLst/>
          </a:prstGeom>
          <a:noFill/>
        </p:spPr>
        <p:txBody>
          <a:bodyPr wrap="square">
            <a:spAutoFit/>
          </a:bodyPr>
          <a:lstStyle/>
          <a:p>
            <a:r>
              <a:rPr lang="en-US" b="1" i="0" dirty="0">
                <a:solidFill>
                  <a:srgbClr val="0070C0"/>
                </a:solidFill>
                <a:effectLst/>
                <a:latin typeface="source-serif-pro"/>
              </a:rPr>
              <a:t>P(R|A) = P(</a:t>
            </a:r>
            <a:r>
              <a:rPr lang="en-US" b="1" i="0" dirty="0" err="1">
                <a:solidFill>
                  <a:srgbClr val="0070C0"/>
                </a:solidFill>
                <a:effectLst/>
                <a:latin typeface="source-serif-pro"/>
              </a:rPr>
              <a:t>R|Small</a:t>
            </a:r>
            <a:r>
              <a:rPr lang="en-US" b="1" i="0" dirty="0">
                <a:solidFill>
                  <a:srgbClr val="0070C0"/>
                </a:solidFill>
                <a:effectLst/>
                <a:latin typeface="source-serif-pro"/>
              </a:rPr>
              <a:t>, A) * P(Small) + P(</a:t>
            </a:r>
            <a:r>
              <a:rPr lang="en-US" b="1" i="0" dirty="0" err="1">
                <a:solidFill>
                  <a:srgbClr val="0070C0"/>
                </a:solidFill>
                <a:effectLst/>
                <a:latin typeface="source-serif-pro"/>
              </a:rPr>
              <a:t>R|Large</a:t>
            </a:r>
            <a:r>
              <a:rPr lang="en-US" b="1" i="0" dirty="0">
                <a:solidFill>
                  <a:srgbClr val="0070C0"/>
                </a:solidFill>
                <a:effectLst/>
                <a:latin typeface="source-serif-pro"/>
              </a:rPr>
              <a:t>, A) * P(Large)</a:t>
            </a:r>
            <a:endParaRPr lang="en-US" b="1" dirty="0">
              <a:solidFill>
                <a:srgbClr val="0070C0"/>
              </a:solidFill>
            </a:endParaRPr>
          </a:p>
        </p:txBody>
      </p:sp>
      <p:sp>
        <p:nvSpPr>
          <p:cNvPr id="9" name="Oval 8">
            <a:extLst>
              <a:ext uri="{FF2B5EF4-FFF2-40B4-BE49-F238E27FC236}">
                <a16:creationId xmlns:a16="http://schemas.microsoft.com/office/drawing/2014/main" id="{73583404-C79D-5CC8-B5E2-38067DD03951}"/>
              </a:ext>
            </a:extLst>
          </p:cNvPr>
          <p:cNvSpPr/>
          <p:nvPr/>
        </p:nvSpPr>
        <p:spPr>
          <a:xfrm>
            <a:off x="8263890" y="742950"/>
            <a:ext cx="2125980" cy="14935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Jessie</a:t>
            </a:r>
          </a:p>
        </p:txBody>
      </p:sp>
    </p:spTree>
    <p:extLst>
      <p:ext uri="{BB962C8B-B14F-4D97-AF65-F5344CB8AC3E}">
        <p14:creationId xmlns:p14="http://schemas.microsoft.com/office/powerpoint/2010/main" val="4005532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TotalTime>
  <Words>2049</Words>
  <Application>Microsoft Office PowerPoint</Application>
  <PresentationFormat>Widescreen</PresentationFormat>
  <Paragraphs>165</Paragraphs>
  <Slides>31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Harding</vt:lpstr>
      <vt:lpstr>Helvetica Neue</vt:lpstr>
      <vt:lpstr>Inter</vt:lpstr>
      <vt:lpstr>source-serif-pro</vt:lpstr>
      <vt:lpstr>Arial</vt:lpstr>
      <vt:lpstr>Calibri</vt:lpstr>
      <vt:lpstr>Calibri Light</vt:lpstr>
      <vt:lpstr>Georgia</vt:lpstr>
      <vt:lpstr>Symbol</vt:lpstr>
      <vt:lpstr>Wingdings</vt:lpstr>
      <vt:lpstr>Office Theme</vt:lpstr>
      <vt:lpstr>Interpretable Machine Learning </vt:lpstr>
      <vt:lpstr>Agenda</vt:lpstr>
      <vt:lpstr>Why identifying causal relationships in healthcare is important? </vt:lpstr>
      <vt:lpstr>PowerPoint Presentation</vt:lpstr>
      <vt:lpstr>PowerPoint Presentation</vt:lpstr>
      <vt:lpstr>PowerPoint Presentation</vt:lpstr>
      <vt:lpstr>PowerPoint Presentation</vt:lpstr>
      <vt:lpstr>PowerPoint Presentation</vt:lpstr>
      <vt:lpstr>PowerPoint Presentation</vt:lpstr>
      <vt:lpstr>There are situations where adjustment will bring to wrong conclusions</vt:lpstr>
      <vt:lpstr>Why drawing causal relationships is important in Healthcare? When is causal relationship important? </vt:lpstr>
      <vt:lpstr>PowerPoint Presentation</vt:lpstr>
      <vt:lpstr>Existing IML methods </vt:lpstr>
      <vt:lpstr>General classification models (Interpretable)</vt:lpstr>
      <vt:lpstr>knn</vt:lpstr>
      <vt:lpstr>Decision tree</vt:lpstr>
      <vt:lpstr>Random forest</vt:lpstr>
      <vt:lpstr>Ensembled model</vt:lpstr>
      <vt:lpstr>Skater Implementation (IML methods)</vt:lpstr>
      <vt:lpstr>Global Interpretation</vt:lpstr>
      <vt:lpstr>How Permutation Feature Importance Works</vt:lpstr>
      <vt:lpstr>Permutation Feature Importance</vt:lpstr>
      <vt:lpstr>The limitation of feature importance</vt:lpstr>
      <vt:lpstr>Partial Dependence Plot </vt:lpstr>
      <vt:lpstr>Neural Network Interpretation</vt:lpstr>
      <vt:lpstr>Causal AI Implementation</vt:lpstr>
      <vt:lpstr>Causal Graph</vt:lpstr>
      <vt:lpstr>Conclusion  </vt:lpstr>
      <vt:lpstr>PowerPoint Presentation</vt:lpstr>
      <vt:lpstr>What a good explanation 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dc:title>
  <dc:creator>Jessie Lee</dc:creator>
  <cp:lastModifiedBy>Jessie Lee</cp:lastModifiedBy>
  <cp:revision>60</cp:revision>
  <dcterms:created xsi:type="dcterms:W3CDTF">2022-12-02T22:17:45Z</dcterms:created>
  <dcterms:modified xsi:type="dcterms:W3CDTF">2022-12-04T19:31:29Z</dcterms:modified>
</cp:coreProperties>
</file>