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PT Sans Narrow"/>
      <p:regular r:id="rId19"/>
      <p:bold r:id="rId20"/>
    </p:embeddedFont>
    <p:embeddedFont>
      <p:font typeface="Open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TSansNarrow-bold.fntdata"/><Relationship Id="rId11" Type="http://schemas.openxmlformats.org/officeDocument/2006/relationships/slide" Target="slides/slide6.xml"/><Relationship Id="rId22" Type="http://schemas.openxmlformats.org/officeDocument/2006/relationships/font" Target="fonts/OpenSans-bold.fntdata"/><Relationship Id="rId10" Type="http://schemas.openxmlformats.org/officeDocument/2006/relationships/slide" Target="slides/slide5.xml"/><Relationship Id="rId21" Type="http://schemas.openxmlformats.org/officeDocument/2006/relationships/font" Target="fonts/OpenSans-regular.fntdata"/><Relationship Id="rId13" Type="http://schemas.openxmlformats.org/officeDocument/2006/relationships/slide" Target="slides/slide8.xml"/><Relationship Id="rId24" Type="http://schemas.openxmlformats.org/officeDocument/2006/relationships/font" Target="fonts/OpenSans-boldItalic.fntdata"/><Relationship Id="rId12" Type="http://schemas.openxmlformats.org/officeDocument/2006/relationships/slide" Target="slides/slide7.xml"/><Relationship Id="rId23" Type="http://schemas.openxmlformats.org/officeDocument/2006/relationships/font" Target="fonts/OpenSa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TSansNarrow-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catonbrewster1/covid-policy-sentiments/blob/main/twitter.py" TargetMode="External"/><Relationship Id="rId3" Type="http://schemas.openxmlformats.org/officeDocument/2006/relationships/hyperlink" Target="https://github.com/catonbrewster1/covid-policy-sentiments/blob/main/twitter_producer.py" TargetMode="External"/><Relationship Id="rId4" Type="http://schemas.openxmlformats.org/officeDocument/2006/relationships/hyperlink" Target="https://github.com/catonbrewster1/covid-policy-sentiments/blob/main/twitter_consumer.py"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huggingface.co/daveni/twitter-xlm-roberta-emotion-es?text=hola"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069df58590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069df58590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This is how the lambda function would look like on one tweet, we can see how the output represent the prevalence of these 7 types of emotions in one tweet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069df58590_3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069df58590_3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069df5859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069df5859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NOTE THE SCALE!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69df58590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69df5859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069df5859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069df5859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069df58590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069df58590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069df58590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069df58590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069df58590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069df58590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069df58590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069df58590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069df5859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069df5859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1200">
                <a:solidFill>
                  <a:srgbClr val="24292F"/>
                </a:solidFill>
                <a:highlight>
                  <a:srgbClr val="FFFFFF"/>
                </a:highlight>
              </a:rPr>
              <a:t>We </a:t>
            </a:r>
            <a:r>
              <a:rPr lang="es" sz="1200">
                <a:solidFill>
                  <a:schemeClr val="hlink"/>
                </a:solidFill>
                <a:highlight>
                  <a:srgbClr val="FFFFFF"/>
                </a:highlight>
                <a:uFill>
                  <a:noFill/>
                </a:uFill>
                <a:hlinkClick r:id="rId2"/>
              </a:rPr>
              <a:t>create</a:t>
            </a:r>
            <a:r>
              <a:rPr lang="es" sz="1200">
                <a:solidFill>
                  <a:srgbClr val="24292F"/>
                </a:solidFill>
                <a:highlight>
                  <a:srgbClr val="FFFFFF"/>
                </a:highlight>
              </a:rPr>
              <a:t> a kinesis stream and run our producer and consumer files on EC2 instances. Our </a:t>
            </a:r>
            <a:r>
              <a:rPr lang="es" sz="1200">
                <a:solidFill>
                  <a:schemeClr val="hlink"/>
                </a:solidFill>
                <a:highlight>
                  <a:srgbClr val="FFFFFF"/>
                </a:highlight>
                <a:uFill>
                  <a:noFill/>
                </a:uFill>
                <a:hlinkClick r:id="rId3"/>
              </a:rPr>
              <a:t>producer</a:t>
            </a:r>
            <a:r>
              <a:rPr lang="es" sz="1200">
                <a:solidFill>
                  <a:srgbClr val="24292F"/>
                </a:solidFill>
                <a:highlight>
                  <a:srgbClr val="FFFFFF"/>
                </a:highlight>
              </a:rPr>
              <a:t> pulls each object (tweet) from our s3 bucket of stored tweets and sends them into the kinesis stream. The </a:t>
            </a:r>
            <a:r>
              <a:rPr lang="es" sz="1200">
                <a:solidFill>
                  <a:schemeClr val="hlink"/>
                </a:solidFill>
                <a:highlight>
                  <a:srgbClr val="FFFFFF"/>
                </a:highlight>
                <a:uFill>
                  <a:noFill/>
                </a:uFill>
                <a:hlinkClick r:id="rId4"/>
              </a:rPr>
              <a:t>consumer</a:t>
            </a:r>
            <a:r>
              <a:rPr lang="es" sz="1200">
                <a:solidFill>
                  <a:srgbClr val="24292F"/>
                </a:solidFill>
                <a:highlight>
                  <a:srgbClr val="FFFFFF"/>
                </a:highlight>
              </a:rPr>
              <a:t> pulls the tweets from the stream, calls the lambda function to run sentiment analysis on each tweet, and stores the clean, analyzed tweets in an s3 bucket.</a:t>
            </a:r>
            <a:endParaRPr sz="1200">
              <a:solidFill>
                <a:srgbClr val="24292F"/>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t/>
            </a:r>
            <a:endParaRPr sz="1200">
              <a:solidFill>
                <a:schemeClr val="hlink"/>
              </a:solidFill>
              <a:highlight>
                <a:srgbClr val="FFFFFF"/>
              </a:highlight>
            </a:endParaRPr>
          </a:p>
          <a:p>
            <a:pPr indent="0" lvl="0" marL="0" rtl="0" algn="l">
              <a:spcBef>
                <a:spcPts val="12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069df58590_3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069df58590_3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069df5859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069df5859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1200">
                <a:solidFill>
                  <a:srgbClr val="24292F"/>
                </a:solidFill>
                <a:highlight>
                  <a:srgbClr val="FFFFFF"/>
                </a:highlight>
              </a:rPr>
              <a:t>We set up a lambda function as a public url through a docker image, using AWS Elastic Container Registry. The model for sentiment analysis used in the lambda function is from the </a:t>
            </a:r>
            <a:r>
              <a:rPr lang="es" sz="1200">
                <a:solidFill>
                  <a:schemeClr val="hlink"/>
                </a:solidFill>
                <a:highlight>
                  <a:srgbClr val="FFFFFF"/>
                </a:highlight>
                <a:uFill>
                  <a:noFill/>
                </a:uFill>
                <a:hlinkClick r:id="rId2"/>
              </a:rPr>
              <a:t>Huggingface</a:t>
            </a:r>
            <a:r>
              <a:rPr lang="es" sz="1200">
                <a:solidFill>
                  <a:srgbClr val="24292F"/>
                </a:solidFill>
                <a:highlight>
                  <a:srgbClr val="FFFFFF"/>
                </a:highlight>
              </a:rPr>
              <a:t> library, which is an NLP sentiment analysis model trained on twitter data in Spanish, which is required for the location chosen. However, this could be updated to process any language, as needed. </a:t>
            </a:r>
            <a:endParaRPr sz="1200">
              <a:solidFill>
                <a:srgbClr val="24292F"/>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t/>
            </a:r>
            <a:endParaRPr sz="1200">
              <a:solidFill>
                <a:srgbClr val="24292F"/>
              </a:solidFill>
              <a:highlight>
                <a:srgbClr val="FFFFFF"/>
              </a:highlight>
            </a:endParaRPr>
          </a:p>
          <a:p>
            <a:pPr indent="0" lvl="0" marL="0" rtl="0" algn="l">
              <a:spcBef>
                <a:spcPts val="12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599364"/>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s"/>
              <a:t>Streaming Covid-19 Sentiments</a:t>
            </a:r>
            <a:endParaRPr/>
          </a:p>
        </p:txBody>
      </p:sp>
      <p:sp>
        <p:nvSpPr>
          <p:cNvPr id="67" name="Google Shape;67;p13"/>
          <p:cNvSpPr txBox="1"/>
          <p:nvPr>
            <p:ph idx="1" type="subTitle"/>
          </p:nvPr>
        </p:nvSpPr>
        <p:spPr>
          <a:xfrm>
            <a:off x="2137225" y="27738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sz="2200"/>
              <a:t>MACS 30123 Final Project</a:t>
            </a:r>
            <a:endParaRPr sz="2200"/>
          </a:p>
        </p:txBody>
      </p:sp>
      <p:sp>
        <p:nvSpPr>
          <p:cNvPr id="68" name="Google Shape;68;p13"/>
          <p:cNvSpPr txBox="1"/>
          <p:nvPr/>
        </p:nvSpPr>
        <p:spPr>
          <a:xfrm>
            <a:off x="1737600" y="3166250"/>
            <a:ext cx="5668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s">
                <a:latin typeface="Open Sans"/>
                <a:ea typeface="Open Sans"/>
                <a:cs typeface="Open Sans"/>
                <a:sym typeface="Open Sans"/>
              </a:rPr>
              <a:t>Caton Brewster, Gabriela Palacios, Antonia Sanhueza</a:t>
            </a:r>
            <a:endParaRPr i="1">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Lambda</a:t>
            </a:r>
            <a:endParaRPr/>
          </a:p>
        </p:txBody>
      </p:sp>
      <p:pic>
        <p:nvPicPr>
          <p:cNvPr id="127" name="Google Shape;127;p22"/>
          <p:cNvPicPr preferRelativeResize="0"/>
          <p:nvPr/>
        </p:nvPicPr>
        <p:blipFill>
          <a:blip r:embed="rId3">
            <a:alphaModFix/>
          </a:blip>
          <a:stretch>
            <a:fillRect/>
          </a:stretch>
        </p:blipFill>
        <p:spPr>
          <a:xfrm>
            <a:off x="152400" y="1304825"/>
            <a:ext cx="8839199" cy="225016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 2. </a:t>
            </a:r>
            <a:r>
              <a:rPr lang="es"/>
              <a:t>Project Outline</a:t>
            </a:r>
            <a:endParaRPr/>
          </a:p>
        </p:txBody>
      </p:sp>
      <p:sp>
        <p:nvSpPr>
          <p:cNvPr id="133" name="Google Shape;133;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arenR"/>
            </a:pPr>
            <a:r>
              <a:rPr lang="es"/>
              <a:t>Scrape Twitter data using twint</a:t>
            </a:r>
            <a:endParaRPr/>
          </a:p>
          <a:p>
            <a:pPr indent="-342900" lvl="0" marL="457200" rtl="0" algn="l">
              <a:spcBef>
                <a:spcPts val="0"/>
              </a:spcBef>
              <a:spcAft>
                <a:spcPts val="0"/>
              </a:spcAft>
              <a:buSzPts val="1800"/>
              <a:buAutoNum type="arabicParenR"/>
            </a:pPr>
            <a:r>
              <a:rPr lang="es"/>
              <a:t>Run Kinesis Stream on EC2 instances</a:t>
            </a:r>
            <a:endParaRPr/>
          </a:p>
          <a:p>
            <a:pPr indent="-317500" lvl="1" marL="914400" rtl="0" algn="l">
              <a:spcBef>
                <a:spcPts val="0"/>
              </a:spcBef>
              <a:spcAft>
                <a:spcPts val="0"/>
              </a:spcAft>
              <a:buSzPts val="1400"/>
              <a:buAutoNum type="alphaLcParenR"/>
            </a:pPr>
            <a:r>
              <a:rPr lang="es"/>
              <a:t>Sentiment Analysis with lambda function</a:t>
            </a:r>
            <a:endParaRPr/>
          </a:p>
          <a:p>
            <a:pPr indent="-342900" lvl="0" marL="457200" rtl="0" algn="l">
              <a:spcBef>
                <a:spcPts val="0"/>
              </a:spcBef>
              <a:spcAft>
                <a:spcPts val="0"/>
              </a:spcAft>
              <a:buSzPts val="1800"/>
              <a:buAutoNum type="arabicParenR"/>
            </a:pPr>
            <a:r>
              <a:rPr lang="es"/>
              <a:t>Visualize Sentiments with PySpark</a:t>
            </a:r>
            <a:endParaRPr/>
          </a:p>
          <a:p>
            <a:pPr indent="0" lvl="0" marL="45720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Visualizing the Data</a:t>
            </a:r>
            <a:endParaRPr/>
          </a:p>
        </p:txBody>
      </p:sp>
      <p:pic>
        <p:nvPicPr>
          <p:cNvPr id="139" name="Google Shape;139;p24"/>
          <p:cNvPicPr preferRelativeResize="0"/>
          <p:nvPr/>
        </p:nvPicPr>
        <p:blipFill rotWithShape="1">
          <a:blip r:embed="rId3">
            <a:alphaModFix/>
          </a:blip>
          <a:srcRect b="0" l="7053" r="1102" t="0"/>
          <a:stretch/>
        </p:blipFill>
        <p:spPr>
          <a:xfrm>
            <a:off x="375700" y="1143313"/>
            <a:ext cx="4446900" cy="3559375"/>
          </a:xfrm>
          <a:prstGeom prst="rect">
            <a:avLst/>
          </a:prstGeom>
          <a:noFill/>
          <a:ln>
            <a:noFill/>
          </a:ln>
        </p:spPr>
      </p:pic>
      <p:sp>
        <p:nvSpPr>
          <p:cNvPr id="140" name="Google Shape;140;p24"/>
          <p:cNvSpPr/>
          <p:nvPr/>
        </p:nvSpPr>
        <p:spPr>
          <a:xfrm>
            <a:off x="3965200" y="1618725"/>
            <a:ext cx="857400" cy="895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1" name="Google Shape;141;p24"/>
          <p:cNvPicPr preferRelativeResize="0"/>
          <p:nvPr/>
        </p:nvPicPr>
        <p:blipFill rotWithShape="1">
          <a:blip r:embed="rId4">
            <a:alphaModFix/>
          </a:blip>
          <a:srcRect b="0" l="-4733" r="0" t="0"/>
          <a:stretch/>
        </p:blipFill>
        <p:spPr>
          <a:xfrm>
            <a:off x="4009325" y="1143325"/>
            <a:ext cx="4758695" cy="3559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Conclusion</a:t>
            </a:r>
            <a:endParaRPr/>
          </a:p>
        </p:txBody>
      </p:sp>
      <p:sp>
        <p:nvSpPr>
          <p:cNvPr id="147" name="Google Shape;147;p2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s" sz="2000"/>
              <a:t>Tool to track sentiments towards Covid-19 </a:t>
            </a:r>
            <a:endParaRPr sz="2000"/>
          </a:p>
          <a:p>
            <a:pPr indent="-355600" lvl="0" marL="457200" rtl="0" algn="l">
              <a:spcBef>
                <a:spcPts val="0"/>
              </a:spcBef>
              <a:spcAft>
                <a:spcPts val="0"/>
              </a:spcAft>
              <a:buSzPts val="2000"/>
              <a:buChar char="●"/>
            </a:pPr>
            <a:r>
              <a:rPr lang="es" sz="2000"/>
              <a:t>Tool is scalable and adaptable</a:t>
            </a:r>
            <a:endParaRPr sz="2000"/>
          </a:p>
          <a:p>
            <a:pPr indent="-330200" lvl="1" marL="914400" rtl="0" algn="l">
              <a:spcBef>
                <a:spcPts val="0"/>
              </a:spcBef>
              <a:spcAft>
                <a:spcPts val="0"/>
              </a:spcAft>
              <a:buSzPts val="1600"/>
              <a:buChar char="○"/>
            </a:pPr>
            <a:r>
              <a:rPr lang="es" sz="1600"/>
              <a:t>can change tweets’ date range, search words, and location</a:t>
            </a:r>
            <a:endParaRPr sz="1600"/>
          </a:p>
          <a:p>
            <a:pPr indent="-330200" lvl="1" marL="914400" rtl="0" algn="l">
              <a:spcBef>
                <a:spcPts val="0"/>
              </a:spcBef>
              <a:spcAft>
                <a:spcPts val="0"/>
              </a:spcAft>
              <a:buSzPts val="1600"/>
              <a:buChar char="○"/>
            </a:pPr>
            <a:r>
              <a:rPr lang="es" sz="1600"/>
              <a:t>can apply any NLP model through the ECR - lambda method </a:t>
            </a:r>
            <a:endParaRPr sz="1600"/>
          </a:p>
          <a:p>
            <a:pPr indent="-355600" lvl="0" marL="457200" rtl="0" algn="l">
              <a:spcBef>
                <a:spcPts val="0"/>
              </a:spcBef>
              <a:spcAft>
                <a:spcPts val="0"/>
              </a:spcAft>
              <a:buSzPts val="2000"/>
              <a:buChar char="●"/>
            </a:pPr>
            <a:r>
              <a:rPr lang="es" sz="2000"/>
              <a:t>AWS </a:t>
            </a:r>
            <a:r>
              <a:rPr lang="es" sz="2000"/>
              <a:t>Resources</a:t>
            </a:r>
            <a:r>
              <a:rPr lang="es" sz="2000"/>
              <a:t> used are</a:t>
            </a:r>
            <a:r>
              <a:rPr lang="es" sz="2000"/>
              <a:t> cost effective </a:t>
            </a:r>
            <a:endParaRPr sz="2000"/>
          </a:p>
          <a:p>
            <a:pPr indent="-355600" lvl="1" marL="914400" rtl="0" algn="l">
              <a:spcBef>
                <a:spcPts val="0"/>
              </a:spcBef>
              <a:spcAft>
                <a:spcPts val="0"/>
              </a:spcAft>
              <a:buSzPts val="2000"/>
              <a:buChar char="○"/>
            </a:pPr>
            <a:r>
              <a:rPr lang="es" sz="1600"/>
              <a:t>affordable at scale</a:t>
            </a:r>
            <a:endParaRPr sz="1600"/>
          </a:p>
          <a:p>
            <a:pPr indent="-330200" lvl="1" marL="914400" rtl="0" algn="l">
              <a:spcBef>
                <a:spcPts val="0"/>
              </a:spcBef>
              <a:spcAft>
                <a:spcPts val="0"/>
              </a:spcAft>
              <a:buSzPts val="1600"/>
              <a:buChar char="○"/>
            </a:pPr>
            <a:r>
              <a:rPr lang="es" sz="1600"/>
              <a:t>charged in </a:t>
            </a:r>
            <a:r>
              <a:rPr lang="es" sz="1600"/>
              <a:t>proportion</a:t>
            </a:r>
            <a:r>
              <a:rPr lang="es" sz="1600"/>
              <a:t> to use</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434340" lvl="0" marL="457200" rtl="0" algn="l">
              <a:spcBef>
                <a:spcPts val="0"/>
              </a:spcBef>
              <a:spcAft>
                <a:spcPts val="0"/>
              </a:spcAft>
              <a:buSzPct val="100000"/>
              <a:buAutoNum type="arabicPeriod"/>
            </a:pPr>
            <a:r>
              <a:rPr lang="es"/>
              <a:t>Social Problem</a:t>
            </a:r>
            <a:endParaRPr/>
          </a:p>
        </p:txBody>
      </p:sp>
      <p:sp>
        <p:nvSpPr>
          <p:cNvPr id="74" name="Google Shape;74;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a:t>P</a:t>
            </a:r>
            <a:r>
              <a:rPr lang="es"/>
              <a:t>rovide policymakers with a tool to track public sentiment around Covid-19 based on Twitter data</a:t>
            </a:r>
            <a:endParaRPr/>
          </a:p>
          <a:p>
            <a:pPr indent="0" lvl="0" marL="0" rtl="0" algn="l">
              <a:spcBef>
                <a:spcPts val="1200"/>
              </a:spcBef>
              <a:spcAft>
                <a:spcPts val="0"/>
              </a:spcAft>
              <a:buNone/>
            </a:pPr>
            <a:r>
              <a:t/>
            </a:r>
            <a:endParaRPr/>
          </a:p>
          <a:p>
            <a:pPr indent="-342900" lvl="0" marL="457200" rtl="0" algn="l">
              <a:spcBef>
                <a:spcPts val="0"/>
              </a:spcBef>
              <a:spcAft>
                <a:spcPts val="0"/>
              </a:spcAft>
              <a:buSzPts val="1800"/>
              <a:buChar char="-"/>
            </a:pPr>
            <a:r>
              <a:rPr lang="es"/>
              <a:t>Policymakers can use to inform policy-making</a:t>
            </a:r>
            <a:endParaRPr/>
          </a:p>
          <a:p>
            <a:pPr indent="0" lvl="0" marL="457200" rtl="0" algn="l">
              <a:spcBef>
                <a:spcPts val="1200"/>
              </a:spcBef>
              <a:spcAft>
                <a:spcPts val="0"/>
              </a:spcAft>
              <a:buNone/>
            </a:pPr>
            <a:r>
              <a:t/>
            </a:r>
            <a:endParaRPr/>
          </a:p>
          <a:p>
            <a:pPr indent="-342900" lvl="0" marL="457200" rtl="0" algn="l">
              <a:spcBef>
                <a:spcPts val="0"/>
              </a:spcBef>
              <a:spcAft>
                <a:spcPts val="0"/>
              </a:spcAft>
              <a:buSzPts val="1800"/>
              <a:buChar char="-"/>
            </a:pPr>
            <a:r>
              <a:rPr lang="es"/>
              <a:t>Tool can be adapted to track sentiments around a number of topics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idx="1" type="body"/>
          </p:nvPr>
        </p:nvSpPr>
        <p:spPr>
          <a:xfrm>
            <a:off x="311700" y="107157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a:t>Focus</a:t>
            </a:r>
            <a:r>
              <a:rPr lang="es"/>
              <a:t>: compare sentiments over time in </a:t>
            </a:r>
            <a:r>
              <a:rPr lang="es"/>
              <a:t>Mexico City (liberal) and Guadalajara (conservative).</a:t>
            </a:r>
            <a:endParaRPr/>
          </a:p>
        </p:txBody>
      </p:sp>
      <p:pic>
        <p:nvPicPr>
          <p:cNvPr id="80" name="Google Shape;80;p15"/>
          <p:cNvPicPr preferRelativeResize="0"/>
          <p:nvPr/>
        </p:nvPicPr>
        <p:blipFill rotWithShape="1">
          <a:blip r:embed="rId3">
            <a:alphaModFix/>
          </a:blip>
          <a:srcRect b="0" l="0" r="0" t="3297"/>
          <a:stretch/>
        </p:blipFill>
        <p:spPr>
          <a:xfrm>
            <a:off x="2288375" y="1891625"/>
            <a:ext cx="4567251" cy="2942075"/>
          </a:xfrm>
          <a:prstGeom prst="rect">
            <a:avLst/>
          </a:prstGeom>
          <a:noFill/>
          <a:ln>
            <a:noFill/>
          </a:ln>
        </p:spPr>
      </p:pic>
      <p:sp>
        <p:nvSpPr>
          <p:cNvPr id="81" name="Google Shape;81;p15"/>
          <p:cNvSpPr/>
          <p:nvPr/>
        </p:nvSpPr>
        <p:spPr>
          <a:xfrm>
            <a:off x="4061625" y="3854400"/>
            <a:ext cx="698700" cy="2865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p:nvPr/>
        </p:nvSpPr>
        <p:spPr>
          <a:xfrm>
            <a:off x="4760325" y="3938100"/>
            <a:ext cx="645000" cy="2865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434340" lvl="0" marL="457200" rtl="0" algn="l">
              <a:spcBef>
                <a:spcPts val="0"/>
              </a:spcBef>
              <a:spcAft>
                <a:spcPts val="0"/>
              </a:spcAft>
              <a:buSzPct val="100000"/>
              <a:buAutoNum type="arabicPeriod"/>
            </a:pPr>
            <a:r>
              <a:rPr lang="es"/>
              <a:t>Social Problem: Project Scope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 2. Project Outline</a:t>
            </a:r>
            <a:endParaRPr/>
          </a:p>
        </p:txBody>
      </p:sp>
      <p:sp>
        <p:nvSpPr>
          <p:cNvPr id="89" name="Google Shape;89;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arenR"/>
            </a:pPr>
            <a:r>
              <a:rPr lang="es"/>
              <a:t>Scrape</a:t>
            </a:r>
            <a:r>
              <a:rPr lang="es"/>
              <a:t> Twitter data using twint</a:t>
            </a:r>
            <a:endParaRPr/>
          </a:p>
          <a:p>
            <a:pPr indent="-342900" lvl="0" marL="457200" rtl="0" algn="l">
              <a:spcBef>
                <a:spcPts val="0"/>
              </a:spcBef>
              <a:spcAft>
                <a:spcPts val="0"/>
              </a:spcAft>
              <a:buSzPts val="1800"/>
              <a:buAutoNum type="arabicParenR"/>
            </a:pPr>
            <a:r>
              <a:rPr lang="es"/>
              <a:t>Run Kinesis Stream on EC2 instances</a:t>
            </a:r>
            <a:endParaRPr/>
          </a:p>
          <a:p>
            <a:pPr indent="-317500" lvl="1" marL="914400" rtl="0" algn="l">
              <a:spcBef>
                <a:spcPts val="0"/>
              </a:spcBef>
              <a:spcAft>
                <a:spcPts val="0"/>
              </a:spcAft>
              <a:buSzPts val="1400"/>
              <a:buAutoNum type="alphaLcParenR"/>
            </a:pPr>
            <a:r>
              <a:rPr lang="es"/>
              <a:t>Sentiment Analysis with lambda function</a:t>
            </a:r>
            <a:endParaRPr/>
          </a:p>
          <a:p>
            <a:pPr indent="-342900" lvl="0" marL="457200" rtl="0" algn="l">
              <a:spcBef>
                <a:spcPts val="0"/>
              </a:spcBef>
              <a:spcAft>
                <a:spcPts val="0"/>
              </a:spcAft>
              <a:buSzPts val="1800"/>
              <a:buAutoNum type="arabicParenR"/>
            </a:pPr>
            <a:r>
              <a:rPr lang="es"/>
              <a:t>Visualize sentiments with PySpark</a:t>
            </a:r>
            <a:endParaRPr/>
          </a:p>
          <a:p>
            <a:pPr indent="0" lvl="0" marL="45720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Scraping Twitter Data</a:t>
            </a:r>
            <a:endParaRPr/>
          </a:p>
        </p:txBody>
      </p:sp>
      <p:sp>
        <p:nvSpPr>
          <p:cNvPr id="95" name="Google Shape;95;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s" sz="2000"/>
              <a:t>Scrape Twitter data using twint</a:t>
            </a:r>
            <a:endParaRPr sz="2000"/>
          </a:p>
          <a:p>
            <a:pPr indent="-330200" lvl="1" marL="914400" rtl="0" algn="l">
              <a:spcBef>
                <a:spcPts val="0"/>
              </a:spcBef>
              <a:spcAft>
                <a:spcPts val="0"/>
              </a:spcAft>
              <a:buSzPts val="1600"/>
              <a:buChar char="○"/>
            </a:pPr>
            <a:r>
              <a:rPr lang="es" sz="1600"/>
              <a:t>Twitter API Restrictions</a:t>
            </a:r>
            <a:endParaRPr sz="1600"/>
          </a:p>
          <a:p>
            <a:pPr indent="-330200" lvl="1" marL="914400" rtl="0" algn="l">
              <a:spcBef>
                <a:spcPts val="0"/>
              </a:spcBef>
              <a:spcAft>
                <a:spcPts val="0"/>
              </a:spcAft>
              <a:buSzPts val="1600"/>
              <a:buChar char="○"/>
            </a:pPr>
            <a:r>
              <a:rPr lang="es" sz="1600"/>
              <a:t>Simulate stream</a:t>
            </a:r>
            <a:endParaRPr sz="1600"/>
          </a:p>
          <a:p>
            <a:pPr indent="-342900" lvl="0" marL="457200" rtl="0" algn="l">
              <a:spcBef>
                <a:spcPts val="0"/>
              </a:spcBef>
              <a:spcAft>
                <a:spcPts val="0"/>
              </a:spcAft>
              <a:buSzPts val="1800"/>
              <a:buChar char="●"/>
            </a:pPr>
            <a:r>
              <a:rPr lang="es"/>
              <a:t>Data Details</a:t>
            </a:r>
            <a:endParaRPr/>
          </a:p>
          <a:p>
            <a:pPr indent="-330200" lvl="1" marL="914400" rtl="0" algn="l">
              <a:spcBef>
                <a:spcPts val="0"/>
              </a:spcBef>
              <a:spcAft>
                <a:spcPts val="0"/>
              </a:spcAft>
              <a:buSzPts val="1600"/>
              <a:buChar char="○"/>
            </a:pPr>
            <a:r>
              <a:rPr lang="es" sz="1600"/>
              <a:t>Mexico City and Guadalajara</a:t>
            </a:r>
            <a:endParaRPr sz="1600"/>
          </a:p>
          <a:p>
            <a:pPr indent="-330200" lvl="1" marL="914400" rtl="0" algn="l">
              <a:spcBef>
                <a:spcPts val="0"/>
              </a:spcBef>
              <a:spcAft>
                <a:spcPts val="0"/>
              </a:spcAft>
              <a:buSzPts val="1600"/>
              <a:buChar char="○"/>
            </a:pPr>
            <a:r>
              <a:rPr lang="es" sz="1600"/>
              <a:t>November 30th - December 10th, 2021</a:t>
            </a:r>
            <a:endParaRPr sz="1600"/>
          </a:p>
          <a:p>
            <a:pPr indent="-330200" lvl="1" marL="914400" rtl="0" algn="l">
              <a:spcBef>
                <a:spcPts val="0"/>
              </a:spcBef>
              <a:spcAft>
                <a:spcPts val="0"/>
              </a:spcAft>
              <a:buSzPts val="1600"/>
              <a:buChar char="○"/>
            </a:pPr>
            <a:r>
              <a:rPr lang="es" sz="1600"/>
              <a:t>Search terms: "covid", "covid-19",  "covid19",  "coronavirus"</a:t>
            </a:r>
            <a:endParaRPr sz="1600"/>
          </a:p>
          <a:p>
            <a:pPr indent="-330200" lvl="1" marL="914400" rtl="0" algn="l">
              <a:spcBef>
                <a:spcPts val="0"/>
              </a:spcBef>
              <a:spcAft>
                <a:spcPts val="0"/>
              </a:spcAft>
              <a:buSzPts val="1600"/>
              <a:buChar char="○"/>
            </a:pPr>
            <a:r>
              <a:rPr lang="es" sz="1600"/>
              <a:t>20 daily tweets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 2. </a:t>
            </a:r>
            <a:r>
              <a:rPr lang="es"/>
              <a:t>Project Outline</a:t>
            </a:r>
            <a:endParaRPr/>
          </a:p>
        </p:txBody>
      </p:sp>
      <p:sp>
        <p:nvSpPr>
          <p:cNvPr id="101" name="Google Shape;101;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arenR"/>
            </a:pPr>
            <a:r>
              <a:rPr lang="es"/>
              <a:t>Scrape Twitter data using twint</a:t>
            </a:r>
            <a:endParaRPr/>
          </a:p>
          <a:p>
            <a:pPr indent="-342900" lvl="0" marL="457200" rtl="0" algn="l">
              <a:spcBef>
                <a:spcPts val="0"/>
              </a:spcBef>
              <a:spcAft>
                <a:spcPts val="0"/>
              </a:spcAft>
              <a:buSzPts val="1800"/>
              <a:buAutoNum type="arabicParenR"/>
            </a:pPr>
            <a:r>
              <a:rPr lang="es"/>
              <a:t>Run Kinesis Stream on EC2 instances</a:t>
            </a:r>
            <a:endParaRPr/>
          </a:p>
          <a:p>
            <a:pPr indent="0" lvl="0" marL="0" rtl="0" algn="l">
              <a:spcBef>
                <a:spcPts val="120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7" name="Google Shape;107;p19"/>
          <p:cNvPicPr preferRelativeResize="0"/>
          <p:nvPr/>
        </p:nvPicPr>
        <p:blipFill>
          <a:blip r:embed="rId3">
            <a:alphaModFix/>
          </a:blip>
          <a:stretch>
            <a:fillRect/>
          </a:stretch>
        </p:blipFill>
        <p:spPr>
          <a:xfrm>
            <a:off x="0" y="506760"/>
            <a:ext cx="9144003" cy="4129982"/>
          </a:xfrm>
          <a:prstGeom prst="rect">
            <a:avLst/>
          </a:prstGeom>
          <a:noFill/>
          <a:ln>
            <a:noFill/>
          </a:ln>
        </p:spPr>
      </p:pic>
      <p:sp>
        <p:nvSpPr>
          <p:cNvPr id="108" name="Google Shape;108;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Kinesis Stream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 2. </a:t>
            </a:r>
            <a:r>
              <a:rPr lang="es"/>
              <a:t>Project Outline</a:t>
            </a:r>
            <a:endParaRPr/>
          </a:p>
        </p:txBody>
      </p:sp>
      <p:sp>
        <p:nvSpPr>
          <p:cNvPr id="114" name="Google Shape;114;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arenR"/>
            </a:pPr>
            <a:r>
              <a:rPr lang="es"/>
              <a:t>Scrape Twitter data using twint</a:t>
            </a:r>
            <a:endParaRPr/>
          </a:p>
          <a:p>
            <a:pPr indent="-342900" lvl="0" marL="457200" rtl="0" algn="l">
              <a:spcBef>
                <a:spcPts val="0"/>
              </a:spcBef>
              <a:spcAft>
                <a:spcPts val="0"/>
              </a:spcAft>
              <a:buSzPts val="1800"/>
              <a:buAutoNum type="arabicParenR"/>
            </a:pPr>
            <a:r>
              <a:rPr lang="es"/>
              <a:t>Run Kinesis Stream on EC2 instances</a:t>
            </a:r>
            <a:endParaRPr/>
          </a:p>
          <a:p>
            <a:pPr indent="-317500" lvl="1" marL="914400" rtl="0" algn="l">
              <a:spcBef>
                <a:spcPts val="0"/>
              </a:spcBef>
              <a:spcAft>
                <a:spcPts val="0"/>
              </a:spcAft>
              <a:buSzPts val="1400"/>
              <a:buAutoNum type="alphaLcParenR"/>
            </a:pPr>
            <a:r>
              <a:rPr lang="es"/>
              <a:t>Sentiment Analysis with lambda function</a:t>
            </a:r>
            <a:endParaRPr/>
          </a:p>
          <a:p>
            <a:pPr indent="0" lvl="0" marL="45720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0" name="Google Shape;120;p21"/>
          <p:cNvPicPr preferRelativeResize="0"/>
          <p:nvPr/>
        </p:nvPicPr>
        <p:blipFill>
          <a:blip r:embed="rId3">
            <a:alphaModFix/>
          </a:blip>
          <a:stretch>
            <a:fillRect/>
          </a:stretch>
        </p:blipFill>
        <p:spPr>
          <a:xfrm>
            <a:off x="0" y="1170650"/>
            <a:ext cx="9144001" cy="2802200"/>
          </a:xfrm>
          <a:prstGeom prst="rect">
            <a:avLst/>
          </a:prstGeom>
          <a:noFill/>
          <a:ln>
            <a:noFill/>
          </a:ln>
        </p:spPr>
      </p:pic>
      <p:sp>
        <p:nvSpPr>
          <p:cNvPr id="121" name="Google Shape;121;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Lambda</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