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Playfair Display"/>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99D0826-4A6C-4946-80F8-6BEC0CDA9A5C}">
  <a:tblStyle styleId="{699D0826-4A6C-4946-80F8-6BEC0CDA9A5C}"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PlayfairDisplay-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layfairDisplay-italic.fntdata"/><Relationship Id="rId25" Type="http://schemas.openxmlformats.org/officeDocument/2006/relationships/font" Target="fonts/PlayfairDisplay-bold.fntdata"/><Relationship Id="rId28" Type="http://schemas.openxmlformats.org/officeDocument/2006/relationships/font" Target="fonts/Lato-regular.fntdata"/><Relationship Id="rId27" Type="http://schemas.openxmlformats.org/officeDocument/2006/relationships/font" Target="fonts/PlayfairDisplay-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83aa9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83aa9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de6e75f9a3_1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de6e75f9a3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Precision: share of women classified as victims who are actually victims. </a:t>
            </a:r>
            <a:br>
              <a:rPr lang="en"/>
            </a:br>
            <a:r>
              <a:rPr lang="en"/>
              <a:t>Recall: share of all victims that were correctly classified as victims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de9039014c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de9039014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Ojo con los ejes!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ea3271b4a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dea3271b4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Ojo con los ejes!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e9039014c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de9039014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Ojo con los ejes!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e9039014c_0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de9039014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Ojo con los ejes!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de9039014c_0_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de9039014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Ojo con los ejes!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e9039014c_0_7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de9039014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Ojo con los ejes!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de9039014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de9039014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83aa9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83aa9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6f83aa9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6f83aa9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6f83aa91_0_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83aa91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6f83aa91_0_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83aa91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6f83aa91_0_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6f83aa91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de9039014c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de9039014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de6e75f9a3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de6e75f9a3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e6e75f9a3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e6e75f9a3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Predicting Gender Based Violence in Mexico: A Machine Learning Approach</a:t>
            </a:r>
            <a:endParaRPr/>
          </a:p>
          <a:p>
            <a:pPr indent="0" lvl="0" marL="0" rtl="0" algn="ctr">
              <a:spcBef>
                <a:spcPts val="0"/>
              </a:spcBef>
              <a:spcAft>
                <a:spcPts val="0"/>
              </a:spcAft>
              <a:buNone/>
            </a:pPr>
            <a:r>
              <a:t/>
            </a:r>
            <a:endParaRPr/>
          </a:p>
        </p:txBody>
      </p:sp>
      <p:sp>
        <p:nvSpPr>
          <p:cNvPr id="60" name="Google Shape;60;p13"/>
          <p:cNvSpPr txBox="1"/>
          <p:nvPr>
            <p:ph idx="4294967295" type="subTitle"/>
          </p:nvPr>
        </p:nvSpPr>
        <p:spPr>
          <a:xfrm>
            <a:off x="5536225" y="3425170"/>
            <a:ext cx="2951400" cy="1388700"/>
          </a:xfrm>
          <a:prstGeom prst="rect">
            <a:avLst/>
          </a:prstGeom>
        </p:spPr>
        <p:txBody>
          <a:bodyPr anchorCtr="0" anchor="t" bIns="91425" lIns="91425" spcFirstLastPara="1" rIns="91425" wrap="square" tIns="91425">
            <a:noAutofit/>
          </a:bodyPr>
          <a:lstStyle/>
          <a:p>
            <a:pPr indent="0" lvl="0" marL="0" rtl="0" algn="r">
              <a:lnSpc>
                <a:spcPct val="100000"/>
              </a:lnSpc>
              <a:spcBef>
                <a:spcPts val="0"/>
              </a:spcBef>
              <a:spcAft>
                <a:spcPts val="0"/>
              </a:spcAft>
              <a:buNone/>
            </a:pPr>
            <a:r>
              <a:rPr b="1" lang="en">
                <a:solidFill>
                  <a:schemeClr val="lt1"/>
                </a:solidFill>
                <a:latin typeface="Playfair Display"/>
                <a:ea typeface="Playfair Display"/>
                <a:cs typeface="Playfair Display"/>
                <a:sym typeface="Playfair Display"/>
              </a:rPr>
              <a:t>Ana Sofia Munoz</a:t>
            </a:r>
            <a:endParaRPr b="1">
              <a:solidFill>
                <a:schemeClr val="lt1"/>
              </a:solidFill>
              <a:latin typeface="Playfair Display"/>
              <a:ea typeface="Playfair Display"/>
              <a:cs typeface="Playfair Display"/>
              <a:sym typeface="Playfair Display"/>
            </a:endParaRPr>
          </a:p>
          <a:p>
            <a:pPr indent="0" lvl="0" marL="0" rtl="0" algn="r">
              <a:lnSpc>
                <a:spcPct val="100000"/>
              </a:lnSpc>
              <a:spcBef>
                <a:spcPts val="0"/>
              </a:spcBef>
              <a:spcAft>
                <a:spcPts val="0"/>
              </a:spcAft>
              <a:buNone/>
            </a:pPr>
            <a:r>
              <a:rPr b="1" lang="en">
                <a:solidFill>
                  <a:schemeClr val="lt1"/>
                </a:solidFill>
                <a:latin typeface="Playfair Display"/>
                <a:ea typeface="Playfair Display"/>
                <a:cs typeface="Playfair Display"/>
                <a:sym typeface="Playfair Display"/>
              </a:rPr>
              <a:t>Gabriela Palacios</a:t>
            </a:r>
            <a:endParaRPr b="1">
              <a:solidFill>
                <a:schemeClr val="lt1"/>
              </a:solidFill>
              <a:latin typeface="Playfair Display"/>
              <a:ea typeface="Playfair Display"/>
              <a:cs typeface="Playfair Display"/>
              <a:sym typeface="Playfair Display"/>
            </a:endParaRPr>
          </a:p>
          <a:p>
            <a:pPr indent="0" lvl="0" marL="0" rtl="0" algn="r">
              <a:lnSpc>
                <a:spcPct val="100000"/>
              </a:lnSpc>
              <a:spcBef>
                <a:spcPts val="0"/>
              </a:spcBef>
              <a:spcAft>
                <a:spcPts val="0"/>
              </a:spcAft>
              <a:buNone/>
            </a:pPr>
            <a:r>
              <a:rPr b="1" lang="en">
                <a:solidFill>
                  <a:schemeClr val="lt1"/>
                </a:solidFill>
                <a:latin typeface="Playfair Display"/>
                <a:ea typeface="Playfair Display"/>
                <a:cs typeface="Playfair Display"/>
                <a:sym typeface="Playfair Display"/>
              </a:rPr>
              <a:t>Antonia Sanhueza</a:t>
            </a:r>
            <a:endParaRPr b="1">
              <a:solidFill>
                <a:schemeClr val="lt1"/>
              </a:solidFill>
              <a:latin typeface="Playfair Display"/>
              <a:ea typeface="Playfair Display"/>
              <a:cs typeface="Playfair Display"/>
              <a:sym typeface="Playfair Display"/>
            </a:endParaRPr>
          </a:p>
          <a:p>
            <a:pPr indent="0" lvl="0" marL="0" rtl="0" algn="r">
              <a:lnSpc>
                <a:spcPct val="100000"/>
              </a:lnSpc>
              <a:spcBef>
                <a:spcPts val="0"/>
              </a:spcBef>
              <a:spcAft>
                <a:spcPts val="0"/>
              </a:spcAft>
              <a:buNone/>
            </a:pPr>
            <a:r>
              <a:rPr b="1" lang="en">
                <a:solidFill>
                  <a:schemeClr val="lt1"/>
                </a:solidFill>
                <a:latin typeface="Playfair Display"/>
                <a:ea typeface="Playfair Display"/>
                <a:cs typeface="Playfair Display"/>
                <a:sym typeface="Playfair Display"/>
              </a:rPr>
              <a:t>Hugo Salas</a:t>
            </a:r>
            <a:endParaRPr b="1">
              <a:solidFill>
                <a:schemeClr val="lt1"/>
              </a:solidFill>
              <a:latin typeface="Playfair Display"/>
              <a:ea typeface="Playfair Display"/>
              <a:cs typeface="Playfair Display"/>
              <a:sym typeface="Playfair Displ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555600"/>
            <a:ext cx="5240700" cy="52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Machine Learning: </a:t>
            </a:r>
            <a:endParaRPr sz="3000"/>
          </a:p>
          <a:p>
            <a:pPr indent="0" lvl="0" marL="0" rtl="0" algn="l">
              <a:spcBef>
                <a:spcPts val="0"/>
              </a:spcBef>
              <a:spcAft>
                <a:spcPts val="0"/>
              </a:spcAft>
              <a:buNone/>
            </a:pPr>
            <a:r>
              <a:rPr lang="en" sz="2000"/>
              <a:t>Scoring Metrics</a:t>
            </a:r>
            <a:endParaRPr sz="2000"/>
          </a:p>
        </p:txBody>
      </p:sp>
      <p:graphicFrame>
        <p:nvGraphicFramePr>
          <p:cNvPr id="122" name="Google Shape;122;p22"/>
          <p:cNvGraphicFramePr/>
          <p:nvPr/>
        </p:nvGraphicFramePr>
        <p:xfrm>
          <a:off x="1165000" y="1723050"/>
          <a:ext cx="3000000" cy="3000000"/>
        </p:xfrm>
        <a:graphic>
          <a:graphicData uri="http://schemas.openxmlformats.org/drawingml/2006/table">
            <a:tbl>
              <a:tblPr>
                <a:noFill/>
                <a:tableStyleId>{699D0826-4A6C-4946-80F8-6BEC0CDA9A5C}</a:tableStyleId>
              </a:tblPr>
              <a:tblGrid>
                <a:gridCol w="1559250"/>
                <a:gridCol w="1559250"/>
                <a:gridCol w="1559250"/>
                <a:gridCol w="1559250"/>
              </a:tblGrid>
              <a:tr h="561675">
                <a:tc>
                  <a:txBody>
                    <a:bodyPr/>
                    <a:lstStyle/>
                    <a:p>
                      <a:pPr indent="0" lvl="0" marL="0" rtl="0" algn="l">
                        <a:spcBef>
                          <a:spcPts val="0"/>
                        </a:spcBef>
                        <a:spcAft>
                          <a:spcPts val="0"/>
                        </a:spcAft>
                        <a:buNone/>
                      </a:pPr>
                      <a:r>
                        <a:rPr b="1" lang="en" sz="1600">
                          <a:solidFill>
                            <a:srgbClr val="2D3B45"/>
                          </a:solidFill>
                          <a:highlight>
                            <a:srgbClr val="FFFFFF"/>
                          </a:highlight>
                          <a:latin typeface="Lato"/>
                          <a:ea typeface="Lato"/>
                          <a:cs typeface="Lato"/>
                          <a:sym typeface="Lato"/>
                        </a:rPr>
                        <a:t>Model</a:t>
                      </a:r>
                      <a:endParaRPr b="1" sz="1600">
                        <a:solidFill>
                          <a:srgbClr val="2D3B45"/>
                        </a:solidFill>
                        <a:highlight>
                          <a:srgbClr val="FFFFFF"/>
                        </a:highlight>
                        <a:latin typeface="Lato"/>
                        <a:ea typeface="Lato"/>
                        <a:cs typeface="Lato"/>
                        <a:sym typeface="Lato"/>
                      </a:endParaRPr>
                    </a:p>
                  </a:txBody>
                  <a:tcPr marT="63500" marB="63500" marR="63500" marL="63500" anchor="ctr"/>
                </a:tc>
                <a:tc>
                  <a:txBody>
                    <a:bodyPr/>
                    <a:lstStyle/>
                    <a:p>
                      <a:pPr indent="0" lvl="0" marL="0" rtl="0" algn="ctr">
                        <a:spcBef>
                          <a:spcPts val="0"/>
                        </a:spcBef>
                        <a:spcAft>
                          <a:spcPts val="0"/>
                        </a:spcAft>
                        <a:buNone/>
                      </a:pPr>
                      <a:r>
                        <a:rPr b="1" lang="en" sz="1600">
                          <a:solidFill>
                            <a:srgbClr val="2D3B45"/>
                          </a:solidFill>
                          <a:highlight>
                            <a:srgbClr val="FFFFFF"/>
                          </a:highlight>
                          <a:latin typeface="Lato"/>
                          <a:ea typeface="Lato"/>
                          <a:cs typeface="Lato"/>
                          <a:sym typeface="Lato"/>
                        </a:rPr>
                        <a:t>Recall</a:t>
                      </a:r>
                      <a:endParaRPr b="1" sz="1600">
                        <a:solidFill>
                          <a:srgbClr val="2D3B45"/>
                        </a:solidFill>
                        <a:highlight>
                          <a:srgbClr val="FFFFFF"/>
                        </a:highlight>
                        <a:latin typeface="Lato"/>
                        <a:ea typeface="Lato"/>
                        <a:cs typeface="Lato"/>
                        <a:sym typeface="Lato"/>
                      </a:endParaRPr>
                    </a:p>
                  </a:txBody>
                  <a:tcPr marT="63500" marB="63500" marR="63500" marL="63500" anchor="ctr"/>
                </a:tc>
                <a:tc>
                  <a:txBody>
                    <a:bodyPr/>
                    <a:lstStyle/>
                    <a:p>
                      <a:pPr indent="0" lvl="0" marL="0" rtl="0" algn="ctr">
                        <a:spcBef>
                          <a:spcPts val="0"/>
                        </a:spcBef>
                        <a:spcAft>
                          <a:spcPts val="0"/>
                        </a:spcAft>
                        <a:buNone/>
                      </a:pPr>
                      <a:r>
                        <a:rPr b="1" lang="en" sz="1600">
                          <a:solidFill>
                            <a:srgbClr val="2D3B45"/>
                          </a:solidFill>
                          <a:highlight>
                            <a:srgbClr val="FFFFFF"/>
                          </a:highlight>
                          <a:latin typeface="Lato"/>
                          <a:ea typeface="Lato"/>
                          <a:cs typeface="Lato"/>
                          <a:sym typeface="Lato"/>
                        </a:rPr>
                        <a:t>Precision</a:t>
                      </a:r>
                      <a:endParaRPr b="1" sz="1600">
                        <a:solidFill>
                          <a:srgbClr val="2D3B45"/>
                        </a:solidFill>
                        <a:highlight>
                          <a:srgbClr val="FFFFFF"/>
                        </a:highlight>
                        <a:latin typeface="Lato"/>
                        <a:ea typeface="Lato"/>
                        <a:cs typeface="Lato"/>
                        <a:sym typeface="Lato"/>
                      </a:endParaRPr>
                    </a:p>
                  </a:txBody>
                  <a:tcPr marT="63500" marB="63500" marR="63500" marL="63500" anchor="ctr"/>
                </a:tc>
                <a:tc>
                  <a:txBody>
                    <a:bodyPr/>
                    <a:lstStyle/>
                    <a:p>
                      <a:pPr indent="0" lvl="0" marL="0" rtl="0" algn="ctr">
                        <a:spcBef>
                          <a:spcPts val="0"/>
                        </a:spcBef>
                        <a:spcAft>
                          <a:spcPts val="0"/>
                        </a:spcAft>
                        <a:buNone/>
                      </a:pPr>
                      <a:r>
                        <a:rPr b="1" lang="en" sz="1600">
                          <a:solidFill>
                            <a:srgbClr val="2D3B45"/>
                          </a:solidFill>
                          <a:highlight>
                            <a:srgbClr val="FFFFFF"/>
                          </a:highlight>
                          <a:latin typeface="Lato"/>
                          <a:ea typeface="Lato"/>
                          <a:cs typeface="Lato"/>
                          <a:sym typeface="Lato"/>
                        </a:rPr>
                        <a:t>Accuracy</a:t>
                      </a:r>
                      <a:endParaRPr b="1" sz="1600">
                        <a:solidFill>
                          <a:srgbClr val="2D3B45"/>
                        </a:solidFill>
                        <a:highlight>
                          <a:srgbClr val="FFFFFF"/>
                        </a:highlight>
                        <a:latin typeface="Lato"/>
                        <a:ea typeface="Lato"/>
                        <a:cs typeface="Lato"/>
                        <a:sym typeface="Lato"/>
                      </a:endParaRPr>
                    </a:p>
                  </a:txBody>
                  <a:tcPr marT="63500" marB="63500" marR="63500" marL="63500" anchor="ctr"/>
                </a:tc>
              </a:tr>
              <a:tr h="561675">
                <a:tc>
                  <a:txBody>
                    <a:bodyPr/>
                    <a:lstStyle/>
                    <a:p>
                      <a:pPr indent="0" lvl="0" marL="0" rtl="0" algn="l">
                        <a:spcBef>
                          <a:spcPts val="0"/>
                        </a:spcBef>
                        <a:spcAft>
                          <a:spcPts val="0"/>
                        </a:spcAft>
                        <a:buNone/>
                      </a:pPr>
                      <a:r>
                        <a:rPr b="1" lang="en" sz="1600">
                          <a:solidFill>
                            <a:srgbClr val="2D3B45"/>
                          </a:solidFill>
                          <a:highlight>
                            <a:srgbClr val="FFFFFF"/>
                          </a:highlight>
                          <a:latin typeface="Lato"/>
                          <a:ea typeface="Lato"/>
                          <a:cs typeface="Lato"/>
                          <a:sym typeface="Lato"/>
                        </a:rPr>
                        <a:t>Logistic</a:t>
                      </a:r>
                      <a:endParaRPr b="1" sz="1600">
                        <a:solidFill>
                          <a:srgbClr val="2D3B45"/>
                        </a:solidFill>
                        <a:highlight>
                          <a:srgbClr val="FFFFFF"/>
                        </a:highlight>
                        <a:latin typeface="Lato"/>
                        <a:ea typeface="Lato"/>
                        <a:cs typeface="Lato"/>
                        <a:sym typeface="Lato"/>
                      </a:endParaRPr>
                    </a:p>
                  </a:txBody>
                  <a:tcPr marT="63500" marB="63500" marR="63500" marL="63500" anchor="ctr"/>
                </a:tc>
                <a:tc>
                  <a:txBody>
                    <a:bodyPr/>
                    <a:lstStyle/>
                    <a:p>
                      <a:pPr indent="0" lvl="0" marL="0" rtl="0" algn="ctr">
                        <a:spcBef>
                          <a:spcPts val="0"/>
                        </a:spcBef>
                        <a:spcAft>
                          <a:spcPts val="0"/>
                        </a:spcAft>
                        <a:buNone/>
                      </a:pPr>
                      <a:r>
                        <a:rPr lang="en" sz="1600">
                          <a:solidFill>
                            <a:srgbClr val="2D3B45"/>
                          </a:solidFill>
                          <a:highlight>
                            <a:srgbClr val="FFFFFF"/>
                          </a:highlight>
                          <a:latin typeface="Lato"/>
                          <a:ea typeface="Lato"/>
                          <a:cs typeface="Lato"/>
                          <a:sym typeface="Lato"/>
                        </a:rPr>
                        <a:t>0.45</a:t>
                      </a:r>
                      <a:endParaRPr sz="1600">
                        <a:solidFill>
                          <a:srgbClr val="2D3B45"/>
                        </a:solidFill>
                        <a:highlight>
                          <a:srgbClr val="FFFFFF"/>
                        </a:highlight>
                        <a:latin typeface="Lato"/>
                        <a:ea typeface="Lato"/>
                        <a:cs typeface="Lato"/>
                        <a:sym typeface="Lato"/>
                      </a:endParaRPr>
                    </a:p>
                  </a:txBody>
                  <a:tcPr marT="63500" marB="63500" marR="63500" marL="63500" anchor="ctr"/>
                </a:tc>
                <a:tc>
                  <a:txBody>
                    <a:bodyPr/>
                    <a:lstStyle/>
                    <a:p>
                      <a:pPr indent="0" lvl="0" marL="0" rtl="0" algn="ctr">
                        <a:spcBef>
                          <a:spcPts val="0"/>
                        </a:spcBef>
                        <a:spcAft>
                          <a:spcPts val="0"/>
                        </a:spcAft>
                        <a:buNone/>
                      </a:pPr>
                      <a:r>
                        <a:rPr lang="en" sz="1600">
                          <a:solidFill>
                            <a:srgbClr val="2D3B45"/>
                          </a:solidFill>
                          <a:highlight>
                            <a:srgbClr val="FFFFFF"/>
                          </a:highlight>
                          <a:latin typeface="Lato"/>
                          <a:ea typeface="Lato"/>
                          <a:cs typeface="Lato"/>
                          <a:sym typeface="Lato"/>
                        </a:rPr>
                        <a:t>0.52</a:t>
                      </a:r>
                      <a:endParaRPr sz="1600">
                        <a:solidFill>
                          <a:srgbClr val="2D3B45"/>
                        </a:solidFill>
                        <a:highlight>
                          <a:srgbClr val="FFFFFF"/>
                        </a:highlight>
                        <a:latin typeface="Lato"/>
                        <a:ea typeface="Lato"/>
                        <a:cs typeface="Lato"/>
                        <a:sym typeface="Lato"/>
                      </a:endParaRPr>
                    </a:p>
                  </a:txBody>
                  <a:tcPr marT="63500" marB="63500" marR="63500" marL="63500" anchor="ctr"/>
                </a:tc>
                <a:tc>
                  <a:txBody>
                    <a:bodyPr/>
                    <a:lstStyle/>
                    <a:p>
                      <a:pPr indent="0" lvl="0" marL="0" rtl="0" algn="ctr">
                        <a:spcBef>
                          <a:spcPts val="0"/>
                        </a:spcBef>
                        <a:spcAft>
                          <a:spcPts val="0"/>
                        </a:spcAft>
                        <a:buNone/>
                      </a:pPr>
                      <a:r>
                        <a:rPr lang="en" sz="1600">
                          <a:solidFill>
                            <a:srgbClr val="2D3B45"/>
                          </a:solidFill>
                          <a:highlight>
                            <a:srgbClr val="FFFFFF"/>
                          </a:highlight>
                          <a:latin typeface="Lato"/>
                          <a:ea typeface="Lato"/>
                          <a:cs typeface="Lato"/>
                          <a:sym typeface="Lato"/>
                        </a:rPr>
                        <a:t>0.62</a:t>
                      </a:r>
                      <a:endParaRPr sz="1600">
                        <a:solidFill>
                          <a:srgbClr val="2D3B45"/>
                        </a:solidFill>
                        <a:highlight>
                          <a:srgbClr val="FFFFFF"/>
                        </a:highlight>
                        <a:latin typeface="Lato"/>
                        <a:ea typeface="Lato"/>
                        <a:cs typeface="Lato"/>
                        <a:sym typeface="Lato"/>
                      </a:endParaRPr>
                    </a:p>
                  </a:txBody>
                  <a:tcPr marT="63500" marB="63500" marR="63500" marL="63500" anchor="ctr"/>
                </a:tc>
              </a:tr>
              <a:tr h="561675">
                <a:tc>
                  <a:txBody>
                    <a:bodyPr/>
                    <a:lstStyle/>
                    <a:p>
                      <a:pPr indent="0" lvl="0" marL="0" rtl="0" algn="l">
                        <a:spcBef>
                          <a:spcPts val="0"/>
                        </a:spcBef>
                        <a:spcAft>
                          <a:spcPts val="0"/>
                        </a:spcAft>
                        <a:buNone/>
                      </a:pPr>
                      <a:r>
                        <a:rPr b="1" lang="en" sz="1600">
                          <a:solidFill>
                            <a:srgbClr val="2D3B45"/>
                          </a:solidFill>
                          <a:highlight>
                            <a:srgbClr val="FFFFFF"/>
                          </a:highlight>
                          <a:latin typeface="Lato"/>
                          <a:ea typeface="Lato"/>
                          <a:cs typeface="Lato"/>
                          <a:sym typeface="Lato"/>
                        </a:rPr>
                        <a:t>Tree</a:t>
                      </a:r>
                      <a:endParaRPr b="1" sz="1600">
                        <a:solidFill>
                          <a:srgbClr val="2D3B45"/>
                        </a:solidFill>
                        <a:highlight>
                          <a:srgbClr val="FFFFFF"/>
                        </a:highlight>
                        <a:latin typeface="Lato"/>
                        <a:ea typeface="Lato"/>
                        <a:cs typeface="Lato"/>
                        <a:sym typeface="Lato"/>
                      </a:endParaRPr>
                    </a:p>
                  </a:txBody>
                  <a:tcPr marT="63500" marB="63500" marR="63500" marL="63500" anchor="ctr"/>
                </a:tc>
                <a:tc>
                  <a:txBody>
                    <a:bodyPr/>
                    <a:lstStyle/>
                    <a:p>
                      <a:pPr indent="0" lvl="0" marL="0" rtl="0" algn="ctr">
                        <a:spcBef>
                          <a:spcPts val="0"/>
                        </a:spcBef>
                        <a:spcAft>
                          <a:spcPts val="0"/>
                        </a:spcAft>
                        <a:buNone/>
                      </a:pPr>
                      <a:r>
                        <a:rPr lang="en" sz="1600">
                          <a:solidFill>
                            <a:srgbClr val="212121"/>
                          </a:solidFill>
                          <a:highlight>
                            <a:srgbClr val="FFFFFF"/>
                          </a:highlight>
                          <a:latin typeface="Lato"/>
                          <a:ea typeface="Lato"/>
                          <a:cs typeface="Lato"/>
                          <a:sym typeface="Lato"/>
                        </a:rPr>
                        <a:t>0.60</a:t>
                      </a:r>
                      <a:endParaRPr sz="1600">
                        <a:solidFill>
                          <a:srgbClr val="212121"/>
                        </a:solidFill>
                        <a:highlight>
                          <a:srgbClr val="FFFFFF"/>
                        </a:highlight>
                        <a:latin typeface="Lato"/>
                        <a:ea typeface="Lato"/>
                        <a:cs typeface="Lato"/>
                        <a:sym typeface="Lato"/>
                      </a:endParaRPr>
                    </a:p>
                  </a:txBody>
                  <a:tcPr marT="63500" marB="63500" marR="63500" marL="63500" anchor="ctr"/>
                </a:tc>
                <a:tc>
                  <a:txBody>
                    <a:bodyPr/>
                    <a:lstStyle/>
                    <a:p>
                      <a:pPr indent="0" lvl="0" marL="0" rtl="0" algn="ctr">
                        <a:spcBef>
                          <a:spcPts val="0"/>
                        </a:spcBef>
                        <a:spcAft>
                          <a:spcPts val="0"/>
                        </a:spcAft>
                        <a:buNone/>
                      </a:pPr>
                      <a:r>
                        <a:rPr lang="en" sz="1600">
                          <a:solidFill>
                            <a:srgbClr val="212121"/>
                          </a:solidFill>
                          <a:highlight>
                            <a:srgbClr val="FFFFFF"/>
                          </a:highlight>
                          <a:latin typeface="Lato"/>
                          <a:ea typeface="Lato"/>
                          <a:cs typeface="Lato"/>
                          <a:sym typeface="Lato"/>
                        </a:rPr>
                        <a:t>0.46</a:t>
                      </a:r>
                      <a:endParaRPr sz="1600">
                        <a:solidFill>
                          <a:srgbClr val="212121"/>
                        </a:solidFill>
                        <a:highlight>
                          <a:srgbClr val="FFFFFF"/>
                        </a:highlight>
                        <a:latin typeface="Lato"/>
                        <a:ea typeface="Lato"/>
                        <a:cs typeface="Lato"/>
                        <a:sym typeface="Lato"/>
                      </a:endParaRPr>
                    </a:p>
                  </a:txBody>
                  <a:tcPr marT="63500" marB="63500" marR="63500" marL="63500" anchor="ctr"/>
                </a:tc>
                <a:tc>
                  <a:txBody>
                    <a:bodyPr/>
                    <a:lstStyle/>
                    <a:p>
                      <a:pPr indent="0" lvl="0" marL="0" rtl="0" algn="ctr">
                        <a:spcBef>
                          <a:spcPts val="0"/>
                        </a:spcBef>
                        <a:spcAft>
                          <a:spcPts val="0"/>
                        </a:spcAft>
                        <a:buNone/>
                      </a:pPr>
                      <a:r>
                        <a:rPr lang="en" sz="1600">
                          <a:solidFill>
                            <a:srgbClr val="212121"/>
                          </a:solidFill>
                          <a:highlight>
                            <a:srgbClr val="FFFFFF"/>
                          </a:highlight>
                          <a:latin typeface="Lato"/>
                          <a:ea typeface="Lato"/>
                          <a:cs typeface="Lato"/>
                          <a:sym typeface="Lato"/>
                        </a:rPr>
                        <a:t>0.57</a:t>
                      </a:r>
                      <a:endParaRPr sz="1600">
                        <a:solidFill>
                          <a:srgbClr val="212121"/>
                        </a:solidFill>
                        <a:highlight>
                          <a:srgbClr val="FFFFFF"/>
                        </a:highlight>
                        <a:latin typeface="Lato"/>
                        <a:ea typeface="Lato"/>
                        <a:cs typeface="Lato"/>
                        <a:sym typeface="Lato"/>
                      </a:endParaRPr>
                    </a:p>
                  </a:txBody>
                  <a:tcPr marT="63500" marB="63500" marR="63500" marL="63500" anchor="ctr"/>
                </a:tc>
              </a:tr>
              <a:tr h="561675">
                <a:tc>
                  <a:txBody>
                    <a:bodyPr/>
                    <a:lstStyle/>
                    <a:p>
                      <a:pPr indent="0" lvl="0" marL="0" rtl="0" algn="l">
                        <a:spcBef>
                          <a:spcPts val="0"/>
                        </a:spcBef>
                        <a:spcAft>
                          <a:spcPts val="0"/>
                        </a:spcAft>
                        <a:buNone/>
                      </a:pPr>
                      <a:r>
                        <a:rPr b="1" lang="en" sz="1600">
                          <a:solidFill>
                            <a:srgbClr val="2D3B45"/>
                          </a:solidFill>
                          <a:highlight>
                            <a:srgbClr val="FFFFFF"/>
                          </a:highlight>
                          <a:latin typeface="Lato"/>
                          <a:ea typeface="Lato"/>
                          <a:cs typeface="Lato"/>
                          <a:sym typeface="Lato"/>
                        </a:rPr>
                        <a:t>Random Forest</a:t>
                      </a:r>
                      <a:endParaRPr b="1" sz="1600">
                        <a:solidFill>
                          <a:srgbClr val="2D3B45"/>
                        </a:solidFill>
                        <a:highlight>
                          <a:srgbClr val="FFFFFF"/>
                        </a:highlight>
                        <a:latin typeface="Lato"/>
                        <a:ea typeface="Lato"/>
                        <a:cs typeface="Lato"/>
                        <a:sym typeface="Lato"/>
                      </a:endParaRPr>
                    </a:p>
                  </a:txBody>
                  <a:tcPr marT="63500" marB="63500" marR="63500" marL="63500" anchor="ctr"/>
                </a:tc>
                <a:tc>
                  <a:txBody>
                    <a:bodyPr/>
                    <a:lstStyle/>
                    <a:p>
                      <a:pPr indent="0" lvl="0" marL="0" rtl="0" algn="ctr">
                        <a:spcBef>
                          <a:spcPts val="0"/>
                        </a:spcBef>
                        <a:spcAft>
                          <a:spcPts val="0"/>
                        </a:spcAft>
                        <a:buNone/>
                      </a:pPr>
                      <a:r>
                        <a:rPr lang="en" sz="1600">
                          <a:solidFill>
                            <a:srgbClr val="212121"/>
                          </a:solidFill>
                          <a:highlight>
                            <a:srgbClr val="FFFFFF"/>
                          </a:highlight>
                          <a:latin typeface="Lato"/>
                          <a:ea typeface="Lato"/>
                          <a:cs typeface="Lato"/>
                          <a:sym typeface="Lato"/>
                        </a:rPr>
                        <a:t>0.56</a:t>
                      </a:r>
                      <a:endParaRPr sz="1600">
                        <a:solidFill>
                          <a:srgbClr val="212121"/>
                        </a:solidFill>
                        <a:highlight>
                          <a:srgbClr val="FFFFFF"/>
                        </a:highlight>
                        <a:latin typeface="Lato"/>
                        <a:ea typeface="Lato"/>
                        <a:cs typeface="Lato"/>
                        <a:sym typeface="Lato"/>
                      </a:endParaRPr>
                    </a:p>
                  </a:txBody>
                  <a:tcPr marT="63500" marB="63500" marR="63500" marL="63500" anchor="ctr"/>
                </a:tc>
                <a:tc>
                  <a:txBody>
                    <a:bodyPr/>
                    <a:lstStyle/>
                    <a:p>
                      <a:pPr indent="0" lvl="0" marL="0" rtl="0" algn="ctr">
                        <a:spcBef>
                          <a:spcPts val="0"/>
                        </a:spcBef>
                        <a:spcAft>
                          <a:spcPts val="0"/>
                        </a:spcAft>
                        <a:buNone/>
                      </a:pPr>
                      <a:r>
                        <a:rPr lang="en" sz="1600">
                          <a:solidFill>
                            <a:srgbClr val="2D3B45"/>
                          </a:solidFill>
                          <a:highlight>
                            <a:srgbClr val="FFFFFF"/>
                          </a:highlight>
                          <a:latin typeface="Lato"/>
                          <a:ea typeface="Lato"/>
                          <a:cs typeface="Lato"/>
                          <a:sym typeface="Lato"/>
                        </a:rPr>
                        <a:t>0.50</a:t>
                      </a:r>
                      <a:endParaRPr sz="1600">
                        <a:solidFill>
                          <a:srgbClr val="2D3B45"/>
                        </a:solidFill>
                        <a:highlight>
                          <a:srgbClr val="FFFFFF"/>
                        </a:highlight>
                        <a:latin typeface="Lato"/>
                        <a:ea typeface="Lato"/>
                        <a:cs typeface="Lato"/>
                        <a:sym typeface="Lato"/>
                      </a:endParaRPr>
                    </a:p>
                  </a:txBody>
                  <a:tcPr marT="63500" marB="63500" marR="63500" marL="63500" anchor="ctr"/>
                </a:tc>
                <a:tc>
                  <a:txBody>
                    <a:bodyPr/>
                    <a:lstStyle/>
                    <a:p>
                      <a:pPr indent="0" lvl="0" marL="0" rtl="0" algn="ctr">
                        <a:spcBef>
                          <a:spcPts val="0"/>
                        </a:spcBef>
                        <a:spcAft>
                          <a:spcPts val="0"/>
                        </a:spcAft>
                        <a:buNone/>
                      </a:pPr>
                      <a:r>
                        <a:rPr lang="en" sz="1600">
                          <a:solidFill>
                            <a:srgbClr val="212121"/>
                          </a:solidFill>
                          <a:highlight>
                            <a:srgbClr val="FFFFFF"/>
                          </a:highlight>
                          <a:latin typeface="Lato"/>
                          <a:ea typeface="Lato"/>
                          <a:cs typeface="Lato"/>
                          <a:sym typeface="Lato"/>
                        </a:rPr>
                        <a:t>0.61</a:t>
                      </a:r>
                      <a:endParaRPr sz="1600">
                        <a:solidFill>
                          <a:srgbClr val="212121"/>
                        </a:solidFill>
                        <a:highlight>
                          <a:srgbClr val="FFFFFF"/>
                        </a:highlight>
                        <a:latin typeface="Lato"/>
                        <a:ea typeface="Lato"/>
                        <a:cs typeface="Lato"/>
                        <a:sym typeface="Lato"/>
                      </a:endParaRPr>
                    </a:p>
                  </a:txBody>
                  <a:tcPr marT="63500" marB="63500" marR="63500" marL="63500" anchor="ct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555600"/>
            <a:ext cx="5240700" cy="52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Machine Learning:</a:t>
            </a:r>
            <a:endParaRPr sz="3000"/>
          </a:p>
          <a:p>
            <a:pPr indent="0" lvl="0" marL="0" rtl="0" algn="l">
              <a:spcBef>
                <a:spcPts val="0"/>
              </a:spcBef>
              <a:spcAft>
                <a:spcPts val="0"/>
              </a:spcAft>
              <a:buNone/>
            </a:pPr>
            <a:r>
              <a:rPr lang="en" sz="2000"/>
              <a:t>Precision - Recall Curve</a:t>
            </a:r>
            <a:endParaRPr sz="2000"/>
          </a:p>
        </p:txBody>
      </p:sp>
      <p:sp>
        <p:nvSpPr>
          <p:cNvPr id="128" name="Google Shape;128;p23"/>
          <p:cNvSpPr txBox="1"/>
          <p:nvPr/>
        </p:nvSpPr>
        <p:spPr>
          <a:xfrm>
            <a:off x="5373625" y="1288750"/>
            <a:ext cx="6627900" cy="77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29" name="Google Shape;129;p23"/>
          <p:cNvSpPr txBox="1"/>
          <p:nvPr/>
        </p:nvSpPr>
        <p:spPr>
          <a:xfrm>
            <a:off x="3325450" y="1058625"/>
            <a:ext cx="299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130" name="Google Shape;130;p23"/>
          <p:cNvPicPr preferRelativeResize="0"/>
          <p:nvPr/>
        </p:nvPicPr>
        <p:blipFill>
          <a:blip r:embed="rId3">
            <a:alphaModFix/>
          </a:blip>
          <a:stretch>
            <a:fillRect/>
          </a:stretch>
        </p:blipFill>
        <p:spPr>
          <a:xfrm>
            <a:off x="1207475" y="926334"/>
            <a:ext cx="6164650" cy="385291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555600"/>
            <a:ext cx="5240700" cy="52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Machine Learning:</a:t>
            </a:r>
            <a:endParaRPr sz="3000"/>
          </a:p>
          <a:p>
            <a:pPr indent="0" lvl="0" marL="0" rtl="0" algn="l">
              <a:spcBef>
                <a:spcPts val="0"/>
              </a:spcBef>
              <a:spcAft>
                <a:spcPts val="0"/>
              </a:spcAft>
              <a:buNone/>
            </a:pPr>
            <a:r>
              <a:rPr lang="en" sz="2000"/>
              <a:t>Precision - Recall Curve</a:t>
            </a:r>
            <a:endParaRPr sz="2000"/>
          </a:p>
        </p:txBody>
      </p:sp>
      <p:sp>
        <p:nvSpPr>
          <p:cNvPr id="136" name="Google Shape;136;p24"/>
          <p:cNvSpPr txBox="1"/>
          <p:nvPr/>
        </p:nvSpPr>
        <p:spPr>
          <a:xfrm>
            <a:off x="5373625" y="1288750"/>
            <a:ext cx="662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37" name="Google Shape;137;p24"/>
          <p:cNvSpPr txBox="1"/>
          <p:nvPr/>
        </p:nvSpPr>
        <p:spPr>
          <a:xfrm>
            <a:off x="3325450" y="1058625"/>
            <a:ext cx="299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138" name="Google Shape;138;p24"/>
          <p:cNvPicPr preferRelativeResize="0"/>
          <p:nvPr/>
        </p:nvPicPr>
        <p:blipFill>
          <a:blip r:embed="rId3">
            <a:alphaModFix/>
          </a:blip>
          <a:stretch>
            <a:fillRect/>
          </a:stretch>
        </p:blipFill>
        <p:spPr>
          <a:xfrm>
            <a:off x="1207475" y="926334"/>
            <a:ext cx="6164650" cy="3852918"/>
          </a:xfrm>
          <a:prstGeom prst="rect">
            <a:avLst/>
          </a:prstGeom>
          <a:noFill/>
          <a:ln>
            <a:noFill/>
          </a:ln>
        </p:spPr>
      </p:pic>
      <p:sp>
        <p:nvSpPr>
          <p:cNvPr id="139" name="Google Shape;139;p24"/>
          <p:cNvSpPr/>
          <p:nvPr/>
        </p:nvSpPr>
        <p:spPr>
          <a:xfrm>
            <a:off x="3739750" y="1081500"/>
            <a:ext cx="428625" cy="3697675"/>
          </a:xfrm>
          <a:prstGeom prst="flowChartProcess">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555600"/>
            <a:ext cx="5240700" cy="52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Machine Learning:</a:t>
            </a:r>
            <a:endParaRPr sz="3000"/>
          </a:p>
          <a:p>
            <a:pPr indent="0" lvl="0" marL="0" rtl="0" algn="l">
              <a:spcBef>
                <a:spcPts val="0"/>
              </a:spcBef>
              <a:spcAft>
                <a:spcPts val="0"/>
              </a:spcAft>
              <a:buNone/>
            </a:pPr>
            <a:r>
              <a:rPr lang="en" sz="2000"/>
              <a:t>Feature Importance</a:t>
            </a:r>
            <a:endParaRPr sz="2000"/>
          </a:p>
        </p:txBody>
      </p:sp>
      <p:sp>
        <p:nvSpPr>
          <p:cNvPr id="145" name="Google Shape;145;p25"/>
          <p:cNvSpPr txBox="1"/>
          <p:nvPr/>
        </p:nvSpPr>
        <p:spPr>
          <a:xfrm>
            <a:off x="3670625" y="1491100"/>
            <a:ext cx="662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146" name="Google Shape;146;p25"/>
          <p:cNvPicPr preferRelativeResize="0"/>
          <p:nvPr/>
        </p:nvPicPr>
        <p:blipFill>
          <a:blip r:embed="rId3">
            <a:alphaModFix/>
          </a:blip>
          <a:stretch>
            <a:fillRect/>
          </a:stretch>
        </p:blipFill>
        <p:spPr>
          <a:xfrm>
            <a:off x="686275" y="1247775"/>
            <a:ext cx="7883949" cy="3413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555600"/>
            <a:ext cx="5240700" cy="52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Machine Learning:</a:t>
            </a:r>
            <a:endParaRPr sz="3000"/>
          </a:p>
          <a:p>
            <a:pPr indent="0" lvl="0" marL="0" rtl="0" algn="l">
              <a:spcBef>
                <a:spcPts val="0"/>
              </a:spcBef>
              <a:spcAft>
                <a:spcPts val="0"/>
              </a:spcAft>
              <a:buNone/>
            </a:pPr>
            <a:r>
              <a:rPr lang="en" sz="2000"/>
              <a:t>Prevalence</a:t>
            </a:r>
            <a:endParaRPr sz="2000"/>
          </a:p>
        </p:txBody>
      </p:sp>
      <p:grpSp>
        <p:nvGrpSpPr>
          <p:cNvPr id="152" name="Google Shape;152;p26"/>
          <p:cNvGrpSpPr/>
          <p:nvPr/>
        </p:nvGrpSpPr>
        <p:grpSpPr>
          <a:xfrm>
            <a:off x="44143" y="1237387"/>
            <a:ext cx="9055696" cy="3281813"/>
            <a:chOff x="-151200" y="1103263"/>
            <a:chExt cx="9398750" cy="3339587"/>
          </a:xfrm>
        </p:grpSpPr>
        <p:pic>
          <p:nvPicPr>
            <p:cNvPr id="153" name="Google Shape;153;p26"/>
            <p:cNvPicPr preferRelativeResize="0"/>
            <p:nvPr/>
          </p:nvPicPr>
          <p:blipFill rotWithShape="1">
            <a:blip r:embed="rId3">
              <a:alphaModFix/>
            </a:blip>
            <a:srcRect b="1779" l="-6150" r="6149" t="-1780"/>
            <a:stretch/>
          </p:blipFill>
          <p:spPr>
            <a:xfrm>
              <a:off x="-151200" y="1103263"/>
              <a:ext cx="3181350" cy="3238500"/>
            </a:xfrm>
            <a:prstGeom prst="rect">
              <a:avLst/>
            </a:prstGeom>
            <a:noFill/>
            <a:ln>
              <a:noFill/>
            </a:ln>
          </p:spPr>
        </p:pic>
        <p:pic>
          <p:nvPicPr>
            <p:cNvPr id="154" name="Google Shape;154;p26"/>
            <p:cNvPicPr preferRelativeResize="0"/>
            <p:nvPr/>
          </p:nvPicPr>
          <p:blipFill>
            <a:blip r:embed="rId4">
              <a:alphaModFix/>
            </a:blip>
            <a:stretch>
              <a:fillRect/>
            </a:stretch>
          </p:blipFill>
          <p:spPr>
            <a:xfrm>
              <a:off x="5782500" y="1103274"/>
              <a:ext cx="3465050" cy="3339576"/>
            </a:xfrm>
            <a:prstGeom prst="rect">
              <a:avLst/>
            </a:prstGeom>
            <a:noFill/>
            <a:ln>
              <a:noFill/>
            </a:ln>
          </p:spPr>
        </p:pic>
        <p:pic>
          <p:nvPicPr>
            <p:cNvPr id="155" name="Google Shape;155;p26"/>
            <p:cNvPicPr preferRelativeResize="0"/>
            <p:nvPr/>
          </p:nvPicPr>
          <p:blipFill rotWithShape="1">
            <a:blip r:embed="rId5">
              <a:alphaModFix/>
            </a:blip>
            <a:srcRect b="1143" l="-2773" r="10009" t="1133"/>
            <a:stretch/>
          </p:blipFill>
          <p:spPr>
            <a:xfrm>
              <a:off x="3030150" y="1181300"/>
              <a:ext cx="3083700" cy="3183525"/>
            </a:xfrm>
            <a:prstGeom prst="rect">
              <a:avLst/>
            </a:prstGeom>
            <a:noFill/>
            <a:ln>
              <a:noFill/>
            </a:ln>
          </p:spPr>
        </p:pic>
      </p:grpSp>
      <p:sp>
        <p:nvSpPr>
          <p:cNvPr id="156" name="Google Shape;156;p26"/>
          <p:cNvSpPr txBox="1"/>
          <p:nvPr/>
        </p:nvSpPr>
        <p:spPr>
          <a:xfrm>
            <a:off x="5373625" y="1288750"/>
            <a:ext cx="662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57" name="Google Shape;157;p26"/>
          <p:cNvSpPr txBox="1"/>
          <p:nvPr/>
        </p:nvSpPr>
        <p:spPr>
          <a:xfrm>
            <a:off x="3325450" y="1058625"/>
            <a:ext cx="299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311700" y="555600"/>
            <a:ext cx="5240700" cy="52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Policy implications</a:t>
            </a:r>
            <a:endParaRPr sz="2000"/>
          </a:p>
        </p:txBody>
      </p:sp>
      <p:sp>
        <p:nvSpPr>
          <p:cNvPr id="163" name="Google Shape;163;p27"/>
          <p:cNvSpPr txBox="1"/>
          <p:nvPr/>
        </p:nvSpPr>
        <p:spPr>
          <a:xfrm>
            <a:off x="5373625" y="1288750"/>
            <a:ext cx="662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64" name="Google Shape;164;p27"/>
          <p:cNvSpPr txBox="1"/>
          <p:nvPr/>
        </p:nvSpPr>
        <p:spPr>
          <a:xfrm>
            <a:off x="3325450" y="1058625"/>
            <a:ext cx="299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65" name="Google Shape;165;p27"/>
          <p:cNvSpPr txBox="1"/>
          <p:nvPr>
            <p:ph idx="1" type="body"/>
          </p:nvPr>
        </p:nvSpPr>
        <p:spPr>
          <a:xfrm>
            <a:off x="311700" y="1152475"/>
            <a:ext cx="8520600" cy="359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This paper represents an initial step towards using machine-learning methodology to predict gender-based violence in Mexico.</a:t>
            </a:r>
            <a:endParaRPr sz="1600"/>
          </a:p>
          <a:p>
            <a:pPr indent="0" lvl="0" marL="0" rtl="0" algn="l">
              <a:spcBef>
                <a:spcPts val="1600"/>
              </a:spcBef>
              <a:spcAft>
                <a:spcPts val="1600"/>
              </a:spcAft>
              <a:buNone/>
            </a:pPr>
            <a:r>
              <a:rPr lang="en" sz="1600"/>
              <a:t>Even though  the metric scores of all of our models are not as high, we do get similar features when obtaining the feature importance of each of the models. </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311700" y="555600"/>
            <a:ext cx="6166500" cy="50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Caveats, Limitations, and Ethics</a:t>
            </a:r>
            <a:endParaRPr sz="2000"/>
          </a:p>
        </p:txBody>
      </p:sp>
      <p:sp>
        <p:nvSpPr>
          <p:cNvPr id="171" name="Google Shape;171;p28"/>
          <p:cNvSpPr txBox="1"/>
          <p:nvPr/>
        </p:nvSpPr>
        <p:spPr>
          <a:xfrm>
            <a:off x="5373625" y="1288750"/>
            <a:ext cx="662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72" name="Google Shape;172;p28"/>
          <p:cNvSpPr txBox="1"/>
          <p:nvPr/>
        </p:nvSpPr>
        <p:spPr>
          <a:xfrm>
            <a:off x="3325450" y="1058625"/>
            <a:ext cx="299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73" name="Google Shape;173;p28"/>
          <p:cNvSpPr txBox="1"/>
          <p:nvPr>
            <p:ph idx="1" type="body"/>
          </p:nvPr>
        </p:nvSpPr>
        <p:spPr>
          <a:xfrm>
            <a:off x="311700" y="1152475"/>
            <a:ext cx="8520600" cy="25296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Possible statistical bias: lack of reporting</a:t>
            </a:r>
            <a:endParaRPr sz="1600"/>
          </a:p>
          <a:p>
            <a:pPr indent="-330200" lvl="0" marL="457200" rtl="0" algn="l">
              <a:lnSpc>
                <a:spcPct val="150000"/>
              </a:lnSpc>
              <a:spcBef>
                <a:spcPts val="0"/>
              </a:spcBef>
              <a:spcAft>
                <a:spcPts val="0"/>
              </a:spcAft>
              <a:buSzPts val="1600"/>
              <a:buChar char="●"/>
            </a:pPr>
            <a:r>
              <a:rPr lang="en" sz="1600"/>
              <a:t>Absence of causal inference</a:t>
            </a:r>
            <a:endParaRPr sz="1600"/>
          </a:p>
          <a:p>
            <a:pPr indent="-330200" lvl="0" marL="457200" rtl="0" algn="l">
              <a:lnSpc>
                <a:spcPct val="150000"/>
              </a:lnSpc>
              <a:spcBef>
                <a:spcPts val="0"/>
              </a:spcBef>
              <a:spcAft>
                <a:spcPts val="0"/>
              </a:spcAft>
              <a:buSzPts val="1600"/>
              <a:buChar char="●"/>
            </a:pPr>
            <a:r>
              <a:rPr lang="en" sz="1600"/>
              <a:t>Caution in the implementation </a:t>
            </a:r>
            <a:r>
              <a:rPr lang="en" sz="1600"/>
              <a:t>of the tool</a:t>
            </a:r>
            <a:endParaRPr sz="1600"/>
          </a:p>
          <a:p>
            <a:pPr indent="-330200" lvl="0" marL="457200" rtl="0" algn="l">
              <a:lnSpc>
                <a:spcPct val="150000"/>
              </a:lnSpc>
              <a:spcBef>
                <a:spcPts val="0"/>
              </a:spcBef>
              <a:spcAft>
                <a:spcPts val="0"/>
              </a:spcAft>
              <a:buSzPts val="1600"/>
              <a:buChar char="●"/>
            </a:pPr>
            <a:r>
              <a:rPr lang="en" sz="1600"/>
              <a:t> Human subjects need informed consent</a:t>
            </a:r>
            <a:endParaRPr sz="1600"/>
          </a:p>
          <a:p>
            <a:pPr indent="-330200" lvl="0" marL="457200" rtl="0" algn="l">
              <a:lnSpc>
                <a:spcPct val="150000"/>
              </a:lnSpc>
              <a:spcBef>
                <a:spcPts val="0"/>
              </a:spcBef>
              <a:spcAft>
                <a:spcPts val="0"/>
              </a:spcAft>
              <a:buSzPts val="1600"/>
              <a:buChar char="●"/>
            </a:pPr>
            <a:r>
              <a:rPr lang="en" sz="1600"/>
              <a:t>We must also protect the privacy of the information they provide, and of the possible treatment they might receive due to this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Predicting Gender Based Violence in Mexico: A Machine Learning Approach</a:t>
            </a:r>
            <a:endParaRPr/>
          </a:p>
          <a:p>
            <a:pPr indent="0" lvl="0" marL="0" rtl="0" algn="ctr">
              <a:spcBef>
                <a:spcPts val="0"/>
              </a:spcBef>
              <a:spcAft>
                <a:spcPts val="0"/>
              </a:spcAft>
              <a:buNone/>
            </a:pPr>
            <a:r>
              <a:t/>
            </a:r>
            <a:endParaRPr/>
          </a:p>
        </p:txBody>
      </p:sp>
      <p:sp>
        <p:nvSpPr>
          <p:cNvPr id="179" name="Google Shape;179;p29"/>
          <p:cNvSpPr txBox="1"/>
          <p:nvPr>
            <p:ph idx="4294967295" type="subTitle"/>
          </p:nvPr>
        </p:nvSpPr>
        <p:spPr>
          <a:xfrm>
            <a:off x="5536225" y="3425170"/>
            <a:ext cx="2951400" cy="1388700"/>
          </a:xfrm>
          <a:prstGeom prst="rect">
            <a:avLst/>
          </a:prstGeom>
        </p:spPr>
        <p:txBody>
          <a:bodyPr anchorCtr="0" anchor="t" bIns="91425" lIns="91425" spcFirstLastPara="1" rIns="91425" wrap="square" tIns="91425">
            <a:noAutofit/>
          </a:bodyPr>
          <a:lstStyle/>
          <a:p>
            <a:pPr indent="0" lvl="0" marL="0" rtl="0" algn="r">
              <a:lnSpc>
                <a:spcPct val="100000"/>
              </a:lnSpc>
              <a:spcBef>
                <a:spcPts val="0"/>
              </a:spcBef>
              <a:spcAft>
                <a:spcPts val="0"/>
              </a:spcAft>
              <a:buNone/>
            </a:pPr>
            <a:r>
              <a:rPr b="1" lang="en">
                <a:solidFill>
                  <a:schemeClr val="lt1"/>
                </a:solidFill>
                <a:latin typeface="Playfair Display"/>
                <a:ea typeface="Playfair Display"/>
                <a:cs typeface="Playfair Display"/>
                <a:sym typeface="Playfair Display"/>
              </a:rPr>
              <a:t>Ana Sofia Munoz</a:t>
            </a:r>
            <a:endParaRPr b="1">
              <a:solidFill>
                <a:schemeClr val="lt1"/>
              </a:solidFill>
              <a:latin typeface="Playfair Display"/>
              <a:ea typeface="Playfair Display"/>
              <a:cs typeface="Playfair Display"/>
              <a:sym typeface="Playfair Display"/>
            </a:endParaRPr>
          </a:p>
          <a:p>
            <a:pPr indent="0" lvl="0" marL="0" rtl="0" algn="r">
              <a:lnSpc>
                <a:spcPct val="100000"/>
              </a:lnSpc>
              <a:spcBef>
                <a:spcPts val="0"/>
              </a:spcBef>
              <a:spcAft>
                <a:spcPts val="0"/>
              </a:spcAft>
              <a:buNone/>
            </a:pPr>
            <a:r>
              <a:rPr b="1" lang="en">
                <a:solidFill>
                  <a:schemeClr val="lt1"/>
                </a:solidFill>
                <a:latin typeface="Playfair Display"/>
                <a:ea typeface="Playfair Display"/>
                <a:cs typeface="Playfair Display"/>
                <a:sym typeface="Playfair Display"/>
              </a:rPr>
              <a:t>Gabriela Palacios</a:t>
            </a:r>
            <a:endParaRPr b="1">
              <a:solidFill>
                <a:schemeClr val="lt1"/>
              </a:solidFill>
              <a:latin typeface="Playfair Display"/>
              <a:ea typeface="Playfair Display"/>
              <a:cs typeface="Playfair Display"/>
              <a:sym typeface="Playfair Display"/>
            </a:endParaRPr>
          </a:p>
          <a:p>
            <a:pPr indent="0" lvl="0" marL="0" rtl="0" algn="r">
              <a:lnSpc>
                <a:spcPct val="100000"/>
              </a:lnSpc>
              <a:spcBef>
                <a:spcPts val="0"/>
              </a:spcBef>
              <a:spcAft>
                <a:spcPts val="0"/>
              </a:spcAft>
              <a:buNone/>
            </a:pPr>
            <a:r>
              <a:rPr b="1" lang="en">
                <a:solidFill>
                  <a:schemeClr val="lt1"/>
                </a:solidFill>
                <a:latin typeface="Playfair Display"/>
                <a:ea typeface="Playfair Display"/>
                <a:cs typeface="Playfair Display"/>
                <a:sym typeface="Playfair Display"/>
              </a:rPr>
              <a:t>Antonia Sanhueza</a:t>
            </a:r>
            <a:endParaRPr b="1">
              <a:solidFill>
                <a:schemeClr val="lt1"/>
              </a:solidFill>
              <a:latin typeface="Playfair Display"/>
              <a:ea typeface="Playfair Display"/>
              <a:cs typeface="Playfair Display"/>
              <a:sym typeface="Playfair Display"/>
            </a:endParaRPr>
          </a:p>
          <a:p>
            <a:pPr indent="0" lvl="0" marL="0" rtl="0" algn="r">
              <a:lnSpc>
                <a:spcPct val="100000"/>
              </a:lnSpc>
              <a:spcBef>
                <a:spcPts val="0"/>
              </a:spcBef>
              <a:spcAft>
                <a:spcPts val="0"/>
              </a:spcAft>
              <a:buNone/>
            </a:pPr>
            <a:r>
              <a:rPr b="1" lang="en">
                <a:solidFill>
                  <a:schemeClr val="lt1"/>
                </a:solidFill>
                <a:latin typeface="Playfair Display"/>
                <a:ea typeface="Playfair Display"/>
                <a:cs typeface="Playfair Display"/>
                <a:sym typeface="Playfair Display"/>
              </a:rPr>
              <a:t>Hugo Salas</a:t>
            </a:r>
            <a:endParaRPr b="1">
              <a:solidFill>
                <a:schemeClr val="lt1"/>
              </a:solidFill>
              <a:latin typeface="Playfair Display"/>
              <a:ea typeface="Playfair Display"/>
              <a:cs typeface="Playfair Display"/>
              <a:sym typeface="Playfair Displ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Policy issue: Gender Based Violence</a:t>
            </a:r>
            <a:endParaRPr/>
          </a:p>
        </p:txBody>
      </p:sp>
      <p:sp>
        <p:nvSpPr>
          <p:cNvPr id="66" name="Google Shape;66;p14"/>
          <p:cNvSpPr txBox="1"/>
          <p:nvPr>
            <p:ph idx="1" type="body"/>
          </p:nvPr>
        </p:nvSpPr>
        <p:spPr>
          <a:xfrm>
            <a:off x="311700" y="1152475"/>
            <a:ext cx="8520600" cy="3598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a:t>
            </a:r>
            <a:r>
              <a:rPr lang="en" sz="1600"/>
              <a:t>he WHO estimated that 736 million women (about </a:t>
            </a:r>
            <a:r>
              <a:rPr b="1" lang="en" sz="1600"/>
              <a:t>30%</a:t>
            </a:r>
            <a:r>
              <a:rPr lang="en" sz="1600"/>
              <a:t>) have been subjected to intimate partner violence, non-partner sexual violence, or both at least once in their life</a:t>
            </a:r>
            <a:endParaRPr sz="1600"/>
          </a:p>
          <a:p>
            <a:pPr indent="0" lvl="0" marL="0" rtl="0" algn="just">
              <a:spcBef>
                <a:spcPts val="1600"/>
              </a:spcBef>
              <a:spcAft>
                <a:spcPts val="0"/>
              </a:spcAft>
              <a:buNone/>
            </a:pPr>
            <a:r>
              <a:rPr lang="en" sz="1600"/>
              <a:t>GBV is </a:t>
            </a:r>
            <a:r>
              <a:rPr b="1" lang="en" sz="1600"/>
              <a:t>less likely to be reported</a:t>
            </a:r>
            <a:r>
              <a:rPr lang="en" sz="1600"/>
              <a:t> compared to other forms of violence and, therefore, prevalence rates are difficult to estimate with administrative data. </a:t>
            </a:r>
            <a:endParaRPr sz="1600"/>
          </a:p>
          <a:p>
            <a:pPr indent="0" lvl="0" marL="0" rtl="0" algn="just">
              <a:spcBef>
                <a:spcPts val="1600"/>
              </a:spcBef>
              <a:spcAft>
                <a:spcPts val="0"/>
              </a:spcAft>
              <a:buNone/>
            </a:pPr>
            <a:r>
              <a:rPr lang="en" sz="1600"/>
              <a:t>UNDP reports state that one of the main problems in addressing GBV in Latin America is that specialized surveys in GBV are not sufficiently used in the region. Furthermore, because of the </a:t>
            </a:r>
            <a:r>
              <a:rPr b="1" lang="en" sz="1600"/>
              <a:t>cost of the survey,</a:t>
            </a:r>
            <a:r>
              <a:rPr lang="en" sz="1600"/>
              <a:t> it can't be replicated by agencies or other countries to obtain data with higher frequency.</a:t>
            </a:r>
            <a:endParaRPr sz="1600"/>
          </a:p>
          <a:p>
            <a:pPr indent="0" lvl="0" marL="0" rtl="0" algn="l">
              <a:lnSpc>
                <a:spcPct val="100000"/>
              </a:lnSpc>
              <a:spcBef>
                <a:spcPts val="1600"/>
              </a:spcBef>
              <a:spcAft>
                <a:spcPts val="0"/>
              </a:spcAft>
              <a:buNone/>
            </a:pPr>
            <a:r>
              <a:rPr b="1" lang="en" sz="2000">
                <a:solidFill>
                  <a:schemeClr val="dk1"/>
                </a:solidFill>
                <a:latin typeface="Playfair Display"/>
                <a:ea typeface="Playfair Display"/>
                <a:cs typeface="Playfair Display"/>
                <a:sym typeface="Playfair Display"/>
              </a:rPr>
              <a:t>Objective: Make a cost-effective tool that identifies victims of GBV</a:t>
            </a:r>
            <a:endParaRPr b="1" sz="2000">
              <a:solidFill>
                <a:schemeClr val="dk1"/>
              </a:solidFill>
              <a:latin typeface="Playfair Display"/>
              <a:ea typeface="Playfair Display"/>
              <a:cs typeface="Playfair Display"/>
              <a:sym typeface="Playfair Display"/>
            </a:endParaRPr>
          </a:p>
          <a:p>
            <a:pPr indent="0" lvl="0" marL="0" rtl="0" algn="just">
              <a:spcBef>
                <a:spcPts val="0"/>
              </a:spcBef>
              <a:spcAft>
                <a:spcPts val="1600"/>
              </a:spcAft>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Source</a:t>
            </a:r>
            <a:endParaRPr/>
          </a:p>
        </p:txBody>
      </p:sp>
      <p:sp>
        <p:nvSpPr>
          <p:cNvPr id="72" name="Google Shape;72;p15"/>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National Institute of Statistics and Geography </a:t>
            </a:r>
            <a:r>
              <a:rPr lang="en"/>
              <a:t> - INEGI</a:t>
            </a:r>
            <a:endParaRPr/>
          </a:p>
          <a:p>
            <a:pPr indent="0" lvl="0" marL="0" rtl="0" algn="ctr">
              <a:spcBef>
                <a:spcPts val="0"/>
              </a:spcBef>
              <a:spcAft>
                <a:spcPts val="0"/>
              </a:spcAft>
              <a:buNone/>
            </a:pPr>
            <a:r>
              <a:rPr lang="en"/>
              <a:t>Mexico</a:t>
            </a:r>
            <a:endParaRPr/>
          </a:p>
          <a:p>
            <a:pPr indent="0" lvl="0" marL="0" rtl="0" algn="ctr">
              <a:spcBef>
                <a:spcPts val="0"/>
              </a:spcBef>
              <a:spcAft>
                <a:spcPts val="0"/>
              </a:spcAft>
              <a:buNone/>
            </a:pPr>
            <a:r>
              <a:t/>
            </a:r>
            <a:endParaRPr/>
          </a:p>
        </p:txBody>
      </p:sp>
      <p:sp>
        <p:nvSpPr>
          <p:cNvPr id="73" name="Google Shape;73;p15"/>
          <p:cNvSpPr txBox="1"/>
          <p:nvPr>
            <p:ph idx="2" type="body"/>
          </p:nvPr>
        </p:nvSpPr>
        <p:spPr>
          <a:xfrm>
            <a:off x="4939500" y="385825"/>
            <a:ext cx="3837000" cy="398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National Survey about the Dynamic of Relations in the Household (ENDIREH) 2016</a:t>
            </a:r>
            <a:endParaRPr b="1"/>
          </a:p>
          <a:p>
            <a:pPr indent="0" lvl="0" marL="0" rtl="0" algn="ctr">
              <a:spcBef>
                <a:spcPts val="800"/>
              </a:spcBef>
              <a:spcAft>
                <a:spcPts val="0"/>
              </a:spcAft>
              <a:buNone/>
            </a:pPr>
            <a:r>
              <a:t/>
            </a:r>
            <a:endParaRPr b="1"/>
          </a:p>
          <a:p>
            <a:pPr indent="-323850" lvl="0" marL="457200" rtl="0" algn="l">
              <a:spcBef>
                <a:spcPts val="800"/>
              </a:spcBef>
              <a:spcAft>
                <a:spcPts val="0"/>
              </a:spcAft>
              <a:buSzPts val="1500"/>
              <a:buChar char="●"/>
            </a:pPr>
            <a:r>
              <a:rPr lang="en" sz="1500"/>
              <a:t>142,363  households</a:t>
            </a:r>
            <a:endParaRPr sz="1500"/>
          </a:p>
          <a:p>
            <a:pPr indent="-323850" lvl="0" marL="457200" rtl="0" algn="l">
              <a:spcBef>
                <a:spcPts val="0"/>
              </a:spcBef>
              <a:spcAft>
                <a:spcPts val="0"/>
              </a:spcAft>
              <a:buSzPts val="1500"/>
              <a:buChar char="●"/>
            </a:pPr>
            <a:r>
              <a:rPr lang="en" sz="1500"/>
              <a:t>72, 855 women</a:t>
            </a:r>
            <a:endParaRPr sz="1500"/>
          </a:p>
          <a:p>
            <a:pPr indent="-323850" lvl="0" marL="457200" rtl="0" algn="l">
              <a:spcBef>
                <a:spcPts val="0"/>
              </a:spcBef>
              <a:spcAft>
                <a:spcPts val="0"/>
              </a:spcAft>
              <a:buSzPts val="1500"/>
              <a:buChar char="●"/>
            </a:pPr>
            <a:r>
              <a:rPr lang="en" sz="1500"/>
              <a:t>Sociodemographic characteristics, perception of g</a:t>
            </a:r>
            <a:r>
              <a:rPr lang="en" sz="1500"/>
              <a:t>ender roles, economic independence, and support system.</a:t>
            </a:r>
            <a:endParaRPr sz="1500"/>
          </a:p>
          <a:p>
            <a:pPr indent="0" lvl="0" marL="0" rtl="0" algn="l">
              <a:spcBef>
                <a:spcPts val="1600"/>
              </a:spcBef>
              <a:spcAft>
                <a:spcPts val="800"/>
              </a:spcAft>
              <a:buNone/>
            </a:pPr>
            <a:r>
              <a:t/>
            </a:r>
            <a:endParaRPr sz="1500"/>
          </a:p>
        </p:txBody>
      </p:sp>
      <p:pic>
        <p:nvPicPr>
          <p:cNvPr id="74" name="Google Shape;74;p15"/>
          <p:cNvPicPr preferRelativeResize="0"/>
          <p:nvPr/>
        </p:nvPicPr>
        <p:blipFill>
          <a:blip r:embed="rId3">
            <a:alphaModFix/>
          </a:blip>
          <a:stretch>
            <a:fillRect/>
          </a:stretch>
        </p:blipFill>
        <p:spPr>
          <a:xfrm>
            <a:off x="5729025" y="3893600"/>
            <a:ext cx="2135125" cy="1025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idx="4294967295"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Survey structure</a:t>
            </a:r>
            <a:endParaRPr/>
          </a:p>
        </p:txBody>
      </p:sp>
      <p:sp>
        <p:nvSpPr>
          <p:cNvPr id="80" name="Google Shape;80;p16"/>
          <p:cNvSpPr txBox="1"/>
          <p:nvPr>
            <p:ph idx="4294967295" type="body"/>
          </p:nvPr>
        </p:nvSpPr>
        <p:spPr>
          <a:xfrm>
            <a:off x="578175" y="1232600"/>
            <a:ext cx="2408100" cy="589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General </a:t>
            </a:r>
            <a:endParaRPr b="1"/>
          </a:p>
        </p:txBody>
      </p:sp>
      <p:sp>
        <p:nvSpPr>
          <p:cNvPr id="81" name="Google Shape;81;p16"/>
          <p:cNvSpPr txBox="1"/>
          <p:nvPr>
            <p:ph idx="4294967295" type="body"/>
          </p:nvPr>
        </p:nvSpPr>
        <p:spPr>
          <a:xfrm>
            <a:off x="2192850" y="1232588"/>
            <a:ext cx="1587600" cy="589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A. </a:t>
            </a:r>
            <a:r>
              <a:rPr b="1" lang="en"/>
              <a:t>Married or united women</a:t>
            </a:r>
            <a:endParaRPr b="1"/>
          </a:p>
        </p:txBody>
      </p:sp>
      <p:sp>
        <p:nvSpPr>
          <p:cNvPr id="82" name="Google Shape;82;p16"/>
          <p:cNvSpPr txBox="1"/>
          <p:nvPr>
            <p:ph idx="4294967295" type="body"/>
          </p:nvPr>
        </p:nvSpPr>
        <p:spPr>
          <a:xfrm>
            <a:off x="578175" y="2037250"/>
            <a:ext cx="1587600" cy="142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Aggregated </a:t>
            </a:r>
            <a:r>
              <a:rPr lang="en" sz="1400"/>
              <a:t>household</a:t>
            </a:r>
            <a:r>
              <a:rPr lang="en" sz="1400"/>
              <a:t> information</a:t>
            </a:r>
            <a:endParaRPr sz="1400"/>
          </a:p>
          <a:p>
            <a:pPr indent="0" lvl="0" marL="0" rtl="0" algn="l">
              <a:spcBef>
                <a:spcPts val="1600"/>
              </a:spcBef>
              <a:spcAft>
                <a:spcPts val="1600"/>
              </a:spcAft>
              <a:buNone/>
            </a:pPr>
            <a:r>
              <a:rPr lang="en" sz="1400"/>
              <a:t>3 sections</a:t>
            </a:r>
            <a:endParaRPr sz="1400"/>
          </a:p>
        </p:txBody>
      </p:sp>
      <p:sp>
        <p:nvSpPr>
          <p:cNvPr id="83" name="Google Shape;83;p16"/>
          <p:cNvSpPr txBox="1"/>
          <p:nvPr>
            <p:ph idx="4294967295" type="body"/>
          </p:nvPr>
        </p:nvSpPr>
        <p:spPr>
          <a:xfrm>
            <a:off x="4219075" y="1232600"/>
            <a:ext cx="1587600" cy="589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B. </a:t>
            </a:r>
            <a:r>
              <a:rPr b="1" lang="en"/>
              <a:t>Separated</a:t>
            </a:r>
            <a:r>
              <a:rPr b="1" lang="en"/>
              <a:t> or divorced women</a:t>
            </a:r>
            <a:endParaRPr b="1"/>
          </a:p>
        </p:txBody>
      </p:sp>
      <p:sp>
        <p:nvSpPr>
          <p:cNvPr id="84" name="Google Shape;84;p16"/>
          <p:cNvSpPr txBox="1"/>
          <p:nvPr>
            <p:ph idx="4294967295" type="body"/>
          </p:nvPr>
        </p:nvSpPr>
        <p:spPr>
          <a:xfrm>
            <a:off x="6181863" y="1232600"/>
            <a:ext cx="1587600" cy="589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C. Single</a:t>
            </a:r>
            <a:r>
              <a:rPr b="1" lang="en"/>
              <a:t> women</a:t>
            </a:r>
            <a:endParaRPr b="1"/>
          </a:p>
        </p:txBody>
      </p:sp>
      <p:sp>
        <p:nvSpPr>
          <p:cNvPr id="85" name="Google Shape;85;p16"/>
          <p:cNvSpPr/>
          <p:nvPr/>
        </p:nvSpPr>
        <p:spPr>
          <a:xfrm>
            <a:off x="173175" y="1116150"/>
            <a:ext cx="3969300" cy="2220900"/>
          </a:xfrm>
          <a:prstGeom prst="brace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6" name="Google Shape;86;p16"/>
          <p:cNvSpPr txBox="1"/>
          <p:nvPr>
            <p:ph idx="4294967295" type="body"/>
          </p:nvPr>
        </p:nvSpPr>
        <p:spPr>
          <a:xfrm>
            <a:off x="2043250" y="2403800"/>
            <a:ext cx="1587600" cy="197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Individual woman information.</a:t>
            </a:r>
            <a:endParaRPr sz="1400"/>
          </a:p>
          <a:p>
            <a:pPr indent="0" lvl="0" marL="0" rtl="0" algn="l">
              <a:spcBef>
                <a:spcPts val="1600"/>
              </a:spcBef>
              <a:spcAft>
                <a:spcPts val="0"/>
              </a:spcAft>
              <a:buNone/>
            </a:pPr>
            <a:r>
              <a:rPr lang="en" sz="1400"/>
              <a:t>19 sections</a:t>
            </a:r>
            <a:endParaRPr sz="1400"/>
          </a:p>
          <a:p>
            <a:pPr indent="-317500" lvl="0" marL="457200" rtl="0" algn="l">
              <a:spcBef>
                <a:spcPts val="1600"/>
              </a:spcBef>
              <a:spcAft>
                <a:spcPts val="0"/>
              </a:spcAft>
              <a:buSzPts val="1400"/>
              <a:buChar char="-"/>
            </a:pPr>
            <a:r>
              <a:rPr lang="en" sz="1400"/>
              <a:t>Sociodemographic</a:t>
            </a:r>
            <a:endParaRPr sz="1400"/>
          </a:p>
          <a:p>
            <a:pPr indent="-317500" lvl="0" marL="457200" rtl="0" algn="l">
              <a:spcBef>
                <a:spcPts val="0"/>
              </a:spcBef>
              <a:spcAft>
                <a:spcPts val="0"/>
              </a:spcAft>
              <a:buSzPts val="1400"/>
              <a:buChar char="-"/>
            </a:pPr>
            <a:r>
              <a:rPr lang="en" sz="1400"/>
              <a:t>Violence</a:t>
            </a:r>
            <a:endParaRPr sz="1400"/>
          </a:p>
          <a:p>
            <a:pPr indent="-317500" lvl="0" marL="457200" rtl="0" algn="l">
              <a:spcBef>
                <a:spcPts val="0"/>
              </a:spcBef>
              <a:spcAft>
                <a:spcPts val="0"/>
              </a:spcAft>
              <a:buSzPts val="1400"/>
              <a:buChar char="-"/>
            </a:pPr>
            <a:r>
              <a:rPr lang="en" sz="1400"/>
              <a:t>Trust</a:t>
            </a:r>
            <a:endParaRPr sz="1400"/>
          </a:p>
          <a:p>
            <a:pPr indent="0" lvl="0" marL="0" rtl="0" algn="l">
              <a:spcBef>
                <a:spcPts val="1600"/>
              </a:spcBef>
              <a:spcAft>
                <a:spcPts val="1600"/>
              </a:spcAft>
              <a:buNone/>
            </a:pPr>
            <a:r>
              <a:t/>
            </a:r>
            <a:endParaRPr sz="1400"/>
          </a:p>
        </p:txBody>
      </p:sp>
      <p:pic>
        <p:nvPicPr>
          <p:cNvPr id="87" name="Google Shape;87;p16"/>
          <p:cNvPicPr preferRelativeResize="0"/>
          <p:nvPr/>
        </p:nvPicPr>
        <p:blipFill rotWithShape="1">
          <a:blip r:embed="rId3">
            <a:alphaModFix/>
          </a:blip>
          <a:srcRect b="0" l="2860" r="-2859" t="0"/>
          <a:stretch/>
        </p:blipFill>
        <p:spPr>
          <a:xfrm>
            <a:off x="4307800" y="2705413"/>
            <a:ext cx="4724426" cy="197250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291875" y="1556350"/>
            <a:ext cx="4045200" cy="168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Descriptive Statistics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555600"/>
            <a:ext cx="8778600" cy="711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Descriptive statistics:</a:t>
            </a:r>
            <a:r>
              <a:rPr lang="en" sz="2000"/>
              <a:t> </a:t>
            </a:r>
            <a:endParaRPr sz="2000"/>
          </a:p>
          <a:p>
            <a:pPr indent="0" lvl="0" marL="0" rtl="0" algn="l">
              <a:spcBef>
                <a:spcPts val="0"/>
              </a:spcBef>
              <a:spcAft>
                <a:spcPts val="0"/>
              </a:spcAft>
              <a:buNone/>
            </a:pPr>
            <a:r>
              <a:rPr lang="en" sz="2000"/>
              <a:t>Geographic prevalence of GBV in Mexico</a:t>
            </a:r>
            <a:endParaRPr sz="2000"/>
          </a:p>
        </p:txBody>
      </p:sp>
      <p:pic>
        <p:nvPicPr>
          <p:cNvPr id="98" name="Google Shape;98;p18"/>
          <p:cNvPicPr preferRelativeResize="0"/>
          <p:nvPr/>
        </p:nvPicPr>
        <p:blipFill rotWithShape="1">
          <a:blip r:embed="rId3">
            <a:alphaModFix/>
          </a:blip>
          <a:srcRect b="0" l="0" r="0" t="1797"/>
          <a:stretch/>
        </p:blipFill>
        <p:spPr>
          <a:xfrm>
            <a:off x="1764725" y="1267063"/>
            <a:ext cx="5719500" cy="342803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555600"/>
            <a:ext cx="8778600" cy="711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Descriptive statistics:</a:t>
            </a:r>
            <a:r>
              <a:rPr lang="en" sz="2000"/>
              <a:t> </a:t>
            </a:r>
            <a:endParaRPr sz="2000"/>
          </a:p>
          <a:p>
            <a:pPr indent="0" lvl="0" marL="0" rtl="0" algn="l">
              <a:spcBef>
                <a:spcPts val="0"/>
              </a:spcBef>
              <a:spcAft>
                <a:spcPts val="0"/>
              </a:spcAft>
              <a:buNone/>
            </a:pPr>
            <a:r>
              <a:rPr lang="en" sz="2000"/>
              <a:t>Distribution of the number of violent episodes</a:t>
            </a:r>
            <a:endParaRPr sz="2000"/>
          </a:p>
        </p:txBody>
      </p:sp>
      <p:pic>
        <p:nvPicPr>
          <p:cNvPr id="104" name="Google Shape;104;p19"/>
          <p:cNvPicPr preferRelativeResize="0"/>
          <p:nvPr/>
        </p:nvPicPr>
        <p:blipFill>
          <a:blip r:embed="rId3">
            <a:alphaModFix/>
          </a:blip>
          <a:stretch>
            <a:fillRect/>
          </a:stretch>
        </p:blipFill>
        <p:spPr>
          <a:xfrm>
            <a:off x="729125" y="2069075"/>
            <a:ext cx="7844558" cy="2501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278700" y="1648675"/>
            <a:ext cx="4045200" cy="168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Machine Learning: Pre-processing</a:t>
            </a:r>
            <a:endParaRPr/>
          </a:p>
        </p:txBody>
      </p:sp>
      <p:sp>
        <p:nvSpPr>
          <p:cNvPr id="110" name="Google Shape;110;p20"/>
          <p:cNvSpPr txBox="1"/>
          <p:nvPr>
            <p:ph idx="2" type="body"/>
          </p:nvPr>
        </p:nvSpPr>
        <p:spPr>
          <a:xfrm>
            <a:off x="4939500" y="715550"/>
            <a:ext cx="3837000" cy="3986100"/>
          </a:xfrm>
          <a:prstGeom prst="rect">
            <a:avLst/>
          </a:prstGeom>
        </p:spPr>
        <p:txBody>
          <a:bodyPr anchorCtr="0" anchor="ctr" bIns="91425" lIns="91425" spcFirstLastPara="1" rIns="91425" wrap="square" tIns="91425">
            <a:noAutofit/>
          </a:bodyPr>
          <a:lstStyle/>
          <a:p>
            <a:pPr indent="-323850" lvl="0" marL="457200" rtl="0" algn="l">
              <a:spcBef>
                <a:spcPts val="0"/>
              </a:spcBef>
              <a:spcAft>
                <a:spcPts val="0"/>
              </a:spcAft>
              <a:buSzPts val="1500"/>
              <a:buChar char="●"/>
            </a:pPr>
            <a:r>
              <a:rPr b="1" lang="en" sz="1500"/>
              <a:t>Missing value imputation:</a:t>
            </a:r>
            <a:endParaRPr b="1" sz="1500"/>
          </a:p>
          <a:p>
            <a:pPr indent="-323850" lvl="1" marL="914400" rtl="0" algn="l">
              <a:spcBef>
                <a:spcPts val="0"/>
              </a:spcBef>
              <a:spcAft>
                <a:spcPts val="0"/>
              </a:spcAft>
              <a:buSzPts val="1500"/>
              <a:buChar char="○"/>
            </a:pPr>
            <a:r>
              <a:rPr b="1" lang="en" sz="1500"/>
              <a:t>Numeric variables: median</a:t>
            </a:r>
            <a:endParaRPr b="1" sz="1500"/>
          </a:p>
          <a:p>
            <a:pPr indent="-323850" lvl="1" marL="914400" rtl="0" algn="l">
              <a:spcBef>
                <a:spcPts val="0"/>
              </a:spcBef>
              <a:spcAft>
                <a:spcPts val="0"/>
              </a:spcAft>
              <a:buSzPts val="1500"/>
              <a:buChar char="○"/>
            </a:pPr>
            <a:r>
              <a:rPr b="1" lang="en" sz="1500"/>
              <a:t>Categorical variables: mode</a:t>
            </a:r>
            <a:endParaRPr b="1" sz="1500"/>
          </a:p>
          <a:p>
            <a:pPr indent="0" lvl="0" marL="914400" rtl="0" algn="l">
              <a:spcBef>
                <a:spcPts val="1600"/>
              </a:spcBef>
              <a:spcAft>
                <a:spcPts val="0"/>
              </a:spcAft>
              <a:buNone/>
            </a:pPr>
            <a:r>
              <a:t/>
            </a:r>
            <a:endParaRPr b="1" sz="1500"/>
          </a:p>
          <a:p>
            <a:pPr indent="-323850" lvl="0" marL="457200" rtl="0" algn="l">
              <a:spcBef>
                <a:spcPts val="1600"/>
              </a:spcBef>
              <a:spcAft>
                <a:spcPts val="0"/>
              </a:spcAft>
              <a:buSzPts val="1500"/>
              <a:buChar char="●"/>
            </a:pPr>
            <a:r>
              <a:rPr b="1" lang="en" sz="1500"/>
              <a:t>Expansion of categorical variables</a:t>
            </a:r>
            <a:endParaRPr b="1" sz="1500"/>
          </a:p>
          <a:p>
            <a:pPr indent="0" lvl="0" marL="457200" rtl="0" algn="l">
              <a:spcBef>
                <a:spcPts val="1600"/>
              </a:spcBef>
              <a:spcAft>
                <a:spcPts val="0"/>
              </a:spcAft>
              <a:buNone/>
            </a:pPr>
            <a:r>
              <a:t/>
            </a:r>
            <a:endParaRPr b="1" sz="1500"/>
          </a:p>
          <a:p>
            <a:pPr indent="-323850" lvl="0" marL="457200" rtl="0" algn="l">
              <a:spcBef>
                <a:spcPts val="1600"/>
              </a:spcBef>
              <a:spcAft>
                <a:spcPts val="0"/>
              </a:spcAft>
              <a:buSzPts val="1500"/>
              <a:buChar char="●"/>
            </a:pPr>
            <a:r>
              <a:rPr b="1" lang="en" sz="1500"/>
              <a:t>Correlation and polynomials</a:t>
            </a:r>
            <a:endParaRPr b="1" sz="1500"/>
          </a:p>
          <a:p>
            <a:pPr indent="0" lvl="0" marL="457200" rtl="0" algn="l">
              <a:spcBef>
                <a:spcPts val="1600"/>
              </a:spcBef>
              <a:spcAft>
                <a:spcPts val="0"/>
              </a:spcAft>
              <a:buNone/>
            </a:pPr>
            <a:r>
              <a:t/>
            </a:r>
            <a:endParaRPr b="1" sz="1500"/>
          </a:p>
          <a:p>
            <a:pPr indent="-323850" lvl="0" marL="457200" rtl="0" algn="l">
              <a:spcBef>
                <a:spcPts val="1600"/>
              </a:spcBef>
              <a:spcAft>
                <a:spcPts val="0"/>
              </a:spcAft>
              <a:buSzPts val="1500"/>
              <a:buChar char="●"/>
            </a:pPr>
            <a:r>
              <a:rPr b="1" lang="en" sz="1500"/>
              <a:t>Removing highly correlated and constant variables</a:t>
            </a:r>
            <a:endParaRPr b="1" sz="1500"/>
          </a:p>
          <a:p>
            <a:pPr indent="0" lvl="0" marL="0" rtl="0" algn="l">
              <a:spcBef>
                <a:spcPts val="1600"/>
              </a:spcBef>
              <a:spcAft>
                <a:spcPts val="800"/>
              </a:spcAft>
              <a:buNone/>
            </a:pPr>
            <a:r>
              <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278700" y="1648675"/>
            <a:ext cx="4045200" cy="168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Machine Learning: Models</a:t>
            </a:r>
            <a:endParaRPr/>
          </a:p>
        </p:txBody>
      </p:sp>
      <p:sp>
        <p:nvSpPr>
          <p:cNvPr id="116" name="Google Shape;116;p21"/>
          <p:cNvSpPr txBox="1"/>
          <p:nvPr>
            <p:ph idx="2" type="body"/>
          </p:nvPr>
        </p:nvSpPr>
        <p:spPr>
          <a:xfrm>
            <a:off x="4939500" y="715550"/>
            <a:ext cx="3837000" cy="3986100"/>
          </a:xfrm>
          <a:prstGeom prst="rect">
            <a:avLst/>
          </a:prstGeom>
        </p:spPr>
        <p:txBody>
          <a:bodyPr anchorCtr="0" anchor="ctr" bIns="91425" lIns="91425" spcFirstLastPara="1" rIns="91425" wrap="square" tIns="91425">
            <a:noAutofit/>
          </a:bodyPr>
          <a:lstStyle/>
          <a:p>
            <a:pPr indent="-323850" lvl="0" marL="457200" rtl="0" algn="l">
              <a:spcBef>
                <a:spcPts val="0"/>
              </a:spcBef>
              <a:spcAft>
                <a:spcPts val="0"/>
              </a:spcAft>
              <a:buSzPts val="1500"/>
              <a:buChar char="●"/>
            </a:pPr>
            <a:r>
              <a:rPr b="1" lang="en" sz="1500"/>
              <a:t>Logistic regression - Elastic Net</a:t>
            </a:r>
            <a:endParaRPr b="1" sz="1500"/>
          </a:p>
          <a:p>
            <a:pPr indent="0" lvl="0" marL="914400" rtl="0" algn="l">
              <a:spcBef>
                <a:spcPts val="1600"/>
              </a:spcBef>
              <a:spcAft>
                <a:spcPts val="0"/>
              </a:spcAft>
              <a:buNone/>
            </a:pPr>
            <a:r>
              <a:t/>
            </a:r>
            <a:endParaRPr b="1" sz="1500"/>
          </a:p>
          <a:p>
            <a:pPr indent="-323850" lvl="0" marL="457200" rtl="0" algn="l">
              <a:spcBef>
                <a:spcPts val="1600"/>
              </a:spcBef>
              <a:spcAft>
                <a:spcPts val="0"/>
              </a:spcAft>
              <a:buSzPts val="1500"/>
              <a:buChar char="●"/>
            </a:pPr>
            <a:r>
              <a:rPr b="1" lang="en" sz="1500"/>
              <a:t>Tree</a:t>
            </a:r>
            <a:endParaRPr b="1" sz="1500"/>
          </a:p>
          <a:p>
            <a:pPr indent="0" lvl="0" marL="457200" rtl="0" algn="l">
              <a:spcBef>
                <a:spcPts val="1600"/>
              </a:spcBef>
              <a:spcAft>
                <a:spcPts val="0"/>
              </a:spcAft>
              <a:buNone/>
            </a:pPr>
            <a:r>
              <a:t/>
            </a:r>
            <a:endParaRPr b="1" sz="1500"/>
          </a:p>
          <a:p>
            <a:pPr indent="-323850" lvl="0" marL="457200" rtl="0" algn="l">
              <a:spcBef>
                <a:spcPts val="1600"/>
              </a:spcBef>
              <a:spcAft>
                <a:spcPts val="0"/>
              </a:spcAft>
              <a:buSzPts val="1500"/>
              <a:buChar char="●"/>
            </a:pPr>
            <a:r>
              <a:rPr b="1" lang="en" sz="1500"/>
              <a:t>Random Forest</a:t>
            </a:r>
            <a:endParaRPr b="1" sz="1500"/>
          </a:p>
          <a:p>
            <a:pPr indent="0" lvl="0" marL="457200" rtl="0" algn="l">
              <a:spcBef>
                <a:spcPts val="1600"/>
              </a:spcBef>
              <a:spcAft>
                <a:spcPts val="0"/>
              </a:spcAft>
              <a:buNone/>
            </a:pPr>
            <a:r>
              <a:t/>
            </a:r>
            <a:endParaRPr b="1" sz="1500"/>
          </a:p>
          <a:p>
            <a:pPr indent="-323850" lvl="0" marL="457200" rtl="0" algn="l">
              <a:spcBef>
                <a:spcPts val="1600"/>
              </a:spcBef>
              <a:spcAft>
                <a:spcPts val="0"/>
              </a:spcAft>
              <a:buSzPts val="1500"/>
              <a:buChar char="●"/>
            </a:pPr>
            <a:r>
              <a:rPr b="1" lang="en" sz="1500"/>
              <a:t>PCA and Clustering</a:t>
            </a:r>
            <a:endParaRPr b="1" sz="1500"/>
          </a:p>
          <a:p>
            <a:pPr indent="0" lvl="0" marL="457200" rtl="0" algn="l">
              <a:spcBef>
                <a:spcPts val="1600"/>
              </a:spcBef>
              <a:spcAft>
                <a:spcPts val="0"/>
              </a:spcAft>
              <a:buNone/>
            </a:pPr>
            <a:r>
              <a:t/>
            </a:r>
            <a:endParaRPr b="1" sz="1500"/>
          </a:p>
          <a:p>
            <a:pPr indent="-323850" lvl="0" marL="457200" rtl="0" algn="l">
              <a:spcBef>
                <a:spcPts val="1600"/>
              </a:spcBef>
              <a:spcAft>
                <a:spcPts val="0"/>
              </a:spcAft>
              <a:buSzPts val="1500"/>
              <a:buChar char="●"/>
            </a:pPr>
            <a:r>
              <a:rPr b="1" lang="en" sz="1500"/>
              <a:t>10 fold cross-validation</a:t>
            </a:r>
            <a:endParaRPr b="1" sz="1500"/>
          </a:p>
          <a:p>
            <a:pPr indent="0" lvl="0" marL="0" rtl="0" algn="l">
              <a:spcBef>
                <a:spcPts val="1600"/>
              </a:spcBef>
              <a:spcAft>
                <a:spcPts val="800"/>
              </a:spcAft>
              <a:buNone/>
            </a:pPr>
            <a:r>
              <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