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3" r:id="rId3"/>
    <p:sldId id="28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58" r:id="rId12"/>
    <p:sldId id="259" r:id="rId13"/>
    <p:sldId id="260" r:id="rId14"/>
    <p:sldId id="261" r:id="rId15"/>
    <p:sldId id="262" r:id="rId16"/>
    <p:sldId id="285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5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8F11D-D64C-964B-9C28-EE167CC4714A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BDD6A-E9BA-7F4B-946E-6E797523C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61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8573-D35D-5E43-9504-1003ECA82FB2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9B2C-FF25-5441-816B-883F904E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19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FB58-C299-4396-AEC0-D868B81881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0DE7A-B4D3-664B-8C71-239CF3657F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36D0-B76E-FD44-8598-C63059123DD6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AE41-E63C-404B-913E-CC7595AF85FF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8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D61F-A37D-E64F-ADB6-6D07E132B2E8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8AF7-6FB8-494C-84E9-5CBA994ABA0B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566A-7DA9-4345-B5F4-29366F47C894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EF17-D9DF-AE49-A9B7-A4AE2B5D4F5E}" type="datetime1">
              <a:rPr lang="en-SG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B36A-98A8-ED4F-99F2-0B6C5C97185B}" type="datetime1">
              <a:rPr lang="en-SG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B451F-C93E-8949-9992-F8A6BB9E91F0}" type="datetime1">
              <a:rPr lang="en-SG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6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12F6-EE14-834C-ADFA-F04841EA143D}" type="datetime1">
              <a:rPr lang="en-SG" smtClean="0"/>
              <a:t>10/10/15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D948F-E7F0-0546-8A52-FD1E2D530AE4}" type="datetime1">
              <a:rPr lang="en-SG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02EBF-E771-CB43-8C7A-AD48D090D8C3}" type="datetime1">
              <a:rPr lang="en-SG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6741-81D1-6747-9B62-F2D68AC145B9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ris-7.ddns.comp.nus.edu.sg/~project/HIPComp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sankhaya@u.nus.edu" TargetMode="External"/><Relationship Id="rId3" Type="http://schemas.openxmlformats.org/officeDocument/2006/relationships/hyperlink" Target="https://twitter.com/asankhay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Compatible Sharing in Data Structures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78490"/>
          </a:xfrm>
        </p:spPr>
        <p:txBody>
          <a:bodyPr>
            <a:normAutofit/>
          </a:bodyPr>
          <a:lstStyle/>
          <a:p>
            <a:r>
              <a:rPr lang="en-US" sz="2000" u="sng" dirty="0" smtClean="0"/>
              <a:t>Asankhaya Sharma</a:t>
            </a:r>
            <a:r>
              <a:rPr lang="en-US" sz="2000" dirty="0" smtClean="0"/>
              <a:t>, Aquinas </a:t>
            </a:r>
            <a:r>
              <a:rPr lang="en-US" sz="2000" dirty="0" err="1" smtClean="0"/>
              <a:t>Hobor</a:t>
            </a:r>
            <a:r>
              <a:rPr lang="en-US" sz="2000" dirty="0" smtClean="0"/>
              <a:t>, Wei-</a:t>
            </a:r>
            <a:r>
              <a:rPr lang="en-US" sz="2000" dirty="0" err="1" smtClean="0"/>
              <a:t>Ngan</a:t>
            </a:r>
            <a:r>
              <a:rPr lang="en-US" sz="2000" dirty="0"/>
              <a:t> </a:t>
            </a:r>
            <a:r>
              <a:rPr lang="en-US" sz="2000" dirty="0" smtClean="0"/>
              <a:t>Chin</a:t>
            </a:r>
            <a:br>
              <a:rPr lang="en-US" sz="2000" dirty="0" smtClean="0"/>
            </a:br>
            <a:r>
              <a:rPr lang="en-US" sz="2000" dirty="0" smtClean="0"/>
              <a:t>National University of Singapore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638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Verify with Shape and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requires p::list&lt;n&gt;</a:t>
            </a:r>
            <a:br>
              <a:rPr lang="en-US" dirty="0" smtClean="0"/>
            </a:br>
            <a:r>
              <a:rPr lang="en-US" dirty="0" smtClean="0"/>
              <a:t>ensures p::list&lt;n&gt; &amp; res=n;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67400" y="28194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Memory Safety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867400" y="39624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Length of the List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440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Rule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66159" y="1743941"/>
            <a:ext cx="910936" cy="8382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</a:t>
            </a:r>
            <a:endParaRPr lang="en-US" sz="3600" b="1" dirty="0"/>
          </a:p>
        </p:txBody>
      </p:sp>
      <p:sp>
        <p:nvSpPr>
          <p:cNvPr id="5" name="Oval 4"/>
          <p:cNvSpPr/>
          <p:nvPr/>
        </p:nvSpPr>
        <p:spPr>
          <a:xfrm>
            <a:off x="5589441" y="1743941"/>
            <a:ext cx="910936" cy="8382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1839191"/>
            <a:ext cx="1087582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 * 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50151" y="3276600"/>
            <a:ext cx="3164031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Frame Rule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{c} Q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-------------------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* R {c} Q *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D779-833E-C048-B87D-78D3A9F99375}" type="datetime1">
              <a:rPr lang="en-SG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Separation to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Disjoint Heaps (*)</a:t>
            </a:r>
            <a:endParaRPr lang="en-US" dirty="0"/>
          </a:p>
          <a:p>
            <a:pPr lvl="1"/>
            <a:r>
              <a:rPr lang="en-US" dirty="0" smtClean="0"/>
              <a:t>x::node&lt;a,b&gt; * y::node&lt;c,d&gt;</a:t>
            </a:r>
          </a:p>
          <a:p>
            <a:r>
              <a:rPr lang="en-US" dirty="0" smtClean="0"/>
              <a:t>Aliased Heaps (&amp;)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::node&lt;a,b&gt; &amp; y::node&lt;c,d&gt;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Overlaid Heaps</a:t>
            </a:r>
            <a:r>
              <a:rPr lang="en-US" dirty="0" smtClean="0">
                <a:solidFill>
                  <a:schemeClr val="accent2"/>
                </a:solidFill>
              </a:rPr>
              <a:t> (&amp;*)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::node&lt;a,_&gt; &amp;* y::node&lt;_,d&gt;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92720-BBF9-3645-8577-27EF2C50ACE2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Overlaid Data Structures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0152"/>
            <a:ext cx="3581400" cy="387867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463145" y="2656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82145" y="3418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44145" y="3418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01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63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25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>
          <a:xfrm flipH="1">
            <a:off x="6272645" y="29821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0"/>
          </p:cNvCxnSpPr>
          <p:nvPr/>
        </p:nvCxnSpPr>
        <p:spPr>
          <a:xfrm>
            <a:off x="6788349" y="29821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1" idx="7"/>
          </p:cNvCxnSpPr>
          <p:nvPr/>
        </p:nvCxnSpPr>
        <p:spPr>
          <a:xfrm flipH="1">
            <a:off x="6026349" y="3744191"/>
            <a:ext cx="111592" cy="34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2" idx="0"/>
          </p:cNvCxnSpPr>
          <p:nvPr/>
        </p:nvCxnSpPr>
        <p:spPr>
          <a:xfrm>
            <a:off x="6407349" y="3744191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1"/>
          </p:cNvCxnSpPr>
          <p:nvPr/>
        </p:nvCxnSpPr>
        <p:spPr>
          <a:xfrm>
            <a:off x="7034645" y="3799987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2"/>
          </p:cNvCxnSpPr>
          <p:nvPr/>
        </p:nvCxnSpPr>
        <p:spPr>
          <a:xfrm flipV="1">
            <a:off x="6082145" y="4219087"/>
            <a:ext cx="381000" cy="4953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>
            <a:off x="6844145" y="4219087"/>
            <a:ext cx="381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3" idx="6"/>
            <a:endCxn id="10" idx="7"/>
          </p:cNvCxnSpPr>
          <p:nvPr/>
        </p:nvCxnSpPr>
        <p:spPr>
          <a:xfrm flipH="1" flipV="1">
            <a:off x="7169349" y="3474783"/>
            <a:ext cx="436796" cy="744304"/>
          </a:xfrm>
          <a:prstGeom prst="curvedConnector4">
            <a:avLst>
              <a:gd name="adj1" fmla="val -52336"/>
              <a:gd name="adj2" fmla="val 13821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1"/>
            <a:endCxn id="8" idx="4"/>
          </p:cNvCxnSpPr>
          <p:nvPr/>
        </p:nvCxnSpPr>
        <p:spPr>
          <a:xfrm rot="16200000" flipV="1">
            <a:off x="6558395" y="3133237"/>
            <a:ext cx="436796" cy="24629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1"/>
            <a:endCxn id="9" idx="2"/>
          </p:cNvCxnSpPr>
          <p:nvPr/>
        </p:nvCxnSpPr>
        <p:spPr>
          <a:xfrm rot="16200000" flipH="1" flipV="1">
            <a:off x="5852191" y="2942737"/>
            <a:ext cx="896704" cy="436796"/>
          </a:xfrm>
          <a:prstGeom prst="curvedConnector4">
            <a:avLst>
              <a:gd name="adj1" fmla="val -31716"/>
              <a:gd name="adj2" fmla="val 177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1" idx="6"/>
          </p:cNvCxnSpPr>
          <p:nvPr/>
        </p:nvCxnSpPr>
        <p:spPr>
          <a:xfrm flipH="1">
            <a:off x="6082145" y="3799987"/>
            <a:ext cx="190500" cy="4191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E7A1-27A2-0040-83BF-A14D62F227F5}" type="datetime1">
              <a:rPr lang="en-SG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1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Compatible Sharing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18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Disk IO Scheduler</a:t>
            </a:r>
          </a:p>
          <a:p>
            <a:pPr lvl="1"/>
            <a:r>
              <a:rPr lang="en-US" dirty="0" smtClean="0"/>
              <a:t>List of Nodes (</a:t>
            </a:r>
            <a:r>
              <a:rPr lang="en-US" dirty="0" err="1" smtClean="0"/>
              <a:t>ll</a:t>
            </a:r>
            <a:r>
              <a:rPr lang="en-US" dirty="0" smtClean="0"/>
              <a:t>) and Tree of Nodes (tree) </a:t>
            </a:r>
          </a:p>
          <a:p>
            <a:pPr lvl="1"/>
            <a:r>
              <a:rPr lang="en-US" dirty="0" smtClean="0"/>
              <a:t>The linked list and tree represent multiple views over same set of nodes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data node{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node next;</a:t>
            </a:r>
            <a:br>
              <a:rPr lang="en-US" dirty="0" smtClean="0"/>
            </a:br>
            <a:r>
              <a:rPr lang="en-US" dirty="0" smtClean="0"/>
              <a:t>node parent;</a:t>
            </a:r>
            <a:br>
              <a:rPr lang="en-US" dirty="0" smtClean="0"/>
            </a:br>
            <a:r>
              <a:rPr lang="en-US" dirty="0" smtClean="0"/>
              <a:t>node left;</a:t>
            </a:r>
            <a:br>
              <a:rPr lang="en-US" dirty="0" smtClean="0"/>
            </a:br>
            <a:r>
              <a:rPr lang="en-US" dirty="0" smtClean="0"/>
              <a:t>node right;}</a:t>
            </a:r>
          </a:p>
        </p:txBody>
      </p:sp>
      <p:sp>
        <p:nvSpPr>
          <p:cNvPr id="18" name="Oval 17"/>
          <p:cNvSpPr/>
          <p:nvPr/>
        </p:nvSpPr>
        <p:spPr>
          <a:xfrm>
            <a:off x="4516581" y="3644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35581" y="4406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97581" y="4406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54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16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78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2" idx="2"/>
          </p:cNvCxnSpPr>
          <p:nvPr/>
        </p:nvCxnSpPr>
        <p:spPr>
          <a:xfrm flipV="1">
            <a:off x="4135581" y="5206223"/>
            <a:ext cx="381000" cy="4953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4897581" y="5206223"/>
            <a:ext cx="381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6"/>
            <a:endCxn id="20" idx="7"/>
          </p:cNvCxnSpPr>
          <p:nvPr/>
        </p:nvCxnSpPr>
        <p:spPr>
          <a:xfrm flipH="1" flipV="1">
            <a:off x="5222785" y="4461919"/>
            <a:ext cx="436796" cy="744304"/>
          </a:xfrm>
          <a:prstGeom prst="curvedConnector4">
            <a:avLst>
              <a:gd name="adj1" fmla="val -52336"/>
              <a:gd name="adj2" fmla="val 13821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1"/>
            <a:endCxn id="18" idx="4"/>
          </p:cNvCxnSpPr>
          <p:nvPr/>
        </p:nvCxnSpPr>
        <p:spPr>
          <a:xfrm rot="16200000" flipV="1">
            <a:off x="4611831" y="4120373"/>
            <a:ext cx="436796" cy="24629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1"/>
            <a:endCxn id="19" idx="2"/>
          </p:cNvCxnSpPr>
          <p:nvPr/>
        </p:nvCxnSpPr>
        <p:spPr>
          <a:xfrm rot="16200000" flipH="1" flipV="1">
            <a:off x="3905627" y="3929873"/>
            <a:ext cx="896704" cy="436796"/>
          </a:xfrm>
          <a:prstGeom prst="curvedConnector4">
            <a:avLst>
              <a:gd name="adj1" fmla="val -31716"/>
              <a:gd name="adj2" fmla="val 177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4"/>
            <a:endCxn id="21" idx="6"/>
          </p:cNvCxnSpPr>
          <p:nvPr/>
        </p:nvCxnSpPr>
        <p:spPr>
          <a:xfrm flipH="1">
            <a:off x="4135581" y="4787123"/>
            <a:ext cx="190500" cy="4191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025797" y="3647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44797" y="4409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06797" y="4409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63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25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787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0" idx="3"/>
            <a:endCxn id="31" idx="0"/>
          </p:cNvCxnSpPr>
          <p:nvPr/>
        </p:nvCxnSpPr>
        <p:spPr>
          <a:xfrm flipH="1">
            <a:off x="6835297" y="39727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5"/>
            <a:endCxn id="32" idx="0"/>
          </p:cNvCxnSpPr>
          <p:nvPr/>
        </p:nvCxnSpPr>
        <p:spPr>
          <a:xfrm>
            <a:off x="7351001" y="39727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3"/>
            <a:endCxn id="33" idx="7"/>
          </p:cNvCxnSpPr>
          <p:nvPr/>
        </p:nvCxnSpPr>
        <p:spPr>
          <a:xfrm flipH="1">
            <a:off x="6589001" y="4734791"/>
            <a:ext cx="111592" cy="34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5"/>
            <a:endCxn id="34" idx="0"/>
          </p:cNvCxnSpPr>
          <p:nvPr/>
        </p:nvCxnSpPr>
        <p:spPr>
          <a:xfrm>
            <a:off x="6970001" y="4734791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5" idx="1"/>
          </p:cNvCxnSpPr>
          <p:nvPr/>
        </p:nvCxnSpPr>
        <p:spPr>
          <a:xfrm>
            <a:off x="7597297" y="4790587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940D-A606-884A-B179-CABEC3A2D99C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1"/>
            <a:ext cx="8229600" cy="115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Lee, </a:t>
            </a:r>
            <a:r>
              <a:rPr lang="en-US" sz="1600" dirty="0" err="1"/>
              <a:t>Oukseh</a:t>
            </a:r>
            <a:r>
              <a:rPr lang="en-US" sz="1600" dirty="0"/>
              <a:t>, </a:t>
            </a:r>
            <a:r>
              <a:rPr lang="en-US" sz="1600" dirty="0" err="1"/>
              <a:t>Hongseok</a:t>
            </a:r>
            <a:r>
              <a:rPr lang="en-US" sz="1600" dirty="0"/>
              <a:t> Yang, and </a:t>
            </a:r>
            <a:r>
              <a:rPr lang="en-US" sz="1600" dirty="0" err="1"/>
              <a:t>Rasmus</a:t>
            </a:r>
            <a:r>
              <a:rPr lang="en-US" sz="1600" dirty="0"/>
              <a:t> Petersen. "Program analysis for overlaid data structures." Computer Aided Verification. Springer Berlin Heidelberg, </a:t>
            </a:r>
            <a:r>
              <a:rPr lang="en-US" sz="1600" dirty="0" smtClean="0"/>
              <a:t>2011.</a:t>
            </a:r>
          </a:p>
          <a:p>
            <a:pPr marL="0" indent="0">
              <a:buNone/>
            </a:pPr>
            <a:r>
              <a:rPr lang="en-US" sz="1600" dirty="0" err="1"/>
              <a:t>Drăgoi</a:t>
            </a:r>
            <a:r>
              <a:rPr lang="en-US" sz="1600" dirty="0"/>
              <a:t>, </a:t>
            </a:r>
            <a:r>
              <a:rPr lang="en-US" sz="1600" dirty="0" err="1"/>
              <a:t>Cezara</a:t>
            </a:r>
            <a:r>
              <a:rPr lang="en-US" sz="1600" dirty="0"/>
              <a:t>, </a:t>
            </a:r>
            <a:r>
              <a:rPr lang="en-US" sz="1600" dirty="0" err="1"/>
              <a:t>Constantin</a:t>
            </a:r>
            <a:r>
              <a:rPr lang="en-US" sz="1600" dirty="0"/>
              <a:t> </a:t>
            </a:r>
            <a:r>
              <a:rPr lang="en-US" sz="1600" dirty="0" err="1"/>
              <a:t>Enea</a:t>
            </a:r>
            <a:r>
              <a:rPr lang="en-US" sz="1600" dirty="0"/>
              <a:t>, and </a:t>
            </a:r>
            <a:r>
              <a:rPr lang="en-US" sz="1600" dirty="0" err="1"/>
              <a:t>Mihaela</a:t>
            </a:r>
            <a:r>
              <a:rPr lang="en-US" sz="1600" dirty="0"/>
              <a:t> </a:t>
            </a:r>
            <a:r>
              <a:rPr lang="en-US" sz="1600" dirty="0" err="1"/>
              <a:t>Sighireanu</a:t>
            </a:r>
            <a:r>
              <a:rPr lang="en-US" sz="1600" dirty="0"/>
              <a:t>. "Local Shape Analysis for Overlaid Data Structures." Static Analysis. Springer Berlin Heidelberg, 2013. 150-171.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07119"/>
              </p:ext>
            </p:extLst>
          </p:nvPr>
        </p:nvGraphicFramePr>
        <p:xfrm>
          <a:off x="89803" y="1668674"/>
          <a:ext cx="8967599" cy="283463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58393"/>
                <a:gridCol w="1358598"/>
                <a:gridCol w="1321077"/>
                <a:gridCol w="1044280"/>
                <a:gridCol w="1308496"/>
                <a:gridCol w="1119771"/>
                <a:gridCol w="1556984"/>
              </a:tblGrid>
              <a:tr h="635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Entailment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Reasoning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Certified Proof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smtClean="0"/>
                        <a:t>Lee 2011]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and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sz="1800" dirty="0" err="1" smtClean="0"/>
                        <a:t>Drăgoi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baseline="0" dirty="0" smtClean="0"/>
                        <a:t>2013]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Only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HIPComp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Defined</a:t>
                      </a:r>
                      <a:r>
                        <a:rPr lang="en-US" baseline="0" dirty="0" smtClean="0"/>
                        <a:t> Predicates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Shape,</a:t>
                      </a:r>
                      <a:r>
                        <a:rPr lang="en-US" baseline="0" dirty="0" smtClean="0"/>
                        <a:t> Size and Bag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2604-209A-7A41-B7C2-D2D2D480B8BC}" type="datetime1">
              <a:rPr lang="en-SG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mechanism for arbitrary user defined overlaid data structures</a:t>
            </a:r>
          </a:p>
          <a:p>
            <a:r>
              <a:rPr lang="en-US" dirty="0" smtClean="0"/>
              <a:t>Entailment procedure to reason about compatible sharing with overlaid data structures</a:t>
            </a:r>
          </a:p>
          <a:p>
            <a:r>
              <a:rPr lang="en-US" dirty="0" err="1" smtClean="0"/>
              <a:t>HIPComp</a:t>
            </a:r>
            <a:r>
              <a:rPr lang="en-US" dirty="0" smtClean="0"/>
              <a:t> Tool</a:t>
            </a:r>
          </a:p>
          <a:p>
            <a:pPr lvl="1"/>
            <a:r>
              <a:rPr lang="en-US" dirty="0" smtClean="0"/>
              <a:t>Certified proof of soundness in Coq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E8AF7-6FB8-494C-84E9-5CBA994ABA0B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1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&amp;*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l</a:t>
            </a:r>
            <a:r>
              <a:rPr lang="en-US" dirty="0" smtClean="0"/>
              <a:t>&lt;S&gt; == root = null &amp; S = {}</a:t>
            </a:r>
            <a:br>
              <a:rPr lang="en-US" dirty="0" smtClean="0"/>
            </a:br>
            <a:r>
              <a:rPr lang="en-US" dirty="0" smtClean="0"/>
              <a:t>           or root::node&lt;_@</a:t>
            </a:r>
            <a:r>
              <a:rPr lang="en-US" dirty="0" err="1"/>
              <a:t>I</a:t>
            </a:r>
            <a:r>
              <a:rPr lang="en-US" dirty="0" err="1" smtClean="0"/>
              <a:t>,p,_@A,_@A,_@A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* p::</a:t>
            </a:r>
            <a:r>
              <a:rPr lang="en-US" dirty="0" err="1" smtClean="0"/>
              <a:t>ll</a:t>
            </a:r>
            <a:r>
              <a:rPr lang="en-US" dirty="0" smtClean="0"/>
              <a:t>&lt;</a:t>
            </a:r>
            <a:r>
              <a:rPr lang="en-US" dirty="0" err="1" smtClean="0"/>
              <a:t>Sp</a:t>
            </a:r>
            <a:r>
              <a:rPr lang="en-US" dirty="0" smtClean="0"/>
              <a:t>&gt; &amp; S = </a:t>
            </a:r>
            <a:r>
              <a:rPr lang="en-US" dirty="0" err="1"/>
              <a:t>S</a:t>
            </a:r>
            <a:r>
              <a:rPr lang="en-US" dirty="0" err="1" smtClean="0"/>
              <a:t>p</a:t>
            </a:r>
            <a:r>
              <a:rPr lang="en-US" dirty="0" smtClean="0"/>
              <a:t> U {root}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tree&lt;</a:t>
            </a:r>
            <a:r>
              <a:rPr lang="en-US" dirty="0" err="1" smtClean="0"/>
              <a:t>p,S</a:t>
            </a:r>
            <a:r>
              <a:rPr lang="en-US" dirty="0" smtClean="0"/>
              <a:t>&gt; == root = null &amp; S = {}</a:t>
            </a:r>
            <a:br>
              <a:rPr lang="en-US" dirty="0" smtClean="0"/>
            </a:br>
            <a:r>
              <a:rPr lang="en-US" dirty="0" smtClean="0"/>
              <a:t>            	   or root::node&lt;_@I,_@</a:t>
            </a:r>
            <a:r>
              <a:rPr lang="en-US" dirty="0" err="1" smtClean="0"/>
              <a:t>A,p,l,r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	        * l::tree&lt;</a:t>
            </a:r>
            <a:r>
              <a:rPr lang="en-US" dirty="0" err="1" smtClean="0"/>
              <a:t>root,Sl</a:t>
            </a:r>
            <a:r>
              <a:rPr lang="en-US" dirty="0" smtClean="0"/>
              <a:t>&gt; * r::tree&lt;</a:t>
            </a:r>
            <a:r>
              <a:rPr lang="en-US" dirty="0" err="1" smtClean="0"/>
              <a:t>root,Sr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		   &amp; S = </a:t>
            </a:r>
            <a:r>
              <a:rPr lang="en-US" dirty="0" err="1" smtClean="0"/>
              <a:t>Sl</a:t>
            </a:r>
            <a:r>
              <a:rPr lang="en-US" dirty="0" smtClean="0"/>
              <a:t> U </a:t>
            </a:r>
            <a:r>
              <a:rPr lang="en-US" dirty="0" err="1"/>
              <a:t>S</a:t>
            </a:r>
            <a:r>
              <a:rPr lang="en-US" dirty="0" err="1" smtClean="0"/>
              <a:t>r</a:t>
            </a:r>
            <a:r>
              <a:rPr lang="en-US" dirty="0" smtClean="0"/>
              <a:t>  U {root}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x::</a:t>
            </a:r>
            <a:r>
              <a:rPr lang="en-US" dirty="0" err="1" smtClean="0">
                <a:solidFill>
                  <a:schemeClr val="accent2"/>
                </a:solidFill>
              </a:rPr>
              <a:t>ll</a:t>
            </a:r>
            <a:r>
              <a:rPr lang="en-US" dirty="0" smtClean="0">
                <a:solidFill>
                  <a:schemeClr val="accent2"/>
                </a:solidFill>
              </a:rPr>
              <a:t>&lt;S&gt; &amp;* t::tree&lt;_,S&gt;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400800" y="990600"/>
            <a:ext cx="2292927" cy="914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Annotations</a:t>
            </a:r>
            <a:br>
              <a:rPr lang="en-US" dirty="0" smtClean="0"/>
            </a:br>
            <a:r>
              <a:rPr lang="en-US" dirty="0" smtClean="0"/>
              <a:t>@A – Absent</a:t>
            </a:r>
            <a:br>
              <a:rPr lang="en-US" dirty="0" smtClean="0"/>
            </a:br>
            <a:r>
              <a:rPr lang="en-US" dirty="0" smtClean="0"/>
              <a:t>@I – Immutable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553200" y="2971800"/>
            <a:ext cx="2292927" cy="914400"/>
          </a:xfrm>
          <a:prstGeom prst="wedgeRectCallout">
            <a:avLst>
              <a:gd name="adj1" fmla="val 416"/>
              <a:gd name="adj2" fmla="val 104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Footprint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Set of Addresses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B2284-1314-8C4D-9ED8-5129B5D1F7AC}" type="datetime1">
              <a:rPr lang="en-SG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Specifications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164" y="3726873"/>
            <a:ext cx="5126182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XMem(P) = </a:t>
            </a:r>
            <a:r>
              <a:rPr lang="en-US" sz="2000" dirty="0" smtClean="0">
                <a:solidFill>
                  <a:schemeClr val="accent1"/>
                </a:solidFill>
              </a:rPr>
              <a:t>{}</a:t>
            </a:r>
            <a:r>
              <a:rPr lang="en-US" sz="2000" dirty="0" smtClean="0"/>
              <a:t>-&gt;</a:t>
            </a:r>
            <a:r>
              <a:rPr lang="en-US" sz="2000" dirty="0" smtClean="0">
                <a:solidFill>
                  <a:schemeClr val="accent3"/>
                </a:solidFill>
              </a:rPr>
              <a:t>()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XMem(H &amp; P) = XMem(H)</a:t>
            </a:r>
            <a:br>
              <a:rPr lang="en-US" sz="2000" dirty="0" smtClean="0"/>
            </a:br>
            <a:r>
              <a:rPr lang="en-US" sz="2000" dirty="0" smtClean="0"/>
              <a:t>XMem(H1 * H2) = XMem (H1) DU XMem(H2)</a:t>
            </a:r>
          </a:p>
          <a:p>
            <a:r>
              <a:rPr lang="en-US" sz="2000" dirty="0" smtClean="0"/>
              <a:t>XMem(H1 &amp;* H2) = XMem(H1) U XMem(H2)</a:t>
            </a:r>
          </a:p>
          <a:p>
            <a:endParaRPr lang="en-US" sz="2000" dirty="0"/>
          </a:p>
          <a:p>
            <a:r>
              <a:rPr lang="en-US" sz="2000" dirty="0" err="1"/>
              <a:t>XMem</a:t>
            </a:r>
            <a:r>
              <a:rPr lang="en-US" sz="2000" dirty="0"/>
              <a:t>(x::node&lt;</a:t>
            </a:r>
            <a:r>
              <a:rPr lang="en-US" sz="2000" dirty="0" err="1"/>
              <a:t>v@I,p</a:t>
            </a:r>
            <a:r>
              <a:rPr lang="en-US" sz="2000" dirty="0"/>
              <a:t>&gt;) = </a:t>
            </a:r>
            <a:r>
              <a:rPr lang="en-US" sz="2000" dirty="0">
                <a:solidFill>
                  <a:schemeClr val="accent1"/>
                </a:solidFill>
              </a:rPr>
              <a:t>{x}</a:t>
            </a:r>
            <a:r>
              <a:rPr lang="en-US" sz="2000" dirty="0"/>
              <a:t>-&gt;</a:t>
            </a:r>
            <a:r>
              <a:rPr lang="en-US" sz="2000" dirty="0">
                <a:solidFill>
                  <a:schemeClr val="accent3"/>
                </a:solidFill>
              </a:rPr>
              <a:t>(node&lt;@I,@M&gt;)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XMem</a:t>
            </a:r>
            <a:r>
              <a:rPr lang="en-US" sz="2000" dirty="0"/>
              <a:t>(x::</a:t>
            </a:r>
            <a:r>
              <a:rPr lang="en-US" sz="2000" dirty="0" err="1"/>
              <a:t>ll</a:t>
            </a:r>
            <a:r>
              <a:rPr lang="en-US" sz="2000" dirty="0" smtClean="0"/>
              <a:t>&lt;S&gt;</a:t>
            </a:r>
            <a:r>
              <a:rPr lang="en-US" sz="2000" dirty="0"/>
              <a:t>) = </a:t>
            </a:r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-&gt;</a:t>
            </a:r>
            <a:r>
              <a:rPr lang="en-US" sz="2000" dirty="0" smtClean="0">
                <a:solidFill>
                  <a:schemeClr val="accent3"/>
                </a:solidFill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458824"/>
            <a:ext cx="3962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memory specification of a predicate is of the form 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-&gt;</a:t>
            </a:r>
            <a:r>
              <a:rPr lang="en-US" sz="2400" dirty="0" smtClean="0">
                <a:solidFill>
                  <a:schemeClr val="accent3"/>
                </a:solidFill>
              </a:rPr>
              <a:t>L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 is the set of addresses and</a:t>
            </a:r>
          </a:p>
          <a:p>
            <a:pPr algn="ctr"/>
            <a:r>
              <a:rPr lang="en-US" sz="2400" dirty="0" smtClean="0">
                <a:solidFill>
                  <a:schemeClr val="accent3"/>
                </a:solidFill>
              </a:rPr>
              <a:t>L</a:t>
            </a:r>
            <a:r>
              <a:rPr lang="en-US" sz="2400" dirty="0" smtClean="0"/>
              <a:t> is the list of field annotations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448300" y="1458824"/>
            <a:ext cx="370511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x::</a:t>
            </a:r>
            <a:r>
              <a:rPr lang="en-US" sz="2000" dirty="0" err="1">
                <a:solidFill>
                  <a:schemeClr val="accent2"/>
                </a:solidFill>
              </a:rPr>
              <a:t>ll</a:t>
            </a:r>
            <a:r>
              <a:rPr lang="en-US" sz="2000" dirty="0" smtClean="0">
                <a:solidFill>
                  <a:schemeClr val="accent2"/>
                </a:solidFill>
              </a:rPr>
              <a:t>&lt;S&gt; </a:t>
            </a:r>
            <a:r>
              <a:rPr lang="en-US" sz="2000" dirty="0">
                <a:solidFill>
                  <a:schemeClr val="accent2"/>
                </a:solidFill>
              </a:rPr>
              <a:t>&amp;* t::tree&lt;_</a:t>
            </a:r>
            <a:r>
              <a:rPr lang="en-US" sz="2000" dirty="0" smtClean="0">
                <a:solidFill>
                  <a:schemeClr val="accent2"/>
                </a:solidFill>
              </a:rPr>
              <a:t>,S&gt;</a:t>
            </a:r>
          </a:p>
          <a:p>
            <a:pPr algn="ctr"/>
            <a:endParaRPr lang="en-US" sz="2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err="1" smtClean="0"/>
              <a:t>XMem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x::</a:t>
            </a:r>
            <a:r>
              <a:rPr lang="en-US" sz="2000" dirty="0" err="1" smtClean="0">
                <a:solidFill>
                  <a:schemeClr val="accent2"/>
                </a:solidFill>
              </a:rPr>
              <a:t>ll</a:t>
            </a:r>
            <a:r>
              <a:rPr lang="en-US" sz="2000" dirty="0" smtClean="0">
                <a:solidFill>
                  <a:schemeClr val="accent2"/>
                </a:solidFill>
              </a:rPr>
              <a:t>&lt;S&gt;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-&gt;(</a:t>
            </a:r>
            <a:r>
              <a:rPr lang="en-US" sz="2000" dirty="0" smtClean="0">
                <a:solidFill>
                  <a:schemeClr val="accent3"/>
                </a:solidFill>
              </a:rPr>
              <a:t>node&lt;@I,@M,@A,@A,@A&gt;</a:t>
            </a:r>
            <a:r>
              <a:rPr lang="en-US" sz="2000" dirty="0" smtClean="0"/>
              <a:t>)</a:t>
            </a:r>
          </a:p>
          <a:p>
            <a:pPr algn="ctr"/>
            <a:endParaRPr lang="en-US" sz="2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err="1" smtClean="0"/>
              <a:t>XMem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t::tree&lt;_,S&gt;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=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</a:t>
            </a:r>
            <a:r>
              <a:rPr lang="en-US" sz="2000" dirty="0"/>
              <a:t>&gt;(</a:t>
            </a:r>
            <a:r>
              <a:rPr lang="en-US" sz="2000" dirty="0">
                <a:solidFill>
                  <a:schemeClr val="accent3"/>
                </a:solidFill>
              </a:rPr>
              <a:t>node&lt;@I</a:t>
            </a:r>
            <a:r>
              <a:rPr lang="en-US" sz="2000" dirty="0" smtClean="0">
                <a:solidFill>
                  <a:schemeClr val="accent3"/>
                </a:solidFill>
              </a:rPr>
              <a:t>,@A,@</a:t>
            </a:r>
            <a:r>
              <a:rPr lang="en-US" sz="2000" dirty="0">
                <a:solidFill>
                  <a:schemeClr val="accent3"/>
                </a:solidFill>
              </a:rPr>
              <a:t>M</a:t>
            </a:r>
            <a:r>
              <a:rPr lang="en-US" sz="2000" dirty="0" smtClean="0">
                <a:solidFill>
                  <a:schemeClr val="accent3"/>
                </a:solidFill>
              </a:rPr>
              <a:t>,@M,@M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66916"/>
              </p:ext>
            </p:extLst>
          </p:nvPr>
        </p:nvGraphicFramePr>
        <p:xfrm>
          <a:off x="6629400" y="4343400"/>
          <a:ext cx="1981200" cy="1463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90600"/>
                <a:gridCol w="990600"/>
              </a:tblGrid>
              <a:tr h="35023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Compatible</a:t>
                      </a:r>
                      <a:r>
                        <a:rPr lang="en-US" baseline="0" dirty="0" smtClean="0"/>
                        <a:t> Fields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@M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AAC1B-FF7D-A847-AC2D-9ED11BE5CC3C}" type="datetime1">
              <a:rPr lang="en-SG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0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1524000"/>
            <a:ext cx="65532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Compatible(P</a:t>
            </a:r>
            <a:r>
              <a:rPr lang="en-US" dirty="0"/>
              <a:t>,</a:t>
            </a:r>
            <a:r>
              <a:rPr lang="en-US" dirty="0" smtClean="0"/>
              <a:t>R)</a:t>
            </a:r>
          </a:p>
          <a:p>
            <a:pPr marL="0" indent="0" algn="ctr">
              <a:buNone/>
            </a:pPr>
            <a:r>
              <a:rPr lang="en-US" dirty="0"/>
              <a:t>Compatible</a:t>
            </a:r>
            <a:r>
              <a:rPr lang="en-US" dirty="0" smtClean="0"/>
              <a:t>(Q,</a:t>
            </a:r>
            <a:r>
              <a:rPr lang="en-US" dirty="0"/>
              <a:t>R</a:t>
            </a:r>
            <a:r>
              <a:rPr lang="en-US" dirty="0" smtClean="0"/>
              <a:t>)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{c} Q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-----------------------------------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 &amp;*  R  {c}  Q  &amp;* 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14C5-48E2-2245-A469-38FC6F4FA555}" type="datetime1">
              <a:rPr lang="en-SG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19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24100" y="4902200"/>
            <a:ext cx="3568700" cy="965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memory and compatible field annotations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V="1">
            <a:off x="2846724" y="4216400"/>
            <a:ext cx="0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V="1">
            <a:off x="2846724" y="4216400"/>
            <a:ext cx="988676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7"/>
          </p:cNvCxnSpPr>
          <p:nvPr/>
        </p:nvCxnSpPr>
        <p:spPr>
          <a:xfrm flipH="1" flipV="1">
            <a:off x="4889502" y="4216400"/>
            <a:ext cx="480674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</p:cNvCxnSpPr>
          <p:nvPr/>
        </p:nvCxnSpPr>
        <p:spPr>
          <a:xfrm flipV="1">
            <a:off x="5370176" y="4216400"/>
            <a:ext cx="522624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46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Reliable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Verification</a:t>
            </a:r>
          </a:p>
          <a:p>
            <a:pPr lvl="1"/>
            <a:r>
              <a:rPr lang="en-US" dirty="0" smtClean="0"/>
              <a:t>Proving correctness </a:t>
            </a:r>
            <a:br>
              <a:rPr lang="en-US" dirty="0" smtClean="0"/>
            </a:br>
            <a:r>
              <a:rPr lang="en-US" dirty="0" smtClean="0"/>
              <a:t>of programs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Discovering bugs </a:t>
            </a:r>
            <a:br>
              <a:rPr lang="en-US" dirty="0" smtClean="0"/>
            </a:br>
            <a:r>
              <a:rPr lang="en-US" dirty="0" smtClean="0"/>
              <a:t>in programs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A82CC-BAA4-3746-93CB-D4FD7315455E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PhD Defense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90847" y="4974588"/>
            <a:ext cx="2690884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0847" y="4572000"/>
            <a:ext cx="2690884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6244" y="3862357"/>
            <a:ext cx="3352800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move_request</a:t>
            </a:r>
            <a:r>
              <a:rPr lang="en-US" sz="2400" dirty="0"/>
              <a:t>(node q1s, node q2, node q1t)</a:t>
            </a:r>
            <a:br>
              <a:rPr lang="en-US" sz="2400" dirty="0"/>
            </a:br>
            <a:r>
              <a:rPr lang="en-US" sz="2400" dirty="0"/>
              <a:t>requires </a:t>
            </a:r>
            <a:r>
              <a:rPr lang="en-US" sz="2400" dirty="0" smtClean="0"/>
              <a:t>q1s</a:t>
            </a:r>
            <a:r>
              <a:rPr lang="en-US" sz="2400" dirty="0"/>
              <a:t>::</a:t>
            </a:r>
            <a:r>
              <a:rPr lang="en-US" sz="2400" dirty="0" err="1"/>
              <a:t>ll</a:t>
            </a:r>
            <a:r>
              <a:rPr lang="en-US" sz="2400" dirty="0"/>
              <a:t>&lt;S&gt; </a:t>
            </a:r>
            <a:r>
              <a:rPr lang="en-US" sz="2400" dirty="0" smtClean="0"/>
              <a:t>&amp;* </a:t>
            </a:r>
            <a:r>
              <a:rPr lang="en-US" sz="2400" dirty="0"/>
              <a:t>q1t::tree&lt;_,S&gt; * q2::</a:t>
            </a:r>
            <a:r>
              <a:rPr lang="en-US" sz="2400" dirty="0" err="1"/>
              <a:t>ll</a:t>
            </a:r>
            <a:r>
              <a:rPr lang="en-US" sz="2400" dirty="0"/>
              <a:t>&lt;T</a:t>
            </a:r>
            <a:r>
              <a:rPr lang="en-US" sz="2400" dirty="0" smtClean="0"/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ensures </a:t>
            </a:r>
            <a:r>
              <a:rPr lang="en-US" sz="2400" dirty="0" smtClean="0"/>
              <a:t> q1s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err="1"/>
              <a:t>ll</a:t>
            </a:r>
            <a:r>
              <a:rPr lang="en-US" sz="2400" dirty="0"/>
              <a:t>&lt;S</a:t>
            </a:r>
            <a:r>
              <a:rPr lang="en-US" sz="2400" baseline="-25000" dirty="0"/>
              <a:t>u</a:t>
            </a:r>
            <a:r>
              <a:rPr lang="en-US" sz="2400" dirty="0"/>
              <a:t>&gt; </a:t>
            </a:r>
            <a:r>
              <a:rPr lang="en-US" sz="2400" dirty="0" smtClean="0"/>
              <a:t>&amp;* </a:t>
            </a:r>
            <a:r>
              <a:rPr lang="en-US" sz="2400" dirty="0"/>
              <a:t>q1t::tree&lt;_,S</a:t>
            </a:r>
            <a:r>
              <a:rPr lang="en-US" sz="2400" baseline="-25000" dirty="0"/>
              <a:t>u</a:t>
            </a:r>
            <a:r>
              <a:rPr lang="en-US" sz="2400" dirty="0"/>
              <a:t>&gt; * </a:t>
            </a:r>
            <a:r>
              <a:rPr lang="en-US" sz="2400" dirty="0" smtClean="0"/>
              <a:t>q2:</a:t>
            </a:r>
            <a:r>
              <a:rPr lang="en-US" sz="2400" dirty="0"/>
              <a:t>:</a:t>
            </a:r>
            <a:r>
              <a:rPr lang="en-US" sz="2400" dirty="0" err="1"/>
              <a:t>ll</a:t>
            </a:r>
            <a:r>
              <a:rPr lang="en-US" sz="2400" dirty="0"/>
              <a:t>&lt;</a:t>
            </a:r>
            <a:r>
              <a:rPr lang="en-US" sz="2400" dirty="0" err="1"/>
              <a:t>T</a:t>
            </a:r>
            <a:r>
              <a:rPr lang="en-US" sz="2400" baseline="-25000" dirty="0" err="1"/>
              <a:t>u</a:t>
            </a:r>
            <a:r>
              <a:rPr lang="en-US" sz="2400" dirty="0" smtClean="0"/>
              <a:t>&gt; 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/>
              <a:t>	  	&amp; </a:t>
            </a:r>
            <a:r>
              <a:rPr lang="en-US" sz="2400" dirty="0"/>
              <a:t>S =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u</a:t>
            </a:r>
            <a:r>
              <a:rPr lang="en-US" sz="2400" dirty="0"/>
              <a:t> </a:t>
            </a:r>
            <a:r>
              <a:rPr lang="en-US" sz="2400" dirty="0" smtClean="0"/>
              <a:t>U </a:t>
            </a:r>
            <a:r>
              <a:rPr lang="en-US" sz="2400" dirty="0" smtClean="0"/>
              <a:t>{</a:t>
            </a:r>
            <a:r>
              <a:rPr lang="en-US" sz="2400" dirty="0"/>
              <a:t>q1s</a:t>
            </a:r>
            <a:r>
              <a:rPr lang="en-US" sz="2400" dirty="0" smtClean="0"/>
              <a:t>} </a:t>
            </a:r>
            <a:r>
              <a:rPr lang="en-US" sz="2400" dirty="0"/>
              <a:t>&amp; </a:t>
            </a:r>
            <a:r>
              <a:rPr lang="en-US" sz="2400" dirty="0" err="1"/>
              <a:t>T</a:t>
            </a:r>
            <a:r>
              <a:rPr lang="en-US" sz="2400" baseline="-25000" dirty="0" err="1"/>
              <a:t>u</a:t>
            </a:r>
            <a:r>
              <a:rPr lang="en-US" sz="2400" dirty="0"/>
              <a:t> = </a:t>
            </a:r>
            <a:r>
              <a:rPr lang="en-US" sz="2400" dirty="0" smtClean="0"/>
              <a:t>T U {</a:t>
            </a:r>
            <a:r>
              <a:rPr lang="en-US" sz="2400" dirty="0"/>
              <a:t>q1s</a:t>
            </a:r>
            <a:r>
              <a:rPr lang="en-US" sz="2400" dirty="0" smtClean="0"/>
              <a:t>};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{ </a:t>
            </a:r>
            <a:endParaRPr lang="en-US" sz="2400" dirty="0" smtClean="0"/>
          </a:p>
          <a:p>
            <a:r>
              <a:rPr lang="en-US" sz="2400" dirty="0" smtClean="0"/>
              <a:t>	node </a:t>
            </a:r>
            <a:r>
              <a:rPr lang="en-US" sz="2400" dirty="0"/>
              <a:t>c;</a:t>
            </a:r>
            <a:br>
              <a:rPr lang="en-US" sz="2400" dirty="0"/>
            </a:br>
            <a:r>
              <a:rPr lang="en-US" sz="2400" dirty="0" smtClean="0"/>
              <a:t>	c </a:t>
            </a:r>
            <a:r>
              <a:rPr lang="en-US" sz="2400" dirty="0"/>
              <a:t>= </a:t>
            </a:r>
            <a:r>
              <a:rPr lang="en-US" sz="2400" dirty="0" err="1"/>
              <a:t>list_remove_first</a:t>
            </a:r>
            <a:r>
              <a:rPr lang="en-US" sz="2400" dirty="0"/>
              <a:t>(q1s);</a:t>
            </a:r>
            <a:br>
              <a:rPr lang="en-US" sz="2400" dirty="0"/>
            </a:br>
            <a:r>
              <a:rPr lang="en-US" sz="2400" dirty="0" smtClean="0"/>
              <a:t>	if </a:t>
            </a:r>
            <a:r>
              <a:rPr lang="en-US" sz="2400" dirty="0"/>
              <a:t>(c == null) return;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tree_remove</a:t>
            </a:r>
            <a:r>
              <a:rPr lang="en-US" sz="2400" dirty="0"/>
              <a:t>(c,q1t);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list_add_first</a:t>
            </a:r>
            <a:r>
              <a:rPr lang="en-US" sz="2400" dirty="0"/>
              <a:t>(q2,c);</a:t>
            </a:r>
            <a:br>
              <a:rPr lang="en-US" sz="2400" dirty="0"/>
            </a:br>
            <a:r>
              <a:rPr lang="en-US" sz="2400" dirty="0" smtClean="0"/>
              <a:t>	c </a:t>
            </a:r>
            <a:r>
              <a:rPr lang="en-US" sz="2400" dirty="0"/>
              <a:t>= null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DISK IO Scheduler 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398F-D3EC-8345-AAE7-3D3F3BB1B1D4}" type="datetime1">
              <a:rPr lang="en-SG" smtClean="0"/>
              <a:t>10/10/15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20</a:t>
            </a:fld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588000" y="3512207"/>
            <a:ext cx="2548759" cy="481724"/>
          </a:xfrm>
          <a:prstGeom prst="wedgeRectCallout">
            <a:avLst>
              <a:gd name="adj1" fmla="val -82688"/>
              <a:gd name="adj2" fmla="val 594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5588000" y="4409090"/>
            <a:ext cx="2548759" cy="481724"/>
          </a:xfrm>
          <a:prstGeom prst="wedgeRectCallout">
            <a:avLst>
              <a:gd name="adj1" fmla="val -108805"/>
              <a:gd name="adj2" fmla="val 285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5588000" y="5202620"/>
            <a:ext cx="2548759" cy="481724"/>
          </a:xfrm>
          <a:prstGeom prst="wedgeRectCallout">
            <a:avLst>
              <a:gd name="adj1" fmla="val -108806"/>
              <a:gd name="adj2" fmla="val -423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38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an entailment procedure using memory specification and compatible sharing</a:t>
            </a:r>
          </a:p>
          <a:p>
            <a:r>
              <a:rPr lang="en-US" dirty="0" err="1" smtClean="0"/>
              <a:t>HIPComp</a:t>
            </a:r>
            <a:r>
              <a:rPr lang="en-US" dirty="0" smtClean="0"/>
              <a:t> Tool and Coq Proofs</a:t>
            </a:r>
          </a:p>
          <a:p>
            <a:pPr lvl="1"/>
            <a:r>
              <a:rPr lang="en-US" dirty="0" smtClean="0"/>
              <a:t>A prototype in Objective </a:t>
            </a:r>
            <a:r>
              <a:rPr lang="en-US" dirty="0" err="1" smtClean="0"/>
              <a:t>Caml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://loris-7.ddns.comp.nus.edu.sg/~project/HIPComp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Based on HIP/SLEEK verification system</a:t>
            </a:r>
          </a:p>
          <a:p>
            <a:r>
              <a:rPr lang="en-US" dirty="0" smtClean="0"/>
              <a:t>Benchmark of Programs with Sharing</a:t>
            </a:r>
          </a:p>
          <a:p>
            <a:pPr lvl="1"/>
            <a:r>
              <a:rPr lang="en-US" dirty="0" smtClean="0"/>
              <a:t>Examples from papers and system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129D-FFD2-B049-B083-47412B2270BC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Coq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45581"/>
              </p:ext>
            </p:extLst>
          </p:nvPr>
        </p:nvGraphicFramePr>
        <p:xfrm>
          <a:off x="977900" y="1790700"/>
          <a:ext cx="7213600" cy="1854200"/>
        </p:xfrm>
        <a:graphic>
          <a:graphicData uri="http://schemas.openxmlformats.org/drawingml/2006/table">
            <a:tbl>
              <a:tblPr firstRow="1" firstCol="1" lastRow="1" bandRow="1">
                <a:tableStyleId>{BC89EF96-8CEA-46FF-86C4-4CE0E7609802}</a:tableStyleId>
              </a:tblPr>
              <a:tblGrid>
                <a:gridCol w="1955800"/>
                <a:gridCol w="749300"/>
                <a:gridCol w="939800"/>
                <a:gridCol w="356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Coq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Proof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Syntax and Semantics of PA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SLPA.v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Separation Logic to PA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SLSET.v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7.32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 Separation Logic to MONA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13.10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Coq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7900" y="427990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Certified functions </a:t>
            </a:r>
            <a:r>
              <a:rPr lang="en-US" dirty="0" err="1" smtClean="0"/>
              <a:t>XPure</a:t>
            </a:r>
            <a:r>
              <a:rPr lang="en-US" dirty="0" smtClean="0"/>
              <a:t> (</a:t>
            </a:r>
            <a:r>
              <a:rPr lang="en-US" dirty="0" err="1" smtClean="0"/>
              <a:t>SLPA.v</a:t>
            </a:r>
            <a:r>
              <a:rPr lang="en-US" dirty="0" smtClean="0"/>
              <a:t>) and </a:t>
            </a:r>
            <a:r>
              <a:rPr lang="en-US" dirty="0" err="1" smtClean="0"/>
              <a:t>XMem</a:t>
            </a:r>
            <a:r>
              <a:rPr lang="en-US" dirty="0" smtClean="0"/>
              <a:t> (</a:t>
            </a:r>
            <a:r>
              <a:rPr lang="en-US" dirty="0" err="1" smtClean="0"/>
              <a:t>SLSET.v</a:t>
            </a:r>
            <a:r>
              <a:rPr lang="en-US" dirty="0" smtClean="0"/>
              <a:t>) are required to show the soundness of the compatible frame rule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9A2C-158B-6049-97AE-9E3A0DF387AA}" type="datetime1">
              <a:rPr lang="en-SG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06800"/>
          </a:xfrm>
        </p:spPr>
        <p:txBody>
          <a:bodyPr>
            <a:normAutofit/>
          </a:bodyPr>
          <a:lstStyle/>
          <a:p>
            <a:r>
              <a:rPr lang="en-US" dirty="0" smtClean="0"/>
              <a:t>Found two soundness issues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the paper pen proof of </a:t>
            </a:r>
            <a:r>
              <a:rPr lang="en-US" dirty="0" err="1" smtClean="0"/>
              <a:t>XPure</a:t>
            </a:r>
            <a:r>
              <a:rPr lang="en-US" dirty="0" smtClean="0"/>
              <a:t> function given in [Chin 2012] a condition was missing (p!=0) in one of the cases</a:t>
            </a:r>
          </a:p>
          <a:p>
            <a:pPr lvl="1"/>
            <a:r>
              <a:rPr lang="en-US" dirty="0" smtClean="0"/>
              <a:t>Certifying </a:t>
            </a:r>
            <a:r>
              <a:rPr lang="en-US" dirty="0" err="1" smtClean="0"/>
              <a:t>XMem</a:t>
            </a:r>
            <a:r>
              <a:rPr lang="en-US" dirty="0" smtClean="0"/>
              <a:t> function helped uncover a soundness bug in the implementation where the order of Matching and Splitting rules was wrong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192236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Chin, Wei-</a:t>
            </a:r>
            <a:r>
              <a:rPr lang="en-US" dirty="0" err="1"/>
              <a:t>Ngan</a:t>
            </a:r>
            <a:r>
              <a:rPr lang="en-US" dirty="0"/>
              <a:t>, et al. "Automated verification of shape, size and bag properties via user-defined predicates in separation logic." Science of Computer Programming 77.9 (2012): 1006-1036.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FE3A-CBA4-394B-824B-7E6BACFED7A2}" type="datetime1">
              <a:rPr lang="en-SG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Expressivity (and Performance)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821386"/>
              </p:ext>
            </p:extLst>
          </p:nvPr>
        </p:nvGraphicFramePr>
        <p:xfrm>
          <a:off x="609600" y="1676400"/>
          <a:ext cx="8077201" cy="381540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873621"/>
                <a:gridCol w="1087314"/>
                <a:gridCol w="1320312"/>
                <a:gridCol w="1320312"/>
                <a:gridCol w="1475642"/>
              </a:tblGrid>
              <a:tr h="71640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Program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(Seconds)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Sharing (%)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Compatibility</a:t>
                      </a:r>
                      <a:r>
                        <a:rPr lang="en-US" baseline="0" dirty="0" smtClean="0"/>
                        <a:t>(%)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PLL (Shape, Size)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</a:tr>
              <a:tr h="47441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Compatible Pairs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/>
                </a:tc>
              </a:tr>
              <a:tr h="47441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LL &amp;*</a:t>
                      </a:r>
                      <a:r>
                        <a:rPr lang="en-US" b="1" baseline="0" dirty="0" smtClean="0"/>
                        <a:t> SortedLL (Shape, Bag)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LL &amp;* Tree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512661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Process Scheduler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Disk</a:t>
                      </a:r>
                      <a:r>
                        <a:rPr lang="en-US" b="1" baseline="0" dirty="0" smtClean="0"/>
                        <a:t> IO Scheduler (Shape)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Doubly Circular List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8B099-27AA-964E-B348-DF1A55DBF630}" type="datetime1">
              <a:rPr lang="en-SG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Mechanism for Overlaid Data Structures</a:t>
            </a:r>
          </a:p>
          <a:p>
            <a:pPr lvl="1"/>
            <a:r>
              <a:rPr lang="en-US" dirty="0" smtClean="0"/>
              <a:t>Entailment Procedure for Verifying Programs with Compatible </a:t>
            </a:r>
            <a:r>
              <a:rPr lang="en-US" dirty="0" smtClean="0"/>
              <a:t>Sharing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Eliminate explicit Set constraints</a:t>
            </a:r>
          </a:p>
          <a:p>
            <a:pPr lvl="1"/>
            <a:r>
              <a:rPr lang="en-US" dirty="0" smtClean="0"/>
              <a:t>Unrestricted sharing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E500-8B8F-4A4A-A16A-75F33A5D3840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8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?</a:t>
            </a:r>
          </a:p>
          <a:p>
            <a:r>
              <a:rPr lang="en-US" dirty="0" smtClean="0"/>
              <a:t>Contact</a:t>
            </a:r>
          </a:p>
          <a:p>
            <a:pPr lvl="1"/>
            <a:r>
              <a:rPr lang="en-US" dirty="0" smtClean="0">
                <a:hlinkClick r:id="rId2"/>
              </a:rPr>
              <a:t>asankhaya@u.nus.edu</a:t>
            </a:r>
            <a:endParaRPr lang="en-US" dirty="0"/>
          </a:p>
          <a:p>
            <a:pPr lvl="1"/>
            <a:r>
              <a:rPr lang="en-US" dirty="0" smtClean="0"/>
              <a:t>Twitter</a:t>
            </a:r>
          </a:p>
          <a:p>
            <a:pPr lvl="2"/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asankhaya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5C625-B005-354E-BC19-1CA7E1A164F8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8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</a:t>
            </a:r>
            <a:r>
              <a:rPr lang="en-US" dirty="0" smtClean="0"/>
              <a:t>Verification with 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Hoare Logic</a:t>
            </a:r>
          </a:p>
          <a:p>
            <a:pPr lvl="1"/>
            <a:r>
              <a:rPr lang="en-US" dirty="0" smtClean="0"/>
              <a:t>Specify pre and post conditions for each method</a:t>
            </a:r>
          </a:p>
          <a:p>
            <a:r>
              <a:rPr lang="en-US" dirty="0" smtClean="0"/>
              <a:t>Separation Logic</a:t>
            </a:r>
          </a:p>
          <a:p>
            <a:pPr lvl="1"/>
            <a:r>
              <a:rPr lang="en-US" dirty="0" smtClean="0"/>
              <a:t>Heap manipulating programs</a:t>
            </a:r>
          </a:p>
          <a:p>
            <a:pPr lvl="1"/>
            <a:r>
              <a:rPr lang="en-US" dirty="0" smtClean="0"/>
              <a:t>Separating  conjunction “*” denotes disjoint heaps</a:t>
            </a:r>
          </a:p>
          <a:p>
            <a:r>
              <a:rPr lang="en-US" dirty="0" smtClean="0"/>
              <a:t>Using the HIP/SLEEK Verification Syste</a:t>
            </a:r>
            <a:r>
              <a:rPr lang="en-US" dirty="0"/>
              <a:t>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FB2CB-A39C-1C43-96BF-8B2844139B64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PhD Defense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8888-80FD-814E-A55F-02FBD63D2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1238250" y="2972810"/>
            <a:ext cx="2514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SG" altLang="en-US" sz="1800">
              <a:latin typeface="Arial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543050" y="3356985"/>
            <a:ext cx="1846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code verifier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Arial" charset="0"/>
              </a:rPr>
              <a:t>HIP</a:t>
            </a:r>
            <a:r>
              <a:rPr lang="en-US" altLang="en-US" sz="2400" i="1" dirty="0">
                <a:latin typeface="Arial" charset="0"/>
              </a:rPr>
              <a:t>)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4514850" y="2975985"/>
            <a:ext cx="2514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SG" altLang="en-US" sz="1800">
              <a:latin typeface="Arial" charset="0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4895850" y="3052185"/>
            <a:ext cx="1828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separation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logic prover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Arial" charset="0"/>
              </a:rPr>
              <a:t>SLEEK</a:t>
            </a:r>
            <a:r>
              <a:rPr lang="en-US" altLang="en-US" sz="2400" i="1" dirty="0">
                <a:latin typeface="Arial" charset="0"/>
              </a:rPr>
              <a:t>)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381250" y="1528185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Pre/Post</a:t>
            </a: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3829050" y="358558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170057" y="1525952"/>
            <a:ext cx="1640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Predicates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6191250" y="1525952"/>
            <a:ext cx="135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Lemmas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76250" y="152818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Code</a:t>
            </a: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33450" y="2061585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H="1">
            <a:off x="2609850" y="2061585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4819650" y="2061585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>
            <a:off x="5734050" y="2061585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" name="Group 16"/>
          <p:cNvGrpSpPr>
            <a:grpSpLocks/>
          </p:cNvGrpSpPr>
          <p:nvPr/>
        </p:nvGrpSpPr>
        <p:grpSpPr bwMode="auto">
          <a:xfrm>
            <a:off x="5219700" y="4347585"/>
            <a:ext cx="3489325" cy="917575"/>
            <a:chOff x="3840" y="3264"/>
            <a:chExt cx="2198" cy="578"/>
          </a:xfrm>
        </p:grpSpPr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840" y="3554"/>
              <a:ext cx="21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Arial" charset="0"/>
                </a:rPr>
                <a:t>range of pure provers …</a:t>
              </a:r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936" y="326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176" y="326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1543050" y="5341360"/>
            <a:ext cx="7100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>
                <a:latin typeface="Arial" charset="0"/>
              </a:rPr>
              <a:t>Omega, MONA, Isabelle, Coq, SMT, Redlog, MiniSAT, Mathematica</a:t>
            </a:r>
          </a:p>
        </p:txBody>
      </p:sp>
    </p:spTree>
    <p:extLst>
      <p:ext uri="{BB962C8B-B14F-4D97-AF65-F5344CB8AC3E}">
        <p14:creationId xmlns:p14="http://schemas.microsoft.com/office/powerpoint/2010/main" val="381901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– List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node* next;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57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Predicate</a:t>
            </a:r>
            <a:endParaRPr lang="en-US" dirty="0"/>
          </a:p>
        </p:txBody>
      </p:sp>
      <p:grpSp>
        <p:nvGrpSpPr>
          <p:cNvPr id="35" name="Group 50"/>
          <p:cNvGrpSpPr>
            <a:grpSpLocks/>
          </p:cNvGrpSpPr>
          <p:nvPr/>
        </p:nvGrpSpPr>
        <p:grpSpPr bwMode="auto">
          <a:xfrm>
            <a:off x="1154113" y="1662114"/>
            <a:ext cx="6592888" cy="1604963"/>
            <a:chOff x="864" y="2304"/>
            <a:chExt cx="4153" cy="1011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008" y="2304"/>
              <a:ext cx="33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Example of Acyclic List</a:t>
              </a:r>
              <a:r>
                <a:rPr lang="en-US" altLang="en-US" sz="2400" dirty="0">
                  <a:solidFill>
                    <a:schemeClr val="hlink"/>
                  </a:solidFill>
                  <a:latin typeface="+mn-lt"/>
                </a:rPr>
                <a:t> :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</a:rPr>
                <a:t>list(x)</a:t>
              </a:r>
              <a:endPara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endParaRP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864" y="2736"/>
              <a:ext cx="2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latin typeface="+mn-lt"/>
                </a:rPr>
                <a:t>x</a:t>
              </a: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4608" y="3024"/>
              <a:ext cx="4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null</a:t>
              </a:r>
              <a:endParaRPr lang="en-US" altLang="en-US" sz="1800" dirty="0">
                <a:latin typeface="+mn-lt"/>
              </a:endParaRPr>
            </a:p>
          </p:txBody>
        </p:sp>
        <p:grpSp>
          <p:nvGrpSpPr>
            <p:cNvPr id="39" name="Group 28"/>
            <p:cNvGrpSpPr>
              <a:grpSpLocks/>
            </p:cNvGrpSpPr>
            <p:nvPr/>
          </p:nvGrpSpPr>
          <p:grpSpPr bwMode="auto">
            <a:xfrm>
              <a:off x="1200" y="2976"/>
              <a:ext cx="432" cy="288"/>
              <a:chOff x="1296" y="2784"/>
              <a:chExt cx="432" cy="288"/>
            </a:xfrm>
          </p:grpSpPr>
          <p:sp>
            <p:nvSpPr>
              <p:cNvPr id="57" name="Rectangle 26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" name="Group 29"/>
            <p:cNvGrpSpPr>
              <a:grpSpLocks/>
            </p:cNvGrpSpPr>
            <p:nvPr/>
          </p:nvGrpSpPr>
          <p:grpSpPr bwMode="auto">
            <a:xfrm>
              <a:off x="1920" y="2976"/>
              <a:ext cx="432" cy="288"/>
              <a:chOff x="1296" y="2784"/>
              <a:chExt cx="432" cy="288"/>
            </a:xfrm>
          </p:grpSpPr>
          <p:sp>
            <p:nvSpPr>
              <p:cNvPr id="55" name="Rectangle 30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6" name="Line 31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" name="Group 35"/>
            <p:cNvGrpSpPr>
              <a:grpSpLocks/>
            </p:cNvGrpSpPr>
            <p:nvPr/>
          </p:nvGrpSpPr>
          <p:grpSpPr bwMode="auto">
            <a:xfrm>
              <a:off x="2640" y="2976"/>
              <a:ext cx="432" cy="288"/>
              <a:chOff x="1296" y="2784"/>
              <a:chExt cx="432" cy="288"/>
            </a:xfrm>
          </p:grpSpPr>
          <p:sp>
            <p:nvSpPr>
              <p:cNvPr id="53" name="Rectangle 36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4" name="Line 3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" name="Group 38"/>
            <p:cNvGrpSpPr>
              <a:grpSpLocks/>
            </p:cNvGrpSpPr>
            <p:nvPr/>
          </p:nvGrpSpPr>
          <p:grpSpPr bwMode="auto">
            <a:xfrm>
              <a:off x="3360" y="2976"/>
              <a:ext cx="432" cy="288"/>
              <a:chOff x="1296" y="2784"/>
              <a:chExt cx="432" cy="288"/>
            </a:xfrm>
          </p:grpSpPr>
          <p:sp>
            <p:nvSpPr>
              <p:cNvPr id="51" name="Rectangle 39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2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4080" y="2976"/>
              <a:ext cx="432" cy="288"/>
              <a:chOff x="1296" y="2784"/>
              <a:chExt cx="432" cy="288"/>
            </a:xfrm>
          </p:grpSpPr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0" name="Line 43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158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30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02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374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H="1">
              <a:off x="4368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7"/>
              <p:cNvSpPr txBox="1">
                <a:spLocks noChangeArrowheads="1"/>
              </p:cNvSpPr>
              <p:nvPr/>
            </p:nvSpPr>
            <p:spPr bwMode="auto">
              <a:xfrm>
                <a:off x="915988" y="3990254"/>
                <a:ext cx="70866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</a:rPr>
                  <a:t>list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(self) 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 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self=null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	          </a:t>
                </a:r>
                <a14:m>
                  <m:oMath xmlns:m="http://schemas.openxmlformats.org/officeDocument/2006/math" xmlns="">
                    <m:r>
                      <a:rPr lang="en-US" altLang="en-US" sz="3200" i="1" dirty="0" smtClean="0">
                        <a:solidFill>
                          <a:schemeClr val="hlink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∃</m:t>
                    </m:r>
                  </m:oMath>
                </a14:m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 . self</a:t>
                </a:r>
                <a:r>
                  <a:rPr lang="en-US" altLang="en-US" sz="3200" dirty="0" smtClean="0">
                    <a:solidFill>
                      <a:srgbClr val="FF0000"/>
                    </a:solidFill>
                    <a:latin typeface="+mn-lt"/>
                    <a:sym typeface="MT Extra" pitchFamily="18" charset="2"/>
                  </a:rPr>
                  <a:t>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node(_</a:t>
                </a:r>
                <a:r>
                  <a:rPr lang="en-US" altLang="en-US" sz="3200" baseline="-250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,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r) </a:t>
                </a:r>
                <a:r>
                  <a:rPr lang="en-US" altLang="en-US" sz="3200" dirty="0" smtClean="0">
                    <a:solidFill>
                      <a:srgbClr val="FF0000"/>
                    </a:solidFill>
                    <a:latin typeface="+mn-lt"/>
                    <a:sym typeface="Symbol" pitchFamily="18" charset="2"/>
                  </a:rPr>
                  <a:t>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list(r) </a:t>
                </a:r>
                <a:endPara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988" y="3990254"/>
                <a:ext cx="7086600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2150" t="-8523" b="-187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2543949" y="4876802"/>
            <a:ext cx="2572564" cy="955617"/>
            <a:chOff x="2489751" y="4991937"/>
            <a:chExt cx="2572609" cy="956232"/>
          </a:xfrm>
        </p:grpSpPr>
        <p:sp>
          <p:nvSpPr>
            <p:cNvPr id="61" name="TextBox 60"/>
            <p:cNvSpPr txBox="1"/>
            <p:nvPr/>
          </p:nvSpPr>
          <p:spPr>
            <a:xfrm>
              <a:off x="2489751" y="5486206"/>
              <a:ext cx="2572609" cy="461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1" dirty="0">
                  <a:solidFill>
                    <a:srgbClr val="FF0000"/>
                  </a:solidFill>
                </a:rPr>
                <a:t>pointer to memory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3956626" y="4991937"/>
              <a:ext cx="448498" cy="499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5846188" y="4876801"/>
            <a:ext cx="2602315" cy="955615"/>
            <a:chOff x="5575851" y="4992840"/>
            <a:chExt cx="2601584" cy="955262"/>
          </a:xfrm>
        </p:grpSpPr>
        <p:sp>
          <p:nvSpPr>
            <p:cNvPr id="64" name="TextBox 63"/>
            <p:cNvSpPr txBox="1"/>
            <p:nvPr/>
          </p:nvSpPr>
          <p:spPr>
            <a:xfrm>
              <a:off x="5575851" y="5486608"/>
              <a:ext cx="2601584" cy="4614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1" dirty="0">
                  <a:solidFill>
                    <a:srgbClr val="FF0000"/>
                  </a:solidFill>
                </a:rPr>
                <a:t>spatial conjunction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6242414" y="4992840"/>
              <a:ext cx="311063" cy="4969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489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Syntactic Abbreviation (ASCII)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auto">
              <a:xfrm>
                <a:off x="914400" y="1904998"/>
                <a:ext cx="70866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</a:rPr>
                  <a:t>list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(self)  self=null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	           </a:t>
                </a:r>
                <a14:m>
                  <m:oMath xmlns:m="http://schemas.openxmlformats.org/officeDocument/2006/math" xmlns="">
                    <m:r>
                      <a:rPr lang="en-US" altLang="en-US" sz="3200" i="1" dirty="0" smtClean="0">
                        <a:solidFill>
                          <a:schemeClr val="hlink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∃</m:t>
                    </m:r>
                  </m:oMath>
                </a14:m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r . self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MT Extra" pitchFamily="18" charset="2"/>
                  </a:rPr>
                  <a:t>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node(_</a:t>
                </a:r>
                <a:r>
                  <a:rPr lang="en-US" altLang="en-US" sz="3200" baseline="-250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, 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r)  list(r) </a:t>
                </a:r>
              </a:p>
            </p:txBody>
          </p:sp>
        </mc:Choice>
        <mc:Fallback xmlns="">
          <p:sp>
            <p:nvSpPr>
              <p:cNvPr id="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904998"/>
                <a:ext cx="7086600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2150" t="-7910" r="-2236" b="-180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12812" y="3047998"/>
            <a:ext cx="7086600" cy="2525018"/>
            <a:chOff x="1095375" y="3048000"/>
            <a:chExt cx="7086600" cy="2525018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095375" y="4495800"/>
              <a:ext cx="70866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solidFill>
                    <a:schemeClr val="hlink"/>
                  </a:solidFill>
                  <a:latin typeface="+mn-lt"/>
                </a:rPr>
                <a:t>list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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 ==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self=null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	 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       or 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self</a:t>
              </a:r>
              <a:r>
                <a:rPr lang="en-US" altLang="en-US" sz="32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::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node_</a:t>
              </a:r>
              <a:r>
                <a:rPr lang="en-US" altLang="en-US" sz="3200" baseline="-250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,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r  </a:t>
              </a:r>
              <a:r>
                <a:rPr lang="en-US" altLang="en-US" sz="32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r::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list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3657600" y="3048000"/>
              <a:ext cx="1752600" cy="1219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624698" y="5573018"/>
            <a:ext cx="4210768" cy="947856"/>
            <a:chOff x="3657600" y="5196197"/>
            <a:chExt cx="4211251" cy="948530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3657600" y="5682734"/>
              <a:ext cx="4211251" cy="46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i="1" dirty="0">
                  <a:latin typeface="+mn-lt"/>
                </a:rPr>
                <a:t>implicit existential instantiation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876940" y="5196197"/>
              <a:ext cx="261532" cy="4873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928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with Shape Property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node* next;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list&lt;&gt; == self=null or self::node&lt;_,q&gt;*q::list&lt;&gt;;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requires p::list&lt;&gt;</a:t>
            </a:r>
            <a:br>
              <a:rPr lang="en-US" dirty="0" smtClean="0"/>
            </a:br>
            <a:r>
              <a:rPr lang="en-US" dirty="0" smtClean="0"/>
              <a:t>ensures p::list&lt;&gt;;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2886302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Predicate Definition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41148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Method Pre and Post condition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86500" y="5472545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Memory Safety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4754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Size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26667" y="2011740"/>
            <a:ext cx="708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 err="1">
                <a:solidFill>
                  <a:schemeClr val="hlink"/>
                </a:solidFill>
                <a:latin typeface="+mn-lt"/>
              </a:rPr>
              <a:t>list</a:t>
            </a:r>
            <a:r>
              <a:rPr lang="en-US" altLang="en-US" sz="3200" dirty="0" err="1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n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  ==  self=null &amp; n=0</a:t>
            </a:r>
            <a:endParaRPr lang="en-US" altLang="en-US" sz="3200" dirty="0">
              <a:solidFill>
                <a:schemeClr val="hlink"/>
              </a:solidFill>
              <a:latin typeface="+mn-lt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	   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or  self::node</a:t>
            </a: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_</a:t>
            </a:r>
            <a:r>
              <a:rPr lang="en-US" altLang="en-US" sz="3200" baseline="-250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, </a:t>
            </a: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r  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r::listn-1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 err="1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inv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 n &gt;= 0</a:t>
            </a:r>
            <a:endParaRPr lang="en-US" altLang="en-US" sz="3200" dirty="0">
              <a:solidFill>
                <a:schemeClr val="hlink"/>
              </a:solidFill>
              <a:latin typeface="+mn-lt"/>
              <a:sym typeface="Symbol" pitchFamily="18" charset="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752600" y="1448321"/>
            <a:ext cx="5106278" cy="685278"/>
            <a:chOff x="1485900" y="1015777"/>
            <a:chExt cx="5106337" cy="685540"/>
          </a:xfrm>
        </p:grpSpPr>
        <p:sp>
          <p:nvSpPr>
            <p:cNvPr id="8" name="TextBox 1"/>
            <p:cNvSpPr txBox="1">
              <a:spLocks noChangeArrowheads="1"/>
            </p:cNvSpPr>
            <p:nvPr/>
          </p:nvSpPr>
          <p:spPr bwMode="auto">
            <a:xfrm>
              <a:off x="2875920" y="1015777"/>
              <a:ext cx="3716317" cy="40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i="1" dirty="0">
                  <a:solidFill>
                    <a:srgbClr val="FF0000"/>
                  </a:solidFill>
                  <a:latin typeface="+mn-lt"/>
                </a:rPr>
                <a:t>parameter on length of linked list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485900" y="1233348"/>
              <a:ext cx="1409716" cy="4679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447800" y="3581399"/>
            <a:ext cx="3511071" cy="400111"/>
            <a:chOff x="1562101" y="1015776"/>
            <a:chExt cx="3511114" cy="400264"/>
          </a:xfrm>
        </p:grpSpPr>
        <p:sp>
          <p:nvSpPr>
            <p:cNvPr id="12" name="TextBox 1"/>
            <p:cNvSpPr txBox="1">
              <a:spLocks noChangeArrowheads="1"/>
            </p:cNvSpPr>
            <p:nvPr/>
          </p:nvSpPr>
          <p:spPr bwMode="auto">
            <a:xfrm>
              <a:off x="2875920" y="1015777"/>
              <a:ext cx="2197295" cy="40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i="1" dirty="0">
                  <a:solidFill>
                    <a:srgbClr val="FF0000"/>
                  </a:solidFill>
                  <a:latin typeface="+mn-lt"/>
                </a:rPr>
                <a:t>p</a:t>
              </a:r>
              <a:r>
                <a:rPr lang="en-US" altLang="en-US" sz="2000" b="1" i="1" dirty="0" smtClean="0">
                  <a:solidFill>
                    <a:srgbClr val="FF0000"/>
                  </a:solidFill>
                  <a:latin typeface="+mn-lt"/>
                </a:rPr>
                <a:t>redicate invariant</a:t>
              </a:r>
              <a:endParaRPr lang="en-US" altLang="en-US" sz="2000" b="1" i="1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562101" y="1015776"/>
              <a:ext cx="1333516" cy="2175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124200" y="4267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  <a:latin typeface="+mn-lt"/>
              </a:rPr>
              <a:t>x::ll</a:t>
            </a:r>
            <a:r>
              <a:rPr lang="en-US" altLang="en-US" sz="24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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sym typeface="Symbol" pitchFamily="18" charset="2"/>
              </a:rPr>
              <a:t>5</a:t>
            </a:r>
            <a:r>
              <a:rPr lang="en-US" altLang="en-US" sz="24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</a:t>
            </a: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371600" y="4953002"/>
            <a:ext cx="6592888" cy="919163"/>
            <a:chOff x="864" y="2736"/>
            <a:chExt cx="4153" cy="579"/>
          </a:xfrm>
        </p:grpSpPr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64" y="2736"/>
              <a:ext cx="2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x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608" y="3024"/>
              <a:ext cx="4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null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1200" y="2976"/>
              <a:ext cx="432" cy="288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488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1920" y="2976"/>
              <a:ext cx="432" cy="288"/>
              <a:chOff x="1296" y="2784"/>
              <a:chExt cx="432" cy="288"/>
            </a:xfrm>
          </p:grpSpPr>
          <p:sp>
            <p:nvSpPr>
              <p:cNvPr id="37" name="Rectangle 25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8" name="Line 26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2640" y="2976"/>
              <a:ext cx="432" cy="288"/>
              <a:chOff x="1296" y="2784"/>
              <a:chExt cx="432" cy="288"/>
            </a:xfrm>
          </p:grpSpPr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30"/>
            <p:cNvGrpSpPr>
              <a:grpSpLocks/>
            </p:cNvGrpSpPr>
            <p:nvPr/>
          </p:nvGrpSpPr>
          <p:grpSpPr bwMode="auto">
            <a:xfrm>
              <a:off x="3360" y="2976"/>
              <a:ext cx="432" cy="288"/>
              <a:chOff x="1296" y="2784"/>
              <a:chExt cx="432" cy="288"/>
            </a:xfrm>
          </p:grpSpPr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33"/>
            <p:cNvGrpSpPr>
              <a:grpSpLocks/>
            </p:cNvGrpSpPr>
            <p:nvPr/>
          </p:nvGrpSpPr>
          <p:grpSpPr bwMode="auto">
            <a:xfrm>
              <a:off x="4080" y="2976"/>
              <a:ext cx="432" cy="288"/>
              <a:chOff x="1296" y="2784"/>
              <a:chExt cx="432" cy="288"/>
            </a:xfrm>
          </p:grpSpPr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158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30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302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>
              <a:off x="374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 flipH="1">
              <a:off x="4368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58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1148</Words>
  <Application>Microsoft Macintosh PowerPoint</Application>
  <PresentationFormat>On-screen Show (4:3)</PresentationFormat>
  <Paragraphs>305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Specifying Compatible Sharing in Data Structures</vt:lpstr>
      <vt:lpstr>Building Reliable Software</vt:lpstr>
      <vt:lpstr>Automated Verification with SL</vt:lpstr>
      <vt:lpstr>Overview</vt:lpstr>
      <vt:lpstr>An Example – List Length</vt:lpstr>
      <vt:lpstr>List Predicate</vt:lpstr>
      <vt:lpstr>Syntactic Abbreviation (ASCII)</vt:lpstr>
      <vt:lpstr>Verify with Shape Property</vt:lpstr>
      <vt:lpstr>With Size</vt:lpstr>
      <vt:lpstr>Verify with Shape and Size</vt:lpstr>
      <vt:lpstr>Frame Rule</vt:lpstr>
      <vt:lpstr>From Separation to Sharing</vt:lpstr>
      <vt:lpstr>Overlaid Data Structures</vt:lpstr>
      <vt:lpstr>Compatible Sharing</vt:lpstr>
      <vt:lpstr>Related Work</vt:lpstr>
      <vt:lpstr>Key Contributions</vt:lpstr>
      <vt:lpstr>LL &amp;* Tree</vt:lpstr>
      <vt:lpstr>Memory Specifications</vt:lpstr>
      <vt:lpstr>Compatible Frame Rule</vt:lpstr>
      <vt:lpstr>DISK IO Scheduler Example</vt:lpstr>
      <vt:lpstr>Implementation</vt:lpstr>
      <vt:lpstr>Coq Development</vt:lpstr>
      <vt:lpstr>Correctness</vt:lpstr>
      <vt:lpstr>Expressivity (and Performance)</vt:lpstr>
      <vt:lpstr>Conclusions</vt:lpstr>
      <vt:lpstr>Thank You !</vt:lpstr>
    </vt:vector>
  </TitlesOfParts>
  <Company>SourceClear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Specifying Compatible Sharing in Data Structures</dc:title>
  <dc:creator>Asankhaya Sharma</dc:creator>
  <cp:lastModifiedBy>Asankhaya Sharma</cp:lastModifiedBy>
  <cp:revision>9</cp:revision>
  <dcterms:created xsi:type="dcterms:W3CDTF">2015-10-10T01:12:44Z</dcterms:created>
  <dcterms:modified xsi:type="dcterms:W3CDTF">2015-10-10T13:09:57Z</dcterms:modified>
</cp:coreProperties>
</file>