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273" r:id="rId3"/>
    <p:sldId id="274" r:id="rId4"/>
    <p:sldId id="272" r:id="rId5"/>
    <p:sldId id="259" r:id="rId6"/>
    <p:sldId id="261" r:id="rId7"/>
    <p:sldId id="265" r:id="rId8"/>
    <p:sldId id="271" r:id="rId9"/>
    <p:sldId id="260" r:id="rId10"/>
    <p:sldId id="258" r:id="rId11"/>
    <p:sldId id="266" r:id="rId12"/>
    <p:sldId id="267" r:id="rId13"/>
    <p:sldId id="268" r:id="rId14"/>
    <p:sldId id="269" r:id="rId15"/>
    <p:sldId id="262" r:id="rId16"/>
    <p:sldId id="263" r:id="rId17"/>
    <p:sldId id="270" r:id="rId18"/>
    <p:sldId id="264" r:id="rId19"/>
    <p:sldId id="257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193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printerSettings" Target="printerSettings/printerSettings1.bin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Constraints (Num)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Tacas</c:v>
                </c:pt>
                <c:pt idx="1">
                  <c:v>Schedule2</c:v>
                </c:pt>
                <c:pt idx="2">
                  <c:v>Replace</c:v>
                </c:pt>
                <c:pt idx="3">
                  <c:v>Totinfo</c:v>
                </c:pt>
                <c:pt idx="4">
                  <c:v>Print Tokens2</c:v>
                </c:pt>
                <c:pt idx="5">
                  <c:v>Space</c:v>
                </c:pt>
                <c:pt idx="6">
                  <c:v>Grep</c:v>
                </c:pt>
                <c:pt idx="7">
                  <c:v>Flex</c:v>
                </c:pt>
                <c:pt idx="8">
                  <c:v>Sed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848.0</c:v>
                </c:pt>
                <c:pt idx="1">
                  <c:v>960.0</c:v>
                </c:pt>
                <c:pt idx="2">
                  <c:v>264.0</c:v>
                </c:pt>
                <c:pt idx="3">
                  <c:v>256.0</c:v>
                </c:pt>
                <c:pt idx="4">
                  <c:v>632.0</c:v>
                </c:pt>
                <c:pt idx="5">
                  <c:v>100.0</c:v>
                </c:pt>
                <c:pt idx="6">
                  <c:v>512.0</c:v>
                </c:pt>
                <c:pt idx="7">
                  <c:v>576.0</c:v>
                </c:pt>
                <c:pt idx="8">
                  <c:v>144.0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Constraints with CVA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Tacas</c:v>
                </c:pt>
                <c:pt idx="1">
                  <c:v>Schedule2</c:v>
                </c:pt>
                <c:pt idx="2">
                  <c:v>Replace</c:v>
                </c:pt>
                <c:pt idx="3">
                  <c:v>Totinfo</c:v>
                </c:pt>
                <c:pt idx="4">
                  <c:v>Print Tokens2</c:v>
                </c:pt>
                <c:pt idx="5">
                  <c:v>Space</c:v>
                </c:pt>
                <c:pt idx="6">
                  <c:v>Grep</c:v>
                </c:pt>
                <c:pt idx="7">
                  <c:v>Flex</c:v>
                </c:pt>
                <c:pt idx="8">
                  <c:v>Sed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601.0</c:v>
                </c:pt>
                <c:pt idx="1">
                  <c:v>821.0</c:v>
                </c:pt>
                <c:pt idx="2">
                  <c:v>219.0</c:v>
                </c:pt>
                <c:pt idx="3">
                  <c:v>210.0</c:v>
                </c:pt>
                <c:pt idx="4">
                  <c:v>632.0</c:v>
                </c:pt>
                <c:pt idx="5">
                  <c:v>91.0</c:v>
                </c:pt>
                <c:pt idx="6">
                  <c:v>56.0</c:v>
                </c:pt>
                <c:pt idx="7">
                  <c:v>340.0</c:v>
                </c:pt>
                <c:pt idx="8">
                  <c:v>17.0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77469336"/>
        <c:axId val="-2077259176"/>
      </c:barChart>
      <c:catAx>
        <c:axId val="-2077469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077259176"/>
        <c:crosses val="autoZero"/>
        <c:auto val="1"/>
        <c:lblAlgn val="ctr"/>
        <c:lblOffset val="100"/>
        <c:noMultiLvlLbl val="0"/>
      </c:catAx>
      <c:valAx>
        <c:axId val="-2077259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7469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(Secs)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Tacas</c:v>
                </c:pt>
                <c:pt idx="1">
                  <c:v>Schedule2</c:v>
                </c:pt>
                <c:pt idx="2">
                  <c:v>Replace</c:v>
                </c:pt>
                <c:pt idx="3">
                  <c:v>Totinfo</c:v>
                </c:pt>
                <c:pt idx="4">
                  <c:v>Print Tokens2</c:v>
                </c:pt>
                <c:pt idx="5">
                  <c:v>Space</c:v>
                </c:pt>
                <c:pt idx="6">
                  <c:v>Grep</c:v>
                </c:pt>
                <c:pt idx="7">
                  <c:v>Flex</c:v>
                </c:pt>
                <c:pt idx="8">
                  <c:v>Sed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43.7</c:v>
                </c:pt>
                <c:pt idx="1">
                  <c:v>78.4</c:v>
                </c:pt>
                <c:pt idx="2">
                  <c:v>53.9</c:v>
                </c:pt>
                <c:pt idx="3">
                  <c:v>24.7</c:v>
                </c:pt>
                <c:pt idx="4">
                  <c:v>180.9</c:v>
                </c:pt>
                <c:pt idx="5">
                  <c:v>82.6</c:v>
                </c:pt>
                <c:pt idx="6">
                  <c:v>55.3</c:v>
                </c:pt>
                <c:pt idx="7">
                  <c:v>180.5</c:v>
                </c:pt>
                <c:pt idx="8">
                  <c:v>13.9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Time with CVA</c:v>
                </c:pt>
              </c:strCache>
            </c:strRef>
          </c:tx>
          <c:invertIfNegative val="0"/>
          <c:cat>
            <c:strRef>
              <c:f>Sheet1!$A$2:$A$10</c:f>
              <c:strCache>
                <c:ptCount val="9"/>
                <c:pt idx="0">
                  <c:v>Tacas</c:v>
                </c:pt>
                <c:pt idx="1">
                  <c:v>Schedule2</c:v>
                </c:pt>
                <c:pt idx="2">
                  <c:v>Replace</c:v>
                </c:pt>
                <c:pt idx="3">
                  <c:v>Totinfo</c:v>
                </c:pt>
                <c:pt idx="4">
                  <c:v>Print Tokens2</c:v>
                </c:pt>
                <c:pt idx="5">
                  <c:v>Space</c:v>
                </c:pt>
                <c:pt idx="6">
                  <c:v>Grep</c:v>
                </c:pt>
                <c:pt idx="7">
                  <c:v>Flex</c:v>
                </c:pt>
                <c:pt idx="8">
                  <c:v>Sed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24.2</c:v>
                </c:pt>
                <c:pt idx="1">
                  <c:v>34.6</c:v>
                </c:pt>
                <c:pt idx="2">
                  <c:v>39.7</c:v>
                </c:pt>
                <c:pt idx="3">
                  <c:v>11.8</c:v>
                </c:pt>
                <c:pt idx="4">
                  <c:v>78.5</c:v>
                </c:pt>
                <c:pt idx="5">
                  <c:v>52.5</c:v>
                </c:pt>
                <c:pt idx="6">
                  <c:v>19.3</c:v>
                </c:pt>
                <c:pt idx="7">
                  <c:v>101.0</c:v>
                </c:pt>
                <c:pt idx="8">
                  <c:v>7.5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53486984"/>
        <c:axId val="-2054064360"/>
      </c:barChart>
      <c:catAx>
        <c:axId val="-2053486984"/>
        <c:scaling>
          <c:orientation val="minMax"/>
        </c:scaling>
        <c:delete val="0"/>
        <c:axPos val="b"/>
        <c:majorTickMark val="out"/>
        <c:minorTickMark val="none"/>
        <c:tickLblPos val="nextTo"/>
        <c:crossAx val="-2054064360"/>
        <c:crosses val="autoZero"/>
        <c:auto val="1"/>
        <c:lblAlgn val="ctr"/>
        <c:lblOffset val="100"/>
        <c:noMultiLvlLbl val="0"/>
      </c:catAx>
      <c:valAx>
        <c:axId val="-20540643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348698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64D5C6-E6BE-884F-BB98-CADCB5E84216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26E50D6F-EC1D-C94D-89A6-C5BCCB730E85}">
      <dgm:prSet phldrT="[Text]"/>
      <dgm:spPr/>
      <dgm:t>
        <a:bodyPr/>
        <a:lstStyle/>
        <a:p>
          <a:r>
            <a:rPr lang="en-US" dirty="0" smtClean="0"/>
            <a:t>Change Value Analysis of Program</a:t>
          </a:r>
          <a:endParaRPr lang="en-US" dirty="0"/>
        </a:p>
      </dgm:t>
    </dgm:pt>
    <dgm:pt modelId="{1E99A891-4E77-0441-9CAF-0492A74CF6BD}" type="parTrans" cxnId="{CF39DDBC-255B-8647-8429-EBE38A2B45D5}">
      <dgm:prSet/>
      <dgm:spPr/>
      <dgm:t>
        <a:bodyPr/>
        <a:lstStyle/>
        <a:p>
          <a:endParaRPr lang="en-US"/>
        </a:p>
      </dgm:t>
    </dgm:pt>
    <dgm:pt modelId="{77A1D7C2-7ACE-BB4C-9DD8-53EF54B4999D}" type="sibTrans" cxnId="{CF39DDBC-255B-8647-8429-EBE38A2B45D5}">
      <dgm:prSet/>
      <dgm:spPr/>
      <dgm:t>
        <a:bodyPr/>
        <a:lstStyle/>
        <a:p>
          <a:endParaRPr lang="en-US"/>
        </a:p>
      </dgm:t>
    </dgm:pt>
    <dgm:pt modelId="{6F0269AD-21C4-B84E-9C2F-72B6CEDD0851}">
      <dgm:prSet phldrT="[Text]"/>
      <dgm:spPr/>
      <dgm:t>
        <a:bodyPr/>
        <a:lstStyle/>
        <a:p>
          <a:r>
            <a:rPr lang="en-US" dirty="0" smtClean="0"/>
            <a:t>Program with Undefined Behaviors</a:t>
          </a:r>
          <a:endParaRPr lang="en-US" dirty="0"/>
        </a:p>
      </dgm:t>
    </dgm:pt>
    <dgm:pt modelId="{A4B3E123-037A-714F-BE16-74A9C487AD33}" type="parTrans" cxnId="{1D270B06-7C2F-CD48-A299-6D9E9EFE3301}">
      <dgm:prSet/>
      <dgm:spPr/>
      <dgm:t>
        <a:bodyPr/>
        <a:lstStyle/>
        <a:p>
          <a:endParaRPr lang="en-US"/>
        </a:p>
      </dgm:t>
    </dgm:pt>
    <dgm:pt modelId="{5FFF00AB-6286-8B41-8688-301CEEE38A9A}" type="sibTrans" cxnId="{1D270B06-7C2F-CD48-A299-6D9E9EFE3301}">
      <dgm:prSet/>
      <dgm:spPr/>
      <dgm:t>
        <a:bodyPr/>
        <a:lstStyle/>
        <a:p>
          <a:endParaRPr lang="en-US"/>
        </a:p>
      </dgm:t>
    </dgm:pt>
    <dgm:pt modelId="{B1C11ABF-C63D-DD43-8CFF-A86B4B5B75BB}">
      <dgm:prSet phldrT="[Text]"/>
      <dgm:spPr/>
      <dgm:t>
        <a:bodyPr/>
        <a:lstStyle/>
        <a:p>
          <a:r>
            <a:rPr lang="en-US" dirty="0" smtClean="0"/>
            <a:t>Compiler Optimizations</a:t>
          </a:r>
          <a:endParaRPr lang="en-US" dirty="0"/>
        </a:p>
      </dgm:t>
    </dgm:pt>
    <dgm:pt modelId="{AFB737A1-F72B-8F44-AFBF-9AD637F1063F}" type="parTrans" cxnId="{F4C5B047-6DD4-F240-A729-D7EEAC9F7816}">
      <dgm:prSet/>
      <dgm:spPr/>
      <dgm:t>
        <a:bodyPr/>
        <a:lstStyle/>
        <a:p>
          <a:endParaRPr lang="en-US"/>
        </a:p>
      </dgm:t>
    </dgm:pt>
    <dgm:pt modelId="{AC505595-F0EB-FC4F-B13B-AF17F3209ABA}" type="sibTrans" cxnId="{F4C5B047-6DD4-F240-A729-D7EEAC9F7816}">
      <dgm:prSet/>
      <dgm:spPr/>
      <dgm:t>
        <a:bodyPr/>
        <a:lstStyle/>
        <a:p>
          <a:endParaRPr lang="en-US"/>
        </a:p>
      </dgm:t>
    </dgm:pt>
    <dgm:pt modelId="{30162EC2-1561-C04B-85B8-330E7D5D70B3}">
      <dgm:prSet phldrT="[Text]"/>
      <dgm:spPr/>
      <dgm:t>
        <a:bodyPr/>
        <a:lstStyle/>
        <a:p>
          <a:r>
            <a:rPr lang="en-US" dirty="0" smtClean="0"/>
            <a:t>Binary for Symbolic Execution</a:t>
          </a:r>
          <a:endParaRPr lang="en-US" dirty="0"/>
        </a:p>
      </dgm:t>
    </dgm:pt>
    <dgm:pt modelId="{8ED0CBE6-6D49-474D-A23C-877020FB2BCD}" type="parTrans" cxnId="{D5009D26-FD82-AC46-8EFA-8BEFAE3BC7AA}">
      <dgm:prSet/>
      <dgm:spPr/>
      <dgm:t>
        <a:bodyPr/>
        <a:lstStyle/>
        <a:p>
          <a:endParaRPr lang="en-US"/>
        </a:p>
      </dgm:t>
    </dgm:pt>
    <dgm:pt modelId="{BF56FB4F-EEDB-3A46-848D-E244C20B5941}" type="sibTrans" cxnId="{D5009D26-FD82-AC46-8EFA-8BEFAE3BC7AA}">
      <dgm:prSet/>
      <dgm:spPr/>
      <dgm:t>
        <a:bodyPr/>
        <a:lstStyle/>
        <a:p>
          <a:endParaRPr lang="en-US"/>
        </a:p>
      </dgm:t>
    </dgm:pt>
    <dgm:pt modelId="{DD04C587-4D7F-C34B-9D4B-CE9835799F3C}" type="pres">
      <dgm:prSet presAssocID="{FF64D5C6-E6BE-884F-BB98-CADCB5E84216}" presName="Name0" presStyleCnt="0">
        <dgm:presLayoutVars>
          <dgm:dir/>
          <dgm:resizeHandles val="exact"/>
        </dgm:presLayoutVars>
      </dgm:prSet>
      <dgm:spPr/>
    </dgm:pt>
    <dgm:pt modelId="{13DF42A1-C2ED-D640-86A3-169198D475F0}" type="pres">
      <dgm:prSet presAssocID="{26E50D6F-EC1D-C94D-89A6-C5BCCB730E85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FE71257-9A22-B740-83F0-23EBE2F746EA}" type="pres">
      <dgm:prSet presAssocID="{77A1D7C2-7ACE-BB4C-9DD8-53EF54B4999D}" presName="sibTrans" presStyleLbl="sibTrans2D1" presStyleIdx="0" presStyleCnt="3"/>
      <dgm:spPr/>
      <dgm:t>
        <a:bodyPr/>
        <a:lstStyle/>
        <a:p>
          <a:endParaRPr lang="en-US"/>
        </a:p>
      </dgm:t>
    </dgm:pt>
    <dgm:pt modelId="{42A406D4-F200-CD40-A686-677FDAFD0848}" type="pres">
      <dgm:prSet presAssocID="{77A1D7C2-7ACE-BB4C-9DD8-53EF54B4999D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8C4ADA61-57D5-9344-B1E2-FFEEF8B8D098}" type="pres">
      <dgm:prSet presAssocID="{6F0269AD-21C4-B84E-9C2F-72B6CEDD0851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1D5F12-CF66-4E4B-A547-0C96A543C463}" type="pres">
      <dgm:prSet presAssocID="{5FFF00AB-6286-8B41-8688-301CEEE38A9A}" presName="sibTrans" presStyleLbl="sibTrans2D1" presStyleIdx="1" presStyleCnt="3"/>
      <dgm:spPr/>
      <dgm:t>
        <a:bodyPr/>
        <a:lstStyle/>
        <a:p>
          <a:endParaRPr lang="en-US"/>
        </a:p>
      </dgm:t>
    </dgm:pt>
    <dgm:pt modelId="{5595506D-670E-7C4A-8B16-75BFE9B1E6B8}" type="pres">
      <dgm:prSet presAssocID="{5FFF00AB-6286-8B41-8688-301CEEE38A9A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D0A8B526-E81D-E949-A1A0-912670B35358}" type="pres">
      <dgm:prSet presAssocID="{B1C11ABF-C63D-DD43-8CFF-A86B4B5B75BB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C08A8-1C9E-6E49-9B8C-193D572DB17B}" type="pres">
      <dgm:prSet presAssocID="{AC505595-F0EB-FC4F-B13B-AF17F3209ABA}" presName="sibTrans" presStyleLbl="sibTrans2D1" presStyleIdx="2" presStyleCnt="3"/>
      <dgm:spPr/>
      <dgm:t>
        <a:bodyPr/>
        <a:lstStyle/>
        <a:p>
          <a:endParaRPr lang="en-US"/>
        </a:p>
      </dgm:t>
    </dgm:pt>
    <dgm:pt modelId="{99F26D67-4CEF-0A4D-AD7C-E310A7CF73D3}" type="pres">
      <dgm:prSet presAssocID="{AC505595-F0EB-FC4F-B13B-AF17F3209ABA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9520366D-347F-FC4D-8870-074F9E642397}" type="pres">
      <dgm:prSet presAssocID="{30162EC2-1561-C04B-85B8-330E7D5D70B3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684AC26-C21F-F043-8E8C-9760C7ED9F2A}" type="presOf" srcId="{30162EC2-1561-C04B-85B8-330E7D5D70B3}" destId="{9520366D-347F-FC4D-8870-074F9E642397}" srcOrd="0" destOrd="0" presId="urn:microsoft.com/office/officeart/2005/8/layout/process1"/>
    <dgm:cxn modelId="{3A4BCDF1-060B-E140-B4A4-8F4B9CFA5DA4}" type="presOf" srcId="{77A1D7C2-7ACE-BB4C-9DD8-53EF54B4999D}" destId="{BFE71257-9A22-B740-83F0-23EBE2F746EA}" srcOrd="0" destOrd="0" presId="urn:microsoft.com/office/officeart/2005/8/layout/process1"/>
    <dgm:cxn modelId="{E9649893-F9FC-8D44-83B8-70F9107E105A}" type="presOf" srcId="{AC505595-F0EB-FC4F-B13B-AF17F3209ABA}" destId="{102C08A8-1C9E-6E49-9B8C-193D572DB17B}" srcOrd="0" destOrd="0" presId="urn:microsoft.com/office/officeart/2005/8/layout/process1"/>
    <dgm:cxn modelId="{C3A5DD19-A779-FB45-B2CC-EBB811A4317D}" type="presOf" srcId="{FF64D5C6-E6BE-884F-BB98-CADCB5E84216}" destId="{DD04C587-4D7F-C34B-9D4B-CE9835799F3C}" srcOrd="0" destOrd="0" presId="urn:microsoft.com/office/officeart/2005/8/layout/process1"/>
    <dgm:cxn modelId="{F4C5B047-6DD4-F240-A729-D7EEAC9F7816}" srcId="{FF64D5C6-E6BE-884F-BB98-CADCB5E84216}" destId="{B1C11ABF-C63D-DD43-8CFF-A86B4B5B75BB}" srcOrd="2" destOrd="0" parTransId="{AFB737A1-F72B-8F44-AFBF-9AD637F1063F}" sibTransId="{AC505595-F0EB-FC4F-B13B-AF17F3209ABA}"/>
    <dgm:cxn modelId="{EADD3322-3760-C749-9005-E28B30305CFE}" type="presOf" srcId="{AC505595-F0EB-FC4F-B13B-AF17F3209ABA}" destId="{99F26D67-4CEF-0A4D-AD7C-E310A7CF73D3}" srcOrd="1" destOrd="0" presId="urn:microsoft.com/office/officeart/2005/8/layout/process1"/>
    <dgm:cxn modelId="{1A19B66A-165E-EA4F-ABC5-CDFE36D9F784}" type="presOf" srcId="{26E50D6F-EC1D-C94D-89A6-C5BCCB730E85}" destId="{13DF42A1-C2ED-D640-86A3-169198D475F0}" srcOrd="0" destOrd="0" presId="urn:microsoft.com/office/officeart/2005/8/layout/process1"/>
    <dgm:cxn modelId="{FBCB32F2-F1AF-0F4C-8EC5-5C85FE3859A0}" type="presOf" srcId="{B1C11ABF-C63D-DD43-8CFF-A86B4B5B75BB}" destId="{D0A8B526-E81D-E949-A1A0-912670B35358}" srcOrd="0" destOrd="0" presId="urn:microsoft.com/office/officeart/2005/8/layout/process1"/>
    <dgm:cxn modelId="{4039CD9E-4254-B14C-A9EC-201F487D24F7}" type="presOf" srcId="{77A1D7C2-7ACE-BB4C-9DD8-53EF54B4999D}" destId="{42A406D4-F200-CD40-A686-677FDAFD0848}" srcOrd="1" destOrd="0" presId="urn:microsoft.com/office/officeart/2005/8/layout/process1"/>
    <dgm:cxn modelId="{F9DEF198-BE16-A747-89C8-B6E33DADDD12}" type="presOf" srcId="{5FFF00AB-6286-8B41-8688-301CEEE38A9A}" destId="{551D5F12-CF66-4E4B-A547-0C96A543C463}" srcOrd="0" destOrd="0" presId="urn:microsoft.com/office/officeart/2005/8/layout/process1"/>
    <dgm:cxn modelId="{ECA22911-4D47-4E41-B43D-06C94246C407}" type="presOf" srcId="{5FFF00AB-6286-8B41-8688-301CEEE38A9A}" destId="{5595506D-670E-7C4A-8B16-75BFE9B1E6B8}" srcOrd="1" destOrd="0" presId="urn:microsoft.com/office/officeart/2005/8/layout/process1"/>
    <dgm:cxn modelId="{BFEA5BF4-1C47-F044-AFC3-183A6EF98A19}" type="presOf" srcId="{6F0269AD-21C4-B84E-9C2F-72B6CEDD0851}" destId="{8C4ADA61-57D5-9344-B1E2-FFEEF8B8D098}" srcOrd="0" destOrd="0" presId="urn:microsoft.com/office/officeart/2005/8/layout/process1"/>
    <dgm:cxn modelId="{1D270B06-7C2F-CD48-A299-6D9E9EFE3301}" srcId="{FF64D5C6-E6BE-884F-BB98-CADCB5E84216}" destId="{6F0269AD-21C4-B84E-9C2F-72B6CEDD0851}" srcOrd="1" destOrd="0" parTransId="{A4B3E123-037A-714F-BE16-74A9C487AD33}" sibTransId="{5FFF00AB-6286-8B41-8688-301CEEE38A9A}"/>
    <dgm:cxn modelId="{CF39DDBC-255B-8647-8429-EBE38A2B45D5}" srcId="{FF64D5C6-E6BE-884F-BB98-CADCB5E84216}" destId="{26E50D6F-EC1D-C94D-89A6-C5BCCB730E85}" srcOrd="0" destOrd="0" parTransId="{1E99A891-4E77-0441-9CAF-0492A74CF6BD}" sibTransId="{77A1D7C2-7ACE-BB4C-9DD8-53EF54B4999D}"/>
    <dgm:cxn modelId="{D5009D26-FD82-AC46-8EFA-8BEFAE3BC7AA}" srcId="{FF64D5C6-E6BE-884F-BB98-CADCB5E84216}" destId="{30162EC2-1561-C04B-85B8-330E7D5D70B3}" srcOrd="3" destOrd="0" parTransId="{8ED0CBE6-6D49-474D-A23C-877020FB2BCD}" sibTransId="{BF56FB4F-EEDB-3A46-848D-E244C20B5941}"/>
    <dgm:cxn modelId="{ECB8FACE-4C8D-8D44-AA96-BA3F2D9A7EDF}" type="presParOf" srcId="{DD04C587-4D7F-C34B-9D4B-CE9835799F3C}" destId="{13DF42A1-C2ED-D640-86A3-169198D475F0}" srcOrd="0" destOrd="0" presId="urn:microsoft.com/office/officeart/2005/8/layout/process1"/>
    <dgm:cxn modelId="{CDF6365B-1541-B446-8165-334A70396B80}" type="presParOf" srcId="{DD04C587-4D7F-C34B-9D4B-CE9835799F3C}" destId="{BFE71257-9A22-B740-83F0-23EBE2F746EA}" srcOrd="1" destOrd="0" presId="urn:microsoft.com/office/officeart/2005/8/layout/process1"/>
    <dgm:cxn modelId="{40004D67-A27A-1E48-816E-EF7F99E16E22}" type="presParOf" srcId="{BFE71257-9A22-B740-83F0-23EBE2F746EA}" destId="{42A406D4-F200-CD40-A686-677FDAFD0848}" srcOrd="0" destOrd="0" presId="urn:microsoft.com/office/officeart/2005/8/layout/process1"/>
    <dgm:cxn modelId="{CD1428D2-501C-F444-94CA-CA1FC3A9AA95}" type="presParOf" srcId="{DD04C587-4D7F-C34B-9D4B-CE9835799F3C}" destId="{8C4ADA61-57D5-9344-B1E2-FFEEF8B8D098}" srcOrd="2" destOrd="0" presId="urn:microsoft.com/office/officeart/2005/8/layout/process1"/>
    <dgm:cxn modelId="{3889948E-6C01-0A4F-AC45-128461B4BE8B}" type="presParOf" srcId="{DD04C587-4D7F-C34B-9D4B-CE9835799F3C}" destId="{551D5F12-CF66-4E4B-A547-0C96A543C463}" srcOrd="3" destOrd="0" presId="urn:microsoft.com/office/officeart/2005/8/layout/process1"/>
    <dgm:cxn modelId="{FE606849-6148-054E-8A15-8025656178A3}" type="presParOf" srcId="{551D5F12-CF66-4E4B-A547-0C96A543C463}" destId="{5595506D-670E-7C4A-8B16-75BFE9B1E6B8}" srcOrd="0" destOrd="0" presId="urn:microsoft.com/office/officeart/2005/8/layout/process1"/>
    <dgm:cxn modelId="{56AD9AD4-8FE1-4A4C-ACE3-6B3CA6F372D6}" type="presParOf" srcId="{DD04C587-4D7F-C34B-9D4B-CE9835799F3C}" destId="{D0A8B526-E81D-E949-A1A0-912670B35358}" srcOrd="4" destOrd="0" presId="urn:microsoft.com/office/officeart/2005/8/layout/process1"/>
    <dgm:cxn modelId="{48B675A1-ECA5-6043-A83A-7CC4D58B6A76}" type="presParOf" srcId="{DD04C587-4D7F-C34B-9D4B-CE9835799F3C}" destId="{102C08A8-1C9E-6E49-9B8C-193D572DB17B}" srcOrd="5" destOrd="0" presId="urn:microsoft.com/office/officeart/2005/8/layout/process1"/>
    <dgm:cxn modelId="{1545B212-8218-6245-AD1C-CD1E9D48280F}" type="presParOf" srcId="{102C08A8-1C9E-6E49-9B8C-193D572DB17B}" destId="{99F26D67-4CEF-0A4D-AD7C-E310A7CF73D3}" srcOrd="0" destOrd="0" presId="urn:microsoft.com/office/officeart/2005/8/layout/process1"/>
    <dgm:cxn modelId="{30A6572D-3574-9740-A550-C7F740D0663D}" type="presParOf" srcId="{DD04C587-4D7F-C34B-9D4B-CE9835799F3C}" destId="{9520366D-347F-FC4D-8870-074F9E642397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F42A1-C2ED-D640-86A3-169198D475F0}">
      <dsp:nvSpPr>
        <dsp:cNvPr id="0" name=""/>
        <dsp:cNvSpPr/>
      </dsp:nvSpPr>
      <dsp:spPr>
        <a:xfrm>
          <a:off x="3616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Change Value Analysis of Program</a:t>
          </a:r>
          <a:endParaRPr lang="en-US" sz="1800" kern="1200" dirty="0"/>
        </a:p>
      </dsp:txBody>
      <dsp:txXfrm>
        <a:off x="31403" y="1816401"/>
        <a:ext cx="1525650" cy="893160"/>
      </dsp:txXfrm>
    </dsp:sp>
    <dsp:sp modelId="{BFE71257-9A22-B740-83F0-23EBE2F746EA}">
      <dsp:nvSpPr>
        <dsp:cNvPr id="0" name=""/>
        <dsp:cNvSpPr/>
      </dsp:nvSpPr>
      <dsp:spPr>
        <a:xfrm>
          <a:off x="1742963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1742963" y="2145338"/>
        <a:ext cx="234653" cy="235285"/>
      </dsp:txXfrm>
    </dsp:sp>
    <dsp:sp modelId="{8C4ADA61-57D5-9344-B1E2-FFEEF8B8D098}">
      <dsp:nvSpPr>
        <dsp:cNvPr id="0" name=""/>
        <dsp:cNvSpPr/>
      </dsp:nvSpPr>
      <dsp:spPr>
        <a:xfrm>
          <a:off x="2217330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Program with Undefined Behaviors</a:t>
          </a:r>
          <a:endParaRPr lang="en-US" sz="1800" kern="1200" dirty="0"/>
        </a:p>
      </dsp:txBody>
      <dsp:txXfrm>
        <a:off x="2245117" y="1816401"/>
        <a:ext cx="1525650" cy="893160"/>
      </dsp:txXfrm>
    </dsp:sp>
    <dsp:sp modelId="{551D5F12-CF66-4E4B-A547-0C96A543C463}">
      <dsp:nvSpPr>
        <dsp:cNvPr id="0" name=""/>
        <dsp:cNvSpPr/>
      </dsp:nvSpPr>
      <dsp:spPr>
        <a:xfrm>
          <a:off x="3956677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956677" y="2145338"/>
        <a:ext cx="234653" cy="235285"/>
      </dsp:txXfrm>
    </dsp:sp>
    <dsp:sp modelId="{D0A8B526-E81D-E949-A1A0-912670B35358}">
      <dsp:nvSpPr>
        <dsp:cNvPr id="0" name=""/>
        <dsp:cNvSpPr/>
      </dsp:nvSpPr>
      <dsp:spPr>
        <a:xfrm>
          <a:off x="4431044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Compiler Optimizations</a:t>
          </a:r>
          <a:endParaRPr lang="en-US" sz="1800" kern="1200" dirty="0"/>
        </a:p>
      </dsp:txBody>
      <dsp:txXfrm>
        <a:off x="4458831" y="1816401"/>
        <a:ext cx="1525650" cy="893160"/>
      </dsp:txXfrm>
    </dsp:sp>
    <dsp:sp modelId="{102C08A8-1C9E-6E49-9B8C-193D572DB17B}">
      <dsp:nvSpPr>
        <dsp:cNvPr id="0" name=""/>
        <dsp:cNvSpPr/>
      </dsp:nvSpPr>
      <dsp:spPr>
        <a:xfrm>
          <a:off x="6170391" y="2066909"/>
          <a:ext cx="335219" cy="392143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6170391" y="2145338"/>
        <a:ext cx="234653" cy="235285"/>
      </dsp:txXfrm>
    </dsp:sp>
    <dsp:sp modelId="{9520366D-347F-FC4D-8870-074F9E642397}">
      <dsp:nvSpPr>
        <dsp:cNvPr id="0" name=""/>
        <dsp:cNvSpPr/>
      </dsp:nvSpPr>
      <dsp:spPr>
        <a:xfrm>
          <a:off x="6644759" y="1788614"/>
          <a:ext cx="1581224" cy="9487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Binary for Symbolic Execution</a:t>
          </a:r>
          <a:endParaRPr lang="en-US" sz="1800" kern="1200" dirty="0"/>
        </a:p>
      </dsp:txBody>
      <dsp:txXfrm>
        <a:off x="6672546" y="1816401"/>
        <a:ext cx="1525650" cy="893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1E3A3-EC9B-544E-A5A0-F0775B4219A4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662EA-B266-524C-86D1-C80BB0552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721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30B19-E878-CC48-B101-20695FB1CC46}" type="datetimeFigureOut">
              <a:rPr lang="en-US" smtClean="0"/>
              <a:t>5/6/14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40E2CD-BDC5-AE4D-ABD5-9EBF7601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185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D4624-C16B-7D4E-A315-44178ED32239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8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8581-3BC1-174C-A5C6-117739F1697A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19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CF5F2-7446-174E-BA15-63594B443E6F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3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967-048E-7245-ADCC-31C6A977DA76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3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9C224-193C-1D49-A3C5-47989F381B26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A6460-EF36-9547-B0CA-0430039676F9}" type="datetime1">
              <a:rPr lang="en-SG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7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C7172-D8C0-9D44-B11B-AB2386E357BD}" type="datetime1">
              <a:rPr lang="en-SG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22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F5E5F-08F8-BF4E-B30B-D9726E35BE09}" type="datetime1">
              <a:rPr lang="en-SG" smtClean="0"/>
              <a:t>5/6/14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7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29487-B7F9-1B40-9505-1BB5435A8C20}" type="datetime1">
              <a:rPr lang="en-SG" smtClean="0"/>
              <a:t>5/6/14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09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AEC3B-E006-6241-8031-A56F4A098E80}" type="datetime1">
              <a:rPr lang="en-SG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29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6070-30FE-EC44-A79F-35A91E42C449}" type="datetime1">
              <a:rPr lang="en-SG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4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EF888-791E-F046-840E-A3B189DF0502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CC0B-8AFB-9A41-9B49-B931BD7CA8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4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delion/pathgrind" TargetMode="External"/><Relationship Id="rId3" Type="http://schemas.openxmlformats.org/officeDocument/2006/relationships/hyperlink" Target="https://github.com/codelion/pa.llv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Exploiting Undefined Behaviors for Efficient Symbolic Execution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Asankhaya</a:t>
            </a:r>
            <a:r>
              <a:rPr lang="en-US" dirty="0" smtClean="0"/>
              <a:t> Sharma</a:t>
            </a:r>
            <a:br>
              <a:rPr lang="en-US" dirty="0" smtClean="0"/>
            </a:br>
            <a:r>
              <a:rPr lang="en-US" dirty="0" smtClean="0"/>
              <a:t>National University of Singapore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4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Value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8975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foo 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y, </a:t>
            </a:r>
            <a:r>
              <a:rPr lang="en-US" sz="2400" dirty="0" err="1" smtClean="0"/>
              <a:t>int</a:t>
            </a:r>
            <a:r>
              <a:rPr lang="en-US" sz="2400" dirty="0" smtClean="0"/>
              <a:t> z)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r>
              <a:rPr lang="en-US" sz="2400" dirty="0" smtClean="0"/>
              <a:t>   a = z;</a:t>
            </a:r>
          </a:p>
          <a:p>
            <a:r>
              <a:rPr lang="en-US" sz="2400" dirty="0" smtClean="0"/>
              <a:t>   if (x – y &gt; 0)</a:t>
            </a:r>
          </a:p>
          <a:p>
            <a:r>
              <a:rPr lang="en-US" sz="2400" dirty="0" smtClean="0"/>
              <a:t>	a = x;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else</a:t>
            </a:r>
          </a:p>
          <a:p>
            <a:r>
              <a:rPr lang="en-US" sz="2400" dirty="0" smtClean="0"/>
              <a:t>	a = y; </a:t>
            </a:r>
          </a:p>
          <a:p>
            <a:r>
              <a:rPr lang="en-US" sz="2400" dirty="0" smtClean="0"/>
              <a:t>   if (z &gt; a)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(“z is max”);</a:t>
            </a:r>
          </a:p>
          <a:p>
            <a:r>
              <a:rPr lang="en-US" sz="2400" dirty="0" smtClean="0"/>
              <a:t>   return a;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2319475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Changed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3362879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Unchanged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29200" y="4451348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C3933-CCF1-2240-A73D-E8CEDBE01348}" type="datetime1">
              <a:rPr lang="en-SG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98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Value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8975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foo (</a:t>
            </a:r>
            <a:r>
              <a:rPr lang="en-US" sz="2400" dirty="0" err="1" smtClean="0"/>
              <a:t>int</a:t>
            </a:r>
            <a:r>
              <a:rPr lang="en-US" sz="2400" dirty="0" smtClean="0"/>
              <a:t> x, </a:t>
            </a:r>
            <a:r>
              <a:rPr lang="en-US" sz="2400" dirty="0" err="1" smtClean="0"/>
              <a:t>int</a:t>
            </a:r>
            <a:r>
              <a:rPr lang="en-US" sz="2400" dirty="0" smtClean="0"/>
              <a:t> y, </a:t>
            </a:r>
            <a:r>
              <a:rPr lang="en-US" sz="2400" dirty="0" err="1" smtClean="0"/>
              <a:t>int</a:t>
            </a:r>
            <a:r>
              <a:rPr lang="en-US" sz="2400" dirty="0" smtClean="0"/>
              <a:t> z)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a;</a:t>
            </a:r>
          </a:p>
          <a:p>
            <a:r>
              <a:rPr lang="en-US" sz="2400" dirty="0" smtClean="0"/>
              <a:t>   a = z;</a:t>
            </a:r>
          </a:p>
          <a:p>
            <a:r>
              <a:rPr lang="en-US" sz="2400" dirty="0" smtClean="0"/>
              <a:t>   if (x – y &gt; 0)</a:t>
            </a:r>
          </a:p>
          <a:p>
            <a:r>
              <a:rPr lang="en-US" sz="2400" dirty="0" smtClean="0"/>
              <a:t>	a = x;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else</a:t>
            </a:r>
          </a:p>
          <a:p>
            <a:r>
              <a:rPr lang="en-US" sz="2400" dirty="0" smtClean="0"/>
              <a:t>	a = y; </a:t>
            </a:r>
          </a:p>
          <a:p>
            <a:r>
              <a:rPr lang="en-US" sz="2400" dirty="0" smtClean="0"/>
              <a:t>   if (z &gt; a)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(“z is max”);</a:t>
            </a:r>
          </a:p>
          <a:p>
            <a:r>
              <a:rPr lang="en-US" sz="2400" dirty="0" smtClean="0"/>
              <a:t>   return </a:t>
            </a:r>
            <a:r>
              <a:rPr lang="en-US" sz="2400" dirty="0" smtClean="0">
                <a:solidFill>
                  <a:schemeClr val="accent2"/>
                </a:solidFill>
              </a:rPr>
              <a:t>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2319475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Changed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3362879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Unchanged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29200" y="4451348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54936" y="2319475"/>
            <a:ext cx="842317" cy="544234"/>
          </a:xfrm>
          <a:prstGeom prst="round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/>
              </a:rPr>
              <a:t>a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20C5-7CC7-F147-B844-8AB64B320B71}" type="datetime1">
              <a:rPr lang="en-SG" smtClean="0"/>
              <a:t>5/6/14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797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 Value Analysis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8975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foo (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2"/>
                </a:solidFill>
              </a:rPr>
              <a:t>x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504D"/>
                </a:solidFill>
              </a:rPr>
              <a:t>y</a:t>
            </a:r>
            <a:r>
              <a:rPr lang="en-US" sz="2400" dirty="0" smtClean="0"/>
              <a:t>,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1"/>
                </a:solidFill>
              </a:rPr>
              <a:t>z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{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C0504D"/>
                </a:solidFill>
              </a:rPr>
              <a:t>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</a:t>
            </a:r>
            <a:r>
              <a:rPr lang="en-US" sz="2400" dirty="0" smtClean="0">
                <a:solidFill>
                  <a:srgbClr val="C0504D"/>
                </a:solidFill>
              </a:rPr>
              <a:t>a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chemeClr val="accent1"/>
                </a:solidFill>
              </a:rPr>
              <a:t>z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if (</a:t>
            </a:r>
            <a:r>
              <a:rPr lang="en-US" sz="2400" dirty="0" smtClean="0">
                <a:solidFill>
                  <a:srgbClr val="C0504D"/>
                </a:solidFill>
              </a:rPr>
              <a:t>x</a:t>
            </a:r>
            <a:r>
              <a:rPr lang="en-US" sz="2400" dirty="0" smtClean="0"/>
              <a:t> – </a:t>
            </a:r>
            <a:r>
              <a:rPr lang="en-US" sz="2400" dirty="0" smtClean="0">
                <a:solidFill>
                  <a:srgbClr val="C0504D"/>
                </a:solidFill>
              </a:rPr>
              <a:t>y</a:t>
            </a:r>
            <a:r>
              <a:rPr lang="en-US" sz="2400" dirty="0" smtClean="0"/>
              <a:t> &gt; 0)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504D"/>
                </a:solidFill>
              </a:rPr>
              <a:t>a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C0504D"/>
                </a:solidFill>
              </a:rPr>
              <a:t>x</a:t>
            </a:r>
            <a:r>
              <a:rPr lang="en-US" sz="2400" dirty="0" smtClean="0"/>
              <a:t>;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else</a:t>
            </a:r>
          </a:p>
          <a:p>
            <a:r>
              <a:rPr lang="en-US" sz="2400" dirty="0" smtClean="0"/>
              <a:t>	</a:t>
            </a:r>
            <a:r>
              <a:rPr lang="en-US" sz="2400" dirty="0" smtClean="0">
                <a:solidFill>
                  <a:srgbClr val="C0504D"/>
                </a:solidFill>
              </a:rPr>
              <a:t>a</a:t>
            </a:r>
            <a:r>
              <a:rPr lang="en-US" sz="2400" dirty="0" smtClean="0"/>
              <a:t> = </a:t>
            </a:r>
            <a:r>
              <a:rPr lang="en-US" sz="2400" dirty="0" smtClean="0">
                <a:solidFill>
                  <a:srgbClr val="C0504D"/>
                </a:solidFill>
              </a:rPr>
              <a:t>y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   if (</a:t>
            </a:r>
            <a:r>
              <a:rPr lang="en-US" sz="2400" dirty="0" smtClean="0">
                <a:solidFill>
                  <a:srgbClr val="4F81BD"/>
                </a:solidFill>
              </a:rPr>
              <a:t>z</a:t>
            </a:r>
            <a:r>
              <a:rPr lang="en-US" sz="2400" dirty="0" smtClean="0"/>
              <a:t> &gt; </a:t>
            </a:r>
            <a:r>
              <a:rPr lang="en-US" sz="2400" dirty="0" smtClean="0">
                <a:solidFill>
                  <a:srgbClr val="C0504D"/>
                </a:solidFill>
              </a:rPr>
              <a:t>a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  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(“z is max”);</a:t>
            </a:r>
          </a:p>
          <a:p>
            <a:r>
              <a:rPr lang="en-US" sz="2400" dirty="0" smtClean="0"/>
              <a:t>   return </a:t>
            </a:r>
            <a:r>
              <a:rPr lang="en-US" sz="2400" dirty="0" smtClean="0">
                <a:solidFill>
                  <a:schemeClr val="accent2"/>
                </a:solidFill>
              </a:rPr>
              <a:t>a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5029200" y="2319475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Changed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3362879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Unchanged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29200" y="4451348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54936" y="2319475"/>
            <a:ext cx="958946" cy="544234"/>
          </a:xfrm>
          <a:prstGeom prst="round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ffectLst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, x, y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54936" y="3346826"/>
            <a:ext cx="958946" cy="544234"/>
          </a:xfrm>
          <a:prstGeom prst="round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/>
              </a:rPr>
              <a:t>z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67894" y="4451348"/>
            <a:ext cx="945988" cy="544234"/>
          </a:xfrm>
          <a:prstGeom prst="round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BBC95-5F52-5248-8464-AD1DE1B79B5C}" type="datetime1">
              <a:rPr lang="en-SG" smtClean="0"/>
              <a:t>5/6/14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60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Undefined Behaviors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89755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foo (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x,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y,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z)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a;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a = </a:t>
            </a:r>
            <a:r>
              <a:rPr lang="en-US" sz="2400" dirty="0" smtClean="0">
                <a:solidFill>
                  <a:srgbClr val="4F81BD"/>
                </a:solidFill>
              </a:rPr>
              <a:t>*</a:t>
            </a:r>
            <a:r>
              <a:rPr lang="en-US" sz="2400" dirty="0" smtClean="0">
                <a:solidFill>
                  <a:srgbClr val="000000"/>
                </a:solidFill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if (x – y &gt; 0)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a = x;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else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a = y;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if (</a:t>
            </a:r>
            <a:r>
              <a:rPr lang="en-US" sz="2400" dirty="0" smtClean="0">
                <a:solidFill>
                  <a:srgbClr val="4F81BD"/>
                </a:solidFill>
              </a:rPr>
              <a:t>*</a:t>
            </a:r>
            <a:r>
              <a:rPr lang="en-US" sz="2400" dirty="0" smtClean="0">
                <a:solidFill>
                  <a:srgbClr val="000000"/>
                </a:solidFill>
              </a:rPr>
              <a:t> &gt; a)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   </a:t>
            </a:r>
            <a:r>
              <a:rPr lang="en-US" sz="2400" dirty="0" err="1" smtClean="0">
                <a:solidFill>
                  <a:srgbClr val="000000"/>
                </a:solidFill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</a:rPr>
              <a:t>(“z is max”);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return a;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5029200" y="2319475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Changed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029200" y="3362879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Unchanged 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5029200" y="4451348"/>
            <a:ext cx="2138190" cy="54423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Undefined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554936" y="2319475"/>
            <a:ext cx="958946" cy="544234"/>
          </a:xfrm>
          <a:prstGeom prst="round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effectLst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effectLst/>
              </a:rPr>
              <a:t>, x, y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554936" y="3346826"/>
            <a:ext cx="958946" cy="544234"/>
          </a:xfrm>
          <a:prstGeom prst="round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  <a:effectLst/>
              </a:rPr>
              <a:t>z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567894" y="4451348"/>
            <a:ext cx="945988" cy="544234"/>
          </a:xfrm>
          <a:prstGeom prst="round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70531" y="5580697"/>
            <a:ext cx="33433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Replace Unchanged variables with nondeterministic value *</a:t>
            </a:r>
            <a:endParaRPr lang="en-US" sz="2000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1D04F-650C-9B41-AD1F-4EAB0622FA32}" type="datetime1">
              <a:rPr lang="en-SG" smtClean="0"/>
              <a:t>5/6/14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58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Compiler Optimizations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89755"/>
            <a:ext cx="3657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foo (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x,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y,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z)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a;</a:t>
            </a:r>
          </a:p>
          <a:p>
            <a:r>
              <a:rPr lang="en-US" sz="2400" dirty="0" smtClean="0">
                <a:solidFill>
                  <a:srgbClr val="4F81BD"/>
                </a:solidFill>
              </a:rPr>
              <a:t>   a = *;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if (x – y &gt; 0)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a = x;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else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a = y; </a:t>
            </a:r>
          </a:p>
          <a:p>
            <a:r>
              <a:rPr lang="en-US" sz="2400" dirty="0" smtClean="0">
                <a:solidFill>
                  <a:srgbClr val="4F81BD"/>
                </a:solidFill>
              </a:rPr>
              <a:t>   if (* &gt; a)</a:t>
            </a:r>
          </a:p>
          <a:p>
            <a:r>
              <a:rPr lang="en-US" sz="2400" dirty="0" smtClean="0">
                <a:solidFill>
                  <a:srgbClr val="4F81BD"/>
                </a:solidFill>
              </a:rPr>
              <a:t>      </a:t>
            </a:r>
            <a:r>
              <a:rPr lang="en-US" sz="2400" dirty="0" err="1" smtClean="0">
                <a:solidFill>
                  <a:srgbClr val="4F81BD"/>
                </a:solidFill>
              </a:rPr>
              <a:t>printf</a:t>
            </a:r>
            <a:r>
              <a:rPr lang="en-US" sz="2400" dirty="0" smtClean="0">
                <a:solidFill>
                  <a:srgbClr val="4F81BD"/>
                </a:solidFill>
              </a:rPr>
              <a:t>(“z is max”);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return a;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70076" y="1733849"/>
            <a:ext cx="351788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foo (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x,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y,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z)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</a:rPr>
              <a:t>int</a:t>
            </a:r>
            <a:r>
              <a:rPr lang="en-US" sz="2400" dirty="0" smtClean="0">
                <a:solidFill>
                  <a:srgbClr val="000000"/>
                </a:solidFill>
              </a:rPr>
              <a:t> a;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if (x – y &gt; 0)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a = x;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smtClean="0">
                <a:solidFill>
                  <a:srgbClr val="000000"/>
                </a:solidFill>
              </a:rPr>
              <a:t>  else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	a = y; 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   return a;</a:t>
            </a:r>
          </a:p>
          <a:p>
            <a:r>
              <a:rPr lang="en-US" sz="2400" dirty="0" smtClean="0">
                <a:solidFill>
                  <a:srgbClr val="000000"/>
                </a:solidFill>
              </a:rPr>
              <a:t>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3667724" y="3304280"/>
            <a:ext cx="894152" cy="51831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94728" y="5813960"/>
            <a:ext cx="39957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Eliminates 3 lines from the program</a:t>
            </a:r>
            <a:endParaRPr lang="en-US" sz="20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8A45F-A6E3-3543-B294-EEEB14D654BC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00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Change Value Analysis implemented as a compiler pass in LLVM</a:t>
            </a:r>
          </a:p>
          <a:p>
            <a:r>
              <a:rPr lang="en-US" dirty="0" smtClean="0"/>
              <a:t>Use an existing tool </a:t>
            </a:r>
            <a:r>
              <a:rPr lang="en-US" dirty="0" err="1" smtClean="0"/>
              <a:t>Fuzzgrind</a:t>
            </a:r>
            <a:r>
              <a:rPr lang="en-US" dirty="0" smtClean="0"/>
              <a:t> for symbolic execution of binaries</a:t>
            </a:r>
          </a:p>
          <a:p>
            <a:r>
              <a:rPr lang="en-US" dirty="0" smtClean="0"/>
              <a:t>Benchmarks from Software-artifact Infrastructure Repository (SIR)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3BD6A-BF0A-B745-A8E1-78AA6BE815AE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432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60890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561569" y="1461732"/>
            <a:ext cx="212523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30% Reduction in Number of Constraints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B3E31-33A8-8549-84F2-014F8EECBE5F}" type="datetime1">
              <a:rPr lang="en-SG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770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4175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72579" y="1449925"/>
            <a:ext cx="2125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48% Reduction in Time taken for Symbolic Execution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4C3C7-423D-D644-AF9A-A6FF402B3831}" type="datetime1">
              <a:rPr lang="en-SG" smtClean="0"/>
              <a:t>5/6/14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307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Systematically introducing undefined behaviors in programs can speed up symbolic execution</a:t>
            </a:r>
          </a:p>
          <a:p>
            <a:r>
              <a:rPr lang="en-US" dirty="0" smtClean="0"/>
              <a:t>Compilers already optimize code for efficiency and size, we show that they can also optimize code for use in symbolic execution and testing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2F163-CCD7-ED4E-ADCF-77F1BA8671E5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97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Questions ?</a:t>
            </a:r>
          </a:p>
          <a:p>
            <a:r>
              <a:rPr lang="en-US" dirty="0" smtClean="0"/>
              <a:t>Source Code (GPL 3)</a:t>
            </a:r>
          </a:p>
          <a:p>
            <a:pPr lvl="1"/>
            <a:r>
              <a:rPr lang="en-US" dirty="0" smtClean="0">
                <a:hlinkClick r:id="rId2"/>
              </a:rPr>
              <a:t>https://github.com/codelion/pathgrind</a:t>
            </a:r>
            <a:endParaRPr lang="en-US" dirty="0" smtClean="0"/>
          </a:p>
          <a:p>
            <a:pPr lvl="1"/>
            <a:r>
              <a:rPr lang="en-US" dirty="0" smtClean="0">
                <a:hlinkClick r:id="rId3"/>
              </a:rPr>
              <a:t>https://github.com/codelion/pa.llvm</a:t>
            </a:r>
            <a:endParaRPr lang="en-US" dirty="0" smtClean="0"/>
          </a:p>
          <a:p>
            <a:r>
              <a:rPr lang="en-US" dirty="0" smtClean="0"/>
              <a:t>Contact</a:t>
            </a:r>
          </a:p>
          <a:p>
            <a:pPr lvl="1"/>
            <a:r>
              <a:rPr lang="en-US" dirty="0" err="1" smtClean="0"/>
              <a:t>asankhaya@nus.edu.sg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33145-AFFA-D348-9184-7EFD4B2CCBDF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65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967-048E-7245-ADCC-31C6A977DA76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645" y="1417638"/>
            <a:ext cx="4857597" cy="474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327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Slicing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967-048E-7245-ADCC-31C6A977DA76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1689755"/>
            <a:ext cx="15313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x = a;</a:t>
            </a:r>
          </a:p>
          <a:p>
            <a:r>
              <a:rPr lang="en-US" sz="2400" dirty="0"/>
              <a:t>y</a:t>
            </a:r>
            <a:r>
              <a:rPr lang="en-US" sz="2400" dirty="0" smtClean="0"/>
              <a:t> = 5;</a:t>
            </a:r>
          </a:p>
          <a:p>
            <a:r>
              <a:rPr lang="en-US" sz="2400" dirty="0" smtClean="0"/>
              <a:t>if (a &gt; 0)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b = x + y; 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f (*)	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x = </a:t>
            </a:r>
            <a:r>
              <a:rPr lang="en-US" sz="2400" dirty="0"/>
              <a:t>1</a:t>
            </a:r>
            <a:r>
              <a:rPr lang="en-US" sz="2400" dirty="0" smtClean="0"/>
              <a:t>;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r>
              <a:rPr lang="en-US" sz="2400" dirty="0" smtClean="0"/>
              <a:t>   y = 0;</a:t>
            </a:r>
          </a:p>
          <a:p>
            <a:r>
              <a:rPr lang="en-US" sz="2400" dirty="0"/>
              <a:t>i</a:t>
            </a:r>
            <a:r>
              <a:rPr lang="en-US" sz="2400" dirty="0" smtClean="0"/>
              <a:t>f (y &gt; 0)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z = x;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160032" y="3014505"/>
            <a:ext cx="957458" cy="28220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32728" y="2368174"/>
            <a:ext cx="134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Slicing </a:t>
            </a:r>
            <a:r>
              <a:rPr lang="en-US" dirty="0" err="1" smtClean="0"/>
              <a:t>w.r.t</a:t>
            </a:r>
            <a:r>
              <a:rPr lang="en-US" dirty="0" smtClean="0"/>
              <a:t> variable z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93609" y="1689755"/>
            <a:ext cx="153132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4F81BD"/>
                </a:solidFill>
              </a:rPr>
              <a:t>x = a;</a:t>
            </a:r>
          </a:p>
          <a:p>
            <a:r>
              <a:rPr lang="en-US" sz="2400" dirty="0">
                <a:solidFill>
                  <a:srgbClr val="4F81BD"/>
                </a:solidFill>
              </a:rPr>
              <a:t>y</a:t>
            </a:r>
            <a:r>
              <a:rPr lang="en-US" sz="2400" dirty="0" smtClean="0">
                <a:solidFill>
                  <a:srgbClr val="4F81BD"/>
                </a:solidFill>
              </a:rPr>
              <a:t> = 5;</a:t>
            </a:r>
          </a:p>
          <a:p>
            <a:r>
              <a:rPr lang="en-US" sz="2400" dirty="0" smtClean="0"/>
              <a:t>if (a &gt; 0)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b = x + y; </a:t>
            </a:r>
          </a:p>
          <a:p>
            <a:r>
              <a:rPr lang="en-US" sz="2400" dirty="0">
                <a:solidFill>
                  <a:srgbClr val="4F81BD"/>
                </a:solidFill>
              </a:rPr>
              <a:t>i</a:t>
            </a:r>
            <a:r>
              <a:rPr lang="en-US" sz="2400" dirty="0" smtClean="0">
                <a:solidFill>
                  <a:srgbClr val="4F81BD"/>
                </a:solidFill>
              </a:rPr>
              <a:t>f (*)</a:t>
            </a:r>
            <a:r>
              <a:rPr lang="en-US" sz="2400" dirty="0" smtClean="0"/>
              <a:t>	</a:t>
            </a:r>
          </a:p>
          <a:p>
            <a:r>
              <a:rPr lang="en-US" sz="2400" dirty="0">
                <a:solidFill>
                  <a:srgbClr val="4F81BD"/>
                </a:solidFill>
              </a:rPr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  x = </a:t>
            </a:r>
            <a:r>
              <a:rPr lang="en-US" sz="2400" dirty="0">
                <a:solidFill>
                  <a:srgbClr val="4F81BD"/>
                </a:solidFill>
              </a:rPr>
              <a:t>1</a:t>
            </a:r>
            <a:r>
              <a:rPr lang="en-US" sz="2400" dirty="0" smtClean="0">
                <a:solidFill>
                  <a:srgbClr val="4F81BD"/>
                </a:solidFill>
              </a:rPr>
              <a:t>; </a:t>
            </a:r>
          </a:p>
          <a:p>
            <a:r>
              <a:rPr lang="en-US" sz="2400" dirty="0"/>
              <a:t>e</a:t>
            </a:r>
            <a:r>
              <a:rPr lang="en-US" sz="2400" dirty="0" smtClean="0"/>
              <a:t>lse</a:t>
            </a:r>
          </a:p>
          <a:p>
            <a:r>
              <a:rPr lang="en-US" sz="2400" dirty="0" smtClean="0"/>
              <a:t>   y = 0;</a:t>
            </a:r>
          </a:p>
          <a:p>
            <a:r>
              <a:rPr lang="en-US" sz="2400" dirty="0">
                <a:solidFill>
                  <a:srgbClr val="4F81BD"/>
                </a:solidFill>
              </a:rPr>
              <a:t>i</a:t>
            </a:r>
            <a:r>
              <a:rPr lang="en-US" sz="2400" dirty="0" smtClean="0">
                <a:solidFill>
                  <a:srgbClr val="4F81BD"/>
                </a:solidFill>
              </a:rPr>
              <a:t>f (y &gt; 0)</a:t>
            </a:r>
          </a:p>
          <a:p>
            <a:r>
              <a:rPr lang="en-US" sz="2400" dirty="0">
                <a:solidFill>
                  <a:srgbClr val="4F81BD"/>
                </a:solidFill>
              </a:rPr>
              <a:t> </a:t>
            </a:r>
            <a:r>
              <a:rPr lang="en-US" sz="2400" dirty="0" smtClean="0">
                <a:solidFill>
                  <a:srgbClr val="4F81BD"/>
                </a:solidFill>
              </a:rPr>
              <a:t>  z = x;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380780" y="1821531"/>
            <a:ext cx="827188" cy="307864"/>
          </a:xfrm>
          <a:prstGeom prst="roundRect">
            <a:avLst/>
          </a:prstGeom>
          <a:noFill/>
          <a:ln w="1270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606352" y="1686255"/>
            <a:ext cx="277110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Slicing may include dependencies from infeasible paths 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838206" y="5237835"/>
            <a:ext cx="430579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Jaffar</a:t>
            </a:r>
            <a:r>
              <a:rPr lang="en-US" dirty="0"/>
              <a:t>, </a:t>
            </a:r>
            <a:r>
              <a:rPr lang="en-US" dirty="0" err="1"/>
              <a:t>Joxan</a:t>
            </a:r>
            <a:r>
              <a:rPr lang="en-US" dirty="0"/>
              <a:t>, et al. "Path-sensitive backward slicing." </a:t>
            </a:r>
            <a:r>
              <a:rPr lang="en-US" i="1" dirty="0"/>
              <a:t>Static Analysis</a:t>
            </a:r>
            <a:r>
              <a:rPr lang="en-US" dirty="0"/>
              <a:t>. Springer Berlin Heidelberg, 2012. 231-247.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81778" y="3429286"/>
            <a:ext cx="277110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Using Change Value analysis - “a” is in </a:t>
            </a:r>
            <a:r>
              <a:rPr lang="en-US" sz="2400" i="1" dirty="0" smtClean="0"/>
              <a:t>Unchanged </a:t>
            </a:r>
            <a:r>
              <a:rPr lang="en-US" sz="2400" dirty="0" smtClean="0"/>
              <a:t>set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8101517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Pony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41967-048E-7245-ADCC-31C6A977DA76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841405"/>
            <a:ext cx="6519213" cy="3393574"/>
          </a:xfrm>
          <a:prstGeom prst="rect">
            <a:avLst/>
          </a:prstGeom>
        </p:spPr>
      </p:pic>
      <p:pic>
        <p:nvPicPr>
          <p:cNvPr id="8" name="Picture 7" descr="Screen Shot 2014-06-04 at 2.47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07" y="1270122"/>
            <a:ext cx="7317949" cy="287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94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Works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68006" y="5748371"/>
            <a:ext cx="602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Hall, Anthony. "</a:t>
            </a:r>
            <a:r>
              <a:rPr lang="en-US" dirty="0" err="1"/>
              <a:t>Realising</a:t>
            </a:r>
            <a:r>
              <a:rPr lang="en-US" dirty="0"/>
              <a:t> the Benefits of Formal Methods." J. UCS 13.5 (2007): 669-678.</a:t>
            </a:r>
          </a:p>
        </p:txBody>
      </p:sp>
      <p:pic>
        <p:nvPicPr>
          <p:cNvPr id="7" name="Picture 6" descr="Screen Shot 2014-06-04 at 1.59.1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006" y="1518120"/>
            <a:ext cx="6069511" cy="3974342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282B7-9D66-2A4E-9F9F-3A4DE2D8BBAC}" type="datetime1">
              <a:rPr lang="en-SG" smtClean="0"/>
              <a:t>5/6/14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3843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Software engineering tools (KLEE, PEX, </a:t>
            </a:r>
            <a:r>
              <a:rPr lang="en-US" dirty="0" err="1" smtClean="0"/>
              <a:t>Klover</a:t>
            </a:r>
            <a:r>
              <a:rPr lang="en-US" dirty="0" smtClean="0"/>
              <a:t> etc.) routinely use symbolic execution for </a:t>
            </a:r>
          </a:p>
          <a:p>
            <a:pPr lvl="1"/>
            <a:r>
              <a:rPr lang="en-US" dirty="0" smtClean="0"/>
              <a:t>Test case generation</a:t>
            </a:r>
          </a:p>
          <a:p>
            <a:pPr lvl="1"/>
            <a:r>
              <a:rPr lang="en-US" dirty="0" smtClean="0"/>
              <a:t>Bug finding</a:t>
            </a:r>
          </a:p>
          <a:p>
            <a:pPr lvl="1"/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Performance analysis</a:t>
            </a:r>
          </a:p>
          <a:p>
            <a:pPr lvl="1"/>
            <a:r>
              <a:rPr lang="en-US" dirty="0" smtClean="0"/>
              <a:t>Verification</a:t>
            </a:r>
          </a:p>
          <a:p>
            <a:r>
              <a:rPr lang="en-US" dirty="0" smtClean="0"/>
              <a:t>Improving the performance can have big impact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2178D-5C6C-2B4B-B910-A32FB539563A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2194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Symbolic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Bottlenecks for performance</a:t>
            </a:r>
          </a:p>
          <a:p>
            <a:pPr lvl="1"/>
            <a:r>
              <a:rPr lang="en-US" dirty="0" smtClean="0"/>
              <a:t>Path explosion</a:t>
            </a:r>
          </a:p>
          <a:p>
            <a:pPr lvl="1"/>
            <a:r>
              <a:rPr lang="en-US" dirty="0" smtClean="0"/>
              <a:t>Complexity of generated constraints</a:t>
            </a:r>
          </a:p>
          <a:p>
            <a:r>
              <a:rPr lang="en-US" dirty="0" smtClean="0"/>
              <a:t>Existing approaches</a:t>
            </a:r>
          </a:p>
          <a:p>
            <a:pPr lvl="1"/>
            <a:r>
              <a:rPr lang="en-US" dirty="0" smtClean="0"/>
              <a:t>Constraint </a:t>
            </a:r>
            <a:r>
              <a:rPr lang="en-US" dirty="0" err="1" smtClean="0"/>
              <a:t>subsumption</a:t>
            </a:r>
            <a:r>
              <a:rPr lang="en-US" dirty="0" smtClean="0"/>
              <a:t> and simplification</a:t>
            </a:r>
          </a:p>
          <a:p>
            <a:pPr lvl="1"/>
            <a:r>
              <a:rPr lang="en-US" dirty="0" err="1" smtClean="0"/>
              <a:t>Concoclic</a:t>
            </a:r>
            <a:r>
              <a:rPr lang="en-US" dirty="0" smtClean="0"/>
              <a:t> execution</a:t>
            </a:r>
          </a:p>
          <a:p>
            <a:pPr lvl="1"/>
            <a:r>
              <a:rPr lang="en-US" dirty="0" smtClean="0"/>
              <a:t>State merging, caching and reusing constraints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74CF-0B4F-5F45-9E1D-81D1E710B35D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68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Compilers are really good at optimization based on undefined behaviors</a:t>
            </a:r>
          </a:p>
          <a:p>
            <a:r>
              <a:rPr lang="en-US" dirty="0" smtClean="0"/>
              <a:t>Design a static analysis (Change Value Analysis) to introduce undefined behaviors in programs</a:t>
            </a:r>
          </a:p>
          <a:p>
            <a:r>
              <a:rPr lang="en-US" dirty="0" smtClean="0"/>
              <a:t>Use the optimized binaries for symbolic execution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FF0D-C537-7B42-9C74-E4BFF9779FD2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4195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Benefits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 </a:t>
            </a:r>
            <a:r>
              <a:rPr lang="en-US" dirty="0"/>
              <a:t>not require any change in the underlying symbolic execution engine to use the results from static analysis for dynamic path exploration </a:t>
            </a:r>
            <a:endParaRPr lang="en-US" dirty="0" smtClean="0">
              <a:effectLst/>
            </a:endParaRPr>
          </a:p>
          <a:p>
            <a:r>
              <a:rPr lang="en-US" dirty="0" smtClean="0"/>
              <a:t>Allows </a:t>
            </a:r>
            <a:r>
              <a:rPr lang="en-US" dirty="0"/>
              <a:t>reduction in size of compiled binaries and prevents generation of irrelevant constraints </a:t>
            </a:r>
            <a:endParaRPr lang="en-US" dirty="0" smtClean="0">
              <a:effectLst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6C6C-16DE-494D-B7EB-FE4DD7266596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5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Approach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7406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CE96F-ECE5-A84C-865D-BD9AFCD6D9FB}" type="datetime1">
              <a:rPr lang="en-SG" smtClean="0"/>
              <a:t>5/6/14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ICSE SRC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CC0B-8AFB-9A41-9B49-B931BD7CA8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58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744</Words>
  <Application>Microsoft Macintosh PowerPoint</Application>
  <PresentationFormat>On-screen Show (4:3)</PresentationFormat>
  <Paragraphs>228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Exploiting Undefined Behaviors for Efficient Symbolic Execution</vt:lpstr>
      <vt:lpstr>Motivation</vt:lpstr>
      <vt:lpstr>Rainbow Pony</vt:lpstr>
      <vt:lpstr>Software Engineering Works</vt:lpstr>
      <vt:lpstr>Symbolic Execution</vt:lpstr>
      <vt:lpstr>Efficient Symbolic Execution</vt:lpstr>
      <vt:lpstr>Key Idea</vt:lpstr>
      <vt:lpstr>Main Benefits</vt:lpstr>
      <vt:lpstr>Overview of Approach</vt:lpstr>
      <vt:lpstr>Change Value Analysis</vt:lpstr>
      <vt:lpstr>Change Value Analysis</vt:lpstr>
      <vt:lpstr>Change Value Analysis</vt:lpstr>
      <vt:lpstr>Introduce Undefined Behaviors</vt:lpstr>
      <vt:lpstr>After Compiler Optimizations</vt:lpstr>
      <vt:lpstr>Experiments</vt:lpstr>
      <vt:lpstr>Results</vt:lpstr>
      <vt:lpstr>Results</vt:lpstr>
      <vt:lpstr>Conclusions</vt:lpstr>
      <vt:lpstr>Thank You !</vt:lpstr>
      <vt:lpstr>Comparison with Slicing</vt:lpstr>
    </vt:vector>
  </TitlesOfParts>
  <Company>SourceClear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Exploiting Undefined Behaviors for Efficient Symbolic Execution</dc:title>
  <dc:creator>Asankhaya Sharma</dc:creator>
  <cp:lastModifiedBy>Asankhaya Sharma</cp:lastModifiedBy>
  <cp:revision>31</cp:revision>
  <dcterms:created xsi:type="dcterms:W3CDTF">2014-06-03T07:42:31Z</dcterms:created>
  <dcterms:modified xsi:type="dcterms:W3CDTF">2014-06-05T05:43:10Z</dcterms:modified>
</cp:coreProperties>
</file>