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0" r:id="rId3"/>
    <p:sldId id="299" r:id="rId4"/>
    <p:sldId id="258" r:id="rId5"/>
    <p:sldId id="303" r:id="rId6"/>
    <p:sldId id="301" r:id="rId7"/>
    <p:sldId id="305" r:id="rId8"/>
    <p:sldId id="306" r:id="rId9"/>
    <p:sldId id="261" r:id="rId10"/>
    <p:sldId id="318" r:id="rId11"/>
    <p:sldId id="308" r:id="rId12"/>
    <p:sldId id="309" r:id="rId13"/>
    <p:sldId id="259" r:id="rId14"/>
    <p:sldId id="320" r:id="rId15"/>
    <p:sldId id="339" r:id="rId16"/>
    <p:sldId id="321" r:id="rId17"/>
    <p:sldId id="322" r:id="rId18"/>
    <p:sldId id="323" r:id="rId19"/>
    <p:sldId id="324" r:id="rId20"/>
    <p:sldId id="325" r:id="rId21"/>
    <p:sldId id="330" r:id="rId22"/>
    <p:sldId id="328" r:id="rId23"/>
    <p:sldId id="312" r:id="rId24"/>
    <p:sldId id="315" r:id="rId25"/>
    <p:sldId id="331" r:id="rId26"/>
    <p:sldId id="316" r:id="rId27"/>
    <p:sldId id="284" r:id="rId28"/>
    <p:sldId id="302" r:id="rId29"/>
    <p:sldId id="289" r:id="rId30"/>
    <p:sldId id="290" r:id="rId31"/>
    <p:sldId id="291" r:id="rId32"/>
    <p:sldId id="319" r:id="rId33"/>
    <p:sldId id="292" r:id="rId34"/>
    <p:sldId id="293" r:id="rId35"/>
    <p:sldId id="294" r:id="rId36"/>
    <p:sldId id="295" r:id="rId37"/>
    <p:sldId id="296" r:id="rId38"/>
    <p:sldId id="329" r:id="rId39"/>
    <p:sldId id="314" r:id="rId40"/>
    <p:sldId id="297" r:id="rId41"/>
    <p:sldId id="298" r:id="rId42"/>
    <p:sldId id="307" r:id="rId43"/>
    <p:sldId id="257" r:id="rId44"/>
    <p:sldId id="304" r:id="rId45"/>
    <p:sldId id="338" r:id="rId46"/>
    <p:sldId id="336" r:id="rId47"/>
    <p:sldId id="337" r:id="rId48"/>
    <p:sldId id="332" r:id="rId49"/>
    <p:sldId id="333" r:id="rId50"/>
    <p:sldId id="335" r:id="rId51"/>
    <p:sldId id="283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6CFBF9-C45B-6548-A259-18391CC50410}">
          <p14:sldIdLst>
            <p14:sldId id="256"/>
            <p14:sldId id="300"/>
            <p14:sldId id="299"/>
            <p14:sldId id="258"/>
            <p14:sldId id="303"/>
            <p14:sldId id="301"/>
            <p14:sldId id="305"/>
            <p14:sldId id="306"/>
            <p14:sldId id="261"/>
            <p14:sldId id="318"/>
            <p14:sldId id="308"/>
            <p14:sldId id="309"/>
            <p14:sldId id="259"/>
            <p14:sldId id="320"/>
            <p14:sldId id="339"/>
            <p14:sldId id="321"/>
            <p14:sldId id="322"/>
            <p14:sldId id="323"/>
            <p14:sldId id="324"/>
            <p14:sldId id="325"/>
            <p14:sldId id="330"/>
            <p14:sldId id="328"/>
            <p14:sldId id="312"/>
            <p14:sldId id="315"/>
            <p14:sldId id="331"/>
            <p14:sldId id="316"/>
            <p14:sldId id="284"/>
            <p14:sldId id="302"/>
            <p14:sldId id="289"/>
            <p14:sldId id="290"/>
            <p14:sldId id="291"/>
            <p14:sldId id="319"/>
            <p14:sldId id="292"/>
            <p14:sldId id="293"/>
            <p14:sldId id="294"/>
            <p14:sldId id="295"/>
            <p14:sldId id="296"/>
            <p14:sldId id="329"/>
            <p14:sldId id="314"/>
            <p14:sldId id="297"/>
            <p14:sldId id="298"/>
            <p14:sldId id="307"/>
            <p14:sldId id="257"/>
            <p14:sldId id="304"/>
            <p14:sldId id="338"/>
            <p14:sldId id="336"/>
            <p14:sldId id="337"/>
            <p14:sldId id="332"/>
            <p14:sldId id="333"/>
            <p14:sldId id="335"/>
            <p14:sldId id="28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4AFA-242D-FC41-A583-213FD5855014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38EA-826D-9D44-9C26-97B23BFC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4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7BDF-917F-B547-ADD1-BB303857D941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DE7A-B4D3-664B-8C71-239CF36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1B7F7-E542-4F23-8E3F-472B2184A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en-US" baseline="0" dirty="0" smtClean="0"/>
              <a:t> and Scheme code can also be generated we use </a:t>
            </a:r>
            <a:r>
              <a:rPr lang="en-US" baseline="0" dirty="0" err="1" smtClean="0"/>
              <a:t>OCaml</a:t>
            </a:r>
            <a:r>
              <a:rPr lang="en-US" baseline="0" dirty="0" smtClean="0"/>
              <a:t> as we integrate with HIP/SLEEK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3937-17A3-BF4B-BE45-9C3CAEA31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10F4-6829-FC45-AA82-656C14933795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09C2-C6DE-C34E-9814-C71428A61E01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F5E1-5B1A-3244-810C-B205493A29E9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709A-93FE-594A-9295-5AD92FB6156A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DC2-9D71-624B-8638-E2598D4169BD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D10-6919-324F-A41C-527B263DA981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64E9-E644-6246-9591-86D9805F5210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6FD8-371F-914C-8412-587A10FD569C}" type="datetime1">
              <a:rPr lang="en-SG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708-7679-7141-AD1F-DA76A2633FD4}" type="datetime1">
              <a:rPr lang="en-SG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3267-0C7A-A245-B75B-DCE1CA1985C8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D7E8-425C-0C4F-8D20-6DD0B728E24B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AD30-4559-E34B-A945-3C9A2EBF612E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8888-80FD-814E-A55F-02FBD63D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ris-7.ddns.comp.nus.edu.sg/~project/SLPAInf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SLEEKDSL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Certified Reasoning for Automated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Asankhaya Sharma</a:t>
            </a:r>
            <a:br>
              <a:rPr lang="en-US" dirty="0" smtClean="0"/>
            </a:br>
            <a:r>
              <a:rPr lang="en-US" dirty="0" smtClean="0"/>
              <a:t>PhD Defense</a:t>
            </a:r>
          </a:p>
        </p:txBody>
      </p:sp>
    </p:spTree>
    <p:extLst>
      <p:ext uri="{BB962C8B-B14F-4D97-AF65-F5344CB8AC3E}">
        <p14:creationId xmlns:p14="http://schemas.microsoft.com/office/powerpoint/2010/main" val="180527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PAInf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Presburger</a:t>
            </a:r>
            <a:r>
              <a:rPr lang="en-US" dirty="0" smtClean="0"/>
              <a:t> arithmetic (PA) is the first order theory of natural numbers with addition</a:t>
            </a:r>
          </a:p>
          <a:p>
            <a:pPr lvl="1"/>
            <a:r>
              <a:rPr lang="en-US" dirty="0" smtClean="0"/>
              <a:t>Linear integer arithmetic with constant multiplication</a:t>
            </a:r>
          </a:p>
          <a:p>
            <a:r>
              <a:rPr lang="en-US" dirty="0" smtClean="0"/>
              <a:t>We present Omega++,  a decision procedure for </a:t>
            </a:r>
            <a:r>
              <a:rPr lang="en-US" dirty="0" err="1" smtClean="0"/>
              <a:t>Presburger</a:t>
            </a:r>
            <a:r>
              <a:rPr lang="en-US" dirty="0" smtClean="0"/>
              <a:t> arithmetic extended with +∞ and -∞</a:t>
            </a:r>
          </a:p>
          <a:p>
            <a:pPr lvl="1"/>
            <a:r>
              <a:rPr lang="en-US" dirty="0" smtClean="0"/>
              <a:t>Omega++ is implemented in Coq</a:t>
            </a:r>
          </a:p>
          <a:p>
            <a:pPr lvl="1"/>
            <a:r>
              <a:rPr lang="en-US" dirty="0" smtClean="0"/>
              <a:t>Implementation is generated using extraction</a:t>
            </a:r>
          </a:p>
          <a:p>
            <a:r>
              <a:rPr lang="en-US" dirty="0" smtClean="0"/>
              <a:t>Allows using infinity as a ghost constant in specifications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F9A-8347-CA48-AF14-C08B9780F807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 node{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node next}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s</a:t>
            </a:r>
            <a:r>
              <a:rPr lang="en-US" dirty="0" err="1" smtClean="0">
                <a:solidFill>
                  <a:schemeClr val="accent2"/>
                </a:solidFill>
              </a:rPr>
              <a:t>ortedll</a:t>
            </a:r>
            <a:r>
              <a:rPr lang="en-US" dirty="0" smtClean="0">
                <a:solidFill>
                  <a:schemeClr val="accent2"/>
                </a:solidFill>
              </a:rPr>
              <a:t>&lt;min&gt; == root::node&lt;</a:t>
            </a:r>
            <a:r>
              <a:rPr lang="en-US" dirty="0" err="1" smtClean="0">
                <a:solidFill>
                  <a:schemeClr val="accent2"/>
                </a:solidFill>
              </a:rPr>
              <a:t>min,null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	or root::node&lt;</a:t>
            </a:r>
            <a:r>
              <a:rPr lang="en-US" dirty="0" err="1" smtClean="0">
                <a:solidFill>
                  <a:schemeClr val="accent2"/>
                </a:solidFill>
              </a:rPr>
              <a:t>min,p</a:t>
            </a:r>
            <a:r>
              <a:rPr lang="en-US" dirty="0" smtClean="0">
                <a:solidFill>
                  <a:schemeClr val="accent2"/>
                </a:solidFill>
              </a:rPr>
              <a:t>&gt; * p::</a:t>
            </a:r>
            <a:r>
              <a:rPr lang="en-US" dirty="0" err="1" smtClean="0">
                <a:solidFill>
                  <a:schemeClr val="accent2"/>
                </a:solidFill>
              </a:rPr>
              <a:t>sortedll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</a:rPr>
              <a:t>mt</a:t>
            </a:r>
            <a:r>
              <a:rPr lang="en-US" dirty="0" smtClean="0">
                <a:solidFill>
                  <a:schemeClr val="accent2"/>
                </a:solidFill>
              </a:rPr>
              <a:t>&gt; 				&amp;  min &lt;= </a:t>
            </a:r>
            <a:r>
              <a:rPr lang="en-US" dirty="0" err="1" smtClean="0">
                <a:solidFill>
                  <a:schemeClr val="accent2"/>
                </a:solidFill>
              </a:rPr>
              <a:t>mt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ortedll</a:t>
            </a:r>
            <a:r>
              <a:rPr lang="en-US" dirty="0" smtClean="0">
                <a:solidFill>
                  <a:schemeClr val="accent1"/>
                </a:solidFill>
              </a:rPr>
              <a:t>&lt;min&gt; == root = null &amp; min = ∞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	or root::node&lt;</a:t>
            </a:r>
            <a:r>
              <a:rPr lang="en-US" dirty="0" err="1" smtClean="0">
                <a:solidFill>
                  <a:schemeClr val="accent1"/>
                </a:solidFill>
              </a:rPr>
              <a:t>min,p</a:t>
            </a:r>
            <a:r>
              <a:rPr lang="en-US" dirty="0" smtClean="0">
                <a:solidFill>
                  <a:schemeClr val="accent1"/>
                </a:solidFill>
              </a:rPr>
              <a:t>&gt; * p::</a:t>
            </a:r>
            <a:r>
              <a:rPr lang="en-US" dirty="0" err="1" smtClean="0">
                <a:solidFill>
                  <a:schemeClr val="accent1"/>
                </a:solidFill>
              </a:rPr>
              <a:t>sortedll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mt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	&amp;  min &lt;= </a:t>
            </a:r>
            <a:r>
              <a:rPr lang="en-US" dirty="0" err="1" smtClean="0">
                <a:solidFill>
                  <a:schemeClr val="accent1"/>
                </a:solidFill>
              </a:rPr>
              <a:t>mt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74127" y="1981200"/>
            <a:ext cx="1988127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al</a:t>
            </a:r>
            <a:r>
              <a:rPr lang="en-US" dirty="0" smtClean="0">
                <a:solidFill>
                  <a:schemeClr val="tx1"/>
                </a:solidFill>
              </a:rPr>
              <a:t>	         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279396" y="198120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A8BA-EF7B-5F40-9195-0598D8AEBB71}" type="datetime1">
              <a:rPr lang="en-SG" smtClean="0"/>
              <a:t>6/5/15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</a:t>
            </a:r>
            <a:r>
              <a:rPr lang="en-US" sz="2800" dirty="0" smtClean="0"/>
              <a:t>ode insert(node x, node y) </a:t>
            </a:r>
          </a:p>
          <a:p>
            <a:pPr marL="0" indent="0">
              <a:buNone/>
            </a:pPr>
            <a:r>
              <a:rPr lang="en-US" sz="2800" dirty="0" smtClean="0"/>
              <a:t>{// code for insertion into sorted list}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2490" y="2766424"/>
            <a:ext cx="38608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 -    </a:t>
            </a:r>
            <a:r>
              <a:rPr lang="en-US" sz="2800" dirty="0" smtClean="0">
                <a:solidFill>
                  <a:schemeClr val="accent2"/>
                </a:solidFill>
              </a:rPr>
              <a:t>y::node&lt;</a:t>
            </a:r>
            <a:r>
              <a:rPr lang="en-US" sz="2800" dirty="0" err="1" smtClean="0">
                <a:solidFill>
                  <a:schemeClr val="accent2"/>
                </a:solidFill>
              </a:rPr>
              <a:t>v,null</a:t>
            </a:r>
            <a:r>
              <a:rPr lang="en-US" sz="2800" dirty="0" smtClean="0">
                <a:solidFill>
                  <a:schemeClr val="accent2"/>
                </a:solidFill>
              </a:rPr>
              <a:t>&gt;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		 &amp; x = null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or   x::</a:t>
            </a:r>
            <a:r>
              <a:rPr lang="en-US" sz="2800" dirty="0" err="1" smtClean="0">
                <a:solidFill>
                  <a:schemeClr val="accent2"/>
                </a:solidFill>
              </a:rPr>
              <a:t>sortedll</a:t>
            </a:r>
            <a:r>
              <a:rPr lang="en-US" sz="2800" dirty="0" smtClean="0">
                <a:solidFill>
                  <a:schemeClr val="accent2"/>
                </a:solidFill>
              </a:rPr>
              <a:t>&lt;a&gt; *	 	    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           y::node&lt;</a:t>
            </a:r>
            <a:r>
              <a:rPr lang="en-US" sz="2800" dirty="0" err="1" smtClean="0">
                <a:solidFill>
                  <a:schemeClr val="accent2"/>
                </a:solidFill>
              </a:rPr>
              <a:t>v,null</a:t>
            </a:r>
            <a:r>
              <a:rPr lang="en-US" sz="2800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Post -  </a:t>
            </a:r>
            <a:r>
              <a:rPr lang="en-US" sz="2800" dirty="0" smtClean="0">
                <a:solidFill>
                  <a:schemeClr val="accent2"/>
                </a:solidFill>
              </a:rPr>
              <a:t>res::</a:t>
            </a:r>
            <a:r>
              <a:rPr lang="en-US" sz="2800" dirty="0" err="1" smtClean="0">
                <a:solidFill>
                  <a:schemeClr val="accent2"/>
                </a:solidFill>
              </a:rPr>
              <a:t>sortedll</a:t>
            </a:r>
            <a:r>
              <a:rPr lang="en-US" sz="2800" dirty="0" smtClean="0">
                <a:solidFill>
                  <a:schemeClr val="accent2"/>
                </a:solidFill>
              </a:rPr>
              <a:t>&lt;b&gt;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	&amp; x = null &amp; b = v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or  res::</a:t>
            </a:r>
            <a:r>
              <a:rPr lang="en-US" sz="2800" dirty="0" err="1" smtClean="0">
                <a:solidFill>
                  <a:schemeClr val="accent2"/>
                </a:solidFill>
              </a:rPr>
              <a:t>sortedll</a:t>
            </a:r>
            <a:r>
              <a:rPr lang="en-US" sz="2800" dirty="0" smtClean="0">
                <a:solidFill>
                  <a:schemeClr val="accent2"/>
                </a:solidFill>
              </a:rPr>
              <a:t>&lt;b&gt;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	&amp; b = min(</a:t>
            </a:r>
            <a:r>
              <a:rPr lang="en-US" sz="2800" dirty="0" err="1" smtClean="0">
                <a:solidFill>
                  <a:schemeClr val="accent2"/>
                </a:solidFill>
              </a:rPr>
              <a:t>a,v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1564" y="2779124"/>
            <a:ext cx="386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 -    </a:t>
            </a:r>
            <a:r>
              <a:rPr lang="en-US" sz="2800" dirty="0" smtClean="0">
                <a:solidFill>
                  <a:schemeClr val="accent1"/>
                </a:solidFill>
              </a:rPr>
              <a:t>x::</a:t>
            </a:r>
            <a:r>
              <a:rPr lang="en-US" sz="2800" dirty="0" err="1" smtClean="0">
                <a:solidFill>
                  <a:schemeClr val="accent1"/>
                </a:solidFill>
              </a:rPr>
              <a:t>sortedll</a:t>
            </a:r>
            <a:r>
              <a:rPr lang="en-US" sz="2800" dirty="0" smtClean="0">
                <a:solidFill>
                  <a:schemeClr val="accent1"/>
                </a:solidFill>
              </a:rPr>
              <a:t>&lt;a&gt; * 		 y::node&lt;</a:t>
            </a:r>
            <a:r>
              <a:rPr lang="en-US" sz="2800" dirty="0" err="1" smtClean="0">
                <a:solidFill>
                  <a:schemeClr val="accent1"/>
                </a:solidFill>
              </a:rPr>
              <a:t>v,null</a:t>
            </a:r>
            <a:r>
              <a:rPr lang="en-US" sz="28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sz="2800" dirty="0" smtClean="0"/>
              <a:t>Post -  </a:t>
            </a:r>
            <a:r>
              <a:rPr lang="en-US" sz="2800" dirty="0" smtClean="0">
                <a:solidFill>
                  <a:srgbClr val="4F81BD"/>
                </a:solidFill>
              </a:rPr>
              <a:t>res::</a:t>
            </a:r>
            <a:r>
              <a:rPr lang="en-US" sz="2800" dirty="0" err="1" smtClean="0">
                <a:solidFill>
                  <a:srgbClr val="4F81BD"/>
                </a:solidFill>
              </a:rPr>
              <a:t>sortedll</a:t>
            </a:r>
            <a:r>
              <a:rPr lang="en-US" sz="2800" dirty="0" smtClean="0">
                <a:solidFill>
                  <a:srgbClr val="4F81BD"/>
                </a:solidFill>
              </a:rPr>
              <a:t>&lt;b&gt; </a:t>
            </a:r>
          </a:p>
          <a:p>
            <a:r>
              <a:rPr lang="en-US" sz="2800" dirty="0">
                <a:solidFill>
                  <a:srgbClr val="4F81BD"/>
                </a:solidFill>
              </a:rPr>
              <a:t>	</a:t>
            </a:r>
            <a:r>
              <a:rPr lang="en-US" sz="2800" dirty="0" smtClean="0">
                <a:solidFill>
                  <a:srgbClr val="4F81BD"/>
                </a:solidFill>
              </a:rPr>
              <a:t>	&amp; b = min(</a:t>
            </a:r>
            <a:r>
              <a:rPr lang="en-US" sz="2800" dirty="0" err="1" smtClean="0">
                <a:solidFill>
                  <a:srgbClr val="4F81BD"/>
                </a:solidFill>
              </a:rPr>
              <a:t>a,v</a:t>
            </a:r>
            <a:r>
              <a:rPr lang="en-US" sz="2800" dirty="0" smtClean="0">
                <a:solidFill>
                  <a:srgbClr val="4F81BD"/>
                </a:solidFill>
              </a:rPr>
              <a:t>)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435600" y="5245100"/>
            <a:ext cx="2705100" cy="1016000"/>
          </a:xfrm>
          <a:prstGeom prst="wedgeEllipseCallout">
            <a:avLst>
              <a:gd name="adj1" fmla="val -22651"/>
              <a:gd name="adj2" fmla="val -8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concise specification with infinity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B00-9CC5-4649-A7EA-22F207C1E020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49801"/>
            <a:ext cx="8229600" cy="173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Lasaruk</a:t>
            </a:r>
            <a:r>
              <a:rPr lang="en-US" sz="1700" dirty="0"/>
              <a:t>, </a:t>
            </a:r>
            <a:r>
              <a:rPr lang="en-US" sz="1700" dirty="0" err="1"/>
              <a:t>Aless</a:t>
            </a:r>
            <a:r>
              <a:rPr lang="en-US" sz="1700" dirty="0"/>
              <a:t>, and Thomas Sturm. "Effective quantifier elimination for </a:t>
            </a:r>
            <a:r>
              <a:rPr lang="en-US" sz="1700" dirty="0" err="1"/>
              <a:t>presburger</a:t>
            </a:r>
            <a:r>
              <a:rPr lang="en-US" sz="1700" dirty="0"/>
              <a:t> arithmetic with infinity." Computer Algebra in Scientific Computing. Springer Berlin Heidelberg, 2009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r>
              <a:rPr lang="en-US" sz="1600" dirty="0" err="1"/>
              <a:t>Kapur</a:t>
            </a:r>
            <a:r>
              <a:rPr lang="en-US" sz="1600" dirty="0"/>
              <a:t>, Deepak, et al. "Geometric quantifier elimination heuristics for automatically generating octagonal and max-plus invariants." Automated Reasoning and Mathematics. Springer Berlin Heidelberg, 2013. 189-228.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13898"/>
              </p:ext>
            </p:extLst>
          </p:nvPr>
        </p:nvGraphicFramePr>
        <p:xfrm>
          <a:off x="457200" y="1701800"/>
          <a:ext cx="8229600" cy="2560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2900"/>
                <a:gridCol w="1498600"/>
                <a:gridCol w="1460500"/>
                <a:gridCol w="1016000"/>
                <a:gridCol w="2641600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Lasaruk</a:t>
                      </a:r>
                      <a:r>
                        <a:rPr lang="en-US" dirty="0" smtClean="0"/>
                        <a:t> 2009]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 U {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∞}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Cannot express ordering (no &lt; symbol)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Kapur</a:t>
                      </a:r>
                      <a:r>
                        <a:rPr lang="en-US" baseline="0" dirty="0" smtClean="0"/>
                        <a:t> 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 U {-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∞,+∞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express ordering (includes &lt; symbol)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Omega++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 U {-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∞,+∞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express ordering, min and max constraints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B518-2400-C044-A236-93E783817BA7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Omega++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Quantifier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Omega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7A5-4C0F-044E-AA92-21309F7A96C0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different customized semantics</a:t>
            </a:r>
          </a:p>
          <a:p>
            <a:pPr lvl="1"/>
            <a:r>
              <a:rPr lang="en-US" dirty="0" smtClean="0"/>
              <a:t>0 </a:t>
            </a:r>
            <a:r>
              <a:rPr lang="en-US" dirty="0"/>
              <a:t>* </a:t>
            </a:r>
            <a:r>
              <a:rPr lang="en-US" dirty="0" smtClean="0"/>
              <a:t>∞ : {0,⊥,∞}</a:t>
            </a:r>
          </a:p>
          <a:p>
            <a:pPr lvl="1"/>
            <a:r>
              <a:rPr lang="en-US" dirty="0" smtClean="0"/>
              <a:t>Choose between a two valued or three valued logic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709A-93FE-594A-9295-5AD92FB6156A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Quantifier Elimination</a:t>
            </a:r>
            <a:endParaRPr lang="en-US" dirty="0"/>
          </a:p>
        </p:txBody>
      </p:sp>
      <p:pic>
        <p:nvPicPr>
          <p:cNvPr id="4" name="Picture 3" descr="Screen Shot 2014-07-27 at 8.4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6" y="2057399"/>
            <a:ext cx="7729663" cy="14540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16300" y="3873500"/>
            <a:ext cx="2311400" cy="1231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quantifiers to finite domain of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333A-00AB-D04C-9ADC-7DEC9F4392BA}" type="datetime1">
              <a:rPr lang="en-SG" smtClean="0"/>
              <a:t>6/5/15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Normalization</a:t>
            </a:r>
            <a:endParaRPr lang="en-US" dirty="0"/>
          </a:p>
        </p:txBody>
      </p:sp>
      <p:pic>
        <p:nvPicPr>
          <p:cNvPr id="6" name="Picture 5" descr="Screen Shot 2014-07-27 at 8.4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58" y="1849438"/>
            <a:ext cx="6794500" cy="22269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49600" y="4178300"/>
            <a:ext cx="2743200" cy="1231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variables in finite domain plus infinity symbols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8702-5B7C-5C44-8382-1D367B18DAF2}" type="datetime1">
              <a:rPr lang="en-SG" smtClean="0"/>
              <a:t>6/5/15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8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04 at 4.0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2" y="116912"/>
            <a:ext cx="7962900" cy="62611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A6-B6C6-0E40-BAF7-C43F3D199168}" type="datetime1">
              <a:rPr lang="en-SG" smtClean="0"/>
              <a:t>6/5/15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186" y="2492780"/>
            <a:ext cx="1574800" cy="8191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Eliminate infinities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Simplification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4162-F10C-AE44-8864-8536D5DCF664}" type="datetime1">
              <a:rPr lang="en-SG" smtClean="0"/>
              <a:t>6/5/15</a:t>
            </a:fld>
            <a:endParaRPr lang="en-US"/>
          </a:p>
        </p:txBody>
      </p:sp>
      <p:pic>
        <p:nvPicPr>
          <p:cNvPr id="3" name="Picture 2" descr="Screen Shot 2015-05-04 at 4.0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62" y="1523880"/>
            <a:ext cx="7048500" cy="4394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094" y="1630673"/>
            <a:ext cx="26035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Eliminate min max and constant constraints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838" y="3637178"/>
            <a:ext cx="1954272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Propagate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8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82CC-BAA4-3746-93CB-D4FD7315455E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PhD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is now in PA so we can use an existing decision procedure for PA to solve it</a:t>
            </a:r>
          </a:p>
          <a:p>
            <a:pPr lvl="1"/>
            <a:r>
              <a:rPr lang="en-US" dirty="0" smtClean="0"/>
              <a:t>Omega Calculator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B874-FF42-9A40-8B75-1FDCA0FF3CBA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Omega++ is implemented in Coq</a:t>
            </a:r>
          </a:p>
          <a:p>
            <a:pPr lvl="1"/>
            <a:r>
              <a:rPr lang="en-US" dirty="0" smtClean="0"/>
              <a:t>Program (in </a:t>
            </a:r>
            <a:r>
              <a:rPr lang="en-US" dirty="0" err="1" smtClean="0"/>
              <a:t>Gallina</a:t>
            </a:r>
            <a:r>
              <a:rPr lang="en-US" dirty="0" smtClean="0"/>
              <a:t>) and Proof</a:t>
            </a:r>
          </a:p>
          <a:p>
            <a:pPr lvl="1"/>
            <a:r>
              <a:rPr lang="en-US" dirty="0">
                <a:hlinkClick r:id="rId3"/>
              </a:rPr>
              <a:t>http://loris-7.ddns.comp.nus.edu.sg/~project/SLPAInf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OCaml</a:t>
            </a:r>
            <a:r>
              <a:rPr lang="en-US" dirty="0" smtClean="0"/>
              <a:t> code is generated from Coq using extraction</a:t>
            </a:r>
          </a:p>
          <a:p>
            <a:pPr lvl="1"/>
            <a:r>
              <a:rPr lang="en-US" dirty="0" smtClean="0"/>
              <a:t>Extracted code is integrated with HIP/SLEEK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7FDE-7209-0D43-BD72-B12456A2212F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355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10160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Theory.v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Transformation.v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Normalization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Simplification.v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338.96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Tactics/lemmas</a:t>
                      </a:r>
                      <a:r>
                        <a:rPr lang="en-US" baseline="0" dirty="0" smtClean="0"/>
                        <a:t> for simplification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Extraction.v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to extract </a:t>
                      </a:r>
                      <a:r>
                        <a:rPr lang="en-US" baseline="0" dirty="0" err="1" smtClean="0"/>
                        <a:t>OCaml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391.98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394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Ratio of proof to program is 2.35</a:t>
            </a:r>
          </a:p>
          <a:p>
            <a:r>
              <a:rPr lang="en-US" sz="2000" dirty="0" smtClean="0"/>
              <a:t>Proof scripts take </a:t>
            </a:r>
            <a:r>
              <a:rPr lang="en-US" sz="2000" dirty="0"/>
              <a:t>6</a:t>
            </a:r>
            <a:r>
              <a:rPr lang="en-US" sz="2000" dirty="0" smtClean="0"/>
              <a:t>+ minutes to type check</a:t>
            </a:r>
          </a:p>
          <a:p>
            <a:endParaRPr lang="en-US" sz="2000" dirty="0" smtClean="0"/>
          </a:p>
          <a:p>
            <a:r>
              <a:rPr lang="en-US" sz="2000" dirty="0" smtClean="0"/>
              <a:t>Simplification procedure was easy to write but difficult to prove due to large number of cases, we use </a:t>
            </a:r>
            <a:r>
              <a:rPr lang="en-US" sz="2000" dirty="0" err="1" smtClean="0"/>
              <a:t>Ltac</a:t>
            </a:r>
            <a:r>
              <a:rPr lang="en-US" sz="2000" dirty="0" smtClean="0"/>
              <a:t> (</a:t>
            </a:r>
            <a:r>
              <a:rPr lang="en-US" sz="2000" dirty="0" err="1" smtClean="0"/>
              <a:t>Coq’s</a:t>
            </a:r>
            <a:r>
              <a:rPr lang="en-US" sz="2000" dirty="0" smtClean="0"/>
              <a:t> proof tactic language) to automate the proof search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EBD7-2CF0-4A4B-A1A2-97015EA47C88}" type="datetime1">
              <a:rPr lang="en-SG" smtClean="0"/>
              <a:t>6/5/15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741344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54200"/>
                <a:gridCol w="8890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Verified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OCaml</a:t>
                      </a:r>
                      <a:r>
                        <a:rPr lang="en-US" dirty="0" smtClean="0"/>
                        <a:t> Prototype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Unclear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Unclear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Omega++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Guaranteed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5306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Prototype’s </a:t>
            </a:r>
            <a:r>
              <a:rPr lang="en-US" dirty="0"/>
              <a:t>version of normalization did additional case analysis. Due to our careful</a:t>
            </a:r>
          </a:p>
          <a:p>
            <a:r>
              <a:rPr lang="en-US" dirty="0" smtClean="0"/>
              <a:t>treatment </a:t>
            </a:r>
            <a:r>
              <a:rPr lang="en-US" dirty="0"/>
              <a:t>of quantifier elimination we were able to prove that much of this case analysis </a:t>
            </a:r>
            <a:r>
              <a:rPr lang="en-US" dirty="0" smtClean="0"/>
              <a:t>was unnecessary </a:t>
            </a:r>
            <a:r>
              <a:rPr lang="en-US" dirty="0"/>
              <a:t>in our Coq tool.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Coq development identified a soundness bug in </a:t>
            </a:r>
            <a:r>
              <a:rPr lang="en-US" dirty="0" smtClean="0"/>
              <a:t>the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/>
              <a:t>prototype, which allowed the invalid transformation </a:t>
            </a:r>
            <a:r>
              <a:rPr lang="en-US" dirty="0" smtClean="0">
                <a:solidFill>
                  <a:schemeClr val="accent2"/>
                </a:solidFill>
              </a:rPr>
              <a:t>x ≥ y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x+</a:t>
            </a:r>
            <a:r>
              <a:rPr lang="en-US" dirty="0" smtClean="0">
                <a:solidFill>
                  <a:schemeClr val="accent2"/>
                </a:solidFill>
              </a:rPr>
              <a:t>1 &gt; y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is </a:t>
            </a:r>
            <a:r>
              <a:rPr lang="en-US" dirty="0" smtClean="0"/>
              <a:t>false when </a:t>
            </a:r>
            <a:r>
              <a:rPr lang="en-US" dirty="0"/>
              <a:t>x = y = ∞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55DB-D741-A943-A740-B73B8228D1A2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 (and Conciseness)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72542"/>
              </p:ext>
            </p:extLst>
          </p:nvPr>
        </p:nvGraphicFramePr>
        <p:xfrm>
          <a:off x="457200" y="1819185"/>
          <a:ext cx="82296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41500"/>
                <a:gridCol w="1079500"/>
                <a:gridCol w="1295400"/>
                <a:gridCol w="12700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Benchmark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Disjuncts</a:t>
                      </a:r>
                      <a:r>
                        <a:rPr lang="en-US" dirty="0" smtClean="0"/>
                        <a:t> (PA)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(Ω)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Disjuncts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PAInf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Time(Ω++)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Insertion Sort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 Sort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Bubble</a:t>
                      </a:r>
                      <a:r>
                        <a:rPr lang="en-US" b="1" baseline="0" dirty="0" smtClean="0"/>
                        <a:t> Sort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Merge Sort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Priority Queue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2.73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Correctness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Sort Min Max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738-785F-8B42-A7E5-A9D19B223F35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desugaring</a:t>
            </a:r>
            <a:r>
              <a:rPr lang="en-US" dirty="0" smtClean="0"/>
              <a:t> of formulas </a:t>
            </a:r>
          </a:p>
          <a:p>
            <a:pPr lvl="1"/>
            <a:r>
              <a:rPr lang="en-US" dirty="0" smtClean="0"/>
              <a:t>Handling full constraint language with all operators made the proof more tedious but was important for performance</a:t>
            </a:r>
          </a:p>
          <a:p>
            <a:r>
              <a:rPr lang="en-US" dirty="0" smtClean="0"/>
              <a:t>Support two kinds of quantifiers, over PA and </a:t>
            </a:r>
            <a:r>
              <a:rPr lang="en-US" dirty="0" err="1" smtClean="0"/>
              <a:t>PAInf</a:t>
            </a:r>
            <a:endParaRPr lang="en-US" dirty="0" smtClean="0"/>
          </a:p>
          <a:p>
            <a:pPr lvl="1"/>
            <a:r>
              <a:rPr lang="en-US" dirty="0" smtClean="0"/>
              <a:t>Program variables quantify over PA while specification variables over </a:t>
            </a:r>
            <a:r>
              <a:rPr lang="en-US" dirty="0" err="1" smtClean="0"/>
              <a:t>PAInf</a:t>
            </a:r>
            <a:endParaRPr lang="en-US" dirty="0" smtClean="0"/>
          </a:p>
          <a:p>
            <a:r>
              <a:rPr lang="en-US" dirty="0" smtClean="0"/>
              <a:t>Implement formula simplification</a:t>
            </a:r>
          </a:p>
          <a:p>
            <a:pPr lvl="1"/>
            <a:r>
              <a:rPr lang="en-US" dirty="0" smtClean="0"/>
              <a:t>Keeps the size small but increased the time taken to check the proof scripts</a:t>
            </a:r>
          </a:p>
          <a:p>
            <a:r>
              <a:rPr lang="en-US" dirty="0" smtClean="0"/>
              <a:t>Treat string (used for variables and arbitrary integers) in Coq as abstract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OCaml’s</a:t>
            </a:r>
            <a:r>
              <a:rPr lang="en-US" dirty="0" smtClean="0"/>
              <a:t> string data type which is more efficient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0F45-4E00-6F45-9144-E8C691F7081F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91990"/>
              </p:ext>
            </p:extLst>
          </p:nvPr>
        </p:nvGraphicFramePr>
        <p:xfrm>
          <a:off x="457200" y="1787375"/>
          <a:ext cx="8229600" cy="33375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33600"/>
                <a:gridCol w="11582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Lasaruk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(Proto)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(Ω++)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Correctness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 Min 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&gt;600.00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ECF6-2035-B241-9A66-0C3933961363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469-2DE9-2C47-9D9B-980D8FF46184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(&amp;)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/>
              <a:t>Overlaid Heaps</a:t>
            </a:r>
            <a:r>
              <a:rPr lang="en-US" dirty="0" smtClean="0"/>
              <a:t> (&amp;*)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A5C7-ECA3-9647-B8FB-EA9E26F5890D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006" y="5748371"/>
            <a:ext cx="602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Hall, Anthony. "</a:t>
            </a:r>
            <a:r>
              <a:rPr lang="en-US" dirty="0" err="1"/>
              <a:t>Realising</a:t>
            </a:r>
            <a:r>
              <a:rPr lang="en-US" dirty="0"/>
              <a:t> the Benefits of Formal Methods." J. UCS 13.5 (2007): 669-678.</a:t>
            </a:r>
          </a:p>
        </p:txBody>
      </p:sp>
      <p:pic>
        <p:nvPicPr>
          <p:cNvPr id="7" name="Picture 6" descr="Screen Shot 2014-06-04 at 1.5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06" y="1518120"/>
            <a:ext cx="6069511" cy="397434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6CF-49BB-954E-9552-A712BF1BA116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AC16-70EF-2045-A776-487CFD9827F1}" type="datetime1">
              <a:rPr lang="en-SG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data node{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node next;</a:t>
            </a:r>
            <a:br>
              <a:rPr lang="en-US" dirty="0" smtClean="0"/>
            </a:br>
            <a:r>
              <a:rPr lang="en-US" dirty="0" smtClean="0"/>
              <a:t>node parent;</a:t>
            </a:r>
            <a:br>
              <a:rPr lang="en-US" dirty="0" smtClean="0"/>
            </a:br>
            <a:r>
              <a:rPr lang="en-US" dirty="0" smtClean="0"/>
              <a:t>node left;</a:t>
            </a:r>
            <a:br>
              <a:rPr lang="en-US" dirty="0" smtClean="0"/>
            </a:br>
            <a:r>
              <a:rPr lang="en-US" dirty="0" smtClean="0"/>
              <a:t>node right;}</a:t>
            </a:r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BE87-37FF-AB45-A5DB-AF65BCB751AE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Lee, </a:t>
            </a:r>
            <a:r>
              <a:rPr lang="en-US" sz="1600" dirty="0" err="1"/>
              <a:t>Oukseh</a:t>
            </a:r>
            <a:r>
              <a:rPr lang="en-US" sz="1600" dirty="0"/>
              <a:t>, </a:t>
            </a:r>
            <a:r>
              <a:rPr lang="en-US" sz="1600" dirty="0" err="1"/>
              <a:t>Hongseok</a:t>
            </a:r>
            <a:r>
              <a:rPr lang="en-US" sz="1600" dirty="0"/>
              <a:t> Yang, and </a:t>
            </a:r>
            <a:r>
              <a:rPr lang="en-US" sz="1600" dirty="0" err="1"/>
              <a:t>Rasmus</a:t>
            </a:r>
            <a:r>
              <a:rPr lang="en-US" sz="1600" dirty="0"/>
              <a:t> Petersen. 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Cezara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2013. 150-171.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70134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4389-6802-3947-831A-C13735A1C7D8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root = null &amp; S = {}</a:t>
            </a:r>
            <a:br>
              <a:rPr lang="en-US" dirty="0" smtClean="0"/>
            </a:br>
            <a:r>
              <a:rPr lang="en-US" dirty="0" smtClean="0"/>
              <a:t>           or root::node&lt;_@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{root}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root = null &amp; S = {}</a:t>
            </a:r>
            <a:br>
              <a:rPr lang="en-US" dirty="0" smtClean="0"/>
            </a:br>
            <a:r>
              <a:rPr lang="en-US" dirty="0" smtClean="0"/>
              <a:t>            	   or root::node&lt;_@I,_@</a:t>
            </a:r>
            <a:r>
              <a:rPr lang="en-US" dirty="0" err="1" smtClean="0"/>
              <a:t>A,p,l,r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l::tree&lt;</a:t>
            </a:r>
            <a:r>
              <a:rPr lang="en-US" dirty="0" err="1" smtClean="0"/>
              <a:t>root,Sl</a:t>
            </a:r>
            <a:r>
              <a:rPr lang="en-US" dirty="0" smtClean="0"/>
              <a:t>&gt; * r::tree&lt;</a:t>
            </a:r>
            <a:r>
              <a:rPr lang="en-US" dirty="0" err="1" smtClean="0"/>
              <a:t>root,Sr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{root}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9FF0-79FD-A244-9CF1-61E51359F1C3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726873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XMem</a:t>
            </a:r>
            <a:r>
              <a:rPr lang="en-US" sz="2000" dirty="0"/>
              <a:t>(x::</a:t>
            </a:r>
            <a:r>
              <a:rPr lang="en-US" sz="2000" dirty="0" err="1"/>
              <a:t>ll</a:t>
            </a:r>
            <a:r>
              <a:rPr lang="en-US" sz="2000" dirty="0" smtClean="0"/>
              <a:t>&lt;S&gt;</a:t>
            </a:r>
            <a:r>
              <a:rPr lang="en-US" sz="2000" dirty="0"/>
              <a:t>) = </a:t>
            </a:r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annotations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36911"/>
              </p:ext>
            </p:extLst>
          </p:nvPr>
        </p:nvGraphicFramePr>
        <p:xfrm>
          <a:off x="6629400" y="4343400"/>
          <a:ext cx="1981200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4D3-A5F9-0947-9C10-F74F07FA9CB1}" type="datetime1">
              <a:rPr lang="en-SG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F19E-2C39-7647-A785-70D556B51AB2}" type="datetime1">
              <a:rPr lang="en-SG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8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q1t::tree&lt;_,S&gt; 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q1s: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&lt;Su&gt; </a:t>
            </a:r>
            <a:r>
              <a:rPr lang="en-US" sz="2400" dirty="0" smtClean="0"/>
              <a:t>&amp;* </a:t>
            </a:r>
            <a:r>
              <a:rPr lang="en-US" sz="2400" dirty="0"/>
              <a:t>q1t::tree&lt;_,Su&gt; 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&amp; </a:t>
            </a:r>
            <a:r>
              <a:rPr lang="en-US" sz="2400" dirty="0"/>
              <a:t>S = union(Su,{q1s}) &amp; </a:t>
            </a:r>
            <a:r>
              <a:rPr lang="en-US" sz="2400" dirty="0" err="1"/>
              <a:t>Tu</a:t>
            </a:r>
            <a:r>
              <a:rPr lang="en-US" sz="2400" dirty="0"/>
              <a:t> = union(T,{q1s});</a:t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B40D-90D7-5141-8B92-7A8E40A26135}" type="datetime1">
              <a:rPr lang="en-SG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4295-76A8-2644-A924-660715C6052F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33963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3EF8-A3AC-7E42-B4F4-8B68918088F3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525C-A35E-7041-B0FE-0095CFBEBEDA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“Certified reasoning </a:t>
            </a:r>
            <a:r>
              <a:rPr lang="en-US" dirty="0"/>
              <a:t>i</a:t>
            </a:r>
            <a:r>
              <a:rPr lang="en-US" dirty="0" smtClean="0"/>
              <a:t>mproves the correctness and expressivity of automated verification without sacrificing on performance”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4126-D331-AF4E-8E24-D28616877E00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 (and Performance)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329239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</a:t>
                      </a:r>
                      <a:r>
                        <a:rPr lang="en-US" b="1" dirty="0" smtClean="0"/>
                        <a:t>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772E-D5EA-6B4D-9A7C-1E96D63987F7}" type="datetime1">
              <a:rPr lang="en-SG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Omega++ - a certified decision procedure for </a:t>
            </a:r>
            <a:r>
              <a:rPr lang="en-US" dirty="0" err="1"/>
              <a:t>Presburger</a:t>
            </a:r>
            <a:r>
              <a:rPr lang="en-US" dirty="0"/>
              <a:t> arithmetic extended with +∞ and -∞ </a:t>
            </a:r>
            <a:endParaRPr lang="en-US" dirty="0" smtClean="0"/>
          </a:p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D29-8287-8545-9A10-3E70676DBD6B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02288"/>
          </a:xfrm>
        </p:spPr>
        <p:txBody>
          <a:bodyPr>
            <a:normAutofit/>
          </a:bodyPr>
          <a:lstStyle/>
          <a:p>
            <a:r>
              <a:rPr lang="en-US" dirty="0" smtClean="0"/>
              <a:t>Certified Reasoning for Functional Correctness</a:t>
            </a:r>
          </a:p>
          <a:p>
            <a:pPr lvl="1"/>
            <a:r>
              <a:rPr lang="en-US" dirty="0" smtClean="0"/>
              <a:t>Integrate full functional proofs done in Coq with automated proofs generated using HIP/SLEEK</a:t>
            </a:r>
          </a:p>
          <a:p>
            <a:r>
              <a:rPr lang="en-US" dirty="0" smtClean="0"/>
              <a:t>End-to-End Verification</a:t>
            </a:r>
          </a:p>
          <a:p>
            <a:pPr lvl="1"/>
            <a:r>
              <a:rPr lang="en-US" dirty="0" smtClean="0"/>
              <a:t>Mathematical Reasoning in Coq</a:t>
            </a:r>
          </a:p>
          <a:p>
            <a:pPr lvl="1"/>
            <a:r>
              <a:rPr lang="en-US" dirty="0" smtClean="0"/>
              <a:t>Spatial Reasoning in HIP/SLEEK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4234-D8A4-2B4A-9828-CA32852D7D15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ublications</a:t>
            </a:r>
          </a:p>
          <a:p>
            <a:pPr lvl="1"/>
            <a:r>
              <a:rPr lang="en-US" dirty="0" smtClean="0"/>
              <a:t>Certified Reasoning with Infinity [FM 15]</a:t>
            </a:r>
          </a:p>
          <a:p>
            <a:pPr lvl="1"/>
            <a:r>
              <a:rPr lang="en-US" dirty="0" smtClean="0"/>
              <a:t>Verified Subtyping with Traits and Mixins [FSFMA 14]</a:t>
            </a:r>
          </a:p>
          <a:p>
            <a:pPr lvl="1"/>
            <a:r>
              <a:rPr lang="en-US" dirty="0" smtClean="0"/>
              <a:t>Exploiting Undefined Behaviors for Efficient Symbolic Execution [ICSE (Student Research Competition) 14]</a:t>
            </a:r>
          </a:p>
          <a:p>
            <a:pPr lvl="1"/>
            <a:r>
              <a:rPr lang="en-US" dirty="0" err="1" smtClean="0"/>
              <a:t>HIPimm</a:t>
            </a:r>
            <a:r>
              <a:rPr lang="en-US" dirty="0" smtClean="0"/>
              <a:t>: Verifying Granular Immutability Guarantees [PEPM 14]</a:t>
            </a:r>
          </a:p>
          <a:p>
            <a:pPr lvl="1"/>
            <a:r>
              <a:rPr lang="en-US" dirty="0" smtClean="0"/>
              <a:t>A Refinement Calculus for </a:t>
            </a:r>
            <a:r>
              <a:rPr lang="en-US" dirty="0" err="1" smtClean="0"/>
              <a:t>Promela</a:t>
            </a:r>
            <a:r>
              <a:rPr lang="en-US" dirty="0" smtClean="0"/>
              <a:t> [ICECCS 13]</a:t>
            </a:r>
          </a:p>
          <a:p>
            <a:pPr lvl="1"/>
            <a:r>
              <a:rPr lang="en-US" dirty="0" smtClean="0"/>
              <a:t>Towards Complete Specifications with an Error Calculus [NFM 13]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DF0-D767-7345-AAC6-47DC4D18C77F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69A0-6AE9-BE45-AD96-9CAA126F6B64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450"/>
            <a:ext cx="8229600" cy="1143000"/>
          </a:xfrm>
        </p:spPr>
        <p:txBody>
          <a:bodyPr/>
          <a:lstStyle/>
          <a:p>
            <a:r>
              <a:rPr lang="en-US" dirty="0" err="1" smtClean="0"/>
              <a:t>Kleene’s</a:t>
            </a:r>
            <a:r>
              <a:rPr lang="en-US" dirty="0" smtClean="0"/>
              <a:t> weak </a:t>
            </a:r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v</a:t>
            </a:r>
            <a:r>
              <a:rPr lang="en-US" dirty="0" smtClean="0"/>
              <a:t>alued </a:t>
            </a:r>
            <a:r>
              <a:rPr lang="en-US" dirty="0"/>
              <a:t>l</a:t>
            </a:r>
            <a:r>
              <a:rPr lang="en-US" dirty="0" smtClean="0"/>
              <a:t>ogic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709A-93FE-594A-9295-5AD92FB6156A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 descr="Screen Shot 2015-05-04 at 4.1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15" y="1270000"/>
            <a:ext cx="3175000" cy="1435100"/>
          </a:xfrm>
          <a:prstGeom prst="rect">
            <a:avLst/>
          </a:prstGeom>
        </p:spPr>
      </p:pic>
      <p:pic>
        <p:nvPicPr>
          <p:cNvPr id="8" name="Picture 7" descr="Screen Shot 2015-05-04 at 4.1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07" y="2732264"/>
            <a:ext cx="4368800" cy="3505200"/>
          </a:xfrm>
          <a:prstGeom prst="rect">
            <a:avLst/>
          </a:prstGeom>
        </p:spPr>
      </p:pic>
      <p:pic>
        <p:nvPicPr>
          <p:cNvPr id="9" name="Picture 8" descr="Screen Shot 2015-05-04 at 4.18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" y="2705100"/>
            <a:ext cx="449627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PAInf</a:t>
            </a:r>
            <a:r>
              <a:rPr lang="en-US" dirty="0" smtClean="0"/>
              <a:t> is a domain extension</a:t>
            </a:r>
            <a:endParaRPr lang="en-US" dirty="0"/>
          </a:p>
        </p:txBody>
      </p:sp>
      <p:pic>
        <p:nvPicPr>
          <p:cNvPr id="5" name="Picture 4" descr="Screen Shot 2014-07-27 at 8.5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06700"/>
            <a:ext cx="7429500" cy="8509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41600" y="1701800"/>
            <a:ext cx="26035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both in PA and </a:t>
            </a:r>
            <a:r>
              <a:rPr lang="en-US" dirty="0" err="1" smtClean="0"/>
              <a:t>PAInf</a:t>
            </a:r>
            <a:endParaRPr lang="en-US" dirty="0"/>
          </a:p>
        </p:txBody>
      </p:sp>
      <p:pic>
        <p:nvPicPr>
          <p:cNvPr id="8" name="Picture 7" descr="Screen Shot 2014-07-27 at 8.5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5346700"/>
            <a:ext cx="3149600" cy="7493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794000" y="3937000"/>
            <a:ext cx="27686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in PA but Invalid in </a:t>
            </a:r>
            <a:r>
              <a:rPr lang="en-US" dirty="0" err="1" smtClean="0"/>
              <a:t>PAInf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3D67-2CE7-1146-A1AB-3A3EF2664DC4}" type="datetime1">
              <a:rPr lang="en-SG" smtClean="0"/>
              <a:t>6/5/15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Properties of </a:t>
            </a:r>
            <a:r>
              <a:rPr lang="en-US" dirty="0" err="1" smtClean="0"/>
              <a:t>PAInf</a:t>
            </a:r>
            <a:r>
              <a:rPr lang="en-US" dirty="0" smtClean="0"/>
              <a:t> domain</a:t>
            </a:r>
            <a:endParaRPr lang="en-US" dirty="0"/>
          </a:p>
        </p:txBody>
      </p:sp>
      <p:pic>
        <p:nvPicPr>
          <p:cNvPr id="4" name="Picture 3" descr="Screen Shot 2014-07-27 at 9.0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27200"/>
            <a:ext cx="8191500" cy="3759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A067-BD4B-8143-86C9-387665E9BF60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1200"/>
          </a:xfrm>
        </p:spPr>
        <p:txBody>
          <a:bodyPr>
            <a:normAutofit/>
          </a:bodyPr>
          <a:lstStyle/>
          <a:p>
            <a:r>
              <a:rPr lang="en-US" dirty="0" smtClean="0"/>
              <a:t>Quantifier elimination in </a:t>
            </a:r>
            <a:r>
              <a:rPr lang="en-US" dirty="0" err="1" smtClean="0"/>
              <a:t>PAInf</a:t>
            </a:r>
            <a:r>
              <a:rPr lang="en-US" dirty="0" smtClean="0"/>
              <a:t> for specification inference</a:t>
            </a:r>
          </a:p>
          <a:p>
            <a:r>
              <a:rPr lang="en-US" dirty="0" smtClean="0"/>
              <a:t>Using [</a:t>
            </a:r>
            <a:r>
              <a:rPr lang="en-US" dirty="0" err="1" smtClean="0"/>
              <a:t>Kapur</a:t>
            </a:r>
            <a:r>
              <a:rPr lang="en-US" dirty="0" smtClean="0"/>
              <a:t> 2012] </a:t>
            </a:r>
            <a:r>
              <a:rPr lang="en-US" dirty="0"/>
              <a:t>we support inference of </a:t>
            </a:r>
            <a:r>
              <a:rPr lang="en-US" dirty="0" smtClean="0"/>
              <a:t>octagonal size constraints </a:t>
            </a:r>
            <a:r>
              <a:rPr lang="en-US" dirty="0"/>
              <a:t>using ghost infinity in the presence of heap-based </a:t>
            </a:r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22913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Kapur</a:t>
            </a:r>
            <a:r>
              <a:rPr lang="en-US" dirty="0"/>
              <a:t>, Deepak. "Program analysis using quantifier-elimination heuristics." Theory and Applications of Models of Computation. Springer Berlin Heidelberg, 2012. 94-108.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600-2D4B-E940-A76C-48EAB2DE7FF7}" type="datetime1">
              <a:rPr lang="en-SG" smtClean="0"/>
              <a:t>6/5/15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Inference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878105"/>
              </p:ext>
            </p:extLst>
          </p:nvPr>
        </p:nvGraphicFramePr>
        <p:xfrm>
          <a:off x="457200" y="1841500"/>
          <a:ext cx="82296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6500"/>
                <a:gridCol w="20853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Inferred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(Ω++)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res,m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m=n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res,m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 ≤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 ∧ x!=null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=m-1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 * 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res,m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 ∧ x!=null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x,m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 ≤ m 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</a:t>
                      </a:r>
                      <a:r>
                        <a:rPr lang="en-US" dirty="0" err="1" smtClean="0"/>
                        <a:t>≤</a:t>
                      </a:r>
                      <a:r>
                        <a:rPr lang="en-US" baseline="0" dirty="0" err="1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x,m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m=n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∧ 0≤m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Traverse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x,m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m=n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 ∧ x!=null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res,m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m=n-2 ∧ 2≤n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x,n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y,m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</a:t>
                      </a:r>
                      <a:r>
                        <a:rPr lang="en-US" dirty="0" smtClean="0"/>
                        <a:t>&lt;res,n+m-1&gt;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1=min(</a:t>
                      </a:r>
                      <a:r>
                        <a:rPr lang="en-US" dirty="0" err="1" smtClean="0"/>
                        <a:t>n,m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BAE2-89E5-E241-BB0B-955F94529EA2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Certified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 is machine checked </a:t>
            </a:r>
          </a:p>
          <a:p>
            <a:pPr lvl="1"/>
            <a:r>
              <a:rPr lang="en-US" dirty="0" smtClean="0"/>
              <a:t>(Decision) Procedures</a:t>
            </a:r>
          </a:p>
          <a:p>
            <a:pPr lvl="1"/>
            <a:r>
              <a:rPr lang="en-US" dirty="0" smtClean="0"/>
              <a:t>Proofs</a:t>
            </a:r>
          </a:p>
          <a:p>
            <a:pPr lvl="1"/>
            <a:r>
              <a:rPr lang="en-US" dirty="0" smtClean="0"/>
              <a:t>Programs</a:t>
            </a:r>
          </a:p>
          <a:p>
            <a:r>
              <a:rPr lang="en-US" dirty="0" smtClean="0"/>
              <a:t>Using the Coq Proof </a:t>
            </a:r>
            <a:r>
              <a:rPr lang="en-US" dirty="0"/>
              <a:t>A</a:t>
            </a:r>
            <a:r>
              <a:rPr lang="en-US" dirty="0" smtClean="0"/>
              <a:t>ssistant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1643-9BC2-3A47-BE71-A87A5BF61C5B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Omega++ - a certified decision procedure for </a:t>
            </a:r>
            <a:r>
              <a:rPr lang="en-US" dirty="0" err="1" smtClean="0"/>
              <a:t>Presburger</a:t>
            </a:r>
            <a:r>
              <a:rPr lang="en-US" dirty="0" smtClean="0"/>
              <a:t> arithmetic extended with +∞ and -</a:t>
            </a:r>
            <a:r>
              <a:rPr lang="en-US" dirty="0"/>
              <a:t>∞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Integrated Omega++ in HIP/SLEEK verification system and evaluated the usefulness for verification and specification inference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F36-DA74-D84C-B7CF-021A6624907D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Verified Subtyping with Traits and </a:t>
            </a:r>
            <a:r>
              <a:rPr lang="en-US" dirty="0" err="1" smtClean="0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 – Single Responsibility</a:t>
            </a:r>
          </a:p>
          <a:p>
            <a:r>
              <a:rPr lang="en-US" dirty="0" smtClean="0"/>
              <a:t>O – Open Close</a:t>
            </a:r>
          </a:p>
          <a:p>
            <a:r>
              <a:rPr lang="en-US" dirty="0" smtClean="0"/>
              <a:t>L – </a:t>
            </a: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r>
              <a:rPr lang="en-US" dirty="0" smtClean="0"/>
              <a:t>I – Interface Segregation</a:t>
            </a:r>
          </a:p>
          <a:p>
            <a:r>
              <a:rPr lang="en-US" dirty="0" smtClean="0"/>
              <a:t>D – Dependency Inversion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First proposed by Robert C. Martin in </a:t>
            </a:r>
            <a:r>
              <a:rPr lang="en-US" dirty="0" err="1" smtClean="0"/>
              <a:t>comp.object</a:t>
            </a:r>
            <a:r>
              <a:rPr lang="en-US" dirty="0" smtClean="0"/>
              <a:t> newsgroup in March 1995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E749-7182-CF47-AC8D-0FDACC8F7A12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“Let q(x) be a property provable about objects x of type T. Then q(y) should be provable for objects y of type S where S is a subtype of T”</a:t>
            </a:r>
          </a:p>
          <a:p>
            <a:pPr marL="0" indent="0">
              <a:buNone/>
            </a:pPr>
            <a:r>
              <a:rPr lang="en-US" dirty="0" smtClean="0"/>
              <a:t>	-  Barbara </a:t>
            </a:r>
            <a:r>
              <a:rPr lang="en-US" dirty="0" err="1" smtClean="0"/>
              <a:t>Liskov</a:t>
            </a:r>
            <a:r>
              <a:rPr lang="en-US" dirty="0" smtClean="0"/>
              <a:t> and Jeannette 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B69D-5D31-4147-932C-5A1E051E81B5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reason about design of class hierarchies</a:t>
            </a:r>
          </a:p>
          <a:p>
            <a:r>
              <a:rPr lang="en-US" dirty="0" smtClean="0"/>
              <a:t>Stronger notion than typical subtyping of functions defined in type theory </a:t>
            </a:r>
          </a:p>
          <a:p>
            <a:pPr lvl="1"/>
            <a:r>
              <a:rPr lang="en-US" dirty="0" smtClean="0"/>
              <a:t>Function subtyping is based on </a:t>
            </a:r>
            <a:r>
              <a:rPr lang="en-US" dirty="0" err="1" smtClean="0"/>
              <a:t>contravariance</a:t>
            </a:r>
            <a:r>
              <a:rPr lang="en-US" dirty="0" smtClean="0"/>
              <a:t> of argument types and covariance of the return type</a:t>
            </a:r>
          </a:p>
          <a:p>
            <a:r>
              <a:rPr lang="en-US" dirty="0" smtClean="0"/>
              <a:t> Behavioral subtyping is trivially </a:t>
            </a:r>
            <a:r>
              <a:rPr lang="en-US" dirty="0" err="1" smtClean="0"/>
              <a:t>undecidable</a:t>
            </a:r>
            <a:endParaRPr lang="en-US" dirty="0" smtClean="0"/>
          </a:p>
          <a:p>
            <a:pPr lvl="1"/>
            <a:r>
              <a:rPr lang="en-US" dirty="0" smtClean="0"/>
              <a:t>If the property is “this method always terminates”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5500-4207-A74E-B97B-9ABE4AD4794B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Subtyping with Traits and </a:t>
            </a:r>
            <a:r>
              <a:rPr lang="en-US" dirty="0" err="1" smtClean="0"/>
              <a:t>Mixins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By checking entailments in separation logic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Scala</a:t>
            </a:r>
            <a:r>
              <a:rPr lang="en-US" dirty="0" smtClean="0"/>
              <a:t> with a domain specific language (SLEEK DSL)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Scala</a:t>
            </a:r>
            <a:r>
              <a:rPr lang="en-US" dirty="0" smtClean="0"/>
              <a:t> programmers to insert subtyping checks in their programs</a:t>
            </a:r>
          </a:p>
          <a:p>
            <a:r>
              <a:rPr lang="en-US" dirty="0" smtClean="0"/>
              <a:t>Case study on subtyping in </a:t>
            </a:r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</a:p>
          <a:p>
            <a:pPr lvl="1"/>
            <a:r>
              <a:rPr lang="en-US" dirty="0" smtClean="0"/>
              <a:t>Verified subtyping in 67% of </a:t>
            </a:r>
            <a:r>
              <a:rPr lang="en-US" dirty="0" err="1" smtClean="0"/>
              <a:t>Mixins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7ACA-996D-0042-ACD3-A0E99544FBFE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and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Fine grained unit of reuse</a:t>
            </a:r>
          </a:p>
          <a:p>
            <a:pPr lvl="1"/>
            <a:r>
              <a:rPr lang="en-US" dirty="0" smtClean="0"/>
              <a:t>Similar to abstract classes but some methods can have implementations as well</a:t>
            </a:r>
          </a:p>
          <a:p>
            <a:r>
              <a:rPr lang="en-US" dirty="0" err="1" smtClean="0"/>
              <a:t>Mixin</a:t>
            </a:r>
            <a:r>
              <a:rPr lang="en-US" dirty="0" smtClean="0"/>
              <a:t> Composition (</a:t>
            </a:r>
            <a:r>
              <a:rPr lang="en-US" dirty="0" err="1" smtClean="0"/>
              <a:t>Mixin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class which contains a combination of methods from other traits and classes</a:t>
            </a:r>
          </a:p>
          <a:p>
            <a:pPr lvl="1"/>
            <a:r>
              <a:rPr lang="en-US" dirty="0" smtClean="0"/>
              <a:t>Similar to multiple inheritance if the combination contains all methods of combined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D33-6F2C-714B-8260-EDC1FA37AC42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trait </a:t>
            </a:r>
            <a:r>
              <a:rPr lang="en-US" dirty="0" err="1" smtClean="0"/>
              <a:t>ICell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get() : </a:t>
            </a:r>
            <a:r>
              <a:rPr lang="en-US" dirty="0" err="1" smtClean="0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trait </a:t>
            </a:r>
            <a:r>
              <a:rPr lang="en-US" dirty="0" err="1" smtClean="0"/>
              <a:t>BICell</a:t>
            </a:r>
            <a:r>
              <a:rPr lang="en-US" dirty="0" smtClean="0"/>
              <a:t>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private </a:t>
            </a:r>
            <a:r>
              <a:rPr lang="en-US" dirty="0" err="1" smtClean="0"/>
              <a:t>var</a:t>
            </a:r>
            <a:r>
              <a:rPr lang="en-US" dirty="0" smtClean="0"/>
              <a:t> x : </a:t>
            </a:r>
            <a:r>
              <a:rPr lang="en-US" dirty="0" err="1" smtClean="0"/>
              <a:t>Int</a:t>
            </a:r>
            <a:r>
              <a:rPr lang="en-US" dirty="0" smtClean="0"/>
              <a:t>  = 0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get() { x }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r>
              <a:rPr lang="en-US" dirty="0"/>
              <a:t> </a:t>
            </a:r>
            <a:r>
              <a:rPr lang="en-US" dirty="0" err="1" smtClean="0"/>
              <a:t>this.x</a:t>
            </a:r>
            <a:r>
              <a:rPr lang="en-US" dirty="0" smtClean="0"/>
              <a:t> = x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9758" y="2116892"/>
            <a:ext cx="1751794" cy="656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 to an </a:t>
            </a:r>
            <a:br>
              <a:rPr lang="en-US" sz="2000" dirty="0" smtClean="0"/>
            </a:br>
            <a:r>
              <a:rPr lang="en-US" sz="2000" dirty="0" smtClean="0"/>
              <a:t>Abstract Class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408717" y="1956300"/>
            <a:ext cx="3051041" cy="48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229376" y="4231999"/>
            <a:ext cx="1964352" cy="656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Implementation of </a:t>
            </a:r>
            <a:r>
              <a:rPr lang="en-US" sz="2000" dirty="0" err="1" smtClean="0"/>
              <a:t>ICell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185653" y="4071408"/>
            <a:ext cx="4043723" cy="489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576D-6658-6346-9981-F0750684AF5D}" type="datetime1">
              <a:rPr lang="en-SG" smtClean="0"/>
              <a:t>6/5/15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rait Double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abstract override </a:t>
            </a: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super.set</a:t>
            </a:r>
            <a:r>
              <a:rPr lang="en-US" dirty="0" smtClean="0"/>
              <a:t>(2*x)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trait </a:t>
            </a:r>
            <a:r>
              <a:rPr lang="en-US" dirty="0" err="1" smtClean="0"/>
              <a:t>Inc</a:t>
            </a:r>
            <a:r>
              <a:rPr lang="en-US" dirty="0" smtClean="0"/>
              <a:t>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abstract override </a:t>
            </a: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super.set</a:t>
            </a:r>
            <a:r>
              <a:rPr lang="en-US" dirty="0" smtClean="0"/>
              <a:t>(x+1)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F4-3010-1C4E-BDE2-FFA6191A3E21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8603"/>
          </a:xfrm>
        </p:spPr>
        <p:txBody>
          <a:bodyPr/>
          <a:lstStyle/>
          <a:p>
            <a:r>
              <a:rPr lang="en-US" dirty="0" err="1" smtClean="0"/>
              <a:t>OddICell</a:t>
            </a:r>
            <a:r>
              <a:rPr lang="en-US" dirty="0" smtClean="0"/>
              <a:t> (odd values)</a:t>
            </a:r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OddICell</a:t>
            </a:r>
            <a:r>
              <a:rPr lang="en-US" dirty="0" smtClean="0"/>
              <a:t> extends </a:t>
            </a:r>
            <a:r>
              <a:rPr lang="en-US" dirty="0" err="1" smtClean="0"/>
              <a:t>BICell</a:t>
            </a:r>
            <a:r>
              <a:rPr lang="en-US" dirty="0" smtClean="0"/>
              <a:t> with </a:t>
            </a:r>
            <a:r>
              <a:rPr lang="en-US" dirty="0" err="1" smtClean="0"/>
              <a:t>Inc</a:t>
            </a:r>
            <a:r>
              <a:rPr lang="en-US" dirty="0" smtClean="0"/>
              <a:t> with Double</a:t>
            </a:r>
          </a:p>
          <a:p>
            <a:r>
              <a:rPr lang="en-US" dirty="0" err="1" smtClean="0"/>
              <a:t>EvenICell</a:t>
            </a:r>
            <a:r>
              <a:rPr lang="en-US" dirty="0" smtClean="0"/>
              <a:t> (even values)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EvenICell</a:t>
            </a:r>
            <a:r>
              <a:rPr lang="en-US" dirty="0" smtClean="0"/>
              <a:t> extends </a:t>
            </a:r>
            <a:r>
              <a:rPr lang="en-US" dirty="0" err="1" smtClean="0"/>
              <a:t>BICell</a:t>
            </a:r>
            <a:r>
              <a:rPr lang="en-US" dirty="0" smtClean="0"/>
              <a:t> with Double with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315" y="4350578"/>
            <a:ext cx="55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ym typeface="Wingdings"/>
              </a:rPr>
              <a:t>OddICellDoubleInc</a:t>
            </a:r>
            <a:r>
              <a:rPr lang="en-US" sz="2800" dirty="0" err="1" smtClean="0"/>
              <a:t>BICell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5315" y="5085727"/>
            <a:ext cx="55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ym typeface="Wingdings"/>
              </a:rPr>
              <a:t>EvenICellIncDouble</a:t>
            </a:r>
            <a:r>
              <a:rPr lang="en-US" sz="2800" dirty="0" err="1" smtClean="0"/>
              <a:t>BICell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248065" y="4416598"/>
            <a:ext cx="231647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Linearization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23A-59C0-1842-BBB9-EBA191CC77DD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B2CB-A39C-1C43-96BF-8B2844139B64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doesn’t enforce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13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 (c: </a:t>
            </a:r>
            <a:r>
              <a:rPr lang="en-US" dirty="0" err="1" smtClean="0"/>
              <a:t>BICell</a:t>
            </a:r>
            <a:r>
              <a:rPr lang="en-US" dirty="0" smtClean="0"/>
              <a:t> with </a:t>
            </a:r>
            <a:r>
              <a:rPr lang="en-US" dirty="0" err="1" smtClean="0"/>
              <a:t>Inc</a:t>
            </a:r>
            <a:r>
              <a:rPr lang="en-US" dirty="0" smtClean="0"/>
              <a:t> with Double) : </a:t>
            </a:r>
            <a:r>
              <a:rPr lang="en-US" dirty="0" err="1" smtClean="0"/>
              <a:t>Int</a:t>
            </a:r>
            <a:r>
              <a:rPr lang="en-US" dirty="0" smtClean="0"/>
              <a:t> { </a:t>
            </a:r>
            <a:r>
              <a:rPr lang="en-US" dirty="0" err="1" smtClean="0"/>
              <a:t>c.get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oic</a:t>
            </a:r>
            <a:r>
              <a:rPr lang="en-US" dirty="0" smtClean="0"/>
              <a:t> = new </a:t>
            </a:r>
            <a:r>
              <a:rPr lang="en-US" dirty="0" err="1" smtClean="0"/>
              <a:t>OddICell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eic</a:t>
            </a:r>
            <a:r>
              <a:rPr lang="en-US" dirty="0" smtClean="0"/>
              <a:t> = new </a:t>
            </a:r>
            <a:r>
              <a:rPr lang="en-US" dirty="0" err="1" smtClean="0"/>
              <a:t>EvenICell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m(</a:t>
            </a:r>
            <a:r>
              <a:rPr lang="en-US" dirty="0" err="1" smtClean="0"/>
              <a:t>oic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m(</a:t>
            </a:r>
            <a:r>
              <a:rPr lang="en-US" dirty="0" err="1" smtClean="0"/>
              <a:t>eic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5776" y="3883402"/>
            <a:ext cx="2583896" cy="7591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Both calls are allowed by the type syste</a:t>
            </a:r>
            <a:r>
              <a:rPr lang="en-US" sz="2000" dirty="0"/>
              <a:t>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678803" y="3883402"/>
            <a:ext cx="1926973" cy="36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678803" y="4262983"/>
            <a:ext cx="1926973" cy="1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8802" y="5197334"/>
            <a:ext cx="5196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Only object </a:t>
            </a:r>
            <a:r>
              <a:rPr lang="en-US" sz="3200" dirty="0" err="1" smtClean="0"/>
              <a:t>oic</a:t>
            </a:r>
            <a:r>
              <a:rPr lang="en-US" sz="3200" dirty="0" smtClean="0"/>
              <a:t> is subtype of c 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612-441B-2941-8BBC-B05C0D9F1E5E}" type="datetime1">
              <a:rPr lang="en-SG" smtClean="0"/>
              <a:t>6/5/15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285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mixin</a:t>
            </a:r>
            <a:r>
              <a:rPr lang="en-US" dirty="0" smtClean="0"/>
              <a:t> can be represented as a separation logic predicate based on class linearization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962" y="3151126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/>
                </a:solidFill>
                <a:sym typeface="Wingdings"/>
              </a:rPr>
              <a:t>OddICellDoubleInc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OddICell</a:t>
            </a:r>
            <a:r>
              <a:rPr lang="en-US" sz="2400" dirty="0" smtClean="0">
                <a:solidFill>
                  <a:prstClr val="black"/>
                </a:solidFill>
              </a:rPr>
              <a:t>&lt;this&gt; == 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this,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&gt; * </a:t>
            </a:r>
            <a:r>
              <a:rPr lang="en-US" sz="2400" dirty="0" err="1" smtClean="0">
                <a:solidFill>
                  <a:prstClr val="black"/>
                </a:solidFill>
              </a:rPr>
              <a:t>Inc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p,q</a:t>
            </a:r>
            <a:r>
              <a:rPr lang="en-US" sz="2400" dirty="0" smtClean="0">
                <a:solidFill>
                  <a:prstClr val="black"/>
                </a:solidFill>
              </a:rPr>
              <a:t>&gt; * Double&lt;</a:t>
            </a:r>
            <a:r>
              <a:rPr lang="en-US" sz="2400" dirty="0" err="1" smtClean="0">
                <a:solidFill>
                  <a:prstClr val="black"/>
                </a:solidFill>
              </a:rPr>
              <a:t>q,null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7962" y="4355132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EvenICellIncDouble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EvenICell</a:t>
            </a:r>
            <a:r>
              <a:rPr lang="en-US" sz="2400" dirty="0" smtClean="0">
                <a:solidFill>
                  <a:prstClr val="black"/>
                </a:solidFill>
              </a:rPr>
              <a:t>&lt;this&gt; == 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this,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&gt; * Double&lt;</a:t>
            </a:r>
            <a:r>
              <a:rPr lang="en-US" sz="2400" dirty="0" err="1" smtClean="0">
                <a:solidFill>
                  <a:prstClr val="black"/>
                </a:solidFill>
              </a:rPr>
              <a:t>p,q</a:t>
            </a:r>
            <a:r>
              <a:rPr lang="en-US" sz="2400" dirty="0" smtClean="0">
                <a:solidFill>
                  <a:prstClr val="black"/>
                </a:solidFill>
              </a:rPr>
              <a:t>&gt; * </a:t>
            </a:r>
            <a:r>
              <a:rPr lang="en-US" sz="2400" dirty="0" err="1" smtClean="0">
                <a:solidFill>
                  <a:prstClr val="black"/>
                </a:solidFill>
              </a:rPr>
              <a:t>Inc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q,null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A858-7B0B-4A42-B612-00CF5DD6F323}" type="datetime1">
              <a:rPr lang="en-SG" smtClean="0"/>
              <a:t>6/5/15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Subtyping to 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1253"/>
          </a:xfrm>
        </p:spPr>
        <p:txBody>
          <a:bodyPr>
            <a:normAutofit/>
          </a:bodyPr>
          <a:lstStyle/>
          <a:p>
            <a:r>
              <a:rPr lang="en-US" dirty="0" smtClean="0"/>
              <a:t>Subtyping can be reduced to checking entailment between the predicates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962" y="315112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sym typeface="Wingdings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oic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)</a:t>
            </a:r>
            <a:br>
              <a:rPr lang="en-US" sz="2400" dirty="0" smtClean="0">
                <a:solidFill>
                  <a:prstClr val="black"/>
                </a:solidFill>
                <a:sym typeface="Wingdings"/>
              </a:rPr>
            </a:br>
            <a:r>
              <a:rPr lang="en-US" sz="2400" dirty="0" err="1">
                <a:solidFill>
                  <a:prstClr val="black"/>
                </a:solidFill>
              </a:rPr>
              <a:t>OddICell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oic</a:t>
            </a:r>
            <a:r>
              <a:rPr lang="en-US" sz="2400" dirty="0" smtClean="0">
                <a:solidFill>
                  <a:prstClr val="black"/>
                </a:solidFill>
              </a:rPr>
              <a:t>&gt; |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7962" y="451520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sym typeface="Wingdings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(</a:t>
            </a:r>
            <a:r>
              <a:rPr lang="en-US" sz="2400" dirty="0" err="1">
                <a:solidFill>
                  <a:prstClr val="black"/>
                </a:solidFill>
                <a:sym typeface="Wingdings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ic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)</a:t>
            </a:r>
            <a:br>
              <a:rPr lang="en-US" sz="2400" dirty="0" smtClean="0">
                <a:solidFill>
                  <a:prstClr val="black"/>
                </a:solidFill>
                <a:sym typeface="Wingdings"/>
              </a:rPr>
            </a:br>
            <a:r>
              <a:rPr lang="en-US" sz="2400" dirty="0" err="1">
                <a:solidFill>
                  <a:prstClr val="black"/>
                </a:solidFill>
              </a:rPr>
              <a:t>EvenICell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eic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>
                <a:solidFill>
                  <a:prstClr val="black"/>
                </a:solidFill>
              </a:rPr>
              <a:t>|-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25433" y="4102391"/>
            <a:ext cx="943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Valid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5433" y="5453924"/>
            <a:ext cx="118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Invalid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B73B-BDAB-6E40-93EE-FBBD97CAEFAD}" type="datetime1">
              <a:rPr lang="en-SG" smtClean="0"/>
              <a:t>6/5/15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SLEEK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based on SLEEK</a:t>
            </a:r>
          </a:p>
          <a:p>
            <a:pPr lvl="1"/>
            <a:r>
              <a:rPr lang="en-US" dirty="0" smtClean="0"/>
              <a:t>An existing separation logic based entailment </a:t>
            </a:r>
            <a:r>
              <a:rPr lang="en-US" dirty="0" err="1" smtClean="0"/>
              <a:t>prover</a:t>
            </a:r>
            <a:endParaRPr lang="en-US" dirty="0" smtClean="0"/>
          </a:p>
          <a:p>
            <a:pPr lvl="1"/>
            <a:r>
              <a:rPr lang="en-US" dirty="0" smtClean="0"/>
              <a:t>Supports user defined predicates and user specified lemmas</a:t>
            </a:r>
          </a:p>
          <a:p>
            <a:pPr lvl="1"/>
            <a:r>
              <a:rPr lang="en-US" dirty="0" smtClean="0"/>
              <a:t>With Shape, Size, and Bag properties</a:t>
            </a:r>
          </a:p>
          <a:p>
            <a:pPr lvl="1"/>
            <a:r>
              <a:rPr lang="en-US" dirty="0">
                <a:hlinkClick r:id="rId2"/>
              </a:rPr>
              <a:t>http://loris-7.ddns.comp.nus.edu.sg/~project/SLEEKDSL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0369-92AC-9F46-96D9-7F6AC9AD9E99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2664" y="1649716"/>
            <a:ext cx="1737196" cy="890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SLEEK exe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9100" y="1649716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leek.lib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9100" y="3013854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leek.dsl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66780" y="3013854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leek.inter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9100" y="4772172"/>
            <a:ext cx="1737196" cy="890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Scala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793790" y="4770388"/>
            <a:ext cx="1870345" cy="890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Scala</a:t>
            </a:r>
            <a:r>
              <a:rPr lang="en-US" sz="2800" dirty="0" smtClean="0"/>
              <a:t> Interpreter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5" idx="3"/>
            <a:endCxn id="4" idx="1"/>
          </p:cNvCxnSpPr>
          <p:nvPr/>
        </p:nvCxnSpPr>
        <p:spPr>
          <a:xfrm>
            <a:off x="2736296" y="2094993"/>
            <a:ext cx="35263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4" idx="2"/>
          </p:cNvCxnSpPr>
          <p:nvPr/>
        </p:nvCxnSpPr>
        <p:spPr>
          <a:xfrm flipV="1">
            <a:off x="5603976" y="2540270"/>
            <a:ext cx="1527286" cy="91886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1"/>
            <a:endCxn id="5" idx="1"/>
          </p:cNvCxnSpPr>
          <p:nvPr/>
        </p:nvCxnSpPr>
        <p:spPr>
          <a:xfrm rot="10800000">
            <a:off x="999100" y="2094993"/>
            <a:ext cx="12700" cy="13641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5" idx="2"/>
          </p:cNvCxnSpPr>
          <p:nvPr/>
        </p:nvCxnSpPr>
        <p:spPr>
          <a:xfrm rot="16200000" flipV="1">
            <a:off x="3064746" y="1343222"/>
            <a:ext cx="473584" cy="2867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6" idx="2"/>
          </p:cNvCxnSpPr>
          <p:nvPr/>
        </p:nvCxnSpPr>
        <p:spPr>
          <a:xfrm flipV="1">
            <a:off x="1867698" y="3904408"/>
            <a:ext cx="0" cy="867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7" idx="2"/>
          </p:cNvCxnSpPr>
          <p:nvPr/>
        </p:nvCxnSpPr>
        <p:spPr>
          <a:xfrm flipV="1">
            <a:off x="4728963" y="3904408"/>
            <a:ext cx="6415" cy="865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1"/>
            <a:endCxn id="6" idx="3"/>
          </p:cNvCxnSpPr>
          <p:nvPr/>
        </p:nvCxnSpPr>
        <p:spPr>
          <a:xfrm rot="10800000">
            <a:off x="2736296" y="3459131"/>
            <a:ext cx="1057494" cy="175653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C8B2-B3E3-1B4F-BD6F-201ED228E730}" type="datetime1">
              <a:rPr lang="en-SG" smtClean="0"/>
              <a:t>6/5/15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with SLEEK DSL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208969"/>
            <a:ext cx="8229600" cy="27795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m (c: </a:t>
            </a:r>
            <a:r>
              <a:rPr lang="en-US" sz="2400" dirty="0" err="1" smtClean="0"/>
              <a:t>BICell</a:t>
            </a:r>
            <a:r>
              <a:rPr lang="en-US" sz="2400" dirty="0" smtClean="0"/>
              <a:t> with </a:t>
            </a:r>
            <a:r>
              <a:rPr lang="en-US" sz="2400" dirty="0" err="1" smtClean="0"/>
              <a:t>Inc</a:t>
            </a:r>
            <a:r>
              <a:rPr lang="en-US" sz="2400" dirty="0" smtClean="0"/>
              <a:t> with Double) : </a:t>
            </a:r>
            <a:r>
              <a:rPr lang="en-US" sz="2400" dirty="0" err="1" smtClean="0"/>
              <a:t>Int</a:t>
            </a:r>
            <a:r>
              <a:rPr lang="en-US" sz="2400" dirty="0" smtClean="0"/>
              <a:t> { </a:t>
            </a:r>
            <a:r>
              <a:rPr lang="en-US" sz="2400" dirty="0" err="1" smtClean="0"/>
              <a:t>c.get</a:t>
            </a:r>
            <a:r>
              <a:rPr lang="en-US" sz="2400" dirty="0" smtClean="0"/>
              <a:t> }</a:t>
            </a:r>
            <a:br>
              <a:rPr lang="en-US" sz="2400" dirty="0" smtClean="0"/>
            </a:b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 smtClean="0"/>
              <a:t>oic</a:t>
            </a:r>
            <a:r>
              <a:rPr lang="en-US" sz="2400" dirty="0" smtClean="0"/>
              <a:t> = new </a:t>
            </a:r>
            <a:r>
              <a:rPr lang="en-US" sz="2400" dirty="0" err="1" smtClean="0"/>
              <a:t>OddICell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 smtClean="0"/>
              <a:t>eic</a:t>
            </a:r>
            <a:r>
              <a:rPr lang="en-US" sz="2400" dirty="0" smtClean="0"/>
              <a:t> = new </a:t>
            </a:r>
            <a:r>
              <a:rPr lang="en-US" sz="2400" dirty="0" err="1" smtClean="0"/>
              <a:t>EvenICell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if (</a:t>
            </a:r>
            <a:r>
              <a:rPr lang="en-US" sz="2400" dirty="0" err="1">
                <a:solidFill>
                  <a:prstClr val="black"/>
                </a:solidFill>
              </a:rPr>
              <a:t>OddICell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oic</a:t>
            </a:r>
            <a:r>
              <a:rPr lang="en-US" sz="2400" dirty="0" smtClean="0">
                <a:solidFill>
                  <a:prstClr val="black"/>
                </a:solidFill>
              </a:rPr>
              <a:t>&gt; |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)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/>
              <a:t>m(</a:t>
            </a:r>
            <a:r>
              <a:rPr lang="en-US" sz="2400" dirty="0" err="1" smtClean="0"/>
              <a:t>oic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if (</a:t>
            </a:r>
            <a:r>
              <a:rPr lang="en-US" sz="2400" dirty="0" err="1">
                <a:solidFill>
                  <a:prstClr val="black"/>
                </a:solidFill>
              </a:rPr>
              <a:t>EvenICell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eic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>
                <a:solidFill>
                  <a:prstClr val="black"/>
                </a:solidFill>
              </a:rPr>
              <a:t>|-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m(</a:t>
            </a:r>
            <a:r>
              <a:rPr lang="en-US" sz="2400" dirty="0" err="1" smtClean="0"/>
              <a:t>eic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1261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checks in </a:t>
            </a:r>
            <a:r>
              <a:rPr lang="en-US" dirty="0" err="1" smtClean="0"/>
              <a:t>Scala</a:t>
            </a:r>
            <a:r>
              <a:rPr lang="en-US" dirty="0" smtClean="0"/>
              <a:t> programs to verify subtyping using SLEEK DSL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379776"/>
            <a:ext cx="7542660" cy="4087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218" y="5116136"/>
            <a:ext cx="7542660" cy="4087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0AF-5D24-BE42-9DC5-533D80F33548}" type="datetime1">
              <a:rPr lang="en-SG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</a:p>
          <a:p>
            <a:r>
              <a:rPr lang="en-US" dirty="0" smtClean="0"/>
              <a:t>Considered four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h</a:t>
            </a:r>
            <a:r>
              <a:rPr lang="en-US" dirty="0" smtClean="0"/>
              <a:t>ierarchies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 err="1" smtClean="0"/>
              <a:t>Maths</a:t>
            </a:r>
            <a:endParaRPr lang="en-US" dirty="0" smtClean="0"/>
          </a:p>
          <a:p>
            <a:pPr lvl="1"/>
            <a:r>
              <a:rPr lang="en-US" dirty="0" smtClean="0"/>
              <a:t>Parser </a:t>
            </a:r>
            <a:r>
              <a:rPr lang="en-US" dirty="0" err="1" smtClean="0"/>
              <a:t>Combinators</a:t>
            </a:r>
            <a:endParaRPr lang="en-US" dirty="0" smtClean="0"/>
          </a:p>
          <a:p>
            <a:pPr lvl="1"/>
            <a:r>
              <a:rPr lang="en-US" dirty="0" smtClean="0"/>
              <a:t>Collections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947-1A26-3146-AA4C-D1B1BF2C93A1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74317"/>
              </p:ext>
            </p:extLst>
          </p:nvPr>
        </p:nvGraphicFramePr>
        <p:xfrm>
          <a:off x="457200" y="1547524"/>
          <a:ext cx="8229600" cy="3108960"/>
        </p:xfrm>
        <a:graphic>
          <a:graphicData uri="http://schemas.openxmlformats.org/drawingml/2006/table">
            <a:tbl>
              <a:tblPr firstRow="1" lastRow="1" bandRow="1">
                <a:tableStyleId>{BC89EF96-8CEA-46FF-86C4-4CE0E7609802}</a:tableStyleId>
              </a:tblPr>
              <a:tblGrid>
                <a:gridCol w="2053705"/>
                <a:gridCol w="1985366"/>
                <a:gridCol w="2554700"/>
                <a:gridCol w="1635829"/>
              </a:tblGrid>
              <a:tr h="8026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r>
                        <a:rPr lang="en-US" sz="2400" baseline="0" dirty="0" smtClean="0"/>
                        <a:t> Hierarchy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Mixins</a:t>
                      </a:r>
                      <a:r>
                        <a:rPr lang="en-US" sz="2400" dirty="0" smtClean="0"/>
                        <a:t> in the Hierarchy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Mixins</a:t>
                      </a:r>
                      <a:r>
                        <a:rPr lang="en-US" sz="2400" dirty="0" smtClean="0"/>
                        <a:t> with Verified</a:t>
                      </a:r>
                      <a:r>
                        <a:rPr lang="en-US" sz="2400" baseline="0" dirty="0" smtClean="0"/>
                        <a:t> Subtyping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Percentage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Maths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Combinators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80542"/>
            <a:ext cx="80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Traits provide more flexibility, 33% of </a:t>
            </a:r>
            <a:r>
              <a:rPr lang="en-US" sz="2400" i="1" dirty="0" err="1" smtClean="0"/>
              <a:t>Mixins</a:t>
            </a:r>
            <a:r>
              <a:rPr lang="en-US" sz="2400" i="1" dirty="0" smtClean="0"/>
              <a:t> use Traits in a way that does not conform to </a:t>
            </a:r>
            <a:r>
              <a:rPr lang="en-US" sz="2400" i="1" dirty="0" err="1" smtClean="0"/>
              <a:t>subytping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11F-F0A3-D444-8586-9AD1DDBC37B9}" type="datetime1">
              <a:rPr lang="en-SG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entailment proving in separation logic to check subtyping with Traits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A domain specific language based on SLEEK to check entailments from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Case study based on </a:t>
            </a:r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8E32-E02B-1B48-972D-07C08286BD7B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Lays the foundation for verifying OO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pPr lvl="1"/>
            <a:r>
              <a:rPr lang="en-US" dirty="0" smtClean="0"/>
              <a:t>Specification reuse with traits and </a:t>
            </a:r>
            <a:r>
              <a:rPr lang="en-US" dirty="0" err="1" smtClean="0"/>
              <a:t>mixins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Inheritance verification</a:t>
            </a:r>
          </a:p>
          <a:p>
            <a:r>
              <a:rPr lang="en-US" dirty="0" smtClean="0"/>
              <a:t>Static and Dynamic Specifications for traits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Avoid re-verification </a:t>
            </a:r>
          </a:p>
          <a:p>
            <a:pPr lvl="1"/>
            <a:r>
              <a:rPr lang="en-US" dirty="0" smtClean="0"/>
              <a:t>Compositional and modular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2B0C-369F-6347-940D-64C89FD34DC3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Certify?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Find bugs in implementation of the verifier</a:t>
            </a:r>
          </a:p>
          <a:p>
            <a:r>
              <a:rPr lang="en-US" dirty="0" smtClean="0"/>
              <a:t>Expressivity</a:t>
            </a:r>
          </a:p>
          <a:p>
            <a:pPr lvl="1"/>
            <a:r>
              <a:rPr lang="en-US" dirty="0" smtClean="0"/>
              <a:t>Verifying more properties by extending decision procedures to cover richer domain/logic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Code generated from certified procedure should be scalable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9D2-157D-B74B-A813-2D5E9DF6A769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Certified Decision Procedure (Omega++)</a:t>
            </a:r>
          </a:p>
          <a:p>
            <a:pPr lvl="1"/>
            <a:r>
              <a:rPr lang="en-US" i="1" dirty="0" smtClean="0"/>
              <a:t>Certified Reasoning with Infinity</a:t>
            </a:r>
          </a:p>
          <a:p>
            <a:r>
              <a:rPr lang="en-US" dirty="0" smtClean="0"/>
              <a:t>Certified Proof (</a:t>
            </a:r>
            <a:r>
              <a:rPr lang="en-US" dirty="0" err="1" smtClean="0"/>
              <a:t>HIPComp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Specifying Compatible Sharing in Data Structures</a:t>
            </a:r>
          </a:p>
          <a:p>
            <a:pPr lvl="1"/>
            <a:r>
              <a:rPr lang="en-US" i="1" dirty="0" smtClean="0"/>
              <a:t>Automated Verification of Ramifications in SL</a:t>
            </a:r>
          </a:p>
          <a:p>
            <a:r>
              <a:rPr lang="en-US" dirty="0" smtClean="0"/>
              <a:t>Certified Program (SLEEK DSL)</a:t>
            </a:r>
          </a:p>
          <a:p>
            <a:pPr lvl="1"/>
            <a:r>
              <a:rPr lang="en-US" i="1" dirty="0" smtClean="0"/>
              <a:t>Verified Subtyping with Traits and Mixins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3276-7DB6-A942-9522-9E33D3E41133}" type="datetime1">
              <a:rPr lang="en-SG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Certified Reasoning with Infinity</a:t>
            </a:r>
          </a:p>
        </p:txBody>
      </p:sp>
    </p:spTree>
    <p:extLst>
      <p:ext uri="{BB962C8B-B14F-4D97-AF65-F5344CB8AC3E}">
        <p14:creationId xmlns:p14="http://schemas.microsoft.com/office/powerpoint/2010/main" val="285040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3185</Words>
  <Application>Microsoft Macintosh PowerPoint</Application>
  <PresentationFormat>On-screen Show (4:3)</PresentationFormat>
  <Paragraphs>868</Paragraphs>
  <Slides>69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Certified Reasoning for Automated Verification</vt:lpstr>
      <vt:lpstr>Building Reliable Software</vt:lpstr>
      <vt:lpstr>Formal Methods Work</vt:lpstr>
      <vt:lpstr>Thesis</vt:lpstr>
      <vt:lpstr>Certified Reasoning</vt:lpstr>
      <vt:lpstr>Automated Verification</vt:lpstr>
      <vt:lpstr>Why Certify?</vt:lpstr>
      <vt:lpstr>Thesis Contributions</vt:lpstr>
      <vt:lpstr>Certified Reasoning with Infinity</vt:lpstr>
      <vt:lpstr>PAInf Domain</vt:lpstr>
      <vt:lpstr>Example</vt:lpstr>
      <vt:lpstr>Example</vt:lpstr>
      <vt:lpstr>Related Work</vt:lpstr>
      <vt:lpstr>Omega++ Procedure</vt:lpstr>
      <vt:lpstr>Parameterized Semantics</vt:lpstr>
      <vt:lpstr>(1) Quantifier Elimination</vt:lpstr>
      <vt:lpstr>(2) Normalization</vt:lpstr>
      <vt:lpstr>PowerPoint Presentation</vt:lpstr>
      <vt:lpstr>(3) Simplification</vt:lpstr>
      <vt:lpstr>(4) Omega</vt:lpstr>
      <vt:lpstr>Implementation</vt:lpstr>
      <vt:lpstr>Coq Development</vt:lpstr>
      <vt:lpstr>Correctness</vt:lpstr>
      <vt:lpstr>Expressivity (and Conciseness)</vt:lpstr>
      <vt:lpstr>Optimizations</vt:lpstr>
      <vt:lpstr>Performance</vt:lpstr>
      <vt:lpstr>Specifying Compatible Sharing in Data Structures</vt:lpstr>
      <vt:lpstr>Frame Rule</vt:lpstr>
      <vt:lpstr>From Separation to Sharing</vt:lpstr>
      <vt:lpstr>Overlaid Data Structures</vt:lpstr>
      <vt:lpstr>Compatible Sharing</vt:lpstr>
      <vt:lpstr>Related Work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Correctness</vt:lpstr>
      <vt:lpstr>Expressivity (and Performance)</vt:lpstr>
      <vt:lpstr>Conclusions</vt:lpstr>
      <vt:lpstr>Future work</vt:lpstr>
      <vt:lpstr>Thank You !</vt:lpstr>
      <vt:lpstr>Additional Slides</vt:lpstr>
      <vt:lpstr>Kleene’s weak three valued logic</vt:lpstr>
      <vt:lpstr>PAInf is a domain extension</vt:lpstr>
      <vt:lpstr>Useful Properties of PAInf domain</vt:lpstr>
      <vt:lpstr>Application</vt:lpstr>
      <vt:lpstr>Specification Inference</vt:lpstr>
      <vt:lpstr>Conclusions</vt:lpstr>
      <vt:lpstr>Verified Subtyping with Traits and Mixins</vt:lpstr>
      <vt:lpstr>Object Oriented Design</vt:lpstr>
      <vt:lpstr>Liskov Substitution Principle</vt:lpstr>
      <vt:lpstr>Behavior Subtyping</vt:lpstr>
      <vt:lpstr>Contributions</vt:lpstr>
      <vt:lpstr>Traits and Mixins</vt:lpstr>
      <vt:lpstr>Traits Example</vt:lpstr>
      <vt:lpstr>Traits Example (cont.)</vt:lpstr>
      <vt:lpstr>Mixins Example</vt:lpstr>
      <vt:lpstr>Scala doesn’t enforce Subtyping</vt:lpstr>
      <vt:lpstr>Verified Subtyping</vt:lpstr>
      <vt:lpstr>From Subtyping to Entailment</vt:lpstr>
      <vt:lpstr>SLEEK DSL</vt:lpstr>
      <vt:lpstr>Implementation Overview</vt:lpstr>
      <vt:lpstr>Scala with SLEEK DSL</vt:lpstr>
      <vt:lpstr>Experiments</vt:lpstr>
      <vt:lpstr>Results</vt:lpstr>
      <vt:lpstr>Conclusions</vt:lpstr>
      <vt:lpstr>Perspectives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Reasoning for Automated Verification</dc:title>
  <dc:creator>Asankhaya Sharma</dc:creator>
  <cp:lastModifiedBy>Sakhee Dheer</cp:lastModifiedBy>
  <cp:revision>142</cp:revision>
  <cp:lastPrinted>2014-07-31T01:45:55Z</cp:lastPrinted>
  <dcterms:created xsi:type="dcterms:W3CDTF">2014-07-14T16:11:40Z</dcterms:created>
  <dcterms:modified xsi:type="dcterms:W3CDTF">2015-05-06T00:57:48Z</dcterms:modified>
</cp:coreProperties>
</file>