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7" r:id="rId2"/>
    <p:sldId id="283" r:id="rId3"/>
    <p:sldId id="28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58" r:id="rId12"/>
    <p:sldId id="259" r:id="rId13"/>
    <p:sldId id="260" r:id="rId14"/>
    <p:sldId id="261" r:id="rId15"/>
    <p:sldId id="262" r:id="rId16"/>
    <p:sldId id="285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3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8F11D-D64C-964B-9C28-EE167CC4714A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BDD6A-E9BA-7F4B-946E-6E797523CA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861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E38573-D35D-5E43-9504-1003ECA82FB2}" type="datetimeFigureOut">
              <a:rPr lang="en-US" smtClean="0"/>
              <a:t>4/11/15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9B2C-FF25-5441-816B-883F904E73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1968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32FB58-C299-4396-AEC0-D868B81881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33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None of the free variables in R are modified in 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41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Se-</a:t>
            </a:r>
            <a:r>
              <a:rPr lang="en-US" dirty="0" err="1" smtClean="0"/>
              <a:t>zera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Si-here-nu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7C9B2C-FF25-5441-816B-883F904E73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55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E0DE7A-B4D3-664B-8C71-239CF3657FA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DD5F-12B7-DE49-B9CE-B3781D08CF93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3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43D7-6155-AD4D-88E2-F542E4B4CA84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83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FD4D-7FA0-5247-8799-48EAB28F68EB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64B6-CB5D-5A4F-B703-E33168CA1E98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1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35336-029D-9741-9C8A-1C890F4130CC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7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3AA3-3211-F540-A15E-FAFB9BAC6F81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1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31BA4-8577-3D47-877E-2FC385C89E94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A19D-5B09-B24F-AE99-FBB277838047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6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2BE7-04F9-584D-B9EB-020A5D6A078D}" type="datetime1">
              <a:rPr lang="en-SG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23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7B34-7FA9-604B-A0B3-C37367179684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13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8CC5A-2111-D349-94AC-11E17BB3B8E2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C0AE-08A4-F244-BC00-3FD6879F3A09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716DA-9700-DB47-9977-925BA7E35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17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ris-7.ddns.comp.nus.edu.sg/~project/HIPComp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asankhaya@u.nus.edu" TargetMode="External"/><Relationship Id="rId3" Type="http://schemas.openxmlformats.org/officeDocument/2006/relationships/hyperlink" Target="https://twitter.com/asankhay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Specifying Compatible Sharing in Data Structures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8"/>
            <a:ext cx="6400800" cy="2602415"/>
          </a:xfrm>
        </p:spPr>
        <p:txBody>
          <a:bodyPr>
            <a:normAutofit/>
          </a:bodyPr>
          <a:lstStyle/>
          <a:p>
            <a:r>
              <a:rPr lang="en-US" sz="2000" u="sng" dirty="0" smtClean="0"/>
              <a:t>Asankhaya Sharma</a:t>
            </a:r>
            <a:r>
              <a:rPr lang="en-US" sz="2000" dirty="0" smtClean="0"/>
              <a:t>, Aquinas </a:t>
            </a:r>
            <a:r>
              <a:rPr lang="en-US" sz="2000" dirty="0" err="1" smtClean="0"/>
              <a:t>Hobor</a:t>
            </a:r>
            <a:r>
              <a:rPr lang="en-US" sz="2000" dirty="0" smtClean="0"/>
              <a:t>, Wei-</a:t>
            </a:r>
            <a:r>
              <a:rPr lang="en-US" sz="2000" dirty="0" err="1" smtClean="0"/>
              <a:t>Ngan</a:t>
            </a:r>
            <a:r>
              <a:rPr lang="en-US" sz="2000" dirty="0"/>
              <a:t> </a:t>
            </a:r>
            <a:r>
              <a:rPr lang="en-US" sz="2000" dirty="0" smtClean="0"/>
              <a:t>Chin</a:t>
            </a:r>
            <a:br>
              <a:rPr lang="en-US" sz="2000" dirty="0" smtClean="0"/>
            </a:br>
            <a:r>
              <a:rPr lang="en-US" sz="2000" u="sng" dirty="0" smtClean="0"/>
              <a:t>SourceClear</a:t>
            </a:r>
            <a:r>
              <a:rPr lang="en-US" sz="2000" dirty="0"/>
              <a:t> </a:t>
            </a:r>
            <a:r>
              <a:rPr lang="en-US" sz="2000" dirty="0" smtClean="0"/>
              <a:t>&amp;</a:t>
            </a:r>
            <a:r>
              <a:rPr lang="en-US" sz="2000" dirty="0" smtClean="0"/>
              <a:t> National </a:t>
            </a:r>
            <a:r>
              <a:rPr lang="en-US" sz="2000" dirty="0" smtClean="0"/>
              <a:t>University of Singapore</a:t>
            </a:r>
            <a:br>
              <a:rPr lang="en-US" sz="2000" dirty="0" smtClean="0"/>
            </a:br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ICFEM 2015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6384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Verify with Shape and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p::list&lt;n&gt;</a:t>
            </a:r>
            <a:br>
              <a:rPr lang="en-US" dirty="0" smtClean="0"/>
            </a:br>
            <a:r>
              <a:rPr lang="en-US" dirty="0" smtClean="0"/>
              <a:t>ensures p::list&lt;n&gt; &amp; res=n;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 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867400" y="2819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867400" y="3962400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Length of the List</a:t>
            </a:r>
            <a:endParaRPr lang="en-US" sz="2000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9A59B-0D32-E449-8AB0-A78AF6AABAA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401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66159" y="1743941"/>
            <a:ext cx="910936" cy="83820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P</a:t>
            </a:r>
            <a:endParaRPr lang="en-US" sz="3600" b="1" dirty="0"/>
          </a:p>
        </p:txBody>
      </p:sp>
      <p:sp>
        <p:nvSpPr>
          <p:cNvPr id="5" name="Oval 4"/>
          <p:cNvSpPr/>
          <p:nvPr/>
        </p:nvSpPr>
        <p:spPr>
          <a:xfrm>
            <a:off x="5589441" y="1743941"/>
            <a:ext cx="910936" cy="838200"/>
          </a:xfrm>
          <a:prstGeom prst="ellipse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/>
              <a:t>R</a:t>
            </a:r>
            <a:endParaRPr lang="en-US" sz="3600" b="1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91000" y="1839191"/>
            <a:ext cx="1087582" cy="64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P * R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950151" y="3276600"/>
            <a:ext cx="3164031" cy="1905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Frame Rule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* R {c} Q *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A55C3-6470-4C42-9FBF-7571618EB60D}" type="datetime1">
              <a:rPr lang="en-SG" smtClean="0"/>
              <a:t>5/11/15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331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Separation to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Disjoint Heaps (*)</a:t>
            </a:r>
            <a:endParaRPr lang="en-US" dirty="0"/>
          </a:p>
          <a:p>
            <a:pPr lvl="1"/>
            <a:r>
              <a:rPr lang="en-US" dirty="0" smtClean="0"/>
              <a:t>x::node&lt;a,b&gt; * y::node&lt;c,d&gt;</a:t>
            </a:r>
          </a:p>
          <a:p>
            <a:r>
              <a:rPr lang="en-US" dirty="0" smtClean="0"/>
              <a:t>Aliased Heaps (</a:t>
            </a:r>
            <a:r>
              <a:rPr lang="en-US" dirty="0" smtClean="0"/>
              <a:t>&amp;)</a:t>
            </a:r>
            <a:endParaRPr lang="en-US" dirty="0" smtClean="0"/>
          </a:p>
          <a:p>
            <a:pPr lvl="1"/>
            <a:r>
              <a:rPr lang="en-US" dirty="0"/>
              <a:t>x</a:t>
            </a:r>
            <a:r>
              <a:rPr lang="en-US" dirty="0" smtClean="0"/>
              <a:t>::node&lt;a,b&gt; &amp; y::node&lt;c,d&gt;</a:t>
            </a:r>
          </a:p>
          <a:p>
            <a:r>
              <a:rPr lang="en-US" i="1" dirty="0" smtClean="0">
                <a:solidFill>
                  <a:schemeClr val="accent2"/>
                </a:solidFill>
              </a:rPr>
              <a:t>Overlaid Heaps</a:t>
            </a:r>
            <a:r>
              <a:rPr lang="en-US" dirty="0" smtClean="0">
                <a:solidFill>
                  <a:schemeClr val="accent2"/>
                </a:solidFill>
              </a:rPr>
              <a:t> (&amp;*)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dirty="0" smtClean="0">
                <a:solidFill>
                  <a:schemeClr val="accent2"/>
                </a:solidFill>
              </a:rPr>
              <a:t>::node&lt;a,_&gt; &amp;* y::node&lt;_,d&gt;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742FD-3EE6-8443-A58A-111107C7EE12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64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Overlaid Data Structures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70152"/>
            <a:ext cx="3581400" cy="387867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6463145" y="2656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082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44145" y="34189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701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463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225145" y="4028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8" idx="3"/>
            <a:endCxn id="9" idx="0"/>
          </p:cNvCxnSpPr>
          <p:nvPr/>
        </p:nvCxnSpPr>
        <p:spPr>
          <a:xfrm flipH="1">
            <a:off x="6272645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5"/>
            <a:endCxn id="10" idx="0"/>
          </p:cNvCxnSpPr>
          <p:nvPr/>
        </p:nvCxnSpPr>
        <p:spPr>
          <a:xfrm>
            <a:off x="6788349" y="29821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3"/>
            <a:endCxn id="11" idx="7"/>
          </p:cNvCxnSpPr>
          <p:nvPr/>
        </p:nvCxnSpPr>
        <p:spPr>
          <a:xfrm flipH="1">
            <a:off x="6026349" y="37441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5"/>
            <a:endCxn id="12" idx="0"/>
          </p:cNvCxnSpPr>
          <p:nvPr/>
        </p:nvCxnSpPr>
        <p:spPr>
          <a:xfrm>
            <a:off x="6407349" y="37441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0" idx="4"/>
            <a:endCxn id="13" idx="1"/>
          </p:cNvCxnSpPr>
          <p:nvPr/>
        </p:nvCxnSpPr>
        <p:spPr>
          <a:xfrm>
            <a:off x="7034645" y="37999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12" idx="2"/>
          </p:cNvCxnSpPr>
          <p:nvPr/>
        </p:nvCxnSpPr>
        <p:spPr>
          <a:xfrm flipV="1">
            <a:off x="6082145" y="4219087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6844145" y="4219087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13" idx="6"/>
            <a:endCxn id="10" idx="7"/>
          </p:cNvCxnSpPr>
          <p:nvPr/>
        </p:nvCxnSpPr>
        <p:spPr>
          <a:xfrm flipH="1" flipV="1">
            <a:off x="7169349" y="3474783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>
            <a:stCxn id="10" idx="1"/>
            <a:endCxn id="8" idx="4"/>
          </p:cNvCxnSpPr>
          <p:nvPr/>
        </p:nvCxnSpPr>
        <p:spPr>
          <a:xfrm rot="16200000" flipV="1">
            <a:off x="6558395" y="3133237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8" idx="1"/>
            <a:endCxn id="9" idx="2"/>
          </p:cNvCxnSpPr>
          <p:nvPr/>
        </p:nvCxnSpPr>
        <p:spPr>
          <a:xfrm rot="16200000" flipH="1" flipV="1">
            <a:off x="5852191" y="2942737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1" idx="6"/>
          </p:cNvCxnSpPr>
          <p:nvPr/>
        </p:nvCxnSpPr>
        <p:spPr>
          <a:xfrm flipH="1">
            <a:off x="6082145" y="3799987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7D3C5-0166-E842-852C-EFBF9AF1C33D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188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Compatible Sharing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Disk IO Scheduler</a:t>
            </a:r>
          </a:p>
          <a:p>
            <a:pPr lvl="1"/>
            <a:r>
              <a:rPr lang="en-US" dirty="0" smtClean="0"/>
              <a:t>List of Nodes (</a:t>
            </a:r>
            <a:r>
              <a:rPr lang="en-US" dirty="0" err="1" smtClean="0"/>
              <a:t>ll</a:t>
            </a:r>
            <a:r>
              <a:rPr lang="en-US" dirty="0" smtClean="0"/>
              <a:t>) and Tree of Nodes (tree) </a:t>
            </a:r>
          </a:p>
          <a:p>
            <a:pPr lvl="1"/>
            <a:r>
              <a:rPr lang="en-US" dirty="0" smtClean="0"/>
              <a:t>The linked list and tree represent multiple views over same set of nodes</a:t>
            </a:r>
            <a:endParaRPr lang="en-US" i="1" dirty="0" smtClean="0"/>
          </a:p>
          <a:p>
            <a:pPr marL="0" indent="0">
              <a:buNone/>
            </a:pPr>
            <a:r>
              <a:rPr lang="en-US" sz="2800" dirty="0" err="1"/>
              <a:t>s</a:t>
            </a:r>
            <a:r>
              <a:rPr lang="en-US" sz="2800" dirty="0" err="1" smtClean="0"/>
              <a:t>truct</a:t>
            </a:r>
            <a:r>
              <a:rPr lang="en-US" sz="2800" dirty="0" smtClean="0"/>
              <a:t> node</a:t>
            </a:r>
            <a:r>
              <a:rPr lang="en-US" sz="2800" dirty="0" smtClean="0"/>
              <a:t>{</a:t>
            </a:r>
            <a:br>
              <a:rPr lang="en-US" sz="2800" dirty="0" smtClean="0"/>
            </a:br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val</a:t>
            </a:r>
            <a:r>
              <a:rPr lang="en-US" sz="2800" dirty="0" smtClean="0"/>
              <a:t>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next;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parent;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left;</a:t>
            </a:r>
            <a:br>
              <a:rPr lang="en-US" sz="2800" dirty="0" smtClean="0"/>
            </a:br>
            <a:r>
              <a:rPr lang="en-US" sz="2800" dirty="0" err="1" smtClean="0"/>
              <a:t>struct</a:t>
            </a:r>
            <a:r>
              <a:rPr lang="en-US" sz="2800" dirty="0" smtClean="0"/>
              <a:t> node* </a:t>
            </a:r>
            <a:r>
              <a:rPr lang="en-US" sz="2800" dirty="0" smtClean="0"/>
              <a:t>right;</a:t>
            </a:r>
            <a:r>
              <a:rPr lang="en-US" sz="2800" dirty="0" smtClean="0"/>
              <a:t>};</a:t>
            </a:r>
            <a:endParaRPr lang="en-US" sz="2800" dirty="0" smtClean="0"/>
          </a:p>
        </p:txBody>
      </p:sp>
      <p:sp>
        <p:nvSpPr>
          <p:cNvPr id="18" name="Oval 17"/>
          <p:cNvSpPr/>
          <p:nvPr/>
        </p:nvSpPr>
        <p:spPr>
          <a:xfrm>
            <a:off x="4516581" y="3644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135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897581" y="44061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754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4516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78581" y="5015723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22" idx="2"/>
          </p:cNvCxnSpPr>
          <p:nvPr/>
        </p:nvCxnSpPr>
        <p:spPr>
          <a:xfrm flipV="1">
            <a:off x="4135581" y="5206223"/>
            <a:ext cx="381000" cy="4953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6"/>
            <a:endCxn id="23" idx="2"/>
          </p:cNvCxnSpPr>
          <p:nvPr/>
        </p:nvCxnSpPr>
        <p:spPr>
          <a:xfrm>
            <a:off x="4897581" y="5206223"/>
            <a:ext cx="381000" cy="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>
            <a:stCxn id="23" idx="6"/>
            <a:endCxn id="20" idx="7"/>
          </p:cNvCxnSpPr>
          <p:nvPr/>
        </p:nvCxnSpPr>
        <p:spPr>
          <a:xfrm flipH="1" flipV="1">
            <a:off x="5222785" y="4461919"/>
            <a:ext cx="436796" cy="744304"/>
          </a:xfrm>
          <a:prstGeom prst="curvedConnector4">
            <a:avLst>
              <a:gd name="adj1" fmla="val -52336"/>
              <a:gd name="adj2" fmla="val 13821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stCxn id="20" idx="1"/>
            <a:endCxn id="18" idx="4"/>
          </p:cNvCxnSpPr>
          <p:nvPr/>
        </p:nvCxnSpPr>
        <p:spPr>
          <a:xfrm rot="16200000" flipV="1">
            <a:off x="4611831" y="4120373"/>
            <a:ext cx="436796" cy="246296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8" idx="1"/>
            <a:endCxn id="19" idx="2"/>
          </p:cNvCxnSpPr>
          <p:nvPr/>
        </p:nvCxnSpPr>
        <p:spPr>
          <a:xfrm rot="16200000" flipH="1" flipV="1">
            <a:off x="3905627" y="3929873"/>
            <a:ext cx="896704" cy="436796"/>
          </a:xfrm>
          <a:prstGeom prst="curvedConnector4">
            <a:avLst>
              <a:gd name="adj1" fmla="val -31716"/>
              <a:gd name="adj2" fmla="val 17733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4"/>
            <a:endCxn id="21" idx="6"/>
          </p:cNvCxnSpPr>
          <p:nvPr/>
        </p:nvCxnSpPr>
        <p:spPr>
          <a:xfrm flipH="1">
            <a:off x="4135581" y="4787123"/>
            <a:ext cx="190500" cy="419100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7025797" y="3647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644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06797" y="44095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263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025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7787797" y="5019187"/>
            <a:ext cx="381000" cy="381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>
            <a:stCxn id="30" idx="3"/>
            <a:endCxn id="31" idx="0"/>
          </p:cNvCxnSpPr>
          <p:nvPr/>
        </p:nvCxnSpPr>
        <p:spPr>
          <a:xfrm flipH="1">
            <a:off x="6835297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0" idx="5"/>
            <a:endCxn id="32" idx="0"/>
          </p:cNvCxnSpPr>
          <p:nvPr/>
        </p:nvCxnSpPr>
        <p:spPr>
          <a:xfrm>
            <a:off x="7351001" y="3972791"/>
            <a:ext cx="246296" cy="4367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1" idx="3"/>
            <a:endCxn id="33" idx="7"/>
          </p:cNvCxnSpPr>
          <p:nvPr/>
        </p:nvCxnSpPr>
        <p:spPr>
          <a:xfrm flipH="1">
            <a:off x="6589001" y="4734791"/>
            <a:ext cx="111592" cy="340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1" idx="5"/>
            <a:endCxn id="34" idx="0"/>
          </p:cNvCxnSpPr>
          <p:nvPr/>
        </p:nvCxnSpPr>
        <p:spPr>
          <a:xfrm>
            <a:off x="6970001" y="4734791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2" idx="4"/>
            <a:endCxn id="35" idx="1"/>
          </p:cNvCxnSpPr>
          <p:nvPr/>
        </p:nvCxnSpPr>
        <p:spPr>
          <a:xfrm>
            <a:off x="7597297" y="4790587"/>
            <a:ext cx="246296" cy="284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85DA3-26DC-E241-B126-7DFC6F1B61FE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75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05401"/>
            <a:ext cx="8229600" cy="1155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 smtClean="0"/>
              <a:t>Oukseh</a:t>
            </a:r>
            <a:r>
              <a:rPr lang="en-US" sz="1600" dirty="0" smtClean="0"/>
              <a:t> Lee</a:t>
            </a:r>
            <a:r>
              <a:rPr lang="en-US" sz="1600" dirty="0"/>
              <a:t>, </a:t>
            </a:r>
            <a:r>
              <a:rPr lang="en-US" sz="1600" dirty="0" err="1" smtClean="0"/>
              <a:t>Hongseok</a:t>
            </a:r>
            <a:r>
              <a:rPr lang="en-US" sz="1600" dirty="0" smtClean="0"/>
              <a:t> Yang and </a:t>
            </a:r>
            <a:r>
              <a:rPr lang="en-US" sz="1600" dirty="0" err="1" smtClean="0"/>
              <a:t>Rasmus</a:t>
            </a:r>
            <a:r>
              <a:rPr lang="en-US" sz="1600" dirty="0" smtClean="0"/>
              <a:t> </a:t>
            </a:r>
            <a:r>
              <a:rPr lang="en-US" sz="1600" dirty="0"/>
              <a:t>Petersen</a:t>
            </a:r>
            <a:r>
              <a:rPr lang="en-US" sz="1600" dirty="0" smtClean="0"/>
              <a:t>. </a:t>
            </a:r>
            <a:r>
              <a:rPr lang="en-US" sz="1600" dirty="0"/>
              <a:t>"Program analysis for overlaid data structures." Computer Aided Verification. Springer Berlin Heidelberg, </a:t>
            </a:r>
            <a:r>
              <a:rPr lang="en-US" sz="1600" dirty="0" smtClean="0"/>
              <a:t>2011.</a:t>
            </a:r>
          </a:p>
          <a:p>
            <a:pPr marL="0" indent="0">
              <a:buNone/>
            </a:pPr>
            <a:r>
              <a:rPr lang="en-US" sz="1600" dirty="0" err="1" smtClean="0"/>
              <a:t>Cezara</a:t>
            </a:r>
            <a:r>
              <a:rPr lang="en-US" sz="1600" dirty="0"/>
              <a:t> </a:t>
            </a:r>
            <a:r>
              <a:rPr lang="en-US" sz="1600" dirty="0" err="1"/>
              <a:t>Drăgoi</a:t>
            </a:r>
            <a:r>
              <a:rPr lang="en-US" sz="1600" dirty="0"/>
              <a:t>, </a:t>
            </a:r>
            <a:r>
              <a:rPr lang="en-US" sz="1600" dirty="0" err="1"/>
              <a:t>Constantin</a:t>
            </a:r>
            <a:r>
              <a:rPr lang="en-US" sz="1600" dirty="0"/>
              <a:t> </a:t>
            </a:r>
            <a:r>
              <a:rPr lang="en-US" sz="1600" dirty="0" err="1"/>
              <a:t>Enea</a:t>
            </a:r>
            <a:r>
              <a:rPr lang="en-US" sz="1600" dirty="0"/>
              <a:t>, and </a:t>
            </a:r>
            <a:r>
              <a:rPr lang="en-US" sz="1600" dirty="0" err="1"/>
              <a:t>Mihaela</a:t>
            </a:r>
            <a:r>
              <a:rPr lang="en-US" sz="1600" dirty="0"/>
              <a:t> </a:t>
            </a:r>
            <a:r>
              <a:rPr lang="en-US" sz="1600" dirty="0" err="1"/>
              <a:t>Sighireanu</a:t>
            </a:r>
            <a:r>
              <a:rPr lang="en-US" sz="1600" dirty="0"/>
              <a:t>. "Local Shape Analysis for Overlaid Data Structures." Static Analysis. Springer Berlin Heidelberg, </a:t>
            </a:r>
            <a:r>
              <a:rPr lang="en-US" sz="1600" dirty="0" smtClean="0"/>
              <a:t>2013.</a:t>
            </a:r>
            <a:endParaRPr lang="en-US" sz="1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807119"/>
              </p:ext>
            </p:extLst>
          </p:nvPr>
        </p:nvGraphicFramePr>
        <p:xfrm>
          <a:off x="89803" y="1668674"/>
          <a:ext cx="8967599" cy="2834639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58393"/>
                <a:gridCol w="1358598"/>
                <a:gridCol w="1321077"/>
                <a:gridCol w="1044280"/>
                <a:gridCol w="1308496"/>
                <a:gridCol w="1119771"/>
                <a:gridCol w="1556984"/>
              </a:tblGrid>
              <a:tr h="6350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Expressivity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Entailment Procedure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Program Analysis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Local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Reasoning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Certified Proof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Properties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mtClean="0"/>
                        <a:t>Lee 2011]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 and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[</a:t>
                      </a:r>
                      <a:r>
                        <a:rPr lang="en-US" sz="1800" dirty="0" err="1" smtClean="0"/>
                        <a:t>Drăgoi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baseline="0" dirty="0" smtClean="0"/>
                        <a:t>2013]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Only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</a:t>
                      </a:r>
                      <a:endParaRPr lang="en-US" dirty="0"/>
                    </a:p>
                  </a:txBody>
                  <a:tcPr/>
                </a:tc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HIPComp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User Defined</a:t>
                      </a:r>
                      <a:r>
                        <a:rPr lang="en-US" baseline="0" dirty="0" smtClean="0"/>
                        <a:t> Predicates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✗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Zapf Dingbats"/>
                          <a:ea typeface="Zapf Dingbats"/>
                          <a:cs typeface="Zapf Dingbats"/>
                          <a:sym typeface="Zapf Dingbats"/>
                        </a:rPr>
                        <a:t>✓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Shape,</a:t>
                      </a:r>
                      <a:r>
                        <a:rPr lang="en-US" baseline="0" dirty="0" smtClean="0"/>
                        <a:t> Size and Bag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CFE55-9D57-904B-B84B-322167999898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002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Specification mechanism for arbitrary user defined overlaid data structures</a:t>
            </a:r>
          </a:p>
          <a:p>
            <a:r>
              <a:rPr lang="en-US" dirty="0" smtClean="0"/>
              <a:t>Entailment procedure to reason about compatible sharing with overlaid data structures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</a:t>
            </a:r>
            <a:r>
              <a:rPr lang="en-US" dirty="0" smtClean="0"/>
              <a:t>Tool</a:t>
            </a:r>
          </a:p>
          <a:p>
            <a:pPr lvl="1"/>
            <a:r>
              <a:rPr lang="en-US" dirty="0">
                <a:hlinkClick r:id="rId2"/>
              </a:rPr>
              <a:t>http://loris-7.ddns.comp.nus.edu.sg/~project/HIPComp/</a:t>
            </a:r>
            <a:r>
              <a:rPr lang="en-US" dirty="0"/>
              <a:t> </a:t>
            </a:r>
            <a:endParaRPr lang="en-US" dirty="0" smtClean="0"/>
          </a:p>
          <a:p>
            <a:pPr lvl="1"/>
            <a:r>
              <a:rPr lang="en-US" dirty="0" smtClean="0"/>
              <a:t>Certified proof of soundness in Coq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266EA-0B09-8B4A-94DB-ABBEC5F941A5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1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 &amp;*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l</a:t>
            </a:r>
            <a:r>
              <a:rPr lang="en-US" dirty="0" err="1" smtClean="0"/>
              <a:t>l</a:t>
            </a:r>
            <a:r>
              <a:rPr lang="en-US" dirty="0" smtClean="0"/>
              <a:t>&lt;S&gt;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or </a:t>
            </a:r>
            <a:r>
              <a:rPr lang="en-US" dirty="0" smtClean="0"/>
              <a:t>self:</a:t>
            </a:r>
            <a:r>
              <a:rPr lang="en-US" dirty="0" smtClean="0"/>
              <a:t>:node&lt;_@</a:t>
            </a:r>
            <a:r>
              <a:rPr lang="en-US" dirty="0" err="1"/>
              <a:t>I</a:t>
            </a:r>
            <a:r>
              <a:rPr lang="en-US" dirty="0" err="1" smtClean="0"/>
              <a:t>,p,_@A,_@A,_@A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* p::</a:t>
            </a:r>
            <a:r>
              <a:rPr lang="en-US" dirty="0" err="1" smtClean="0"/>
              <a:t>ll</a:t>
            </a:r>
            <a:r>
              <a:rPr lang="en-US" dirty="0" smtClean="0"/>
              <a:t>&lt;</a:t>
            </a:r>
            <a:r>
              <a:rPr lang="en-US" dirty="0" err="1" smtClean="0"/>
              <a:t>Sp</a:t>
            </a:r>
            <a:r>
              <a:rPr lang="en-US" dirty="0" smtClean="0"/>
              <a:t>&gt; &amp; S = </a:t>
            </a:r>
            <a:r>
              <a:rPr lang="en-US" dirty="0" err="1"/>
              <a:t>S</a:t>
            </a:r>
            <a:r>
              <a:rPr lang="en-US" dirty="0" err="1" smtClean="0"/>
              <a:t>p</a:t>
            </a:r>
            <a:r>
              <a:rPr lang="en-US" dirty="0" smtClean="0"/>
              <a:t>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tree&lt;</a:t>
            </a:r>
            <a:r>
              <a:rPr lang="en-US" dirty="0" err="1" smtClean="0"/>
              <a:t>p,S</a:t>
            </a:r>
            <a:r>
              <a:rPr lang="en-US" dirty="0" smtClean="0"/>
              <a:t>&gt; == </a:t>
            </a:r>
            <a:r>
              <a:rPr lang="en-US" dirty="0" smtClean="0"/>
              <a:t>self = </a:t>
            </a:r>
            <a:r>
              <a:rPr lang="en-US" dirty="0" smtClean="0"/>
              <a:t>null &amp; S = {}</a:t>
            </a:r>
            <a:br>
              <a:rPr lang="en-US" dirty="0" smtClean="0"/>
            </a:br>
            <a:r>
              <a:rPr lang="en-US" dirty="0" smtClean="0"/>
              <a:t>            	   or </a:t>
            </a:r>
            <a:r>
              <a:rPr lang="en-US" dirty="0" smtClean="0"/>
              <a:t>self:</a:t>
            </a:r>
            <a:r>
              <a:rPr lang="en-US" dirty="0" smtClean="0"/>
              <a:t>:node&lt;_@I,_@</a:t>
            </a:r>
            <a:r>
              <a:rPr lang="en-US" dirty="0" err="1" smtClean="0"/>
              <a:t>A,p</a:t>
            </a:r>
            <a:r>
              <a:rPr lang="en-US" dirty="0" err="1" smtClean="0"/>
              <a:t>,lt,rt</a:t>
            </a:r>
            <a:r>
              <a:rPr lang="en-US" dirty="0" smtClean="0"/>
              <a:t>&gt;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	        * </a:t>
            </a:r>
            <a:r>
              <a:rPr lang="en-US" dirty="0" err="1" smtClean="0"/>
              <a:t>lt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Sl</a:t>
            </a:r>
            <a:r>
              <a:rPr lang="en-US" dirty="0" smtClean="0"/>
              <a:t>&gt; * </a:t>
            </a:r>
            <a:r>
              <a:rPr lang="en-US" dirty="0" err="1" smtClean="0"/>
              <a:t>rt</a:t>
            </a:r>
            <a:r>
              <a:rPr lang="en-US" dirty="0" smtClean="0"/>
              <a:t>:</a:t>
            </a:r>
            <a:r>
              <a:rPr lang="en-US" dirty="0" smtClean="0"/>
              <a:t>:tree</a:t>
            </a:r>
            <a:r>
              <a:rPr lang="en-US" dirty="0" smtClean="0"/>
              <a:t>&lt;</a:t>
            </a:r>
            <a:r>
              <a:rPr lang="en-US" dirty="0" err="1" smtClean="0"/>
              <a:t>self,</a:t>
            </a:r>
            <a:r>
              <a:rPr lang="en-US" dirty="0" err="1" smtClean="0"/>
              <a:t>Sr</a:t>
            </a:r>
            <a:r>
              <a:rPr lang="en-US" dirty="0" smtClean="0"/>
              <a:t>&gt;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 		   &amp; S = </a:t>
            </a:r>
            <a:r>
              <a:rPr lang="en-US" dirty="0" err="1" smtClean="0"/>
              <a:t>Sl</a:t>
            </a:r>
            <a:r>
              <a:rPr lang="en-US" dirty="0" smtClean="0"/>
              <a:t> U </a:t>
            </a:r>
            <a:r>
              <a:rPr lang="en-US" dirty="0" err="1"/>
              <a:t>S</a:t>
            </a:r>
            <a:r>
              <a:rPr lang="en-US" dirty="0" err="1" smtClean="0"/>
              <a:t>r</a:t>
            </a:r>
            <a:r>
              <a:rPr lang="en-US" dirty="0" smtClean="0"/>
              <a:t>  U </a:t>
            </a:r>
            <a:r>
              <a:rPr lang="en-US" dirty="0" smtClean="0"/>
              <a:t>{self}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solidFill>
                  <a:schemeClr val="accent2"/>
                </a:solidFill>
              </a:rPr>
              <a:t>x::</a:t>
            </a:r>
            <a:r>
              <a:rPr lang="en-US" dirty="0" err="1" smtClean="0">
                <a:solidFill>
                  <a:schemeClr val="accent2"/>
                </a:solidFill>
              </a:rPr>
              <a:t>ll</a:t>
            </a:r>
            <a:r>
              <a:rPr lang="en-US" dirty="0" smtClean="0">
                <a:solidFill>
                  <a:schemeClr val="accent2"/>
                </a:solidFill>
              </a:rPr>
              <a:t>&lt;S&gt; &amp;* t::tree&lt;_,S&gt;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ular Callout 3"/>
          <p:cNvSpPr/>
          <p:nvPr/>
        </p:nvSpPr>
        <p:spPr>
          <a:xfrm>
            <a:off x="6400800" y="990600"/>
            <a:ext cx="2292927" cy="914400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 Annotations</a:t>
            </a:r>
            <a:br>
              <a:rPr lang="en-US" dirty="0" smtClean="0"/>
            </a:br>
            <a:r>
              <a:rPr lang="en-US" dirty="0" smtClean="0"/>
              <a:t>@A – Absent</a:t>
            </a:r>
            <a:br>
              <a:rPr lang="en-US" dirty="0" smtClean="0"/>
            </a:br>
            <a:r>
              <a:rPr lang="en-US" dirty="0" smtClean="0"/>
              <a:t>@I – Immutable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553200" y="2971800"/>
            <a:ext cx="2292927" cy="914400"/>
          </a:xfrm>
          <a:prstGeom prst="wedgeRectCallout">
            <a:avLst>
              <a:gd name="adj1" fmla="val 416"/>
              <a:gd name="adj2" fmla="val 104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 Footprint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Set of Addresses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78C2-2CC9-DB45-91CD-0EB55B25C813}" type="datetime1">
              <a:rPr lang="en-SG" smtClean="0"/>
              <a:t>5/11/15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56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Specifications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51164" y="3965798"/>
            <a:ext cx="5126182" cy="22467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XMem(P) = </a:t>
            </a:r>
            <a:r>
              <a:rPr lang="en-US" sz="2000" dirty="0" smtClean="0">
                <a:solidFill>
                  <a:schemeClr val="accent1"/>
                </a:solidFill>
              </a:rPr>
              <a:t>{}</a:t>
            </a:r>
            <a:r>
              <a:rPr lang="en-US" sz="2000" dirty="0" smtClean="0"/>
              <a:t>-&gt;</a:t>
            </a:r>
            <a:r>
              <a:rPr lang="en-US" sz="2000" dirty="0" smtClean="0">
                <a:solidFill>
                  <a:schemeClr val="accent3"/>
                </a:solidFill>
              </a:rPr>
              <a:t>()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XMem(H &amp; P) = XMem(H)</a:t>
            </a:r>
            <a:br>
              <a:rPr lang="en-US" sz="2000" dirty="0" smtClean="0"/>
            </a:br>
            <a:r>
              <a:rPr lang="en-US" sz="2000" dirty="0" smtClean="0"/>
              <a:t>XMem(H1 * H2) = XMem (H1) DU XMem(H2)</a:t>
            </a:r>
          </a:p>
          <a:p>
            <a:r>
              <a:rPr lang="en-US" sz="2000" dirty="0" smtClean="0"/>
              <a:t>XMem(H1 &amp;* H2) = XMem(H1) U XMem(H2)</a:t>
            </a:r>
          </a:p>
          <a:p>
            <a:r>
              <a:rPr lang="is-IS" sz="2000" dirty="0" smtClean="0"/>
              <a:t>…</a:t>
            </a:r>
          </a:p>
          <a:p>
            <a:endParaRPr lang="en-US" sz="2000" dirty="0"/>
          </a:p>
          <a:p>
            <a:r>
              <a:rPr lang="en-US" sz="2000" dirty="0" err="1"/>
              <a:t>XMem</a:t>
            </a:r>
            <a:r>
              <a:rPr lang="en-US" sz="2000" dirty="0"/>
              <a:t>(x::node&lt;</a:t>
            </a:r>
            <a:r>
              <a:rPr lang="en-US" sz="2000" dirty="0" err="1"/>
              <a:t>v@I,p</a:t>
            </a:r>
            <a:r>
              <a:rPr lang="en-US" sz="2000" dirty="0"/>
              <a:t>&gt;) = </a:t>
            </a:r>
            <a:r>
              <a:rPr lang="en-US" sz="2000" dirty="0">
                <a:solidFill>
                  <a:schemeClr val="accent1"/>
                </a:solidFill>
              </a:rPr>
              <a:t>{x}</a:t>
            </a:r>
            <a:r>
              <a:rPr lang="en-US" sz="2000" dirty="0"/>
              <a:t>-&gt;</a:t>
            </a:r>
            <a:r>
              <a:rPr lang="en-US" sz="2000" dirty="0">
                <a:solidFill>
                  <a:schemeClr val="accent3"/>
                </a:solidFill>
              </a:rPr>
              <a:t>(node&lt;@I,@M&gt;</a:t>
            </a:r>
            <a:r>
              <a:rPr lang="en-US" sz="2000" dirty="0" smtClean="0">
                <a:solidFill>
                  <a:schemeClr val="accent3"/>
                </a:solidFill>
              </a:rPr>
              <a:t>)</a:t>
            </a:r>
            <a:endParaRPr lang="en-US" sz="2000" dirty="0" smtClean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1458824"/>
            <a:ext cx="396240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 memory specification of a predicate is of the form 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-&gt;</a:t>
            </a:r>
            <a:r>
              <a:rPr lang="en-US" sz="2400" dirty="0" smtClean="0">
                <a:solidFill>
                  <a:schemeClr val="accent3"/>
                </a:solidFill>
              </a:rPr>
              <a:t>L</a:t>
            </a:r>
          </a:p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S</a:t>
            </a:r>
            <a:r>
              <a:rPr lang="en-US" sz="2400" dirty="0" smtClean="0"/>
              <a:t> is the set of addresses and</a:t>
            </a:r>
          </a:p>
          <a:p>
            <a:pPr algn="ctr"/>
            <a:r>
              <a:rPr lang="en-US" sz="2400" dirty="0" smtClean="0">
                <a:solidFill>
                  <a:schemeClr val="accent3"/>
                </a:solidFill>
              </a:rPr>
              <a:t>L</a:t>
            </a:r>
            <a:r>
              <a:rPr lang="en-US" sz="2400" dirty="0" smtClean="0"/>
              <a:t> is the list of field </a:t>
            </a:r>
            <a:r>
              <a:rPr lang="en-US" sz="2400" dirty="0" smtClean="0"/>
              <a:t>annotations</a:t>
            </a:r>
          </a:p>
          <a:p>
            <a:pPr algn="ctr"/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448300" y="1458824"/>
            <a:ext cx="370511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accent2"/>
                </a:solidFill>
              </a:rPr>
              <a:t>x::</a:t>
            </a:r>
            <a:r>
              <a:rPr lang="en-US" sz="2000" dirty="0" err="1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 </a:t>
            </a:r>
            <a:r>
              <a:rPr lang="en-US" sz="2000" dirty="0">
                <a:solidFill>
                  <a:schemeClr val="accent2"/>
                </a:solidFill>
              </a:rPr>
              <a:t>&amp;* t::tree&lt;_</a:t>
            </a:r>
            <a:r>
              <a:rPr lang="en-US" sz="2000" dirty="0" smtClean="0">
                <a:solidFill>
                  <a:schemeClr val="accent2"/>
                </a:solidFill>
              </a:rPr>
              <a:t>,S&gt;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x::</a:t>
            </a:r>
            <a:r>
              <a:rPr lang="en-US" sz="2000" dirty="0" err="1" smtClean="0">
                <a:solidFill>
                  <a:schemeClr val="accent2"/>
                </a:solidFill>
              </a:rPr>
              <a:t>ll</a:t>
            </a:r>
            <a:r>
              <a:rPr lang="en-US" sz="2000" dirty="0" smtClean="0">
                <a:solidFill>
                  <a:schemeClr val="accent2"/>
                </a:solidFill>
              </a:rPr>
              <a:t>&lt;S&gt;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-&gt;(</a:t>
            </a:r>
            <a:r>
              <a:rPr lang="en-US" sz="2000" dirty="0" smtClean="0">
                <a:solidFill>
                  <a:schemeClr val="accent3"/>
                </a:solidFill>
              </a:rPr>
              <a:t>node&lt;@I,@M,@A,@A,@A&gt;</a:t>
            </a:r>
            <a:r>
              <a:rPr lang="en-US" sz="2000" dirty="0" smtClean="0"/>
              <a:t>)</a:t>
            </a:r>
          </a:p>
          <a:p>
            <a:pPr algn="ctr"/>
            <a:endParaRPr lang="en-US" sz="2000" dirty="0" smtClean="0">
              <a:solidFill>
                <a:schemeClr val="accent2"/>
              </a:solidFill>
            </a:endParaRPr>
          </a:p>
          <a:p>
            <a:pPr algn="ctr"/>
            <a:r>
              <a:rPr lang="en-US" sz="2000" dirty="0" err="1" smtClean="0"/>
              <a:t>XMem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2"/>
                </a:solidFill>
              </a:rPr>
              <a:t>t::tree&lt;_,S&gt;</a:t>
            </a:r>
            <a:r>
              <a:rPr lang="en-US" sz="2000" dirty="0" smtClean="0"/>
              <a:t>)</a:t>
            </a:r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dirty="0" smtClean="0"/>
              <a:t>= 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S</a:t>
            </a:r>
            <a:r>
              <a:rPr lang="en-US" sz="2000" dirty="0" smtClean="0"/>
              <a:t>-</a:t>
            </a:r>
            <a:r>
              <a:rPr lang="en-US" sz="2000" dirty="0"/>
              <a:t>&gt;(</a:t>
            </a:r>
            <a:r>
              <a:rPr lang="en-US" sz="2000" dirty="0">
                <a:solidFill>
                  <a:schemeClr val="accent3"/>
                </a:solidFill>
              </a:rPr>
              <a:t>node&lt;@I</a:t>
            </a:r>
            <a:r>
              <a:rPr lang="en-US" sz="2000" dirty="0" smtClean="0">
                <a:solidFill>
                  <a:schemeClr val="accent3"/>
                </a:solidFill>
              </a:rPr>
              <a:t>,@A,@</a:t>
            </a:r>
            <a:r>
              <a:rPr lang="en-US" sz="2000" dirty="0">
                <a:solidFill>
                  <a:schemeClr val="accent3"/>
                </a:solidFill>
              </a:rPr>
              <a:t>M</a:t>
            </a:r>
            <a:r>
              <a:rPr lang="en-US" sz="2000" dirty="0" smtClean="0">
                <a:solidFill>
                  <a:schemeClr val="accent3"/>
                </a:solidFill>
              </a:rPr>
              <a:t>,@M,@M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37996"/>
              </p:ext>
            </p:extLst>
          </p:nvPr>
        </p:nvGraphicFramePr>
        <p:xfrm>
          <a:off x="6629400" y="4343400"/>
          <a:ext cx="1981200" cy="18288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990600"/>
                <a:gridCol w="990600"/>
              </a:tblGrid>
              <a:tr h="350232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Compatible</a:t>
                      </a:r>
                      <a:r>
                        <a:rPr lang="en-US" baseline="0" dirty="0" smtClean="0"/>
                        <a:t> Fields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@I</a:t>
                      </a:r>
                      <a:endParaRPr lang="en-US" dirty="0"/>
                    </a:p>
                  </a:txBody>
                  <a:tcPr/>
                </a:tc>
              </a:tr>
              <a:tr h="350232"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@A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2ECA-F387-2D49-A043-652665911484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0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143000" y="1524000"/>
            <a:ext cx="6553200" cy="2984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endParaRPr lang="en-US" dirty="0" smtClean="0"/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Compatible(P</a:t>
            </a:r>
            <a:r>
              <a:rPr lang="en-US" dirty="0"/>
              <a:t>,</a:t>
            </a:r>
            <a:r>
              <a:rPr lang="en-US" dirty="0" smtClean="0"/>
              <a:t>R)</a:t>
            </a:r>
          </a:p>
          <a:p>
            <a:pPr marL="0" indent="0" algn="ctr">
              <a:buNone/>
            </a:pPr>
            <a:r>
              <a:rPr lang="en-US" dirty="0"/>
              <a:t>Compatible</a:t>
            </a:r>
            <a:r>
              <a:rPr lang="en-US" dirty="0" smtClean="0"/>
              <a:t>(Q,</a:t>
            </a:r>
            <a:r>
              <a:rPr lang="en-US" dirty="0"/>
              <a:t>R</a:t>
            </a:r>
            <a:r>
              <a:rPr lang="en-US" dirty="0" smtClean="0"/>
              <a:t>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{c} Q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-----------------------------------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dirty="0" smtClean="0"/>
              <a:t>P  &amp;*  R  {c}  Q  &amp;*  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DB820-2C1E-EB4D-B255-E542C9847CDE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324100" y="4902200"/>
            <a:ext cx="3568700" cy="965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Same memory and compatible field annotations</a:t>
            </a:r>
            <a:endParaRPr lang="en-US" dirty="0"/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V="1">
            <a:off x="2846724" y="4216400"/>
            <a:ext cx="0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V="1">
            <a:off x="2846724" y="4216400"/>
            <a:ext cx="988676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7"/>
          </p:cNvCxnSpPr>
          <p:nvPr/>
        </p:nvCxnSpPr>
        <p:spPr>
          <a:xfrm flipH="1" flipV="1">
            <a:off x="4889502" y="4216400"/>
            <a:ext cx="48067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7"/>
          </p:cNvCxnSpPr>
          <p:nvPr/>
        </p:nvCxnSpPr>
        <p:spPr>
          <a:xfrm flipV="1">
            <a:off x="5370176" y="4216400"/>
            <a:ext cx="522624" cy="827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66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Reliable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Formal Verification</a:t>
            </a:r>
          </a:p>
          <a:p>
            <a:pPr lvl="1"/>
            <a:r>
              <a:rPr lang="en-US" dirty="0" smtClean="0"/>
              <a:t>Proving correctness </a:t>
            </a:r>
            <a:br>
              <a:rPr lang="en-US" dirty="0" smtClean="0"/>
            </a:br>
            <a:r>
              <a:rPr lang="en-US" dirty="0" smtClean="0"/>
              <a:t>of programs</a:t>
            </a: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Discovering bugs </a:t>
            </a:r>
            <a:br>
              <a:rPr lang="en-US" dirty="0" smtClean="0"/>
            </a:br>
            <a:r>
              <a:rPr lang="en-US" dirty="0" smtClean="0"/>
              <a:t>in programs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752600"/>
            <a:ext cx="38100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1041D-8AF9-FF4C-BCC2-16A9307770F6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0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390847" y="4974588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90847" y="4572000"/>
            <a:ext cx="2690884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6244" y="3862357"/>
            <a:ext cx="3352800" cy="4048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7391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move_request</a:t>
            </a:r>
            <a:r>
              <a:rPr lang="en-US" sz="2400" dirty="0"/>
              <a:t>(node q1s, node q2, node q1t)</a:t>
            </a:r>
            <a:br>
              <a:rPr lang="en-US" sz="2400" dirty="0"/>
            </a:br>
            <a:r>
              <a:rPr lang="en-US" sz="2400" dirty="0"/>
              <a:t>requires </a:t>
            </a:r>
            <a:r>
              <a:rPr lang="en-US" sz="2400" dirty="0" smtClean="0"/>
              <a:t>(q1s</a:t>
            </a:r>
            <a:r>
              <a:rPr lang="en-US" sz="2400" dirty="0"/>
              <a:t>::</a:t>
            </a:r>
            <a:r>
              <a:rPr lang="en-US" sz="2400" dirty="0" err="1"/>
              <a:t>ll</a:t>
            </a:r>
            <a:r>
              <a:rPr lang="en-US" sz="2400" dirty="0"/>
              <a:t>&lt;S&gt;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dirty="0" smtClean="0"/>
              <a:t>&gt;) </a:t>
            </a:r>
            <a:r>
              <a:rPr lang="en-US" sz="2400" dirty="0"/>
              <a:t>* q2::</a:t>
            </a:r>
            <a:r>
              <a:rPr lang="en-US" sz="2400" dirty="0" err="1"/>
              <a:t>ll</a:t>
            </a:r>
            <a:r>
              <a:rPr lang="en-US" sz="2400" dirty="0"/>
              <a:t>&lt;T</a:t>
            </a:r>
            <a:r>
              <a:rPr lang="en-US" sz="2400" dirty="0" smtClean="0"/>
              <a:t>&gt;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ensures </a:t>
            </a:r>
            <a:r>
              <a:rPr lang="en-US" sz="2400" dirty="0" smtClean="0"/>
              <a:t> </a:t>
            </a:r>
            <a:r>
              <a:rPr lang="en-US" sz="2400" dirty="0" smtClean="0"/>
              <a:t>(q1s</a:t>
            </a:r>
            <a:r>
              <a:rPr lang="en-US" sz="2400" dirty="0" smtClean="0"/>
              <a:t>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&lt;S</a:t>
            </a:r>
            <a:r>
              <a:rPr lang="en-US" sz="2400" baseline="-25000" dirty="0"/>
              <a:t>u</a:t>
            </a:r>
            <a:r>
              <a:rPr lang="en-US" sz="2400" dirty="0"/>
              <a:t>&gt; </a:t>
            </a:r>
            <a:r>
              <a:rPr lang="en-US" sz="2400" dirty="0" smtClean="0"/>
              <a:t>&amp;* </a:t>
            </a:r>
            <a:r>
              <a:rPr lang="en-US" sz="2400" dirty="0"/>
              <a:t>q1t::tree&lt;_,S</a:t>
            </a:r>
            <a:r>
              <a:rPr lang="en-US" sz="2400" baseline="-25000" dirty="0"/>
              <a:t>u</a:t>
            </a:r>
            <a:r>
              <a:rPr lang="en-US" sz="2400" dirty="0" smtClean="0"/>
              <a:t>&gt;) </a:t>
            </a:r>
            <a:r>
              <a:rPr lang="en-US" sz="2400" dirty="0"/>
              <a:t>* </a:t>
            </a:r>
            <a:r>
              <a:rPr lang="en-US" sz="2400" dirty="0" smtClean="0"/>
              <a:t>q2:</a:t>
            </a:r>
            <a:r>
              <a:rPr lang="en-US" sz="2400" dirty="0"/>
              <a:t>:</a:t>
            </a:r>
            <a:r>
              <a:rPr lang="en-US" sz="2400" dirty="0" err="1"/>
              <a:t>ll</a:t>
            </a:r>
            <a:r>
              <a:rPr lang="en-US" sz="2400" dirty="0"/>
              <a:t>&lt;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 smtClean="0"/>
              <a:t>&gt; </a:t>
            </a:r>
            <a:br>
              <a:rPr lang="en-US" sz="2400" dirty="0" smtClean="0"/>
            </a:br>
            <a:r>
              <a:rPr lang="en-US" sz="2400" dirty="0" smtClean="0"/>
              <a:t>		  	&amp; </a:t>
            </a:r>
            <a:r>
              <a:rPr lang="en-US" sz="2400" dirty="0"/>
              <a:t>S = </a:t>
            </a:r>
            <a:r>
              <a:rPr lang="en-US" sz="2400" dirty="0" smtClean="0"/>
              <a:t>S</a:t>
            </a:r>
            <a:r>
              <a:rPr lang="en-US" sz="2400" baseline="-25000" dirty="0" smtClean="0"/>
              <a:t>u</a:t>
            </a:r>
            <a:r>
              <a:rPr lang="en-US" sz="2400" dirty="0"/>
              <a:t> </a:t>
            </a:r>
            <a:r>
              <a:rPr lang="en-US" sz="2400" dirty="0" smtClean="0"/>
              <a:t>U {</a:t>
            </a:r>
            <a:r>
              <a:rPr lang="en-US" sz="2400" dirty="0"/>
              <a:t>q1s</a:t>
            </a:r>
            <a:r>
              <a:rPr lang="en-US" sz="2400" dirty="0" smtClean="0"/>
              <a:t>} </a:t>
            </a:r>
            <a:r>
              <a:rPr lang="en-US" sz="2400" dirty="0"/>
              <a:t>&amp; </a:t>
            </a:r>
            <a:r>
              <a:rPr lang="en-US" sz="2400" dirty="0" err="1"/>
              <a:t>T</a:t>
            </a:r>
            <a:r>
              <a:rPr lang="en-US" sz="2400" baseline="-25000" dirty="0" err="1"/>
              <a:t>u</a:t>
            </a:r>
            <a:r>
              <a:rPr lang="en-US" sz="2400" dirty="0"/>
              <a:t> = </a:t>
            </a:r>
            <a:r>
              <a:rPr lang="en-US" sz="2400" dirty="0" smtClean="0"/>
              <a:t>T U {</a:t>
            </a:r>
            <a:r>
              <a:rPr lang="en-US" sz="2400" dirty="0"/>
              <a:t>q1s</a:t>
            </a:r>
            <a:r>
              <a:rPr lang="en-US" sz="2400" dirty="0" smtClean="0"/>
              <a:t>};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{ </a:t>
            </a:r>
            <a:endParaRPr lang="en-US" sz="2400" dirty="0" smtClean="0"/>
          </a:p>
          <a:p>
            <a:r>
              <a:rPr lang="en-US" sz="2400" dirty="0" smtClean="0"/>
              <a:t>	node </a:t>
            </a:r>
            <a:r>
              <a:rPr lang="en-US" sz="2400" dirty="0"/>
              <a:t>c;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</a:t>
            </a:r>
            <a:r>
              <a:rPr lang="en-US" sz="2400" dirty="0" err="1"/>
              <a:t>list_remove_first</a:t>
            </a:r>
            <a:r>
              <a:rPr lang="en-US" sz="2400" dirty="0"/>
              <a:t>(q1s);</a:t>
            </a:r>
            <a:br>
              <a:rPr lang="en-US" sz="2400" dirty="0"/>
            </a:br>
            <a:r>
              <a:rPr lang="en-US" sz="2400" dirty="0" smtClean="0"/>
              <a:t>	if </a:t>
            </a:r>
            <a:r>
              <a:rPr lang="en-US" sz="2400" dirty="0"/>
              <a:t>(c == null) return;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tree_remove</a:t>
            </a:r>
            <a:r>
              <a:rPr lang="en-US" sz="2400" dirty="0"/>
              <a:t>(c,q1t);</a:t>
            </a:r>
            <a:br>
              <a:rPr lang="en-US" sz="2400" dirty="0"/>
            </a:br>
            <a:r>
              <a:rPr lang="en-US" sz="2400" dirty="0" smtClean="0"/>
              <a:t>	</a:t>
            </a:r>
            <a:r>
              <a:rPr lang="en-US" sz="2400" dirty="0" err="1" smtClean="0"/>
              <a:t>list_add_first</a:t>
            </a:r>
            <a:r>
              <a:rPr lang="en-US" sz="2400" dirty="0"/>
              <a:t>(q2,c);</a:t>
            </a:r>
            <a:br>
              <a:rPr lang="en-US" sz="2400" dirty="0"/>
            </a:br>
            <a:r>
              <a:rPr lang="en-US" sz="2400" dirty="0" smtClean="0"/>
              <a:t>	c </a:t>
            </a:r>
            <a:r>
              <a:rPr lang="en-US" sz="2400" dirty="0"/>
              <a:t>= null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DISK IO Scheduler Example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309EE-83C0-D749-9FF1-57AB4597B2FB}" type="datetime1">
              <a:rPr lang="en-SG" smtClean="0"/>
              <a:t>5/11/15</a:t>
            </a:fld>
            <a:endParaRPr lang="en-US"/>
          </a:p>
        </p:txBody>
      </p:sp>
      <p:sp>
        <p:nvSpPr>
          <p:cNvPr id="10" name="Rectangular Callout 9"/>
          <p:cNvSpPr/>
          <p:nvPr/>
        </p:nvSpPr>
        <p:spPr>
          <a:xfrm>
            <a:off x="5588000" y="3512207"/>
            <a:ext cx="2548759" cy="481724"/>
          </a:xfrm>
          <a:prstGeom prst="wedgeRectCallout">
            <a:avLst>
              <a:gd name="adj1" fmla="val -82688"/>
              <a:gd name="adj2" fmla="val 5942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1" name="Rectangular Callout 10"/>
          <p:cNvSpPr/>
          <p:nvPr/>
        </p:nvSpPr>
        <p:spPr>
          <a:xfrm>
            <a:off x="5588000" y="4409090"/>
            <a:ext cx="2548759" cy="481724"/>
          </a:xfrm>
          <a:prstGeom prst="wedgeRectCallout">
            <a:avLst>
              <a:gd name="adj1" fmla="val -108805"/>
              <a:gd name="adj2" fmla="val 2851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Compatible Frame Rule</a:t>
            </a:r>
            <a:endParaRPr lang="en-US" dirty="0"/>
          </a:p>
        </p:txBody>
      </p:sp>
      <p:sp>
        <p:nvSpPr>
          <p:cNvPr id="12" name="Rectangular Callout 11"/>
          <p:cNvSpPr/>
          <p:nvPr/>
        </p:nvSpPr>
        <p:spPr>
          <a:xfrm>
            <a:off x="5588000" y="5202620"/>
            <a:ext cx="2548759" cy="481724"/>
          </a:xfrm>
          <a:prstGeom prst="wedgeRectCallout">
            <a:avLst>
              <a:gd name="adj1" fmla="val -108806"/>
              <a:gd name="adj2" fmla="val -423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Frame Rule</a:t>
            </a: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3863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an entailment procedure using memory specification and compatible sharing</a:t>
            </a:r>
          </a:p>
          <a:p>
            <a:r>
              <a:rPr lang="en-US" dirty="0" err="1" smtClean="0"/>
              <a:t>HIPComp</a:t>
            </a:r>
            <a:r>
              <a:rPr lang="en-US" dirty="0" smtClean="0"/>
              <a:t> Tool and Coq Proofs</a:t>
            </a:r>
          </a:p>
          <a:p>
            <a:pPr lvl="1"/>
            <a:r>
              <a:rPr lang="en-US" dirty="0" smtClean="0"/>
              <a:t>A prototype in Objective </a:t>
            </a:r>
            <a:r>
              <a:rPr lang="en-US" dirty="0" err="1" smtClean="0"/>
              <a:t>Caml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://loris-7.ddns.comp.nus.edu.sg/~project/HIPComp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Based on HIP/SLEEK verification system</a:t>
            </a:r>
          </a:p>
          <a:p>
            <a:r>
              <a:rPr lang="en-US" dirty="0" smtClean="0"/>
              <a:t>Benchmark of Programs with Sharing</a:t>
            </a:r>
          </a:p>
          <a:p>
            <a:pPr lvl="1"/>
            <a:r>
              <a:rPr lang="en-US" dirty="0" smtClean="0"/>
              <a:t>Examples from papers and system software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59DC-7301-0C4A-BEC3-EDFC6EE232B6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698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45581"/>
              </p:ext>
            </p:extLst>
          </p:nvPr>
        </p:nvGraphicFramePr>
        <p:xfrm>
          <a:off x="977900" y="1790700"/>
          <a:ext cx="7213600" cy="1854200"/>
        </p:xfrm>
        <a:graphic>
          <a:graphicData uri="http://schemas.openxmlformats.org/drawingml/2006/table">
            <a:tbl>
              <a:tblPr firstRow="1" firstCol="1" lastRow="1" bandRow="1">
                <a:tableStyleId>{BC89EF96-8CEA-46FF-86C4-4CE0E7609802}</a:tableStyleId>
              </a:tblPr>
              <a:tblGrid>
                <a:gridCol w="1955800"/>
                <a:gridCol w="749300"/>
                <a:gridCol w="939800"/>
                <a:gridCol w="35687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Coq</a:t>
                      </a:r>
                      <a:r>
                        <a:rPr lang="en-US" baseline="0" dirty="0" smtClean="0"/>
                        <a:t> File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Proof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355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2.40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Syntax and Semantics of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SLPA.v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416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3.38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Separation Logic to PA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SLSET.v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7.32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Reducing Separation Logic to MONA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940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13.10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Total Coq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7900" y="4279900"/>
            <a:ext cx="721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Certified functions </a:t>
            </a:r>
            <a:r>
              <a:rPr lang="en-US" dirty="0" err="1" smtClean="0"/>
              <a:t>XPure</a:t>
            </a:r>
            <a:r>
              <a:rPr lang="en-US" dirty="0" smtClean="0"/>
              <a:t> (</a:t>
            </a:r>
            <a:r>
              <a:rPr lang="en-US" dirty="0" err="1" smtClean="0"/>
              <a:t>SLPA.v</a:t>
            </a:r>
            <a:r>
              <a:rPr lang="en-US" dirty="0" smtClean="0"/>
              <a:t>) and </a:t>
            </a:r>
            <a:r>
              <a:rPr lang="en-US" dirty="0" err="1" smtClean="0"/>
              <a:t>XMem</a:t>
            </a:r>
            <a:r>
              <a:rPr lang="en-US" dirty="0" smtClean="0"/>
              <a:t> (</a:t>
            </a:r>
            <a:r>
              <a:rPr lang="en-US" dirty="0" err="1" smtClean="0"/>
              <a:t>SLSET.v</a:t>
            </a:r>
            <a:r>
              <a:rPr lang="en-US" dirty="0" smtClean="0"/>
              <a:t>) are required to show the soundness of the compatible frame rule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9A0A-480D-8742-848F-FB6F621C0C8C}" type="datetime1">
              <a:rPr lang="en-SG" smtClean="0"/>
              <a:t>5/11/15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17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Coq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06800"/>
          </a:xfrm>
        </p:spPr>
        <p:txBody>
          <a:bodyPr>
            <a:normAutofit/>
          </a:bodyPr>
          <a:lstStyle/>
          <a:p>
            <a:r>
              <a:rPr lang="en-US" dirty="0" smtClean="0"/>
              <a:t>Found two soundness issues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paper pen proof of </a:t>
            </a:r>
            <a:r>
              <a:rPr lang="en-US" dirty="0" err="1" smtClean="0"/>
              <a:t>XPure</a:t>
            </a:r>
            <a:r>
              <a:rPr lang="en-US" dirty="0" smtClean="0"/>
              <a:t> function given in [Chin 2012] a condition was missing (p!=0) in one of the cases</a:t>
            </a:r>
          </a:p>
          <a:p>
            <a:pPr lvl="1"/>
            <a:r>
              <a:rPr lang="en-US" dirty="0" smtClean="0"/>
              <a:t>Certifying </a:t>
            </a:r>
            <a:r>
              <a:rPr lang="en-US" dirty="0" err="1" smtClean="0"/>
              <a:t>XMem</a:t>
            </a:r>
            <a:r>
              <a:rPr lang="en-US" dirty="0" smtClean="0"/>
              <a:t> function helped uncover a soundness bug in the implementation where the order of Matching and Splitting rules was wrong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5192236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Chin, Wei-</a:t>
            </a:r>
            <a:r>
              <a:rPr lang="en-US" dirty="0" err="1"/>
              <a:t>Ngan</a:t>
            </a:r>
            <a:r>
              <a:rPr lang="en-US" dirty="0"/>
              <a:t>, et al. "Automated verification of shape, size and bag properties via user-defined predicates in separation logic." Science of Computer Programming 77.9 (2012): 1006-1036.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A3E4-8999-1047-B17B-709F01E61C92}" type="datetime1">
              <a:rPr lang="en-SG" smtClean="0"/>
              <a:t>5/11/15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2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21386"/>
              </p:ext>
            </p:extLst>
          </p:nvPr>
        </p:nvGraphicFramePr>
        <p:xfrm>
          <a:off x="609600" y="1676400"/>
          <a:ext cx="8077201" cy="3815406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2873621"/>
                <a:gridCol w="1087314"/>
                <a:gridCol w="1320312"/>
                <a:gridCol w="1320312"/>
                <a:gridCol w="1475642"/>
              </a:tblGrid>
              <a:tr h="71640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Program 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Timing 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(Seconds)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Sharing (%)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Compatibility</a:t>
                      </a:r>
                      <a:r>
                        <a:rPr lang="en-US" baseline="0" dirty="0" smtClean="0"/>
                        <a:t>(%)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PLL (Shape, Size)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Compatible Pairs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0.09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</a:tr>
              <a:tr h="474414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</a:t>
                      </a:r>
                      <a:r>
                        <a:rPr lang="en-US" b="1" baseline="0" dirty="0" smtClean="0"/>
                        <a:t> SortedLL (Shape, Bag)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175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LL &amp;* Tree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</a:tr>
              <a:tr h="512661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Process Scheduler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70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Disk</a:t>
                      </a:r>
                      <a:r>
                        <a:rPr lang="en-US" b="1" baseline="0" dirty="0" smtClean="0"/>
                        <a:t> IO Scheduler (Shape)</a:t>
                      </a:r>
                      <a:endParaRPr lang="en-U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88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1.30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</a:tr>
              <a:tr h="409377">
                <a:tc>
                  <a:txBody>
                    <a:bodyPr/>
                    <a:lstStyle/>
                    <a:p>
                      <a:pPr algn="l"/>
                      <a:r>
                        <a:rPr lang="en-US" b="1" dirty="0" smtClean="0"/>
                        <a:t>Doubly Circular List (Shape)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0.41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74D88-33B3-8845-9906-BCFED4BD73FF}" type="datetime1">
              <a:rPr lang="en-SG" smtClean="0"/>
              <a:t>5/11/15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80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Specification Mechanism for Overlaid Data Structures</a:t>
            </a:r>
          </a:p>
          <a:p>
            <a:pPr lvl="1"/>
            <a:r>
              <a:rPr lang="en-US" dirty="0" smtClean="0"/>
              <a:t>Entailment Procedure for Verifying Programs with Compatible Sharing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Eliminate explicit Set constraints</a:t>
            </a:r>
          </a:p>
          <a:p>
            <a:pPr lvl="1"/>
            <a:r>
              <a:rPr lang="en-US" dirty="0" smtClean="0"/>
              <a:t>Unrestricted sharing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7B74-1014-6445-8FB5-A139B7BD1583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7895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</a:t>
            </a:r>
            <a:r>
              <a:rPr lang="en-US" dirty="0" smtClean="0"/>
              <a:t>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Questions?</a:t>
            </a:r>
          </a:p>
          <a:p>
            <a:r>
              <a:rPr lang="en-US" dirty="0" smtClean="0"/>
              <a:t>Contact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asankhaya@u.nus.edu</a:t>
            </a:r>
            <a:endParaRPr lang="en-US" dirty="0"/>
          </a:p>
          <a:p>
            <a:pPr lvl="1"/>
            <a:r>
              <a:rPr lang="en-US" dirty="0" smtClean="0"/>
              <a:t>Twitter</a:t>
            </a:r>
          </a:p>
          <a:p>
            <a:pPr lvl="2"/>
            <a:r>
              <a:rPr lang="en-US" dirty="0" smtClean="0">
                <a:hlinkClick r:id="rId3"/>
              </a:rPr>
              <a:t>@</a:t>
            </a:r>
            <a:r>
              <a:rPr lang="en-US" dirty="0" err="1" smtClean="0">
                <a:hlinkClick r:id="rId3"/>
              </a:rPr>
              <a:t>asankhaya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AF84F-B4E1-204C-9A75-8AB27CA49273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83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Automated Verification with SL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Hoare Logic</a:t>
            </a:r>
          </a:p>
          <a:p>
            <a:pPr lvl="1"/>
            <a:r>
              <a:rPr lang="en-US" dirty="0" smtClean="0"/>
              <a:t>Specify pre and post conditions for each method</a:t>
            </a:r>
          </a:p>
          <a:p>
            <a:r>
              <a:rPr lang="en-US" dirty="0" smtClean="0"/>
              <a:t>Separation Logic</a:t>
            </a:r>
          </a:p>
          <a:p>
            <a:pPr lvl="1"/>
            <a:r>
              <a:rPr lang="en-US" dirty="0" smtClean="0"/>
              <a:t>Heap manipulating programs</a:t>
            </a:r>
          </a:p>
          <a:p>
            <a:pPr lvl="1"/>
            <a:r>
              <a:rPr lang="en-US" dirty="0" smtClean="0"/>
              <a:t>Separating  conjunction “*” denotes disjoint heaps</a:t>
            </a:r>
          </a:p>
          <a:p>
            <a:r>
              <a:rPr lang="en-US" dirty="0" smtClean="0"/>
              <a:t>Using the HIP/SLEEK Verification Syste</a:t>
            </a:r>
            <a:r>
              <a:rPr lang="en-US" dirty="0"/>
              <a:t>m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9117D-3849-0641-9EB4-90C6DBCF5B14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89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6" name="Rectangle 3"/>
          <p:cNvSpPr>
            <a:spLocks noChangeArrowheads="1"/>
          </p:cNvSpPr>
          <p:nvPr/>
        </p:nvSpPr>
        <p:spPr bwMode="auto">
          <a:xfrm>
            <a:off x="1238250" y="2972810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1543050" y="3356985"/>
            <a:ext cx="18462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code verifier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HIP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4514850" y="2975985"/>
            <a:ext cx="2514600" cy="1371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SG" altLang="en-US" sz="1800">
              <a:latin typeface="Arial" charset="0"/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4895850" y="3052185"/>
            <a:ext cx="18288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separation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logic prover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Arial" charset="0"/>
              </a:rPr>
              <a:t>(</a:t>
            </a:r>
            <a:r>
              <a:rPr lang="en-US" altLang="en-US" sz="2400" i="1" dirty="0">
                <a:solidFill>
                  <a:srgbClr val="FF0000"/>
                </a:solidFill>
                <a:latin typeface="Arial" charset="0"/>
              </a:rPr>
              <a:t>SLEEK</a:t>
            </a:r>
            <a:r>
              <a:rPr lang="en-US" altLang="en-US" sz="2400" i="1" dirty="0">
                <a:latin typeface="Arial" charset="0"/>
              </a:rPr>
              <a:t>)</a:t>
            </a:r>
          </a:p>
        </p:txBody>
      </p:sp>
      <p:sp>
        <p:nvSpPr>
          <p:cNvPr id="40" name="Text Box 7"/>
          <p:cNvSpPr txBox="1">
            <a:spLocks noChangeArrowheads="1"/>
          </p:cNvSpPr>
          <p:nvPr/>
        </p:nvSpPr>
        <p:spPr bwMode="auto">
          <a:xfrm>
            <a:off x="2381250" y="1528185"/>
            <a:ext cx="135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Pre/Post</a:t>
            </a:r>
          </a:p>
        </p:txBody>
      </p:sp>
      <p:sp>
        <p:nvSpPr>
          <p:cNvPr id="41" name="Line 8"/>
          <p:cNvSpPr>
            <a:spLocks noChangeShapeType="1"/>
          </p:cNvSpPr>
          <p:nvPr/>
        </p:nvSpPr>
        <p:spPr bwMode="auto">
          <a:xfrm>
            <a:off x="3829050" y="358558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4170057" y="1525952"/>
            <a:ext cx="16401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Predicates</a:t>
            </a: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6191250" y="1525952"/>
            <a:ext cx="1354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Lemmas</a:t>
            </a: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476250" y="152818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400" dirty="0" smtClean="0">
                <a:solidFill>
                  <a:srgbClr val="000099"/>
                </a:solidFill>
              </a:rPr>
              <a:t>Code</a:t>
            </a:r>
          </a:p>
        </p:txBody>
      </p:sp>
      <p:sp>
        <p:nvSpPr>
          <p:cNvPr id="45" name="Line 12"/>
          <p:cNvSpPr>
            <a:spLocks noChangeShapeType="1"/>
          </p:cNvSpPr>
          <p:nvPr/>
        </p:nvSpPr>
        <p:spPr bwMode="auto">
          <a:xfrm>
            <a:off x="933450" y="2061585"/>
            <a:ext cx="1371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13"/>
          <p:cNvSpPr>
            <a:spLocks noChangeShapeType="1"/>
          </p:cNvSpPr>
          <p:nvPr/>
        </p:nvSpPr>
        <p:spPr bwMode="auto">
          <a:xfrm flipH="1">
            <a:off x="2609850" y="2061585"/>
            <a:ext cx="533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14"/>
          <p:cNvSpPr>
            <a:spLocks noChangeShapeType="1"/>
          </p:cNvSpPr>
          <p:nvPr/>
        </p:nvSpPr>
        <p:spPr bwMode="auto">
          <a:xfrm>
            <a:off x="4819650" y="2061585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H="1">
            <a:off x="5734050" y="2061585"/>
            <a:ext cx="914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9" name="Group 16"/>
          <p:cNvGrpSpPr>
            <a:grpSpLocks/>
          </p:cNvGrpSpPr>
          <p:nvPr/>
        </p:nvGrpSpPr>
        <p:grpSpPr bwMode="auto">
          <a:xfrm>
            <a:off x="5219700" y="4347585"/>
            <a:ext cx="3489325" cy="917575"/>
            <a:chOff x="3840" y="3264"/>
            <a:chExt cx="2198" cy="578"/>
          </a:xfrm>
        </p:grpSpPr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3840" y="3554"/>
              <a:ext cx="21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latin typeface="Arial" charset="0"/>
                </a:rPr>
                <a:t>range of pure provers …</a:t>
              </a:r>
            </a:p>
          </p:txBody>
        </p:sp>
        <p:sp>
          <p:nvSpPr>
            <p:cNvPr id="51" name="Line 18"/>
            <p:cNvSpPr>
              <a:spLocks noChangeShapeType="1"/>
            </p:cNvSpPr>
            <p:nvPr/>
          </p:nvSpPr>
          <p:spPr bwMode="auto">
            <a:xfrm>
              <a:off x="3936" y="326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9"/>
            <p:cNvSpPr>
              <a:spLocks noChangeShapeType="1"/>
            </p:cNvSpPr>
            <p:nvPr/>
          </p:nvSpPr>
          <p:spPr bwMode="auto">
            <a:xfrm>
              <a:off x="4176" y="3264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1543050" y="5341360"/>
            <a:ext cx="7100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i="1">
                <a:latin typeface="Arial" charset="0"/>
              </a:rPr>
              <a:t>Omega, MONA, Isabelle, Coq, SMT, Redlog, MiniSAT, Mathematica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E17A-39C0-2144-AB89-1498F3B63171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12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– List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7CA30-AD48-5A4C-B359-E4D1715C6BB6}" type="datetime1">
              <a:rPr lang="en-SG" smtClean="0"/>
              <a:t>5/11/15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712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 Predicate</a:t>
            </a:r>
            <a:endParaRPr lang="en-US" dirty="0"/>
          </a:p>
        </p:txBody>
      </p:sp>
      <p:grpSp>
        <p:nvGrpSpPr>
          <p:cNvPr id="35" name="Group 50"/>
          <p:cNvGrpSpPr>
            <a:grpSpLocks/>
          </p:cNvGrpSpPr>
          <p:nvPr/>
        </p:nvGrpSpPr>
        <p:grpSpPr bwMode="auto">
          <a:xfrm>
            <a:off x="1154113" y="1662114"/>
            <a:ext cx="6592888" cy="1604963"/>
            <a:chOff x="864" y="2304"/>
            <a:chExt cx="4153" cy="1011"/>
          </a:xfrm>
        </p:grpSpPr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1008" y="2304"/>
              <a:ext cx="336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Example of Acyclic List</a:t>
              </a:r>
              <a:r>
                <a:rPr lang="en-US" altLang="en-US" sz="2400" dirty="0">
                  <a:solidFill>
                    <a:schemeClr val="hlink"/>
                  </a:solidFill>
                  <a:latin typeface="+mn-lt"/>
                </a:rPr>
                <a:t> :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</a:rPr>
                <a:t>list(x)</a:t>
              </a:r>
              <a:endPara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endParaRP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2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latin typeface="+mn-lt"/>
                </a:rPr>
                <a:t>x</a:t>
              </a:r>
            </a:p>
          </p:txBody>
        </p:sp>
        <p:sp>
          <p:nvSpPr>
            <p:cNvPr id="38" name="Text Box 25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  <a:endParaRPr lang="en-US" altLang="en-US" sz="1800" dirty="0">
                <a:latin typeface="+mn-lt"/>
              </a:endParaRPr>
            </a:p>
          </p:txBody>
        </p:sp>
        <p:grpSp>
          <p:nvGrpSpPr>
            <p:cNvPr id="39" name="Group 28"/>
            <p:cNvGrpSpPr>
              <a:grpSpLocks/>
            </p:cNvGrpSpPr>
            <p:nvPr/>
          </p:nvGrpSpPr>
          <p:grpSpPr bwMode="auto">
            <a:xfrm>
              <a:off x="1200" y="2976"/>
              <a:ext cx="432" cy="288"/>
              <a:chOff x="1296" y="2784"/>
              <a:chExt cx="432" cy="288"/>
            </a:xfrm>
          </p:grpSpPr>
          <p:sp>
            <p:nvSpPr>
              <p:cNvPr id="57" name="Rectangle 2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8" name="Line 2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0" name="Group 29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55" name="Rectangle 30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6" name="Line 31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" name="Group 35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53" name="Rectangle 36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4" name="Line 37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" name="Group 38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51" name="Rectangle 39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2" name="Line 40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3" name="Group 41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49" name="Rectangle 42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50" name="Line 43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44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 Box 7"/>
              <p:cNvSpPr txBox="1">
                <a:spLocks noChangeArrowheads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 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 . self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</a:t>
                </a:r>
                <a:r>
                  <a:rPr lang="en-US" altLang="en-US" sz="3200" dirty="0" smtClean="0">
                    <a:solidFill>
                      <a:srgbClr val="FF0000"/>
                    </a:solidFill>
                    <a:latin typeface="+mn-lt"/>
                    <a:sym typeface="Symbol" pitchFamily="18" charset="2"/>
                  </a:rPr>
                  <a:t></a:t>
                </a:r>
                <a:r>
                  <a:rPr lang="en-US" altLang="en-US" sz="3200" dirty="0" smtClean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list(r) </a:t>
                </a:r>
                <a:endPara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endParaRPr>
              </a:p>
            </p:txBody>
          </p:sp>
        </mc:Choice>
        <mc:Fallback>
          <p:sp>
            <p:nvSpPr>
              <p:cNvPr id="59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903" y="3901354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b="-56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2543949" y="4876802"/>
            <a:ext cx="2572564" cy="955617"/>
            <a:chOff x="2489751" y="4991937"/>
            <a:chExt cx="2572609" cy="956232"/>
          </a:xfrm>
        </p:grpSpPr>
        <p:sp>
          <p:nvSpPr>
            <p:cNvPr id="61" name="TextBox 60"/>
            <p:cNvSpPr txBox="1"/>
            <p:nvPr/>
          </p:nvSpPr>
          <p:spPr>
            <a:xfrm>
              <a:off x="2489751" y="5486206"/>
              <a:ext cx="2572609" cy="46196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pointer to memory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956626" y="4991937"/>
              <a:ext cx="448498" cy="49903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>
            <a:grpSpLocks/>
          </p:cNvGrpSpPr>
          <p:nvPr/>
        </p:nvGrpSpPr>
        <p:grpSpPr bwMode="auto">
          <a:xfrm>
            <a:off x="5846188" y="4876801"/>
            <a:ext cx="2602315" cy="955615"/>
            <a:chOff x="5575851" y="4992840"/>
            <a:chExt cx="2601584" cy="955262"/>
          </a:xfrm>
        </p:grpSpPr>
        <p:sp>
          <p:nvSpPr>
            <p:cNvPr id="64" name="TextBox 63"/>
            <p:cNvSpPr txBox="1"/>
            <p:nvPr/>
          </p:nvSpPr>
          <p:spPr>
            <a:xfrm>
              <a:off x="5575851" y="5486608"/>
              <a:ext cx="2601584" cy="4614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2400" b="1" i="1" dirty="0">
                  <a:solidFill>
                    <a:srgbClr val="FF0000"/>
                  </a:solidFill>
                </a:rPr>
                <a:t>spatial conjunction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6242414" y="4992840"/>
              <a:ext cx="311063" cy="496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F1FF7-914E-FB43-A30A-4D0EF2EFA516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8925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Syntactic Abbreviation (ASCII)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7"/>
              <p:cNvSpPr txBox="1">
                <a:spLocks noChangeArrowheads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</a:rPr>
                  <a:t>list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(self)  self=null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	           </a:t>
                </a:r>
                <a14:m>
                  <m:oMath xmlns="" xmlns:m="http://schemas.openxmlformats.org/officeDocument/2006/math">
                    <m:r>
                      <a:rPr lang="en-US" altLang="en-US" sz="3200" i="1" dirty="0" smtClean="0">
                        <a:solidFill>
                          <a:schemeClr val="hlink"/>
                        </a:solidFill>
                        <a:latin typeface="Cambria Math"/>
                        <a:ea typeface="Cambria Math"/>
                        <a:sym typeface="Symbol" pitchFamily="18" charset="2"/>
                      </a:rPr>
                      <m:t>∃</m:t>
                    </m:r>
                  </m:oMath>
                </a14:m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r . self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MT Extra" pitchFamily="18" charset="2"/>
                  </a:rPr>
                  <a:t>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 node(_</a:t>
                </a:r>
                <a:r>
                  <a:rPr lang="en-US" altLang="en-US" sz="3200" baseline="-250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, </a:t>
                </a:r>
                <a:r>
                  <a:rPr lang="en-US" altLang="en-US" sz="3200" dirty="0">
                    <a:solidFill>
                      <a:schemeClr val="hlink"/>
                    </a:solidFill>
                    <a:latin typeface="+mn-lt"/>
                    <a:sym typeface="Symbol" pitchFamily="18" charset="2"/>
                  </a:rPr>
                  <a:t>r)  list(r) </a:t>
                </a:r>
              </a:p>
            </p:txBody>
          </p:sp>
        </mc:Choice>
        <mc:Fallback xmlns="">
          <p:sp>
            <p:nvSpPr>
              <p:cNvPr id="4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904998"/>
                <a:ext cx="7086600" cy="1077218"/>
              </a:xfrm>
              <a:prstGeom prst="rect">
                <a:avLst/>
              </a:prstGeom>
              <a:blipFill rotWithShape="1">
                <a:blip r:embed="rId2"/>
                <a:stretch>
                  <a:fillRect l="-2150" t="-7910" r="-2236" b="-180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2312" y="3047998"/>
            <a:ext cx="7086600" cy="2525018"/>
            <a:chOff x="904875" y="3048000"/>
            <a:chExt cx="7086600" cy="2525018"/>
          </a:xfrm>
        </p:grpSpPr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904875" y="4495800"/>
              <a:ext cx="7086600" cy="10772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</a:rPr>
                <a:t>list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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==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self=null 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	  </a:t>
              </a:r>
              <a:r>
                <a:rPr lang="en-US" altLang="en-US" sz="3200" dirty="0" smtClean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       or 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self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node_</a:t>
              </a:r>
              <a:r>
                <a:rPr lang="en-US" altLang="en-US" sz="3200" baseline="-250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, 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r  </a:t>
              </a:r>
              <a:r>
                <a:rPr lang="en-US" altLang="en-US" sz="3200" dirty="0">
                  <a:solidFill>
                    <a:srgbClr val="FF0000"/>
                  </a:solidFill>
                  <a:latin typeface="+mn-lt"/>
                  <a:sym typeface="Symbol" pitchFamily="18" charset="2"/>
                </a:rPr>
                <a:t>r::</a:t>
              </a:r>
              <a:r>
                <a:rPr lang="en-US" altLang="en-US" sz="3200" dirty="0">
                  <a:solidFill>
                    <a:schemeClr val="hlink"/>
                  </a:solidFill>
                  <a:latin typeface="+mn-lt"/>
                  <a:sym typeface="Symbol" pitchFamily="18" charset="2"/>
                </a:rPr>
                <a:t>list</a:t>
              </a:r>
            </a:p>
          </p:txBody>
        </p:sp>
        <p:sp>
          <p:nvSpPr>
            <p:cNvPr id="7" name="Down Arrow 6"/>
            <p:cNvSpPr/>
            <p:nvPr/>
          </p:nvSpPr>
          <p:spPr>
            <a:xfrm>
              <a:off x="3657600" y="3048000"/>
              <a:ext cx="1752600" cy="1219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3317104" y="5573018"/>
            <a:ext cx="4210768" cy="947856"/>
            <a:chOff x="3657600" y="5196197"/>
            <a:chExt cx="4211251" cy="948530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3657600" y="5682734"/>
              <a:ext cx="4211251" cy="461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b="1" i="1" dirty="0">
                  <a:latin typeface="+mn-lt"/>
                </a:rPr>
                <a:t>implicit existential instantiation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4876940" y="5196197"/>
              <a:ext cx="261532" cy="48730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BB554-F949-C748-AC1B-1783F7342D94}" type="datetime1">
              <a:rPr lang="en-SG" smtClean="0"/>
              <a:t>5/11/15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82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with Shape Property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struct</a:t>
            </a:r>
            <a:r>
              <a:rPr lang="en-US" dirty="0" smtClean="0"/>
              <a:t> node{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 </a:t>
            </a:r>
            <a:r>
              <a:rPr lang="en-US" dirty="0" err="1" smtClean="0"/>
              <a:t>struct</a:t>
            </a:r>
            <a:r>
              <a:rPr lang="en-US" dirty="0" smtClean="0"/>
              <a:t> node* next;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list&lt;&gt; == self=null or self::node&lt;_,q&gt;*q::list&lt;&gt;;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length(</a:t>
            </a:r>
            <a:r>
              <a:rPr lang="en-US" dirty="0" err="1" smtClean="0"/>
              <a:t>struct</a:t>
            </a:r>
            <a:r>
              <a:rPr lang="en-US" dirty="0" smtClean="0"/>
              <a:t> node* p)</a:t>
            </a:r>
            <a:br>
              <a:rPr lang="en-US" dirty="0" smtClean="0"/>
            </a:br>
            <a:r>
              <a:rPr lang="en-US" dirty="0" smtClean="0"/>
              <a:t>/*@</a:t>
            </a:r>
            <a:br>
              <a:rPr lang="en-US" dirty="0" smtClean="0"/>
            </a:br>
            <a:r>
              <a:rPr lang="en-US" dirty="0" smtClean="0"/>
              <a:t>requires p::list&lt;&gt;</a:t>
            </a:r>
            <a:br>
              <a:rPr lang="en-US" dirty="0" smtClean="0"/>
            </a:br>
            <a:r>
              <a:rPr lang="en-US" dirty="0" smtClean="0"/>
              <a:t>ensures p::list&lt;&gt;;</a:t>
            </a:r>
            <a:br>
              <a:rPr lang="en-US" dirty="0" smtClean="0"/>
            </a:br>
            <a:r>
              <a:rPr lang="en-US" dirty="0" smtClean="0"/>
              <a:t>*/</a:t>
            </a:r>
            <a:br>
              <a:rPr lang="en-US" dirty="0" smtClean="0"/>
            </a:b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if(p == NULL) return 0;</a:t>
            </a:r>
            <a:br>
              <a:rPr lang="en-US" dirty="0" smtClean="0"/>
            </a:br>
            <a:r>
              <a:rPr lang="en-US" dirty="0" smtClean="0"/>
              <a:t>   else return 1 + length(p-&gt;next);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886302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Predicate Definition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72200" y="4114800"/>
            <a:ext cx="228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Method Pre and Post condition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286500" y="5472545"/>
            <a:ext cx="2057400" cy="609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Memory Safety</a:t>
            </a:r>
            <a:endParaRPr lang="en-US" sz="20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19E03-B6DD-4D4A-9FA7-039AD2407B2D}" type="datetime1">
              <a:rPr lang="en-SG" smtClean="0"/>
              <a:t>5/11/15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453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Size</a:t>
            </a:r>
            <a:endParaRPr lang="en-US" dirty="0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926667" y="2011740"/>
            <a:ext cx="7086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>
                <a:solidFill>
                  <a:schemeClr val="hlink"/>
                </a:solidFill>
                <a:latin typeface="+mn-lt"/>
              </a:rPr>
              <a:t>list</a:t>
            </a: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n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  ==  self=null &amp; n=0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	  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or  self::node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_</a:t>
            </a:r>
            <a:r>
              <a:rPr lang="en-US" altLang="en-US" sz="3200" baseline="-250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, </a:t>
            </a:r>
            <a:r>
              <a:rPr lang="en-US" altLang="en-US" sz="32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r  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r::listn-1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 err="1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inv</a:t>
            </a:r>
            <a:r>
              <a:rPr lang="en-US" altLang="en-US" sz="3200" dirty="0" smtClean="0">
                <a:solidFill>
                  <a:schemeClr val="hlink"/>
                </a:solidFill>
                <a:latin typeface="+mn-lt"/>
                <a:sym typeface="Symbol" pitchFamily="18" charset="2"/>
              </a:rPr>
              <a:t> n &gt;= 0</a:t>
            </a:r>
            <a:endParaRPr lang="en-US" altLang="en-US" sz="3200" dirty="0">
              <a:solidFill>
                <a:schemeClr val="hlink"/>
              </a:solidFill>
              <a:latin typeface="+mn-lt"/>
              <a:sym typeface="Symbol" pitchFamily="18" charset="2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1752600" y="1448321"/>
            <a:ext cx="5106278" cy="685278"/>
            <a:chOff x="1485900" y="1015777"/>
            <a:chExt cx="5106337" cy="685540"/>
          </a:xfrm>
        </p:grpSpPr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3716317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parameter on length of linked list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1485900" y="1233348"/>
              <a:ext cx="1409716" cy="46796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1447800" y="3581399"/>
            <a:ext cx="3511071" cy="400111"/>
            <a:chOff x="1562101" y="1015776"/>
            <a:chExt cx="3511114" cy="400264"/>
          </a:xfrm>
        </p:grpSpPr>
        <p:sp>
          <p:nvSpPr>
            <p:cNvPr id="12" name="TextBox 1"/>
            <p:cNvSpPr txBox="1">
              <a:spLocks noChangeArrowheads="1"/>
            </p:cNvSpPr>
            <p:nvPr/>
          </p:nvSpPr>
          <p:spPr bwMode="auto">
            <a:xfrm>
              <a:off x="2875920" y="1015777"/>
              <a:ext cx="2197295" cy="40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b="1" i="1" dirty="0">
                  <a:solidFill>
                    <a:srgbClr val="FF0000"/>
                  </a:solidFill>
                  <a:latin typeface="+mn-lt"/>
                </a:rPr>
                <a:t>p</a:t>
              </a:r>
              <a:r>
                <a:rPr lang="en-US" altLang="en-US" sz="2000" b="1" i="1" dirty="0" smtClean="0">
                  <a:solidFill>
                    <a:srgbClr val="FF0000"/>
                  </a:solidFill>
                  <a:latin typeface="+mn-lt"/>
                </a:rPr>
                <a:t>redicate invariant</a:t>
              </a:r>
              <a:endParaRPr lang="en-US" altLang="en-US" sz="2000" b="1" i="1" dirty="0">
                <a:solidFill>
                  <a:srgbClr val="FF0000"/>
                </a:solidFill>
                <a:latin typeface="+mn-lt"/>
              </a:endParaRP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 flipV="1">
              <a:off x="1562101" y="1015776"/>
              <a:ext cx="1333516" cy="2175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3124200" y="42672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3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6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2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solidFill>
                  <a:schemeClr val="hlink"/>
                </a:solidFill>
                <a:latin typeface="+mn-lt"/>
              </a:rPr>
              <a:t>x::ll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</a:t>
            </a:r>
            <a:r>
              <a:rPr lang="en-US" altLang="en-US" sz="2400" dirty="0">
                <a:solidFill>
                  <a:srgbClr val="FF0000"/>
                </a:solidFill>
                <a:latin typeface="+mn-lt"/>
                <a:sym typeface="Symbol" pitchFamily="18" charset="2"/>
              </a:rPr>
              <a:t>5</a:t>
            </a:r>
            <a:r>
              <a:rPr lang="en-US" altLang="en-US" sz="2400" dirty="0">
                <a:solidFill>
                  <a:schemeClr val="hlink"/>
                </a:solidFill>
                <a:latin typeface="+mn-lt"/>
                <a:sym typeface="Symbol" pitchFamily="18" charset="2"/>
              </a:rPr>
              <a:t></a:t>
            </a:r>
          </a:p>
        </p:txBody>
      </p:sp>
      <p:grpSp>
        <p:nvGrpSpPr>
          <p:cNvPr id="17" name="Group 41"/>
          <p:cNvGrpSpPr>
            <a:grpSpLocks/>
          </p:cNvGrpSpPr>
          <p:nvPr/>
        </p:nvGrpSpPr>
        <p:grpSpPr bwMode="auto">
          <a:xfrm>
            <a:off x="1371600" y="4953002"/>
            <a:ext cx="6592888" cy="919163"/>
            <a:chOff x="864" y="2736"/>
            <a:chExt cx="4153" cy="579"/>
          </a:xfrm>
        </p:grpSpPr>
        <p:sp>
          <p:nvSpPr>
            <p:cNvPr id="18" name="Text Box 20"/>
            <p:cNvSpPr txBox="1">
              <a:spLocks noChangeArrowheads="1"/>
            </p:cNvSpPr>
            <p:nvPr/>
          </p:nvSpPr>
          <p:spPr bwMode="auto">
            <a:xfrm>
              <a:off x="864" y="2736"/>
              <a:ext cx="20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x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608" y="3024"/>
              <a:ext cx="40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 dirty="0">
                  <a:latin typeface="+mn-lt"/>
                </a:rPr>
                <a:t>null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1200" y="2976"/>
              <a:ext cx="432" cy="288"/>
            </a:xfrm>
            <a:prstGeom prst="rect">
              <a:avLst/>
            </a:prstGeom>
            <a:solidFill>
              <a:srgbClr val="66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3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6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2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latin typeface="Arial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488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1920" y="2976"/>
              <a:ext cx="432" cy="288"/>
              <a:chOff x="1296" y="2784"/>
              <a:chExt cx="432" cy="288"/>
            </a:xfrm>
          </p:grpSpPr>
          <p:sp>
            <p:nvSpPr>
              <p:cNvPr id="37" name="Rectangle 25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8" name="Line 26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" name="Group 27"/>
            <p:cNvGrpSpPr>
              <a:grpSpLocks/>
            </p:cNvGrpSpPr>
            <p:nvPr/>
          </p:nvGrpSpPr>
          <p:grpSpPr bwMode="auto">
            <a:xfrm>
              <a:off x="2640" y="2976"/>
              <a:ext cx="432" cy="288"/>
              <a:chOff x="1296" y="2784"/>
              <a:chExt cx="432" cy="288"/>
            </a:xfrm>
          </p:grpSpPr>
          <p:sp>
            <p:nvSpPr>
              <p:cNvPr id="35" name="Rectangle 28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" name="Group 30"/>
            <p:cNvGrpSpPr>
              <a:grpSpLocks/>
            </p:cNvGrpSpPr>
            <p:nvPr/>
          </p:nvGrpSpPr>
          <p:grpSpPr bwMode="auto">
            <a:xfrm>
              <a:off x="3360" y="2976"/>
              <a:ext cx="432" cy="288"/>
              <a:chOff x="1296" y="2784"/>
              <a:chExt cx="432" cy="288"/>
            </a:xfrm>
          </p:grpSpPr>
          <p:sp>
            <p:nvSpPr>
              <p:cNvPr id="33" name="Rectangle 31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" name="Group 33"/>
            <p:cNvGrpSpPr>
              <a:grpSpLocks/>
            </p:cNvGrpSpPr>
            <p:nvPr/>
          </p:nvGrpSpPr>
          <p:grpSpPr bwMode="auto">
            <a:xfrm>
              <a:off x="4080" y="2976"/>
              <a:ext cx="432" cy="288"/>
              <a:chOff x="1296" y="2784"/>
              <a:chExt cx="432" cy="288"/>
            </a:xfrm>
          </p:grpSpPr>
          <p:sp>
            <p:nvSpPr>
              <p:cNvPr id="31" name="Rectangle 34"/>
              <p:cNvSpPr>
                <a:spLocks noChangeArrowheads="1"/>
              </p:cNvSpPr>
              <p:nvPr/>
            </p:nvSpPr>
            <p:spPr bwMode="auto">
              <a:xfrm>
                <a:off x="1296" y="2784"/>
                <a:ext cx="432" cy="288"/>
              </a:xfrm>
              <a:prstGeom prst="rect">
                <a:avLst/>
              </a:prstGeom>
              <a:solidFill>
                <a:srgbClr val="66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3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6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2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1800">
                  <a:latin typeface="Aria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1584" y="2784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158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30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02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>
              <a:off x="3744" y="31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40"/>
            <p:cNvSpPr>
              <a:spLocks noChangeShapeType="1"/>
            </p:cNvSpPr>
            <p:nvPr/>
          </p:nvSpPr>
          <p:spPr bwMode="auto">
            <a:xfrm flipH="1">
              <a:off x="4368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EB807-812E-B24C-A7F2-AF4E4446B1C3}" type="datetime1">
              <a:rPr lang="en-SG" smtClean="0"/>
              <a:t>5/11/15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ICFEM 2015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716DA-9700-DB47-9977-925BA7E358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86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1201</Words>
  <Application>Microsoft Macintosh PowerPoint</Application>
  <PresentationFormat>On-screen Show (4:3)</PresentationFormat>
  <Paragraphs>336</Paragraphs>
  <Slides>26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Specifying Compatible Sharing in Data Structures</vt:lpstr>
      <vt:lpstr>Building Reliable Software</vt:lpstr>
      <vt:lpstr>Automated Verification with SL</vt:lpstr>
      <vt:lpstr>Overview</vt:lpstr>
      <vt:lpstr>An Example – List Length</vt:lpstr>
      <vt:lpstr>List Predicate</vt:lpstr>
      <vt:lpstr>Syntactic Abbreviation (ASCII)</vt:lpstr>
      <vt:lpstr>Verify with Shape Property</vt:lpstr>
      <vt:lpstr>With Size</vt:lpstr>
      <vt:lpstr>Verify with Shape and Size</vt:lpstr>
      <vt:lpstr>Frame Rule</vt:lpstr>
      <vt:lpstr>From Separation to Sharing</vt:lpstr>
      <vt:lpstr>Overlaid Data Structures</vt:lpstr>
      <vt:lpstr>Compatible Sharing</vt:lpstr>
      <vt:lpstr>Related Work</vt:lpstr>
      <vt:lpstr>Key Contributions</vt:lpstr>
      <vt:lpstr>LL &amp;* Tree</vt:lpstr>
      <vt:lpstr>Memory Specifications</vt:lpstr>
      <vt:lpstr>Compatible Frame Rule</vt:lpstr>
      <vt:lpstr>DISK IO Scheduler Example</vt:lpstr>
      <vt:lpstr>Implementation</vt:lpstr>
      <vt:lpstr>Coq Development</vt:lpstr>
      <vt:lpstr>Coq Development</vt:lpstr>
      <vt:lpstr>Experiments</vt:lpstr>
      <vt:lpstr>Conclusions</vt:lpstr>
      <vt:lpstr>Thank You!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Specifying Compatible Sharing in Data Structures</dc:title>
  <dc:creator>Asankhaya Sharma</dc:creator>
  <cp:lastModifiedBy>Asankhaya Sharma</cp:lastModifiedBy>
  <cp:revision>44</cp:revision>
  <dcterms:created xsi:type="dcterms:W3CDTF">2015-10-10T01:12:44Z</dcterms:created>
  <dcterms:modified xsi:type="dcterms:W3CDTF">2015-11-05T10:00:22Z</dcterms:modified>
</cp:coreProperties>
</file>