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3" r:id="rId4"/>
    <p:sldId id="271" r:id="rId5"/>
    <p:sldId id="272" r:id="rId6"/>
    <p:sldId id="260" r:id="rId7"/>
    <p:sldId id="262" r:id="rId8"/>
    <p:sldId id="279" r:id="rId9"/>
    <p:sldId id="264" r:id="rId10"/>
    <p:sldId id="280" r:id="rId11"/>
    <p:sldId id="276" r:id="rId12"/>
    <p:sldId id="281" r:id="rId13"/>
    <p:sldId id="265" r:id="rId14"/>
    <p:sldId id="273" r:id="rId15"/>
    <p:sldId id="274" r:id="rId16"/>
    <p:sldId id="282" r:id="rId17"/>
    <p:sldId id="275" r:id="rId18"/>
    <p:sldId id="278" r:id="rId19"/>
    <p:sldId id="269" r:id="rId20"/>
    <p:sldId id="266" r:id="rId21"/>
    <p:sldId id="267" r:id="rId22"/>
    <p:sldId id="268" r:id="rId23"/>
    <p:sldId id="270" r:id="rId24"/>
    <p:sldId id="259" r:id="rId25"/>
    <p:sldId id="25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AC69F-5FD1-244B-8626-969A251F2C6B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4731C115-4DBF-3A44-9104-C1E6ED408EBF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200" dirty="0" smtClean="0"/>
            <a:t>Software Requirements</a:t>
          </a:r>
          <a:endParaRPr lang="en-US" sz="2200" dirty="0"/>
        </a:p>
      </dgm:t>
    </dgm:pt>
    <dgm:pt modelId="{C309930E-4728-CE44-92F1-6ABEC3D60A96}" type="parTrans" cxnId="{8D191533-572D-884A-BAE4-11605B51631D}">
      <dgm:prSet/>
      <dgm:spPr/>
      <dgm:t>
        <a:bodyPr/>
        <a:lstStyle/>
        <a:p>
          <a:endParaRPr lang="en-US"/>
        </a:p>
      </dgm:t>
    </dgm:pt>
    <dgm:pt modelId="{0B69E9BB-02D1-2C41-AA76-69F6A662C656}" type="sibTrans" cxnId="{8D191533-572D-884A-BAE4-11605B51631D}">
      <dgm:prSet/>
      <dgm:spPr/>
      <dgm:t>
        <a:bodyPr/>
        <a:lstStyle/>
        <a:p>
          <a:endParaRPr lang="en-US"/>
        </a:p>
      </dgm:t>
    </dgm:pt>
    <dgm:pt modelId="{AAFE0D6F-D307-DD4C-86FA-E77D2801F699}">
      <dgm:prSet phldrT="[Text]" custT="1"/>
      <dgm:spPr>
        <a:solidFill>
          <a:srgbClr val="1F497D"/>
        </a:solidFill>
      </dgm:spPr>
      <dgm:t>
        <a:bodyPr/>
        <a:lstStyle/>
        <a:p>
          <a:r>
            <a:rPr lang="en-US" sz="2200" dirty="0" smtClean="0"/>
            <a:t>Formal Model</a:t>
          </a:r>
          <a:endParaRPr lang="en-US" sz="2200" dirty="0"/>
        </a:p>
      </dgm:t>
    </dgm:pt>
    <dgm:pt modelId="{95C75DCC-F880-8D48-9CC2-436720F47793}" type="parTrans" cxnId="{E7149D62-9266-F94A-9000-4A0DF6AE28DC}">
      <dgm:prSet/>
      <dgm:spPr/>
      <dgm:t>
        <a:bodyPr/>
        <a:lstStyle/>
        <a:p>
          <a:endParaRPr lang="en-US"/>
        </a:p>
      </dgm:t>
    </dgm:pt>
    <dgm:pt modelId="{C45DC80B-0F73-2B47-800E-6E6012820C0F}" type="sibTrans" cxnId="{E7149D62-9266-F94A-9000-4A0DF6AE28DC}">
      <dgm:prSet/>
      <dgm:spPr/>
      <dgm:t>
        <a:bodyPr/>
        <a:lstStyle/>
        <a:p>
          <a:endParaRPr lang="en-US"/>
        </a:p>
      </dgm:t>
    </dgm:pt>
    <dgm:pt modelId="{6FA6DC01-F6A1-FC44-8EBF-BA3EC1C70515}">
      <dgm:prSet phldrT="[Text]" custT="1"/>
      <dgm:spPr>
        <a:solidFill>
          <a:srgbClr val="1F497D"/>
        </a:solidFill>
      </dgm:spPr>
      <dgm:t>
        <a:bodyPr/>
        <a:lstStyle/>
        <a:p>
          <a:r>
            <a:rPr lang="en-US" sz="2200" dirty="0" smtClean="0"/>
            <a:t>Executable Code</a:t>
          </a:r>
          <a:endParaRPr lang="en-US" sz="2200" dirty="0"/>
        </a:p>
      </dgm:t>
    </dgm:pt>
    <dgm:pt modelId="{CF1D8060-E79E-C44F-A05F-E997A79FBA7F}" type="parTrans" cxnId="{B662F9DC-7D9F-8C43-B584-4B8FDABCC928}">
      <dgm:prSet/>
      <dgm:spPr/>
      <dgm:t>
        <a:bodyPr/>
        <a:lstStyle/>
        <a:p>
          <a:endParaRPr lang="en-US"/>
        </a:p>
      </dgm:t>
    </dgm:pt>
    <dgm:pt modelId="{47D28E9D-56A1-FB4C-812F-72BB75CAF29C}" type="sibTrans" cxnId="{B662F9DC-7D9F-8C43-B584-4B8FDABCC928}">
      <dgm:prSet/>
      <dgm:spPr/>
      <dgm:t>
        <a:bodyPr/>
        <a:lstStyle/>
        <a:p>
          <a:endParaRPr lang="en-US"/>
        </a:p>
      </dgm:t>
    </dgm:pt>
    <dgm:pt modelId="{272C0CF3-8491-3342-BB16-4A2A231CB9D7}" type="pres">
      <dgm:prSet presAssocID="{A9EAC69F-5FD1-244B-8626-969A251F2C6B}" presName="Name0" presStyleCnt="0">
        <dgm:presLayoutVars>
          <dgm:dir/>
          <dgm:animLvl val="lvl"/>
          <dgm:resizeHandles val="exact"/>
        </dgm:presLayoutVars>
      </dgm:prSet>
      <dgm:spPr/>
    </dgm:pt>
    <dgm:pt modelId="{5C538503-062F-AC4A-9C8D-35F194C4FC4E}" type="pres">
      <dgm:prSet presAssocID="{4731C115-4DBF-3A44-9104-C1E6ED408EBF}" presName="parTxOnly" presStyleLbl="node1" presStyleIdx="0" presStyleCnt="3" custLinFactNeighborX="-6457" custLinFactNeighborY="-287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649A4-AB1F-B84E-B7D1-AB38133B2578}" type="pres">
      <dgm:prSet presAssocID="{0B69E9BB-02D1-2C41-AA76-69F6A662C656}" presName="parTxOnlySpace" presStyleCnt="0"/>
      <dgm:spPr/>
    </dgm:pt>
    <dgm:pt modelId="{E5B270D1-D9E8-C54B-8D18-9A21C1B9E665}" type="pres">
      <dgm:prSet presAssocID="{AAFE0D6F-D307-DD4C-86FA-E77D2801F69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7B265A-BFAC-2B49-959F-DC2425625BE2}" type="pres">
      <dgm:prSet presAssocID="{C45DC80B-0F73-2B47-800E-6E6012820C0F}" presName="parTxOnlySpace" presStyleCnt="0"/>
      <dgm:spPr/>
    </dgm:pt>
    <dgm:pt modelId="{5C2B2418-7D82-1548-91AE-51E26FCCA97E}" type="pres">
      <dgm:prSet presAssocID="{6FA6DC01-F6A1-FC44-8EBF-BA3EC1C7051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C6E933-D4E2-994F-B69B-1F7641BEC08C}" type="presOf" srcId="{6FA6DC01-F6A1-FC44-8EBF-BA3EC1C70515}" destId="{5C2B2418-7D82-1548-91AE-51E26FCCA97E}" srcOrd="0" destOrd="0" presId="urn:microsoft.com/office/officeart/2005/8/layout/chevron1"/>
    <dgm:cxn modelId="{9B7CD715-5ED2-B846-B7BF-1A641EFE49FC}" type="presOf" srcId="{4731C115-4DBF-3A44-9104-C1E6ED408EBF}" destId="{5C538503-062F-AC4A-9C8D-35F194C4FC4E}" srcOrd="0" destOrd="0" presId="urn:microsoft.com/office/officeart/2005/8/layout/chevron1"/>
    <dgm:cxn modelId="{B662F9DC-7D9F-8C43-B584-4B8FDABCC928}" srcId="{A9EAC69F-5FD1-244B-8626-969A251F2C6B}" destId="{6FA6DC01-F6A1-FC44-8EBF-BA3EC1C70515}" srcOrd="2" destOrd="0" parTransId="{CF1D8060-E79E-C44F-A05F-E997A79FBA7F}" sibTransId="{47D28E9D-56A1-FB4C-812F-72BB75CAF29C}"/>
    <dgm:cxn modelId="{2FC54375-6348-724E-B8C5-AF9F5C2145FD}" type="presOf" srcId="{AAFE0D6F-D307-DD4C-86FA-E77D2801F699}" destId="{E5B270D1-D9E8-C54B-8D18-9A21C1B9E665}" srcOrd="0" destOrd="0" presId="urn:microsoft.com/office/officeart/2005/8/layout/chevron1"/>
    <dgm:cxn modelId="{AA10E9CA-6929-8448-A016-1F7B7A320532}" type="presOf" srcId="{A9EAC69F-5FD1-244B-8626-969A251F2C6B}" destId="{272C0CF3-8491-3342-BB16-4A2A231CB9D7}" srcOrd="0" destOrd="0" presId="urn:microsoft.com/office/officeart/2005/8/layout/chevron1"/>
    <dgm:cxn modelId="{E7149D62-9266-F94A-9000-4A0DF6AE28DC}" srcId="{A9EAC69F-5FD1-244B-8626-969A251F2C6B}" destId="{AAFE0D6F-D307-DD4C-86FA-E77D2801F699}" srcOrd="1" destOrd="0" parTransId="{95C75DCC-F880-8D48-9CC2-436720F47793}" sibTransId="{C45DC80B-0F73-2B47-800E-6E6012820C0F}"/>
    <dgm:cxn modelId="{8D191533-572D-884A-BAE4-11605B51631D}" srcId="{A9EAC69F-5FD1-244B-8626-969A251F2C6B}" destId="{4731C115-4DBF-3A44-9104-C1E6ED408EBF}" srcOrd="0" destOrd="0" parTransId="{C309930E-4728-CE44-92F1-6ABEC3D60A96}" sibTransId="{0B69E9BB-02D1-2C41-AA76-69F6A662C656}"/>
    <dgm:cxn modelId="{0367FF7F-F458-804F-B0C2-7C569B25B32E}" type="presParOf" srcId="{272C0CF3-8491-3342-BB16-4A2A231CB9D7}" destId="{5C538503-062F-AC4A-9C8D-35F194C4FC4E}" srcOrd="0" destOrd="0" presId="urn:microsoft.com/office/officeart/2005/8/layout/chevron1"/>
    <dgm:cxn modelId="{D1CF5DB1-C2B9-134B-90F2-F54902AA550E}" type="presParOf" srcId="{272C0CF3-8491-3342-BB16-4A2A231CB9D7}" destId="{EBC649A4-AB1F-B84E-B7D1-AB38133B2578}" srcOrd="1" destOrd="0" presId="urn:microsoft.com/office/officeart/2005/8/layout/chevron1"/>
    <dgm:cxn modelId="{24E54DE9-48BB-8748-9F50-A6DCBE4FCF02}" type="presParOf" srcId="{272C0CF3-8491-3342-BB16-4A2A231CB9D7}" destId="{E5B270D1-D9E8-C54B-8D18-9A21C1B9E665}" srcOrd="2" destOrd="0" presId="urn:microsoft.com/office/officeart/2005/8/layout/chevron1"/>
    <dgm:cxn modelId="{0D04DD1D-7F78-9144-84A0-9277442A7AD0}" type="presParOf" srcId="{272C0CF3-8491-3342-BB16-4A2A231CB9D7}" destId="{A37B265A-BFAC-2B49-959F-DC2425625BE2}" srcOrd="3" destOrd="0" presId="urn:microsoft.com/office/officeart/2005/8/layout/chevron1"/>
    <dgm:cxn modelId="{F05AA78D-1E47-4047-8AC0-953F417D19DF}" type="presParOf" srcId="{272C0CF3-8491-3342-BB16-4A2A231CB9D7}" destId="{5C2B2418-7D82-1548-91AE-51E26FCCA97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367A7-9EA9-A64B-A652-909F26A9ACE7}" type="datetime1">
              <a:rPr lang="en-SG" smtClean="0"/>
              <a:t>28/7/2013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3DC62-38F9-A144-9956-19866B70F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921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9094-6397-C646-80B1-5ED42AD655DE}" type="datetime1">
              <a:rPr lang="en-SG" smtClean="0"/>
              <a:t>28/7/2013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B63B7-1110-184C-A512-149C7905F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60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B63B7-1110-184C-A512-149C7905F3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52E3-5547-AA40-B6D7-25443464A389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5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4C1A-0068-744B-A0C2-F1C851BBD9E5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6455-0678-044A-8098-FA2DAAFFFE6C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0CE-5150-2444-B910-4590E6C72CEA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6CE9-D64F-AA47-AEC8-E537B550F48A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735D-C667-794A-B2EA-175AA6A6AAE7}" type="datetime1">
              <a:rPr lang="en-SG" smtClean="0"/>
              <a:t>28/7/2013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F4F96-EE64-7241-9449-E03C98D38CB9}" type="datetime1">
              <a:rPr lang="en-SG" smtClean="0"/>
              <a:t>28/7/2013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4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A4B1-5535-2B45-8EE0-850EF99DEDE6}" type="datetime1">
              <a:rPr lang="en-SG" smtClean="0"/>
              <a:t>28/7/2013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3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9F38-1D03-0440-A0CE-5AA08714B037}" type="datetime1">
              <a:rPr lang="en-SG" smtClean="0"/>
              <a:t>28/7/2013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3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ECAEA-650A-E14F-BBDB-D5A9E22273ED}" type="datetime1">
              <a:rPr lang="en-SG" smtClean="0"/>
              <a:t>28/7/2013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73E2-30C2-EC40-96BA-5173C5B70FCA}" type="datetime1">
              <a:rPr lang="en-SG" smtClean="0"/>
              <a:t>28/7/2013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DEF0-B6E7-8740-BB66-963E1A6E1543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A6617-25DF-944D-9F20-52ED329F7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0728"/>
            <a:ext cx="7772400" cy="2067528"/>
          </a:xfrm>
        </p:spPr>
        <p:txBody>
          <a:bodyPr>
            <a:normAutofit/>
          </a:bodyPr>
          <a:lstStyle/>
          <a:p>
            <a:r>
              <a:rPr lang="en-US" sz="5400" dirty="0" smtClean="0"/>
              <a:t>A Refinement Calculus </a:t>
            </a:r>
            <a:br>
              <a:rPr lang="en-US" sz="5400" dirty="0" smtClean="0"/>
            </a:br>
            <a:r>
              <a:rPr lang="en-US" sz="5400" dirty="0" smtClean="0"/>
              <a:t>for </a:t>
            </a:r>
            <a:r>
              <a:rPr lang="en-US" sz="5400" dirty="0" err="1" smtClean="0"/>
              <a:t>Promela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21983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 smtClean="0"/>
              <a:t>Asankhaya Sharma</a:t>
            </a:r>
            <a:br>
              <a:rPr lang="en-US" sz="2500" dirty="0" smtClean="0"/>
            </a:br>
            <a:r>
              <a:rPr lang="en-US" sz="2500" dirty="0" smtClean="0"/>
              <a:t>Department of Computer Science</a:t>
            </a:r>
            <a:br>
              <a:rPr lang="en-US" sz="2500" dirty="0" smtClean="0"/>
            </a:br>
            <a:r>
              <a:rPr lang="en-US" sz="2500" dirty="0" smtClean="0"/>
              <a:t>National University of Singapore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ICECCS 2013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352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Small Step					&lt;e , s&gt; </a:t>
            </a:r>
            <a:r>
              <a:rPr lang="en-US" dirty="0" smtClean="0">
                <a:sym typeface="Wingdings"/>
              </a:rPr>
              <a:t> &lt;e’, s’&gt;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Dual Actions			&lt;e , G , s&gt; </a:t>
            </a:r>
            <a:r>
              <a:rPr lang="en-US" dirty="0" smtClean="0">
                <a:sym typeface="Wingdings"/>
              </a:rPr>
              <a:t> &lt;e’ , G’ , s’&gt;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Local 						&lt;e , s&gt;  &lt;e’’ , s’&gt;</a:t>
            </a: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Global 		</a:t>
            </a:r>
            <a:r>
              <a:rPr lang="en-US" smtClean="0">
                <a:sym typeface="Wingdings"/>
              </a:rPr>
              <a:t>	choose </a:t>
            </a:r>
            <a:r>
              <a:rPr lang="en-US" dirty="0" smtClean="0">
                <a:sym typeface="Wingdings"/>
              </a:rPr>
              <a:t>e’ from G’ 	G’ = G U {e’’}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0CE-5150-2444-B910-4590E6C72CEA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10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44099" y="4518469"/>
            <a:ext cx="1941573" cy="773761"/>
          </a:xfrm>
          <a:prstGeom prst="round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Deterministic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7965" y="4518469"/>
            <a:ext cx="1598908" cy="773761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Round Robin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06873" y="4518469"/>
            <a:ext cx="1598908" cy="773761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LIFO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05781" y="4518469"/>
            <a:ext cx="1598908" cy="773761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FIFO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627" y="4674517"/>
            <a:ext cx="1542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Scheduler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endCxn id="8" idx="0"/>
          </p:cNvCxnSpPr>
          <p:nvPr/>
        </p:nvCxnSpPr>
        <p:spPr>
          <a:xfrm flipH="1">
            <a:off x="2714886" y="3941799"/>
            <a:ext cx="1708394" cy="576670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4423280" y="3941799"/>
            <a:ext cx="84139" cy="576670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4423280" y="3941799"/>
            <a:ext cx="1683047" cy="576670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0"/>
          </p:cNvCxnSpPr>
          <p:nvPr/>
        </p:nvCxnSpPr>
        <p:spPr>
          <a:xfrm>
            <a:off x="4423280" y="3941799"/>
            <a:ext cx="3281955" cy="576670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58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1328606"/>
            <a:ext cx="2064327" cy="4883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proctype</a:t>
            </a:r>
            <a:r>
              <a:rPr lang="en-US" sz="1800" dirty="0" smtClean="0"/>
              <a:t> </a:t>
            </a:r>
            <a:r>
              <a:rPr lang="en-US" sz="1800" dirty="0"/>
              <a:t>A</a:t>
            </a:r>
            <a:r>
              <a:rPr lang="en-US" sz="1800" dirty="0" smtClean="0"/>
              <a:t>() {</a:t>
            </a:r>
          </a:p>
          <a:p>
            <a:pPr marL="0" indent="0">
              <a:buNone/>
            </a:pPr>
            <a:r>
              <a:rPr lang="en-US" sz="1800" dirty="0" smtClean="0"/>
              <a:t>f0 </a:t>
            </a:r>
            <a:r>
              <a:rPr lang="en-US" sz="1800" dirty="0"/>
              <a:t>= </a:t>
            </a:r>
            <a:r>
              <a:rPr lang="en-US" sz="1800" dirty="0" smtClean="0"/>
              <a:t>1;</a:t>
            </a:r>
            <a:br>
              <a:rPr lang="en-US" sz="1800" dirty="0" smtClean="0"/>
            </a:br>
            <a:r>
              <a:rPr lang="en-US" sz="1800" dirty="0" smtClean="0"/>
              <a:t>do</a:t>
            </a:r>
            <a:br>
              <a:rPr lang="en-US" sz="1800" dirty="0" smtClean="0"/>
            </a:br>
            <a:r>
              <a:rPr lang="en-US" sz="1800" dirty="0" smtClean="0"/>
              <a:t>:: </a:t>
            </a:r>
            <a:r>
              <a:rPr lang="en-US" sz="1800" dirty="0"/>
              <a:t>f1 </a:t>
            </a:r>
            <a:r>
              <a:rPr lang="en-US" sz="1800" dirty="0" smtClean="0"/>
              <a:t>-&gt; </a:t>
            </a:r>
            <a:br>
              <a:rPr lang="en-US" sz="1800" dirty="0" smtClean="0"/>
            </a:br>
            <a:r>
              <a:rPr lang="en-US" sz="1800" dirty="0" smtClean="0"/>
              <a:t>  if</a:t>
            </a:r>
            <a:br>
              <a:rPr lang="en-US" sz="1800" dirty="0" smtClean="0"/>
            </a:br>
            <a:r>
              <a:rPr lang="en-US" sz="1800" dirty="0" smtClean="0"/>
              <a:t>  :: </a:t>
            </a:r>
            <a:r>
              <a:rPr lang="en-US" sz="1800" dirty="0"/>
              <a:t>turn != 0 </a:t>
            </a:r>
            <a:r>
              <a:rPr lang="en-US" sz="1800" dirty="0" smtClean="0"/>
              <a:t>-&gt;</a:t>
            </a:r>
            <a:br>
              <a:rPr lang="en-US" sz="1800" dirty="0" smtClean="0"/>
            </a:br>
            <a:r>
              <a:rPr lang="en-US" sz="1800" dirty="0" smtClean="0"/>
              <a:t>      f0 </a:t>
            </a:r>
            <a:r>
              <a:rPr lang="en-US" sz="1800" dirty="0"/>
              <a:t>= </a:t>
            </a:r>
            <a:r>
              <a:rPr lang="en-US" sz="1800" dirty="0" smtClean="0"/>
              <a:t>0;</a:t>
            </a:r>
            <a:br>
              <a:rPr lang="en-US" sz="1800" dirty="0" smtClean="0"/>
            </a:br>
            <a:r>
              <a:rPr lang="en-US" sz="1800" dirty="0" smtClean="0"/>
              <a:t>      turn </a:t>
            </a:r>
            <a:r>
              <a:rPr lang="en-US" sz="1800" dirty="0"/>
              <a:t>== 0 -&gt; </a:t>
            </a:r>
            <a:r>
              <a:rPr lang="en-US" sz="1800" dirty="0" smtClean="0"/>
              <a:t>skip;</a:t>
            </a:r>
            <a:br>
              <a:rPr lang="en-US" sz="1800" dirty="0" smtClean="0"/>
            </a:br>
            <a:r>
              <a:rPr lang="en-US" sz="1800" dirty="0" smtClean="0"/>
              <a:t>      f0 </a:t>
            </a:r>
            <a:r>
              <a:rPr lang="en-US" sz="1800" dirty="0"/>
              <a:t>= 1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  :: </a:t>
            </a:r>
            <a:r>
              <a:rPr lang="en-US" sz="1800" dirty="0"/>
              <a:t>else -&gt; </a:t>
            </a:r>
            <a:r>
              <a:rPr lang="en-US" sz="1800" dirty="0" smtClean="0"/>
              <a:t>skip;</a:t>
            </a:r>
            <a:br>
              <a:rPr lang="en-US" sz="1800" dirty="0" smtClean="0"/>
            </a:br>
            <a:r>
              <a:rPr lang="en-US" sz="1800" dirty="0" smtClean="0"/>
              <a:t>  fi</a:t>
            </a:r>
            <a:br>
              <a:rPr lang="en-US" sz="1800" dirty="0" smtClean="0"/>
            </a:br>
            <a:r>
              <a:rPr lang="en-US" sz="1800" dirty="0" smtClean="0"/>
              <a:t>:: </a:t>
            </a:r>
            <a:r>
              <a:rPr lang="en-US" sz="1800" dirty="0"/>
              <a:t>else -&gt; </a:t>
            </a:r>
            <a:r>
              <a:rPr lang="en-US" sz="1800" dirty="0" smtClean="0"/>
              <a:t>break;</a:t>
            </a:r>
            <a:br>
              <a:rPr lang="en-US" sz="1800" dirty="0" smtClean="0"/>
            </a:br>
            <a:r>
              <a:rPr lang="en-US" sz="1800" dirty="0" smtClean="0"/>
              <a:t>od;</a:t>
            </a:r>
            <a:br>
              <a:rPr lang="en-US" sz="1800" dirty="0" smtClean="0"/>
            </a:br>
            <a:r>
              <a:rPr lang="en-US" sz="1800" dirty="0" smtClean="0"/>
              <a:t>t0_incrit </a:t>
            </a:r>
            <a:r>
              <a:rPr lang="en-US" sz="1800" dirty="0"/>
              <a:t>= </a:t>
            </a:r>
            <a:r>
              <a:rPr lang="en-US" sz="1800" dirty="0" smtClean="0"/>
              <a:t>1;</a:t>
            </a:r>
            <a:br>
              <a:rPr lang="en-US" sz="1800" dirty="0" smtClean="0"/>
            </a:br>
            <a:r>
              <a:rPr lang="en-US" sz="1800" dirty="0" smtClean="0"/>
              <a:t>t0_incrit </a:t>
            </a:r>
            <a:r>
              <a:rPr lang="en-US" sz="1800" dirty="0"/>
              <a:t>= </a:t>
            </a:r>
            <a:r>
              <a:rPr lang="en-US" sz="1800" dirty="0" smtClean="0"/>
              <a:t>0;</a:t>
            </a:r>
            <a:br>
              <a:rPr lang="en-US" sz="1800" dirty="0" smtClean="0"/>
            </a:br>
            <a:r>
              <a:rPr lang="en-US" sz="1800" dirty="0" smtClean="0"/>
              <a:t>turn </a:t>
            </a:r>
            <a:r>
              <a:rPr lang="en-US" sz="1800" dirty="0"/>
              <a:t>= </a:t>
            </a:r>
            <a:r>
              <a:rPr lang="en-US" sz="1800" dirty="0" smtClean="0"/>
              <a:t>1;</a:t>
            </a:r>
            <a:br>
              <a:rPr lang="en-US" sz="1800" dirty="0" smtClean="0"/>
            </a:br>
            <a:r>
              <a:rPr lang="en-US" sz="1800" dirty="0" smtClean="0"/>
              <a:t>f0 </a:t>
            </a:r>
            <a:r>
              <a:rPr lang="en-US" sz="1800" dirty="0"/>
              <a:t>= 0</a:t>
            </a:r>
            <a:r>
              <a:rPr lang="en-US" sz="1800" dirty="0" smtClean="0"/>
              <a:t>; }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5379C-AA1D-0C47-9752-54F15261E1B4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7508" y="1330884"/>
            <a:ext cx="23137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proctype</a:t>
            </a:r>
            <a:r>
              <a:rPr lang="en-US" dirty="0"/>
              <a:t> B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f1 </a:t>
            </a:r>
            <a:r>
              <a:rPr lang="en-US" dirty="0"/>
              <a:t>= 1;</a:t>
            </a:r>
          </a:p>
          <a:p>
            <a:r>
              <a:rPr lang="en-US" dirty="0" smtClean="0"/>
              <a:t>do</a:t>
            </a:r>
            <a:endParaRPr lang="en-US" dirty="0"/>
          </a:p>
          <a:p>
            <a:r>
              <a:rPr lang="en-US" dirty="0" smtClean="0"/>
              <a:t>:: </a:t>
            </a:r>
            <a:r>
              <a:rPr lang="en-US" dirty="0"/>
              <a:t>f0 </a:t>
            </a:r>
            <a:r>
              <a:rPr lang="en-US" dirty="0" smtClean="0"/>
              <a:t>-&gt;	</a:t>
            </a:r>
          </a:p>
          <a:p>
            <a:r>
              <a:rPr lang="en-US" dirty="0" smtClean="0"/>
              <a:t>  if</a:t>
            </a:r>
            <a:endParaRPr lang="en-US" dirty="0"/>
          </a:p>
          <a:p>
            <a:r>
              <a:rPr lang="en-US" dirty="0" smtClean="0"/>
              <a:t>  :: </a:t>
            </a:r>
            <a:r>
              <a:rPr lang="en-US" dirty="0"/>
              <a:t>turn != 1 -&gt;</a:t>
            </a:r>
          </a:p>
          <a:p>
            <a:r>
              <a:rPr lang="en-US" dirty="0" smtClean="0"/>
              <a:t>      f1 </a:t>
            </a:r>
            <a:r>
              <a:rPr lang="en-US" dirty="0"/>
              <a:t>= 0;</a:t>
            </a:r>
          </a:p>
          <a:p>
            <a:r>
              <a:rPr lang="en-US" dirty="0"/>
              <a:t> </a:t>
            </a:r>
            <a:r>
              <a:rPr lang="en-US" dirty="0" smtClean="0"/>
              <a:t>     turn </a:t>
            </a:r>
            <a:r>
              <a:rPr lang="en-US" dirty="0"/>
              <a:t>== 1 </a:t>
            </a:r>
            <a:r>
              <a:rPr lang="en-US" dirty="0" smtClean="0"/>
              <a:t>-&gt; skip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smtClean="0"/>
              <a:t>     f1 </a:t>
            </a:r>
            <a:r>
              <a:rPr lang="en-US" dirty="0"/>
              <a:t>= 1;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:: else -&gt; skip;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fi</a:t>
            </a:r>
          </a:p>
          <a:p>
            <a:r>
              <a:rPr lang="en-US" dirty="0" smtClean="0"/>
              <a:t>:: </a:t>
            </a:r>
            <a:r>
              <a:rPr lang="en-US" dirty="0"/>
              <a:t>else -&gt; break;</a:t>
            </a:r>
          </a:p>
          <a:p>
            <a:r>
              <a:rPr lang="en-US" dirty="0" smtClean="0"/>
              <a:t>od</a:t>
            </a:r>
            <a:r>
              <a:rPr lang="en-US" dirty="0"/>
              <a:t>;</a:t>
            </a:r>
          </a:p>
          <a:p>
            <a:r>
              <a:rPr lang="en-US" dirty="0" smtClean="0"/>
              <a:t>t1_incrit </a:t>
            </a:r>
            <a:r>
              <a:rPr lang="en-US" dirty="0"/>
              <a:t>= 1;</a:t>
            </a:r>
          </a:p>
          <a:p>
            <a:r>
              <a:rPr lang="en-US" dirty="0" smtClean="0"/>
              <a:t>t1_incrit </a:t>
            </a:r>
            <a:r>
              <a:rPr lang="en-US" dirty="0"/>
              <a:t>= 0;</a:t>
            </a:r>
          </a:p>
          <a:p>
            <a:r>
              <a:rPr lang="en-US" dirty="0" smtClean="0"/>
              <a:t>turn </a:t>
            </a:r>
            <a:r>
              <a:rPr lang="en-US" dirty="0"/>
              <a:t>= 0;</a:t>
            </a:r>
          </a:p>
          <a:p>
            <a:r>
              <a:rPr lang="en-US" dirty="0" smtClean="0"/>
              <a:t>f1 </a:t>
            </a:r>
            <a:r>
              <a:rPr lang="en-US" dirty="0"/>
              <a:t>= 0</a:t>
            </a:r>
            <a:r>
              <a:rPr lang="en-US" dirty="0" smtClean="0"/>
              <a:t>; }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435" y="1301612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 () , G 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&gt; </a:t>
            </a:r>
            <a:r>
              <a:rPr lang="en-US" dirty="0" smtClean="0">
                <a:sym typeface="Wingdings" pitchFamily="2" charset="2"/>
              </a:rPr>
              <a:t>* &lt; () , {} , </a:t>
            </a:r>
            <a:r>
              <a:rPr lang="en-US" dirty="0" err="1" smtClean="0">
                <a:sym typeface="Wingdings" pitchFamily="2" charset="2"/>
              </a:rPr>
              <a:t>s</a:t>
            </a:r>
            <a:r>
              <a:rPr lang="en-US" baseline="-25000" dirty="0" err="1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&gt;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192981" y="1879568"/>
            <a:ext cx="1052945" cy="31856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245924" y="1879568"/>
            <a:ext cx="1039092" cy="318468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73436" y="187956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8545" y="1665488"/>
            <a:ext cx="2064327" cy="4421437"/>
          </a:xfrm>
          <a:prstGeom prst="rect">
            <a:avLst/>
          </a:prstGeom>
          <a:noFill/>
          <a:ln w="12700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37508" y="1660032"/>
            <a:ext cx="2036619" cy="4415981"/>
          </a:xfrm>
          <a:prstGeom prst="rect">
            <a:avLst/>
          </a:prstGeom>
          <a:noFill/>
          <a:ln w="127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25758" y="1851952"/>
            <a:ext cx="3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24" name="Rounded Rectangle 23"/>
          <p:cNvSpPr/>
          <p:nvPr/>
        </p:nvSpPr>
        <p:spPr>
          <a:xfrm>
            <a:off x="6366161" y="2502936"/>
            <a:ext cx="879765" cy="318468"/>
          </a:xfrm>
          <a:prstGeom prst="roundRect">
            <a:avLst/>
          </a:prstGeom>
          <a:solidFill>
            <a:srgbClr val="6325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245924" y="2502935"/>
            <a:ext cx="1039092" cy="318468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73436" y="2502935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25758" y="2475319"/>
            <a:ext cx="3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28" name="Rounded Rectangle 27"/>
          <p:cNvSpPr/>
          <p:nvPr/>
        </p:nvSpPr>
        <p:spPr>
          <a:xfrm>
            <a:off x="6366161" y="3064135"/>
            <a:ext cx="879765" cy="318468"/>
          </a:xfrm>
          <a:prstGeom prst="roundRect">
            <a:avLst/>
          </a:prstGeom>
          <a:solidFill>
            <a:srgbClr val="6325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245924" y="3064134"/>
            <a:ext cx="845129" cy="318468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73436" y="3064134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25758" y="3036518"/>
            <a:ext cx="3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2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32" name="Rounded Rectangle 31"/>
          <p:cNvSpPr/>
          <p:nvPr/>
        </p:nvSpPr>
        <p:spPr>
          <a:xfrm>
            <a:off x="6546272" y="3668499"/>
            <a:ext cx="699654" cy="318468"/>
          </a:xfrm>
          <a:prstGeom prst="roundRect">
            <a:avLst/>
          </a:prstGeom>
          <a:solidFill>
            <a:srgbClr val="6325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245924" y="3668497"/>
            <a:ext cx="845129" cy="318469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673436" y="3668498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25758" y="3640882"/>
            <a:ext cx="3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3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36" name="Rounded Rectangle 35"/>
          <p:cNvSpPr/>
          <p:nvPr/>
        </p:nvSpPr>
        <p:spPr>
          <a:xfrm>
            <a:off x="6719453" y="4219540"/>
            <a:ext cx="526473" cy="318562"/>
          </a:xfrm>
          <a:prstGeom prst="roundRect">
            <a:avLst/>
          </a:prstGeom>
          <a:solidFill>
            <a:srgbClr val="6325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245924" y="4219538"/>
            <a:ext cx="845129" cy="318563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673436" y="4219539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225758" y="4191923"/>
            <a:ext cx="3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4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0" name="Rounded Rectangle 39"/>
          <p:cNvSpPr/>
          <p:nvPr/>
        </p:nvSpPr>
        <p:spPr>
          <a:xfrm>
            <a:off x="6982689" y="4790716"/>
            <a:ext cx="263235" cy="369332"/>
          </a:xfrm>
          <a:prstGeom prst="roundRect">
            <a:avLst/>
          </a:prstGeom>
          <a:solidFill>
            <a:srgbClr val="6325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245922" y="4790716"/>
            <a:ext cx="845131" cy="369332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73434" y="4790716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25756" y="4763100"/>
            <a:ext cx="3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5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186051" y="5673212"/>
            <a:ext cx="3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{}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225760" y="5673212"/>
            <a:ext cx="35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/>
              <a:t>f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5666506" y="5706681"/>
            <a:ext cx="51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 = 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225760" y="5334000"/>
            <a:ext cx="315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	…	…	…	…	…	…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73181" y="2036618"/>
            <a:ext cx="2064327" cy="4050307"/>
          </a:xfrm>
          <a:prstGeom prst="rect">
            <a:avLst/>
          </a:prstGeom>
          <a:noFill/>
          <a:ln w="12700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7507" y="1997945"/>
            <a:ext cx="2036619" cy="4078067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38545" y="2248900"/>
            <a:ext cx="2064327" cy="3844813"/>
          </a:xfrm>
          <a:prstGeom prst="rect">
            <a:avLst/>
          </a:prstGeom>
          <a:noFill/>
          <a:ln w="12700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38544" y="2502936"/>
            <a:ext cx="2064327" cy="3573077"/>
          </a:xfrm>
          <a:prstGeom prst="rect">
            <a:avLst/>
          </a:prstGeom>
          <a:noFill/>
          <a:ln w="12700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73180" y="2821404"/>
            <a:ext cx="2064327" cy="3239750"/>
          </a:xfrm>
          <a:prstGeom prst="rect">
            <a:avLst/>
          </a:prstGeom>
          <a:noFill/>
          <a:ln w="12700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3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5" grpId="0" animBg="1"/>
      <p:bldP spid="15" grpId="1" animBg="1"/>
      <p:bldP spid="16" grpId="0" animBg="1"/>
      <p:bldP spid="16" grpId="1" animBg="1"/>
      <p:bldP spid="17" grpId="0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/>
      <p:bldP spid="43" grpId="0"/>
      <p:bldP spid="46" grpId="0"/>
      <p:bldP spid="47" grpId="0"/>
      <p:bldP spid="52" grpId="0"/>
      <p:bldP spid="53" grpId="0"/>
      <p:bldP spid="54" grpId="0" animBg="1"/>
      <p:bldP spid="54" grpId="1" animBg="1"/>
      <p:bldP spid="55" grpId="0" animBg="1"/>
      <p:bldP spid="55" grpId="2" animBg="1"/>
      <p:bldP spid="55" grpId="3" animBg="1"/>
      <p:bldP spid="56" grpId="0" animBg="1"/>
      <p:bldP spid="56" grpId="1" animBg="1"/>
      <p:bldP spid="57" grpId="0" animBg="1"/>
      <p:bldP spid="57" grpId="2" animBg="1"/>
      <p:bldP spid="57" grpId="3" animBg="1"/>
      <p:bldP spid="58" grpId="0" animBg="1"/>
      <p:bldP spid="5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Captures all possible process interleaving explicitly</a:t>
            </a:r>
          </a:p>
          <a:p>
            <a:pPr lvl="1"/>
            <a:r>
              <a:rPr lang="en-US" dirty="0" smtClean="0"/>
              <a:t>Semantics of SPIN correspond to the global action with Non-deterministic choice</a:t>
            </a:r>
          </a:p>
          <a:p>
            <a:r>
              <a:rPr lang="en-US" dirty="0" smtClean="0"/>
              <a:t>Refinement applies local transformation rules that preserve state invariants</a:t>
            </a:r>
          </a:p>
          <a:p>
            <a:pPr lvl="1"/>
            <a:r>
              <a:rPr lang="en-US" dirty="0" smtClean="0"/>
              <a:t>Process interleaving of the refined program are subset of the original FP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0CE-5150-2444-B910-4590E6C72CEA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Refinement (8 rules)</a:t>
            </a:r>
          </a:p>
          <a:p>
            <a:pPr lvl="1"/>
            <a:r>
              <a:rPr lang="en-US" dirty="0" smtClean="0"/>
              <a:t>Translates data structures </a:t>
            </a:r>
          </a:p>
          <a:p>
            <a:r>
              <a:rPr lang="en-US" dirty="0" smtClean="0"/>
              <a:t>Control Refinement (8 rules)</a:t>
            </a:r>
          </a:p>
          <a:p>
            <a:pPr lvl="1"/>
            <a:r>
              <a:rPr lang="en-US" dirty="0" smtClean="0"/>
              <a:t>Translates control flow</a:t>
            </a:r>
          </a:p>
          <a:p>
            <a:pPr lvl="1"/>
            <a:r>
              <a:rPr lang="en-US" dirty="0" smtClean="0"/>
              <a:t>Handles non-deterministic choice</a:t>
            </a:r>
          </a:p>
          <a:p>
            <a:r>
              <a:rPr lang="en-US" dirty="0" smtClean="0"/>
              <a:t>Synchronization Refinement (3 rules)</a:t>
            </a:r>
          </a:p>
          <a:p>
            <a:pPr lvl="1"/>
            <a:r>
              <a:rPr lang="en-US" dirty="0" smtClean="0"/>
              <a:t>Translates channels</a:t>
            </a:r>
          </a:p>
          <a:p>
            <a:pPr lvl="1"/>
            <a:r>
              <a:rPr lang="en-US" dirty="0" smtClean="0"/>
              <a:t>Handles message passing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39F2-7843-BF40-BACA-B4718142BEB2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2" y="1440443"/>
            <a:ext cx="4100945" cy="4525963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400" i="1" dirty="0" smtClean="0"/>
              <a:t>skip</a:t>
            </a:r>
          </a:p>
          <a:p>
            <a:pPr marL="0" indent="0" algn="r">
              <a:buNone/>
            </a:pPr>
            <a:r>
              <a:rPr lang="en-US" sz="2400" i="1" dirty="0" err="1" smtClean="0"/>
              <a:t>bool</a:t>
            </a:r>
            <a:endParaRPr lang="en-US" sz="2400" i="1" dirty="0" smtClean="0"/>
          </a:p>
          <a:p>
            <a:pPr marL="0" indent="0" algn="r">
              <a:buNone/>
            </a:pPr>
            <a:r>
              <a:rPr lang="en-US" sz="2400" i="1" dirty="0"/>
              <a:t>b</a:t>
            </a:r>
            <a:r>
              <a:rPr lang="en-US" sz="2400" i="1" dirty="0" smtClean="0"/>
              <a:t>yte</a:t>
            </a:r>
          </a:p>
          <a:p>
            <a:pPr marL="0" indent="0" algn="r">
              <a:buNone/>
            </a:pPr>
            <a:r>
              <a:rPr lang="en-US" sz="2400" i="1" dirty="0" err="1"/>
              <a:t>m</a:t>
            </a:r>
            <a:r>
              <a:rPr lang="en-US" sz="2400" i="1" dirty="0" err="1" smtClean="0"/>
              <a:t>type</a:t>
            </a:r>
            <a:r>
              <a:rPr lang="en-US" sz="2400" dirty="0" smtClean="0"/>
              <a:t> x</a:t>
            </a:r>
          </a:p>
          <a:p>
            <a:pPr marL="0" indent="0" algn="r">
              <a:buNone/>
            </a:pPr>
            <a:r>
              <a:rPr lang="en-US" sz="2400" dirty="0"/>
              <a:t>i</a:t>
            </a:r>
            <a:r>
              <a:rPr lang="en-US" sz="2400" dirty="0" smtClean="0"/>
              <a:t>d [</a:t>
            </a:r>
            <a:r>
              <a:rPr lang="en-US" sz="2400" dirty="0" err="1" smtClean="0"/>
              <a:t>const</a:t>
            </a:r>
            <a:r>
              <a:rPr lang="en-US" sz="2400" dirty="0" smtClean="0"/>
              <a:t>] = e</a:t>
            </a:r>
          </a:p>
          <a:p>
            <a:pPr marL="0" indent="0" algn="r">
              <a:buNone/>
            </a:pPr>
            <a:r>
              <a:rPr lang="en-US" sz="2400" i="1" dirty="0" err="1" smtClean="0"/>
              <a:t>typedef</a:t>
            </a:r>
            <a:r>
              <a:rPr lang="en-US" sz="2400" dirty="0" smtClean="0"/>
              <a:t> t {</a:t>
            </a:r>
            <a:r>
              <a:rPr lang="en-US" sz="2400" dirty="0" err="1" smtClean="0"/>
              <a:t>decl_list</a:t>
            </a:r>
            <a:r>
              <a:rPr lang="en-US" sz="2400" dirty="0" smtClean="0"/>
              <a:t>}</a:t>
            </a:r>
          </a:p>
          <a:p>
            <a:pPr marL="0" indent="0" algn="r">
              <a:buNone/>
            </a:pPr>
            <a:r>
              <a:rPr lang="en-US" sz="2400" i="1" dirty="0" err="1"/>
              <a:t>m</a:t>
            </a:r>
            <a:r>
              <a:rPr lang="en-US" sz="2400" i="1" dirty="0" err="1" smtClean="0"/>
              <a:t>type</a:t>
            </a:r>
            <a:r>
              <a:rPr lang="en-US" sz="2400" dirty="0" smtClean="0"/>
              <a:t> = {x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}</a:t>
            </a:r>
          </a:p>
          <a:p>
            <a:pPr marL="0" indent="0" algn="r">
              <a:buNone/>
            </a:pPr>
            <a:r>
              <a:rPr lang="en-US" sz="2400" i="1" dirty="0" err="1"/>
              <a:t>c</a:t>
            </a:r>
            <a:r>
              <a:rPr lang="en-US" sz="2400" i="1" dirty="0" err="1" smtClean="0"/>
              <a:t>han</a:t>
            </a:r>
            <a:r>
              <a:rPr lang="en-US" sz="2400" dirty="0" smtClean="0"/>
              <a:t> id = [n] of {t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…}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18E-18FC-CE4F-88F6-A7E95C3B577A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72889" y="1458772"/>
            <a:ext cx="4100945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i="1" dirty="0" smtClean="0"/>
              <a:t>1</a:t>
            </a:r>
          </a:p>
          <a:p>
            <a:pPr marL="0" indent="0">
              <a:buFont typeface="Arial"/>
              <a:buNone/>
            </a:pPr>
            <a:r>
              <a:rPr lang="en-US" sz="2400" i="1" dirty="0"/>
              <a:t>b</a:t>
            </a:r>
            <a:r>
              <a:rPr lang="en-US" sz="2400" i="1" dirty="0" smtClean="0"/>
              <a:t>it</a:t>
            </a:r>
          </a:p>
          <a:p>
            <a:pPr marL="0" indent="0">
              <a:buFont typeface="Arial"/>
              <a:buNone/>
            </a:pPr>
            <a:r>
              <a:rPr lang="en-US" sz="2400" i="1" dirty="0" err="1"/>
              <a:t>u</a:t>
            </a:r>
            <a:r>
              <a:rPr lang="en-US" sz="2400" i="1" dirty="0" err="1" smtClean="0"/>
              <a:t>char</a:t>
            </a:r>
            <a:endParaRPr lang="en-US" sz="2400" i="1" dirty="0" smtClean="0"/>
          </a:p>
          <a:p>
            <a:pPr marL="0" indent="0">
              <a:buFont typeface="Arial"/>
              <a:buNone/>
            </a:pPr>
            <a:r>
              <a:rPr lang="en-US" sz="2400" i="1" dirty="0" err="1"/>
              <a:t>i</a:t>
            </a:r>
            <a:r>
              <a:rPr lang="en-US" sz="2400" i="1" dirty="0" err="1" smtClean="0"/>
              <a:t>nt</a:t>
            </a:r>
            <a:r>
              <a:rPr lang="en-US" sz="2400" dirty="0" smtClean="0"/>
              <a:t> x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i</a:t>
            </a:r>
            <a:r>
              <a:rPr lang="en-US" sz="2400" dirty="0" smtClean="0"/>
              <a:t>d [</a:t>
            </a:r>
            <a:r>
              <a:rPr lang="en-US" sz="2400" dirty="0" err="1" smtClean="0"/>
              <a:t>const</a:t>
            </a:r>
            <a:r>
              <a:rPr lang="en-US" sz="2400" dirty="0" smtClean="0"/>
              <a:t>] = e</a:t>
            </a:r>
          </a:p>
          <a:p>
            <a:pPr marL="0" indent="0">
              <a:buFont typeface="Arial"/>
              <a:buNone/>
            </a:pPr>
            <a:r>
              <a:rPr lang="en-US" sz="2400" i="1" dirty="0" err="1"/>
              <a:t>s</a:t>
            </a:r>
            <a:r>
              <a:rPr lang="en-US" sz="2400" i="1" dirty="0" err="1" smtClean="0"/>
              <a:t>truct</a:t>
            </a:r>
            <a:r>
              <a:rPr lang="en-US" sz="2400" dirty="0" smtClean="0"/>
              <a:t> t {</a:t>
            </a:r>
            <a:r>
              <a:rPr lang="en-US" sz="2400" dirty="0" err="1" smtClean="0"/>
              <a:t>decl_list</a:t>
            </a:r>
            <a:r>
              <a:rPr lang="en-US" sz="2400" dirty="0" smtClean="0"/>
              <a:t>}</a:t>
            </a:r>
          </a:p>
          <a:p>
            <a:pPr marL="0" indent="0">
              <a:buFont typeface="Arial"/>
              <a:buNone/>
            </a:pPr>
            <a:r>
              <a:rPr lang="en-US" sz="2400" dirty="0" smtClean="0"/>
              <a:t>#define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n ; #define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n-1 …</a:t>
            </a:r>
          </a:p>
          <a:p>
            <a:pPr marL="0" indent="0">
              <a:buFont typeface="Arial"/>
              <a:buNone/>
            </a:pPr>
            <a:r>
              <a:rPr lang="en-US" sz="2400" i="1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chan</a:t>
            </a:r>
            <a:r>
              <a:rPr lang="en-US" sz="2400" dirty="0" smtClean="0"/>
              <a:t> {t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,t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…} ;</a:t>
            </a:r>
            <a:br>
              <a:rPr lang="en-US" sz="2400" dirty="0" smtClean="0"/>
            </a:br>
            <a:r>
              <a:rPr lang="en-US" sz="2400" dirty="0" err="1" smtClean="0"/>
              <a:t>chan</a:t>
            </a:r>
            <a:r>
              <a:rPr lang="en-US" sz="2400" dirty="0" smtClean="0"/>
              <a:t> id [n]  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cxnSp>
        <p:nvCxnSpPr>
          <p:cNvPr id="9" name="Straight Connector 8"/>
          <p:cNvCxnSpPr>
            <a:stCxn id="2" idx="2"/>
          </p:cNvCxnSpPr>
          <p:nvPr/>
        </p:nvCxnSpPr>
        <p:spPr>
          <a:xfrm>
            <a:off x="4572000" y="1417638"/>
            <a:ext cx="0" cy="4567097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3948545" y="5458692"/>
            <a:ext cx="1246909" cy="48491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122218" y="4572000"/>
            <a:ext cx="7190509" cy="748146"/>
          </a:xfrm>
          <a:prstGeom prst="roundRect">
            <a:avLst/>
          </a:prstGeom>
          <a:noFill/>
          <a:ln w="127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122218" y="1911927"/>
            <a:ext cx="1648691" cy="80356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Structure for 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5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Refinement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BAB2A-FFA6-A24E-8BD9-EBB662A1D3F1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1672" y="1440444"/>
            <a:ext cx="4100945" cy="401824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400" i="1" dirty="0"/>
              <a:t>i</a:t>
            </a:r>
            <a:r>
              <a:rPr lang="en-US" sz="2400" i="1" dirty="0" smtClean="0"/>
              <a:t>f :: </a:t>
            </a:r>
            <a:r>
              <a:rPr lang="en-US" sz="2400" dirty="0" err="1" smtClean="0"/>
              <a:t>e_list</a:t>
            </a:r>
            <a:r>
              <a:rPr lang="en-US" sz="2400" dirty="0" smtClean="0"/>
              <a:t> </a:t>
            </a:r>
            <a:r>
              <a:rPr lang="en-US" sz="2400" i="1" dirty="0" smtClean="0"/>
              <a:t>fi</a:t>
            </a:r>
          </a:p>
          <a:p>
            <a:pPr marL="0" indent="0" algn="r">
              <a:buNone/>
            </a:pPr>
            <a:r>
              <a:rPr lang="en-US" sz="2400" i="1" dirty="0" smtClean="0"/>
              <a:t>do :: </a:t>
            </a:r>
            <a:r>
              <a:rPr lang="en-US" sz="2400" dirty="0" err="1" smtClean="0"/>
              <a:t>e_list</a:t>
            </a:r>
            <a:r>
              <a:rPr lang="en-US" sz="2400" dirty="0" smtClean="0"/>
              <a:t> </a:t>
            </a:r>
            <a:r>
              <a:rPr lang="en-US" sz="2400" i="1" dirty="0" smtClean="0"/>
              <a:t>do</a:t>
            </a:r>
          </a:p>
          <a:p>
            <a:pPr marL="0" indent="0" algn="r">
              <a:buNone/>
            </a:pPr>
            <a:r>
              <a:rPr lang="en-US" sz="2400" i="1" dirty="0"/>
              <a:t>x</a:t>
            </a:r>
            <a:r>
              <a:rPr lang="en-US" sz="2400" i="1" dirty="0" smtClean="0"/>
              <a:t> !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,v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...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n</a:t>
            </a:r>
            <a:endParaRPr lang="en-US" sz="2400" baseline="-25000" dirty="0" smtClean="0"/>
          </a:p>
          <a:p>
            <a:pPr marL="0" indent="0" algn="r">
              <a:buNone/>
            </a:pPr>
            <a:endParaRPr lang="en-US" sz="2400" i="1" dirty="0" smtClean="0"/>
          </a:p>
          <a:p>
            <a:pPr marL="0" indent="0" algn="r">
              <a:buNone/>
            </a:pPr>
            <a:r>
              <a:rPr lang="en-US" sz="2400" i="1" dirty="0" smtClean="0"/>
              <a:t>x</a:t>
            </a:r>
            <a:r>
              <a:rPr lang="en-US" sz="2400" dirty="0" smtClean="0"/>
              <a:t> </a:t>
            </a:r>
            <a:r>
              <a:rPr lang="en-US" sz="2400" i="1" dirty="0" smtClean="0"/>
              <a:t>? </a:t>
            </a:r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,v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v</a:t>
            </a:r>
            <a:r>
              <a:rPr lang="en-US" sz="2400" baseline="-25000" dirty="0" err="1"/>
              <a:t>n</a:t>
            </a:r>
            <a:r>
              <a:rPr lang="en-US" sz="2400" i="1" dirty="0" smtClean="0"/>
              <a:t> 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 algn="r">
              <a:buNone/>
            </a:pPr>
            <a:r>
              <a:rPr lang="en-US" sz="2400" dirty="0" smtClean="0"/>
              <a:t>id (</a:t>
            </a:r>
            <a:r>
              <a:rPr lang="en-US" sz="2400" dirty="0" err="1" smtClean="0"/>
              <a:t>args</a:t>
            </a:r>
            <a:r>
              <a:rPr lang="en-US" sz="2400" dirty="0" smtClean="0"/>
              <a:t>) {</a:t>
            </a:r>
            <a:r>
              <a:rPr lang="en-US" sz="2400" dirty="0" err="1" smtClean="0"/>
              <a:t>e_list</a:t>
            </a:r>
            <a:r>
              <a:rPr lang="en-US" sz="2400" dirty="0" smtClean="0"/>
              <a:t>} </a:t>
            </a:r>
          </a:p>
          <a:p>
            <a:pPr marL="0" indent="0" algn="r">
              <a:buNone/>
            </a:pPr>
            <a:r>
              <a:rPr lang="en-US" sz="2400" i="1" dirty="0" err="1"/>
              <a:t>i</a:t>
            </a:r>
            <a:r>
              <a:rPr lang="en-US" sz="2400" i="1" dirty="0" err="1" smtClean="0"/>
              <a:t>nit</a:t>
            </a:r>
            <a:r>
              <a:rPr lang="en-US" sz="2400" i="1" dirty="0" smtClean="0"/>
              <a:t> </a:t>
            </a:r>
            <a:r>
              <a:rPr lang="en-US" sz="2400" dirty="0" smtClean="0"/>
              <a:t>{ </a:t>
            </a:r>
            <a:r>
              <a:rPr lang="en-US" sz="2400" i="1" dirty="0" smtClean="0"/>
              <a:t>run </a:t>
            </a:r>
            <a:r>
              <a:rPr lang="en-US" sz="2400" dirty="0" smtClean="0"/>
              <a:t>id (</a:t>
            </a:r>
            <a:r>
              <a:rPr lang="en-US" sz="2400" dirty="0" err="1" smtClean="0"/>
              <a:t>args</a:t>
            </a:r>
            <a:r>
              <a:rPr lang="en-US" sz="2400" dirty="0" smtClean="0"/>
              <a:t>) …}</a:t>
            </a:r>
          </a:p>
          <a:p>
            <a:pPr marL="0" indent="0" algn="r">
              <a:buNone/>
            </a:pP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2887" y="1459986"/>
            <a:ext cx="4100945" cy="4438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 smtClean="0"/>
              <a:t>e_list</a:t>
            </a:r>
            <a:endParaRPr lang="en-US" sz="2400" dirty="0" smtClean="0"/>
          </a:p>
          <a:p>
            <a:pPr marL="0" indent="0">
              <a:buFont typeface="Arial"/>
              <a:buNone/>
            </a:pPr>
            <a:r>
              <a:rPr lang="en-US" sz="2400" i="1" dirty="0" smtClean="0"/>
              <a:t>while(1) </a:t>
            </a:r>
            <a:r>
              <a:rPr lang="en-US" sz="2400" dirty="0" smtClean="0"/>
              <a:t>{ </a:t>
            </a:r>
            <a:r>
              <a:rPr lang="en-US" sz="2400" dirty="0" err="1" smtClean="0"/>
              <a:t>e_list</a:t>
            </a:r>
            <a:r>
              <a:rPr lang="en-US" sz="2400" dirty="0" smtClean="0"/>
              <a:t> }</a:t>
            </a:r>
            <a:endParaRPr lang="en-US" sz="2400" i="1" dirty="0" smtClean="0"/>
          </a:p>
          <a:p>
            <a:pPr marL="0" indent="0">
              <a:buFont typeface="Arial"/>
              <a:buNone/>
            </a:pPr>
            <a:r>
              <a:rPr lang="en-US" sz="2400" i="1" dirty="0" smtClean="0"/>
              <a:t>for(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=1 ;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&lt;= n ;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++) </a:t>
            </a:r>
            <a:r>
              <a:rPr lang="en-US" sz="2400" dirty="0" smtClean="0"/>
              <a:t>{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i="1" dirty="0" smtClean="0"/>
              <a:t>     </a:t>
            </a:r>
            <a:r>
              <a:rPr lang="en-US" sz="2400" i="1" dirty="0" err="1" smtClean="0"/>
              <a:t>enqueue</a:t>
            </a:r>
            <a:r>
              <a:rPr lang="en-US" sz="2400" i="1" dirty="0" smtClean="0"/>
              <a:t>(</a:t>
            </a:r>
            <a:r>
              <a:rPr lang="en-US" sz="2400" dirty="0" err="1" smtClean="0"/>
              <a:t>x,v</a:t>
            </a:r>
            <a:r>
              <a:rPr lang="en-US" sz="2400" baseline="-25000" dirty="0" err="1" smtClean="0"/>
              <a:t>i</a:t>
            </a:r>
            <a:r>
              <a:rPr lang="en-US" sz="2400" i="1" dirty="0" smtClean="0"/>
              <a:t>) ; 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i="1" dirty="0"/>
              <a:t>for(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=1 ; </a:t>
            </a:r>
            <a:r>
              <a:rPr lang="en-US" sz="2400" i="1" dirty="0" err="1"/>
              <a:t>i</a:t>
            </a:r>
            <a:r>
              <a:rPr lang="en-US" sz="2400" i="1" dirty="0"/>
              <a:t> &lt;= </a:t>
            </a:r>
            <a:r>
              <a:rPr lang="en-US" sz="2400" i="1" dirty="0" smtClean="0"/>
              <a:t>n ; </a:t>
            </a:r>
            <a:r>
              <a:rPr lang="en-US" sz="2400" i="1" dirty="0" err="1"/>
              <a:t>i</a:t>
            </a:r>
            <a:r>
              <a:rPr lang="en-US" sz="2400" i="1" dirty="0"/>
              <a:t>++) </a:t>
            </a:r>
            <a:r>
              <a:rPr lang="en-US" sz="2400" dirty="0"/>
              <a:t>{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    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i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dequeue</a:t>
            </a:r>
            <a:r>
              <a:rPr lang="en-US" sz="2400" i="1" dirty="0" smtClean="0"/>
              <a:t>(</a:t>
            </a:r>
            <a:r>
              <a:rPr lang="en-US" sz="2400" dirty="0" smtClean="0"/>
              <a:t>x</a:t>
            </a:r>
            <a:r>
              <a:rPr lang="en-US" sz="2400" i="1" dirty="0" smtClean="0"/>
              <a:t>) ; 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i="1" dirty="0"/>
              <a:t>v</a:t>
            </a:r>
            <a:r>
              <a:rPr lang="en-US" sz="2400" i="1" dirty="0" smtClean="0"/>
              <a:t>oid</a:t>
            </a:r>
            <a:r>
              <a:rPr lang="en-US" sz="2400" dirty="0" smtClean="0"/>
              <a:t> id </a:t>
            </a:r>
            <a:r>
              <a:rPr lang="en-US" sz="2400" dirty="0"/>
              <a:t>(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  <a:r>
              <a:rPr lang="en-US" sz="2400" dirty="0" err="1"/>
              <a:t>e_list</a:t>
            </a:r>
            <a:r>
              <a:rPr lang="en-US" sz="2400" dirty="0"/>
              <a:t>} </a:t>
            </a:r>
          </a:p>
          <a:p>
            <a:pPr marL="0" indent="0">
              <a:buFont typeface="Arial"/>
              <a:buNone/>
            </a:pPr>
            <a:r>
              <a:rPr lang="en-US" sz="2400" i="1" dirty="0" smtClean="0"/>
              <a:t>void main()</a:t>
            </a:r>
            <a:r>
              <a:rPr lang="en-US" sz="2400" dirty="0" smtClean="0"/>
              <a:t> {</a:t>
            </a:r>
            <a:br>
              <a:rPr lang="en-US" sz="2400" dirty="0" smtClean="0"/>
            </a:br>
            <a:r>
              <a:rPr lang="en-US" sz="2400" i="1" dirty="0" smtClean="0"/>
              <a:t>thread id </a:t>
            </a:r>
            <a:r>
              <a:rPr lang="en-US" sz="2400" dirty="0" smtClean="0"/>
              <a:t>; … </a:t>
            </a:r>
            <a:r>
              <a:rPr lang="en-US" sz="2400" i="1" dirty="0" smtClean="0"/>
              <a:t>create(</a:t>
            </a:r>
            <a:r>
              <a:rPr lang="en-US" sz="2400" i="1" dirty="0" err="1" smtClean="0"/>
              <a:t>id,args</a:t>
            </a:r>
            <a:r>
              <a:rPr lang="en-US" sz="2400" i="1" dirty="0" smtClean="0"/>
              <a:t>)</a:t>
            </a:r>
            <a:r>
              <a:rPr lang="en-US" sz="2400" dirty="0" smtClean="0"/>
              <a:t> ; …</a:t>
            </a:r>
            <a:br>
              <a:rPr lang="en-US" sz="2400" dirty="0" smtClean="0"/>
            </a:br>
            <a:r>
              <a:rPr lang="en-US" sz="2400" dirty="0" smtClean="0"/>
              <a:t>… </a:t>
            </a:r>
            <a:br>
              <a:rPr lang="en-US" sz="2400" dirty="0" smtClean="0"/>
            </a:br>
            <a:r>
              <a:rPr lang="en-US" sz="2400" i="1" dirty="0" smtClean="0"/>
              <a:t>join(</a:t>
            </a:r>
            <a:r>
              <a:rPr lang="en-US" sz="2400" i="1" dirty="0" err="1" smtClean="0"/>
              <a:t>id,args</a:t>
            </a:r>
            <a:r>
              <a:rPr lang="en-US" sz="2400" i="1" dirty="0" smtClean="0"/>
              <a:t>) </a:t>
            </a:r>
            <a:r>
              <a:rPr lang="en-US" sz="2400" dirty="0" smtClean="0"/>
              <a:t>; …}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417638"/>
            <a:ext cx="0" cy="4938712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920836" y="5908114"/>
            <a:ext cx="1246909" cy="48491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382982" y="2355273"/>
            <a:ext cx="5569527" cy="1644923"/>
          </a:xfrm>
          <a:prstGeom prst="round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97872" y="1334510"/>
            <a:ext cx="1648691" cy="80356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 Read and Write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1672" y="3485212"/>
            <a:ext cx="1648691" cy="803564"/>
          </a:xfrm>
          <a:prstGeom prst="roundRect">
            <a:avLst/>
          </a:prstGeom>
          <a:solidFill>
            <a:srgbClr val="6325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Thread Create and Join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62546" y="4502727"/>
            <a:ext cx="7024254" cy="1405387"/>
          </a:xfrm>
          <a:prstGeom prst="roundRect">
            <a:avLst/>
          </a:prstGeom>
          <a:noFill/>
          <a:ln w="12700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Non-deterministic Choice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0CE-5150-2444-B910-4590E6C72CEA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58291" y="1440444"/>
            <a:ext cx="2064326" cy="1136501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400" i="1" dirty="0" smtClean="0"/>
              <a:t>:: be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-&gt; e</a:t>
            </a:r>
            <a:r>
              <a:rPr lang="en-US" sz="2400" i="1" baseline="-25000" dirty="0" smtClean="0"/>
              <a:t>1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/>
              <a:t>:: </a:t>
            </a:r>
            <a:r>
              <a:rPr lang="en-US" sz="2400" i="1" dirty="0" smtClean="0"/>
              <a:t>be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</a:t>
            </a:r>
            <a:r>
              <a:rPr lang="en-US" sz="2400" i="1" dirty="0"/>
              <a:t>-&gt; </a:t>
            </a:r>
            <a:r>
              <a:rPr lang="en-US" sz="2400" i="1" dirty="0" smtClean="0"/>
              <a:t>e</a:t>
            </a:r>
            <a:r>
              <a:rPr lang="en-US" sz="2400" i="1" baseline="-25000" dirty="0"/>
              <a:t>2</a:t>
            </a:r>
            <a:r>
              <a:rPr lang="en-US" sz="2400" i="1" baseline="-25000" dirty="0" smtClean="0"/>
              <a:t/>
            </a:r>
            <a:br>
              <a:rPr lang="en-US" sz="2400" i="1" baseline="-25000" dirty="0" smtClean="0"/>
            </a:br>
            <a:r>
              <a:rPr lang="en-US" sz="2400" i="1" baseline="-25000" dirty="0" smtClean="0"/>
              <a:t>…</a:t>
            </a:r>
          </a:p>
          <a:p>
            <a:pPr marL="0" indent="0" algn="r">
              <a:buNone/>
            </a:pPr>
            <a:endParaRPr lang="en-US" sz="2400" i="1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2889" y="1458773"/>
            <a:ext cx="4100945" cy="311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i="1" dirty="0" smtClean="0"/>
              <a:t>id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() { lock(m);</a:t>
            </a:r>
            <a:br>
              <a:rPr lang="en-US" sz="2400" i="1" dirty="0" smtClean="0"/>
            </a:br>
            <a:r>
              <a:rPr lang="en-US" sz="2400" i="1" dirty="0" smtClean="0"/>
              <a:t>if (turn == 0 ) { e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; turn = 1; }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i="1" dirty="0" smtClean="0"/>
              <a:t>unlock(m); }</a:t>
            </a:r>
          </a:p>
          <a:p>
            <a:pPr marL="0" indent="0">
              <a:buNone/>
            </a:pPr>
            <a:r>
              <a:rPr lang="en-US" sz="2400" i="1" dirty="0" smtClean="0"/>
              <a:t>id</a:t>
            </a:r>
            <a:r>
              <a:rPr lang="en-US" sz="2400" i="1" baseline="-25000" dirty="0"/>
              <a:t>2</a:t>
            </a:r>
            <a:r>
              <a:rPr lang="en-US" sz="2400" i="1" dirty="0" smtClean="0"/>
              <a:t>() </a:t>
            </a:r>
            <a:r>
              <a:rPr lang="en-US" sz="2400" i="1" dirty="0"/>
              <a:t>{ lock(m);</a:t>
            </a:r>
            <a:br>
              <a:rPr lang="en-US" sz="2400" i="1" dirty="0"/>
            </a:br>
            <a:r>
              <a:rPr lang="en-US" sz="2400" i="1" dirty="0"/>
              <a:t>if (turn == 0 ) { </a:t>
            </a:r>
            <a:r>
              <a:rPr lang="en-US" sz="2400" i="1" dirty="0" smtClean="0"/>
              <a:t>e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; </a:t>
            </a:r>
            <a:r>
              <a:rPr lang="en-US" sz="2400" i="1" dirty="0"/>
              <a:t>turn = 1; }</a:t>
            </a:r>
            <a:br>
              <a:rPr lang="en-US" sz="2400" i="1" dirty="0"/>
            </a:br>
            <a:r>
              <a:rPr lang="en-US" sz="2400" i="1" dirty="0"/>
              <a:t>unlock(m); </a:t>
            </a:r>
            <a:r>
              <a:rPr lang="en-US" sz="2400" i="1" dirty="0" smtClean="0"/>
              <a:t>} …</a:t>
            </a:r>
          </a:p>
          <a:p>
            <a:pPr marL="0" indent="0">
              <a:buNone/>
            </a:pPr>
            <a:r>
              <a:rPr lang="en-US" sz="2400" i="1" dirty="0" smtClean="0"/>
              <a:t>if(be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) create(id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,());</a:t>
            </a:r>
            <a:br>
              <a:rPr lang="en-US" sz="2400" i="1" dirty="0" smtClean="0"/>
            </a:br>
            <a:r>
              <a:rPr lang="en-US" sz="2400" i="1" dirty="0" smtClean="0"/>
              <a:t>if(be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) create(id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,()); …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571997" y="1417638"/>
            <a:ext cx="3" cy="379126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948543" y="4723992"/>
            <a:ext cx="1246909" cy="484910"/>
          </a:xfrm>
          <a:prstGeom prst="rightArrow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199" y="1417638"/>
            <a:ext cx="1648691" cy="80356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Benign Race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18307" y="3500296"/>
            <a:ext cx="0" cy="1708606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58290" y="3500296"/>
            <a:ext cx="0" cy="1708606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32607" y="4123766"/>
            <a:ext cx="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2339685" y="4123766"/>
            <a:ext cx="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r>
              <a:rPr lang="en-US" sz="2400" baseline="-25000" dirty="0"/>
              <a:t>2</a:t>
            </a:r>
          </a:p>
        </p:txBody>
      </p:sp>
      <p:pic>
        <p:nvPicPr>
          <p:cNvPr id="23" name="Picture 2" descr="C:\Users\cx cx\AppData\Local\Microsoft\Windows\Temporary Internet Files\Content.IE5\PP3IXLR6\MC90044205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1" y="3587957"/>
            <a:ext cx="35242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cx cx\AppData\Local\Microsoft\Windows\Temporary Internet Files\Content.IE5\PP3IXLR6\MC90044205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85" y="3629178"/>
            <a:ext cx="35242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cx cx\AppData\Local\Microsoft\Windows\Temporary Internet Files\Content.IE5\S6Q5WJXM\MC900442058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30" y="4810019"/>
            <a:ext cx="352425" cy="5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cx cx\AppData\Local\Microsoft\Windows\Temporary Internet Files\Content.IE5\S6Q5WJXM\MC900442058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85" y="4810019"/>
            <a:ext cx="352425" cy="5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858982" y="4123766"/>
            <a:ext cx="1982932" cy="600226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/>
      <p:bldP spid="22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Refinement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88D6-B32A-6E4E-AEAE-97AEBB5091BE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1672" y="1440444"/>
            <a:ext cx="4100945" cy="205090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400" i="1" dirty="0"/>
              <a:t>a</a:t>
            </a:r>
            <a:r>
              <a:rPr lang="en-US" sz="2400" i="1" dirty="0" smtClean="0"/>
              <a:t>tomic { e }</a:t>
            </a:r>
          </a:p>
          <a:p>
            <a:pPr marL="0" indent="0" algn="r">
              <a:buNone/>
            </a:pP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w</a:t>
            </a:r>
            <a:r>
              <a:rPr lang="en-US" sz="2400" i="1" dirty="0" smtClean="0"/>
              <a:t> ! v</a:t>
            </a:r>
          </a:p>
          <a:p>
            <a:pPr marL="0" indent="0" algn="r">
              <a:buNone/>
            </a:pP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w</a:t>
            </a:r>
            <a:r>
              <a:rPr lang="en-US" sz="2400" i="1" dirty="0" smtClean="0"/>
              <a:t> ?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r</a:t>
            </a:r>
            <a:endParaRPr lang="en-US" sz="2400" i="1" baseline="-25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72889" y="1458773"/>
            <a:ext cx="4100945" cy="1935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i="1" dirty="0"/>
              <a:t>l</a:t>
            </a:r>
            <a:r>
              <a:rPr lang="en-US" sz="2400" i="1" dirty="0" smtClean="0"/>
              <a:t>ock(m) ; e ; unlock(m) ;</a:t>
            </a:r>
          </a:p>
          <a:p>
            <a:pPr marL="0" indent="0">
              <a:buFont typeface="Arial"/>
              <a:buNone/>
            </a:pP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w</a:t>
            </a:r>
            <a:r>
              <a:rPr lang="en-US" sz="2400" i="1" dirty="0" smtClean="0"/>
              <a:t> = v ; barrier(b) ;</a:t>
            </a:r>
          </a:p>
          <a:p>
            <a:pPr marL="0" indent="0">
              <a:buFont typeface="Arial"/>
              <a:buNone/>
            </a:pPr>
            <a:r>
              <a:rPr lang="en-US" sz="2400" i="1" dirty="0" smtClean="0"/>
              <a:t>barrier(b) ;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r</a:t>
            </a:r>
            <a:r>
              <a:rPr lang="en-US" sz="2400" i="1" dirty="0" smtClean="0"/>
              <a:t> = 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w</a:t>
            </a:r>
            <a:r>
              <a:rPr lang="en-US" sz="2400" i="1" dirty="0" smtClean="0"/>
              <a:t> ;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0" y="1417638"/>
            <a:ext cx="0" cy="1879744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ight Arrow 9"/>
          <p:cNvSpPr/>
          <p:nvPr/>
        </p:nvSpPr>
        <p:spPr>
          <a:xfrm>
            <a:off x="3948545" y="2812472"/>
            <a:ext cx="1246909" cy="484910"/>
          </a:xfrm>
          <a:prstGeom prst="rightArrow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3477492"/>
            <a:ext cx="2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2"/>
          </p:cNvCxnSpPr>
          <p:nvPr/>
        </p:nvCxnSpPr>
        <p:spPr>
          <a:xfrm>
            <a:off x="606136" y="3846824"/>
            <a:ext cx="0" cy="180583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0828" y="4565073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>
            <a:off x="1061607" y="4497986"/>
            <a:ext cx="342900" cy="484910"/>
          </a:xfrm>
          <a:prstGeom prst="rightArrow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51265" y="3468192"/>
            <a:ext cx="29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0" name="Straight Connector 19"/>
          <p:cNvCxnSpPr>
            <a:stCxn id="19" idx="2"/>
          </p:cNvCxnSpPr>
          <p:nvPr/>
        </p:nvCxnSpPr>
        <p:spPr>
          <a:xfrm>
            <a:off x="1600201" y="3837524"/>
            <a:ext cx="0" cy="180583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24893" y="4555773"/>
            <a:ext cx="297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pic>
        <p:nvPicPr>
          <p:cNvPr id="2050" name="Picture 2" descr="C:\Users\cx cx\AppData\Local\Microsoft\Windows\Temporary Internet Files\Content.IE5\PP3IXLR6\MC90044205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93" y="3837524"/>
            <a:ext cx="352425" cy="46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x cx\AppData\Local\Microsoft\Windows\Temporary Internet Files\Content.IE5\S6Q5WJXM\MC900442058[1]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37" y="5146587"/>
            <a:ext cx="352425" cy="50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/>
          <p:cNvSpPr/>
          <p:nvPr/>
        </p:nvSpPr>
        <p:spPr>
          <a:xfrm>
            <a:off x="318655" y="3468192"/>
            <a:ext cx="1967345" cy="2530826"/>
          </a:xfrm>
          <a:prstGeom prst="roundRect">
            <a:avLst/>
          </a:prstGeom>
          <a:noFill/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614181" y="1417638"/>
            <a:ext cx="5199783" cy="52199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2614181" y="1944110"/>
            <a:ext cx="5199783" cy="868362"/>
          </a:xfrm>
          <a:prstGeom prst="roundRect">
            <a:avLst/>
          </a:prstGeom>
          <a:noFill/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17219" y="3477492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 flipH="1">
            <a:off x="2959673" y="3846824"/>
            <a:ext cx="1" cy="180583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59674" y="4463350"/>
            <a:ext cx="88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 ! v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593517" y="3481953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cxnSp>
        <p:nvCxnSpPr>
          <p:cNvPr id="35" name="Straight Connector 34"/>
          <p:cNvCxnSpPr>
            <a:stCxn id="34" idx="2"/>
          </p:cNvCxnSpPr>
          <p:nvPr/>
        </p:nvCxnSpPr>
        <p:spPr>
          <a:xfrm>
            <a:off x="3835972" y="3851285"/>
            <a:ext cx="10394" cy="179207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35971" y="4467811"/>
            <a:ext cx="104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 ?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r</a:t>
            </a:r>
            <a:endParaRPr lang="en-US" sz="2400" baseline="-25000" dirty="0"/>
          </a:p>
        </p:txBody>
      </p:sp>
      <p:sp>
        <p:nvSpPr>
          <p:cNvPr id="37" name="Right Arrow 36"/>
          <p:cNvSpPr/>
          <p:nvPr/>
        </p:nvSpPr>
        <p:spPr>
          <a:xfrm>
            <a:off x="4814453" y="4491150"/>
            <a:ext cx="399619" cy="484910"/>
          </a:xfrm>
          <a:prstGeom prst="rightArrow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34448" y="3574753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 flipH="1">
            <a:off x="5676902" y="3944085"/>
            <a:ext cx="1" cy="1805831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76903" y="4560611"/>
            <a:ext cx="886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baseline="-25000" dirty="0" err="1" smtClean="0"/>
              <a:t>w</a:t>
            </a:r>
            <a:r>
              <a:rPr lang="en-US" sz="2400" dirty="0"/>
              <a:t>=</a:t>
            </a:r>
            <a:r>
              <a:rPr lang="en-US" sz="2400" dirty="0" smtClean="0"/>
              <a:t> v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6613812" y="3565640"/>
            <a:ext cx="48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6851070" y="3948546"/>
            <a:ext cx="10394" cy="1792070"/>
          </a:xfrm>
          <a:prstGeom prst="line">
            <a:avLst/>
          </a:prstGeom>
          <a:ln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22508" y="4578882"/>
            <a:ext cx="1040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</a:t>
            </a:r>
            <a:r>
              <a:rPr lang="en-US" sz="2400" baseline="-25000" dirty="0" err="1"/>
              <a:t>r</a:t>
            </a:r>
            <a:r>
              <a:rPr lang="en-US" sz="2400" dirty="0" smtClean="0"/>
              <a:t> = </a:t>
            </a:r>
            <a:r>
              <a:rPr lang="en-US" sz="2400" dirty="0" err="1" smtClean="0"/>
              <a:t>x</a:t>
            </a:r>
            <a:r>
              <a:rPr lang="en-US" sz="2400" baseline="-25000" dirty="0" err="1"/>
              <a:t>w</a:t>
            </a:r>
            <a:endParaRPr lang="en-US" sz="2400" baseline="-25000" dirty="0"/>
          </a:p>
        </p:txBody>
      </p:sp>
      <p:pic>
        <p:nvPicPr>
          <p:cNvPr id="2053" name="Picture 5" descr="C:\Users\cx cx\AppData\Local\Microsoft\Windows\Temporary Internet Files\Content.IE5\S6Q5WJXM\MC900339596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86" y="5173535"/>
            <a:ext cx="452628" cy="45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ounded Rectangle 49"/>
          <p:cNvSpPr/>
          <p:nvPr/>
        </p:nvSpPr>
        <p:spPr>
          <a:xfrm>
            <a:off x="2614181" y="3428769"/>
            <a:ext cx="5199783" cy="2530826"/>
          </a:xfrm>
          <a:prstGeom prst="roundRect">
            <a:avLst/>
          </a:prstGeom>
          <a:noFill/>
          <a:ln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297872" y="1458773"/>
            <a:ext cx="1648691" cy="480863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 Step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259342" y="2050473"/>
            <a:ext cx="1648691" cy="616527"/>
          </a:xfrm>
          <a:prstGeom prst="roundRect">
            <a:avLst/>
          </a:prstGeom>
          <a:solidFill>
            <a:srgbClr val="63252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Rendezvous Channels</a:t>
            </a:r>
            <a:endParaRPr lang="en-US" dirty="0"/>
          </a:p>
        </p:txBody>
      </p:sp>
      <p:pic>
        <p:nvPicPr>
          <p:cNvPr id="53" name="Picture 5" descr="C:\Users\cx cx\AppData\Local\Microsoft\Windows\Temporary Internet Files\Content.IE5\S6Q5WJXM\MC900339596[1]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08" y="4150767"/>
            <a:ext cx="452628" cy="45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54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 animBg="1"/>
      <p:bldP spid="19" grpId="0"/>
      <p:bldP spid="21" grpId="0"/>
      <p:bldP spid="22" grpId="0" animBg="1"/>
      <p:bldP spid="22" grpId="1" animBg="1"/>
      <p:bldP spid="25" grpId="0" animBg="1"/>
      <p:bldP spid="25" grpId="1" animBg="1"/>
      <p:bldP spid="26" grpId="0" animBg="1"/>
      <p:bldP spid="27" grpId="0"/>
      <p:bldP spid="29" grpId="0"/>
      <p:bldP spid="34" grpId="0"/>
      <p:bldP spid="36" grpId="0"/>
      <p:bldP spid="37" grpId="0" animBg="1"/>
      <p:bldP spid="40" grpId="0"/>
      <p:bldP spid="42" grpId="0"/>
      <p:bldP spid="43" grpId="0"/>
      <p:bldP spid="45" grpId="0"/>
      <p:bldP spid="50" grpId="0" animBg="1"/>
      <p:bldP spid="51" grpId="0" animBg="1"/>
      <p:bldP spid="51" grpId="1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Core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Target language for refinement needs</a:t>
            </a:r>
          </a:p>
          <a:p>
            <a:pPr lvl="1"/>
            <a:r>
              <a:rPr lang="en-US" dirty="0" smtClean="0"/>
              <a:t>Concurrency primitive like threads</a:t>
            </a:r>
          </a:p>
          <a:p>
            <a:pPr lvl="1"/>
            <a:r>
              <a:rPr lang="en-US" dirty="0" smtClean="0"/>
              <a:t>Locks </a:t>
            </a:r>
          </a:p>
          <a:p>
            <a:pPr lvl="1"/>
            <a:r>
              <a:rPr lang="en-US" dirty="0" smtClean="0"/>
              <a:t>Barriers</a:t>
            </a:r>
          </a:p>
          <a:p>
            <a:r>
              <a:rPr lang="en-US" dirty="0" smtClean="0"/>
              <a:t>Supported by concurrency models for many existing languages like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C with POSIX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A5C67-563D-A741-9504-D821B2E1B604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6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for Real Time Systems</a:t>
            </a:r>
          </a:p>
          <a:p>
            <a:pPr lvl="1"/>
            <a:r>
              <a:rPr lang="en-US" dirty="0" smtClean="0"/>
              <a:t>Based on RT </a:t>
            </a:r>
            <a:r>
              <a:rPr lang="en-US" dirty="0" err="1" smtClean="0"/>
              <a:t>Promela</a:t>
            </a:r>
            <a:endParaRPr lang="en-US" dirty="0" smtClean="0"/>
          </a:p>
          <a:p>
            <a:pPr lvl="1"/>
            <a:r>
              <a:rPr lang="en-US" dirty="0" smtClean="0"/>
              <a:t>Generates code using Real Time POSIX</a:t>
            </a:r>
          </a:p>
          <a:p>
            <a:r>
              <a:rPr lang="en-US" dirty="0" smtClean="0"/>
              <a:t>Soundness Proofs using Dual Action Semantics</a:t>
            </a:r>
          </a:p>
          <a:p>
            <a:pPr lvl="1"/>
            <a:r>
              <a:rPr lang="en-US" dirty="0" smtClean="0"/>
              <a:t>Preservation of temporal properties (LTL)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0908-724C-3F40-B819-C5A60CF67232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Development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639361622"/>
              </p:ext>
            </p:extLst>
          </p:nvPr>
        </p:nvGraphicFramePr>
        <p:xfrm>
          <a:off x="428003" y="1611143"/>
          <a:ext cx="8229600" cy="2570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urved Up Arrow 12"/>
          <p:cNvSpPr/>
          <p:nvPr/>
        </p:nvSpPr>
        <p:spPr>
          <a:xfrm>
            <a:off x="4905024" y="3449971"/>
            <a:ext cx="1348094" cy="731520"/>
          </a:xfrm>
          <a:prstGeom prst="curvedUpArrow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>
            <a:off x="2160601" y="3449971"/>
            <a:ext cx="1334249" cy="710817"/>
          </a:xfrm>
          <a:prstGeom prst="curvedUpArrow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60601" y="4283686"/>
            <a:ext cx="1281718" cy="461665"/>
          </a:xfrm>
          <a:prstGeom prst="rect">
            <a:avLst/>
          </a:prstGeom>
          <a:noFill/>
          <a:ln w="12700" cmpd="sng">
            <a:solidFill>
              <a:srgbClr val="63252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>
                  <a:solidFill>
                    <a:srgbClr val="1F497D"/>
                  </a:solidFill>
                </a:ln>
                <a:solidFill>
                  <a:srgbClr val="1F497D"/>
                </a:solidFill>
              </a:rPr>
              <a:t>Informal</a:t>
            </a:r>
            <a:endParaRPr lang="en-US" dirty="0">
              <a:ln>
                <a:solidFill>
                  <a:srgbClr val="1F497D"/>
                </a:solidFill>
              </a:ln>
              <a:solidFill>
                <a:srgbClr val="1F497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8868" y="1616368"/>
            <a:ext cx="2169284" cy="461665"/>
          </a:xfrm>
          <a:prstGeom prst="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</a:rPr>
              <a:t>Model Checking</a:t>
            </a:r>
            <a:endParaRPr lang="en-US" sz="2400" dirty="0">
              <a:ln>
                <a:solidFill>
                  <a:schemeClr val="tx2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05024" y="4283686"/>
            <a:ext cx="1348094" cy="461665"/>
          </a:xfrm>
          <a:prstGeom prst="rect">
            <a:avLst/>
          </a:prstGeom>
          <a:noFill/>
          <a:ln w="12700" cmpd="sng">
            <a:solidFill>
              <a:srgbClr val="63252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>
                  <a:solidFill>
                    <a:srgbClr val="1F497D"/>
                  </a:solidFill>
                </a:ln>
                <a:solidFill>
                  <a:srgbClr val="1F497D"/>
                </a:solidFill>
              </a:rPr>
              <a:t>Informal</a:t>
            </a:r>
            <a:endParaRPr lang="en-US" dirty="0">
              <a:ln>
                <a:solidFill>
                  <a:srgbClr val="1F497D"/>
                </a:solidFill>
              </a:ln>
              <a:solidFill>
                <a:srgbClr val="1F497D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4919622" y="5409022"/>
            <a:ext cx="2145947" cy="489077"/>
          </a:xfrm>
          <a:prstGeom prst="wedgeRectCallout">
            <a:avLst>
              <a:gd name="adj1" fmla="val -22557"/>
              <a:gd name="adj2" fmla="val -140065"/>
            </a:avLst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Code Synthesis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3264" y="5693709"/>
            <a:ext cx="11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4167" y="5191194"/>
            <a:ext cx="394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Generate Executable Code from Formal Model of System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C332-9DF8-574B-9D22-6E428623B90B}" type="datetime1">
              <a:rPr lang="en-SG" smtClean="0"/>
              <a:t>28/7/2013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directed translation based on refinement rules</a:t>
            </a:r>
          </a:p>
          <a:p>
            <a:r>
              <a:rPr lang="en-US" dirty="0" err="1" smtClean="0"/>
              <a:t>SpinR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Written in Objective </a:t>
            </a:r>
            <a:r>
              <a:rPr lang="en-US" dirty="0" err="1" smtClean="0"/>
              <a:t>Caml</a:t>
            </a:r>
            <a:endParaRPr lang="en-US" dirty="0" smtClean="0"/>
          </a:p>
          <a:p>
            <a:pPr lvl="1"/>
            <a:r>
              <a:rPr lang="en-US" dirty="0" smtClean="0"/>
              <a:t>Generates C code from </a:t>
            </a:r>
            <a:r>
              <a:rPr lang="en-US" dirty="0" err="1" smtClean="0"/>
              <a:t>Promela</a:t>
            </a:r>
            <a:r>
              <a:rPr lang="en-US" dirty="0" smtClean="0"/>
              <a:t> models</a:t>
            </a:r>
            <a:endParaRPr lang="en-US" dirty="0"/>
          </a:p>
          <a:p>
            <a:pPr lvl="1"/>
            <a:r>
              <a:rPr lang="en-US" dirty="0" smtClean="0"/>
              <a:t>Available at 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codelion</a:t>
            </a:r>
            <a:r>
              <a:rPr lang="en-US" dirty="0" smtClean="0"/>
              <a:t>/</a:t>
            </a:r>
            <a:r>
              <a:rPr lang="en-US" dirty="0" err="1" smtClean="0"/>
              <a:t>SpinR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BB01-45B8-BB41-8A0A-AF13443CC734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 the refinement calculus to generate C code from</a:t>
            </a:r>
          </a:p>
          <a:p>
            <a:pPr lvl="1"/>
            <a:r>
              <a:rPr lang="en-US" dirty="0" smtClean="0"/>
              <a:t>Existing set of </a:t>
            </a:r>
            <a:r>
              <a:rPr lang="en-US" dirty="0" err="1" smtClean="0"/>
              <a:t>Promela</a:t>
            </a:r>
            <a:r>
              <a:rPr lang="en-US" dirty="0" smtClean="0"/>
              <a:t> models from literature</a:t>
            </a:r>
          </a:p>
          <a:p>
            <a:pPr lvl="2"/>
            <a:r>
              <a:rPr lang="en-US" i="1" dirty="0" smtClean="0"/>
              <a:t>Principles of the Spin Model Checker</a:t>
            </a:r>
            <a:r>
              <a:rPr lang="en-US" dirty="0" smtClean="0"/>
              <a:t> [Book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A larger case study in formal development of a cardiac pacemaker</a:t>
            </a:r>
          </a:p>
          <a:p>
            <a:pPr lvl="2"/>
            <a:r>
              <a:rPr lang="en-US" i="1" dirty="0" smtClean="0"/>
              <a:t>Towards A Verified Cardiac Pacemaker</a:t>
            </a:r>
            <a:r>
              <a:rPr lang="en-US" dirty="0"/>
              <a:t> [</a:t>
            </a:r>
            <a:r>
              <a:rPr lang="en-US" dirty="0" smtClean="0"/>
              <a:t>NUS TR 2010]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9994-6B30-3345-B57E-906B5785D97B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46688"/>
              </p:ext>
            </p:extLst>
          </p:nvPr>
        </p:nvGraphicFramePr>
        <p:xfrm>
          <a:off x="134470" y="1839506"/>
          <a:ext cx="8814942" cy="336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589"/>
                <a:gridCol w="1180353"/>
                <a:gridCol w="1138329"/>
                <a:gridCol w="1678803"/>
                <a:gridCol w="1664868"/>
              </a:tblGrid>
              <a:tr h="4777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Promela</a:t>
                      </a:r>
                      <a:r>
                        <a:rPr lang="en-US" sz="2000" dirty="0" smtClean="0"/>
                        <a:t> Model</a:t>
                      </a:r>
                      <a:endParaRPr lang="en-US" sz="2000" dirty="0"/>
                    </a:p>
                  </a:txBody>
                  <a:tcPr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LoC</a:t>
                      </a:r>
                      <a:endParaRPr lang="en-US" sz="2000" dirty="0"/>
                    </a:p>
                  </a:txBody>
                  <a:tcPr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LoC</a:t>
                      </a:r>
                      <a:r>
                        <a:rPr lang="en-US" sz="2000" baseline="0" dirty="0" smtClean="0"/>
                        <a:t> (C)</a:t>
                      </a:r>
                      <a:endParaRPr lang="en-US" sz="2000" dirty="0"/>
                    </a:p>
                  </a:txBody>
                  <a:tcPr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States</a:t>
                      </a:r>
                      <a:endParaRPr lang="en-US" sz="2000" dirty="0"/>
                    </a:p>
                  </a:txBody>
                  <a:tcPr anchor="ctr"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States (C)</a:t>
                      </a:r>
                      <a:endParaRPr lang="en-US" sz="2000" dirty="0"/>
                    </a:p>
                  </a:txBody>
                  <a:tcPr anchor="ctr">
                    <a:solidFill>
                      <a:srgbClr val="1F497D"/>
                    </a:solidFill>
                  </a:tcPr>
                </a:tc>
              </a:tr>
              <a:tr h="481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Spare Channels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anchor="ctr"/>
                </a:tc>
              </a:tr>
              <a:tr h="481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8-Queens Problem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41525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39225</a:t>
                      </a:r>
                      <a:endParaRPr lang="en-US" sz="2000" dirty="0"/>
                    </a:p>
                  </a:txBody>
                  <a:tcPr anchor="ctr"/>
                </a:tc>
              </a:tr>
              <a:tr h="481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Rate Scheduler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27</a:t>
                      </a:r>
                      <a:endParaRPr lang="en-US" sz="2000" dirty="0"/>
                    </a:p>
                  </a:txBody>
                  <a:tcPr anchor="ctr"/>
                </a:tc>
              </a:tr>
              <a:tr h="481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Fisher’s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494729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4337</a:t>
                      </a:r>
                      <a:endParaRPr lang="en-US" sz="2000" dirty="0"/>
                    </a:p>
                  </a:txBody>
                  <a:tcPr anchor="ctr"/>
                </a:tc>
              </a:tr>
              <a:tr h="481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/>
                        <a:t>Chandy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Lamport’s</a:t>
                      </a:r>
                      <a:r>
                        <a:rPr lang="en-US" sz="2000" dirty="0" smtClean="0"/>
                        <a:t> Algorithm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168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214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14632233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13063946</a:t>
                      </a:r>
                      <a:endParaRPr lang="en-US" sz="2000" dirty="0"/>
                    </a:p>
                  </a:txBody>
                  <a:tcPr anchor="ctr"/>
                </a:tc>
              </a:tr>
              <a:tr h="48135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Pacemaker Challenge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389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431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35684919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392716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Curved Up Arrow 14"/>
          <p:cNvSpPr/>
          <p:nvPr/>
        </p:nvSpPr>
        <p:spPr>
          <a:xfrm>
            <a:off x="3737161" y="5205356"/>
            <a:ext cx="1547418" cy="598570"/>
          </a:xfrm>
          <a:prstGeom prst="curvedUpArrow">
            <a:avLst/>
          </a:prstGeom>
          <a:solidFill>
            <a:srgbClr val="63252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91179" y="5770377"/>
            <a:ext cx="183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Increase in Size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131279" y="5791469"/>
            <a:ext cx="255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Reduction in Behaviors</a:t>
            </a:r>
            <a:endParaRPr lang="en-US" sz="2000" dirty="0"/>
          </a:p>
        </p:txBody>
      </p:sp>
      <p:sp>
        <p:nvSpPr>
          <p:cNvPr id="18" name="Curved Up Arrow 17"/>
          <p:cNvSpPr/>
          <p:nvPr/>
        </p:nvSpPr>
        <p:spPr>
          <a:xfrm>
            <a:off x="6496236" y="5197249"/>
            <a:ext cx="1883178" cy="598570"/>
          </a:xfrm>
          <a:prstGeom prst="curvedUpArrow">
            <a:avLst/>
          </a:prstGeom>
          <a:solidFill>
            <a:srgbClr val="632523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84614" y="1839506"/>
            <a:ext cx="1167863" cy="3365935"/>
          </a:xfrm>
          <a:prstGeom prst="roundRect">
            <a:avLst/>
          </a:prstGeom>
          <a:noFill/>
          <a:ln w="38100" cap="rnd" cmpd="sng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52477" y="1845913"/>
            <a:ext cx="1167863" cy="3365935"/>
          </a:xfrm>
          <a:prstGeom prst="roundRect">
            <a:avLst/>
          </a:prstGeom>
          <a:noFill/>
          <a:ln w="38100" cap="rnd" cmpd="sng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620340" y="1831314"/>
            <a:ext cx="1664204" cy="3365935"/>
          </a:xfrm>
          <a:prstGeom prst="roundRect">
            <a:avLst/>
          </a:prstGeom>
          <a:noFill/>
          <a:ln w="38100" cap="rnd" cmpd="sng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284544" y="1845913"/>
            <a:ext cx="1664204" cy="3365935"/>
          </a:xfrm>
          <a:prstGeom prst="roundRect">
            <a:avLst/>
          </a:prstGeom>
          <a:noFill/>
          <a:ln w="38100" cap="rnd" cmpd="sng">
            <a:solidFill>
              <a:srgbClr val="63252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8BA4B-691B-EF4F-9847-609595829803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1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  <p:bldP spid="17" grpId="0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Refinement does n</a:t>
            </a:r>
            <a:r>
              <a:rPr lang="en-US" dirty="0"/>
              <a:t>o</a:t>
            </a:r>
            <a:r>
              <a:rPr lang="en-US" dirty="0" smtClean="0"/>
              <a:t>t handle</a:t>
            </a:r>
          </a:p>
          <a:p>
            <a:pPr lvl="1"/>
            <a:r>
              <a:rPr lang="en-US" dirty="0" smtClean="0"/>
              <a:t>Non functional properties (performance)</a:t>
            </a:r>
          </a:p>
          <a:p>
            <a:pPr lvl="1"/>
            <a:r>
              <a:rPr lang="en-US" dirty="0" smtClean="0"/>
              <a:t>Properties that cannot be expressed in LTL</a:t>
            </a:r>
          </a:p>
          <a:p>
            <a:r>
              <a:rPr lang="en-US" dirty="0" smtClean="0"/>
              <a:t>Reduction in behaviors does not ensure</a:t>
            </a:r>
          </a:p>
          <a:p>
            <a:pPr lvl="1"/>
            <a:r>
              <a:rPr lang="en-US" dirty="0" smtClean="0"/>
              <a:t>That the refined program is always the desired program</a:t>
            </a:r>
            <a:endParaRPr lang="en-US" dirty="0"/>
          </a:p>
          <a:p>
            <a:pPr lvl="1"/>
            <a:r>
              <a:rPr lang="en-US" dirty="0" smtClean="0"/>
              <a:t>Simplest (or best) implementation of the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84E2-613F-A74A-8A74-49896FDC1CEB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Formalized a core subset of </a:t>
            </a:r>
            <a:r>
              <a:rPr lang="en-US" dirty="0" err="1" smtClean="0"/>
              <a:t>Promela</a:t>
            </a:r>
            <a:r>
              <a:rPr lang="en-US" dirty="0" smtClean="0"/>
              <a:t> (FP) with Dual </a:t>
            </a:r>
            <a:r>
              <a:rPr lang="en-US" dirty="0"/>
              <a:t>A</a:t>
            </a:r>
            <a:r>
              <a:rPr lang="en-US" dirty="0" smtClean="0"/>
              <a:t>ction </a:t>
            </a:r>
            <a:r>
              <a:rPr lang="en-US" dirty="0"/>
              <a:t>S</a:t>
            </a:r>
            <a:r>
              <a:rPr lang="en-US" dirty="0" smtClean="0"/>
              <a:t>emantics</a:t>
            </a:r>
          </a:p>
          <a:p>
            <a:r>
              <a:rPr lang="en-US" dirty="0" smtClean="0"/>
              <a:t>Refinement rules that preserve temporal properties (LTL)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Dual Action Semantics for other languages</a:t>
            </a:r>
          </a:p>
          <a:p>
            <a:pPr lvl="1"/>
            <a:r>
              <a:rPr lang="en-US" dirty="0" smtClean="0"/>
              <a:t>Refinement guidance for desired behavior</a:t>
            </a:r>
          </a:p>
          <a:p>
            <a:pPr lvl="1"/>
            <a:r>
              <a:rPr lang="en-US" dirty="0" smtClean="0"/>
              <a:t>Code generation for more languages (C#, Java)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5F5B-5E2C-4042-8E41-4903142BB2B3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SpinR</a:t>
            </a:r>
            <a:r>
              <a:rPr lang="en-US" dirty="0" smtClean="0"/>
              <a:t> Tool</a:t>
            </a:r>
          </a:p>
          <a:p>
            <a:pPr lvl="1"/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codelion</a:t>
            </a:r>
            <a:r>
              <a:rPr lang="en-US" dirty="0" smtClean="0"/>
              <a:t>/</a:t>
            </a:r>
            <a:r>
              <a:rPr lang="en-US" dirty="0" err="1" smtClean="0"/>
              <a:t>SpinR</a:t>
            </a:r>
            <a:endParaRPr lang="en-US" dirty="0"/>
          </a:p>
          <a:p>
            <a:r>
              <a:rPr lang="en-US" dirty="0" smtClean="0"/>
              <a:t>Formal Development Methodology</a:t>
            </a:r>
          </a:p>
          <a:p>
            <a:pPr lvl="1"/>
            <a:r>
              <a:rPr lang="en-US" i="1" dirty="0" smtClean="0"/>
              <a:t>End to End Verification and Validation with SPIN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CoRR</a:t>
            </a:r>
            <a:r>
              <a:rPr lang="en-US" dirty="0" smtClean="0"/>
              <a:t> 2013]</a:t>
            </a:r>
          </a:p>
          <a:p>
            <a:r>
              <a:rPr lang="en-US" dirty="0" smtClean="0"/>
              <a:t>Cardiac Pacemaker Model</a:t>
            </a:r>
          </a:p>
          <a:p>
            <a:pPr lvl="1"/>
            <a:r>
              <a:rPr lang="en-US" i="1" dirty="0" smtClean="0"/>
              <a:t>Towards A Verified Cardiac Pacemaker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[NUS TR 2010]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0E95-1450-8741-87BC-B27A0B71E5E5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7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SPIN Model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Promela</a:t>
            </a:r>
            <a:r>
              <a:rPr lang="en-US" dirty="0" smtClean="0"/>
              <a:t> as a modeling language</a:t>
            </a:r>
          </a:p>
          <a:p>
            <a:pPr lvl="1"/>
            <a:r>
              <a:rPr lang="en-US" dirty="0" smtClean="0"/>
              <a:t>Message passing with Channels</a:t>
            </a:r>
          </a:p>
          <a:p>
            <a:pPr lvl="1"/>
            <a:r>
              <a:rPr lang="en-US" dirty="0" smtClean="0"/>
              <a:t>Non-deterministic choice operator</a:t>
            </a:r>
          </a:p>
          <a:p>
            <a:r>
              <a:rPr lang="en-US" dirty="0" smtClean="0"/>
              <a:t>Express temporal properties in LTL</a:t>
            </a:r>
          </a:p>
          <a:p>
            <a:r>
              <a:rPr lang="en-US" dirty="0" smtClean="0"/>
              <a:t>Check for validity of properties</a:t>
            </a:r>
          </a:p>
          <a:p>
            <a:pPr lvl="1"/>
            <a:r>
              <a:rPr lang="en-US" dirty="0" smtClean="0"/>
              <a:t>Exhaustive search of state space for violation</a:t>
            </a:r>
          </a:p>
          <a:p>
            <a:r>
              <a:rPr lang="en-US" dirty="0" smtClean="0"/>
              <a:t>Formal Development in SPIN</a:t>
            </a:r>
          </a:p>
          <a:p>
            <a:pPr lvl="1"/>
            <a:r>
              <a:rPr lang="en-US" i="1" dirty="0" smtClean="0"/>
              <a:t>End to End Verification and Validation with SPIN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 smtClean="0"/>
              <a:t>CoRR</a:t>
            </a:r>
            <a:r>
              <a:rPr lang="en-US" dirty="0" smtClean="0"/>
              <a:t> 2013]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403-2F08-654A-A148-6A83AD72C382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Other modeling languages have well defined refinement schemes (Event-B, Z) </a:t>
            </a:r>
          </a:p>
          <a:p>
            <a:r>
              <a:rPr lang="en-US" dirty="0" smtClean="0"/>
              <a:t>Existing refinement</a:t>
            </a:r>
            <a:r>
              <a:rPr lang="en-US" dirty="0"/>
              <a:t> </a:t>
            </a:r>
            <a:r>
              <a:rPr lang="en-US" dirty="0" smtClean="0"/>
              <a:t>(translation) systems for </a:t>
            </a:r>
            <a:r>
              <a:rPr lang="en-US" dirty="0" err="1" smtClean="0"/>
              <a:t>Promela</a:t>
            </a:r>
            <a:r>
              <a:rPr lang="en-US" dirty="0" smtClean="0"/>
              <a:t> do not preserve LTL properties</a:t>
            </a:r>
          </a:p>
          <a:p>
            <a:r>
              <a:rPr lang="en-US" dirty="0" smtClean="0"/>
              <a:t>Challenges for Refinement of </a:t>
            </a:r>
            <a:r>
              <a:rPr lang="en-US" dirty="0" err="1" smtClean="0"/>
              <a:t>Promela</a:t>
            </a:r>
            <a:endParaRPr lang="en-US" dirty="0" smtClean="0"/>
          </a:p>
          <a:p>
            <a:pPr lvl="1"/>
            <a:r>
              <a:rPr lang="en-US" dirty="0" smtClean="0"/>
              <a:t>Lack of Formal Semantics</a:t>
            </a:r>
          </a:p>
          <a:p>
            <a:pPr lvl="1"/>
            <a:r>
              <a:rPr lang="en-US" dirty="0" smtClean="0"/>
              <a:t>Non-determinism</a:t>
            </a:r>
          </a:p>
          <a:p>
            <a:pPr lvl="1"/>
            <a:r>
              <a:rPr lang="en-US" dirty="0" smtClean="0"/>
              <a:t>Synchronous communication (Rendezvous channels)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A638-0BA5-AC4C-8F55-F3C0E08D417F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restricted subset of </a:t>
            </a:r>
            <a:r>
              <a:rPr lang="en-US" dirty="0" err="1" smtClean="0"/>
              <a:t>Promela</a:t>
            </a:r>
            <a:r>
              <a:rPr lang="en-US" dirty="0" smtClean="0"/>
              <a:t> called Featherweight </a:t>
            </a:r>
            <a:r>
              <a:rPr lang="en-US" dirty="0" err="1" smtClean="0"/>
              <a:t>Promela</a:t>
            </a:r>
            <a:r>
              <a:rPr lang="en-US" dirty="0" smtClean="0"/>
              <a:t> (FP)</a:t>
            </a:r>
          </a:p>
          <a:p>
            <a:r>
              <a:rPr lang="en-US" dirty="0" smtClean="0"/>
              <a:t>A novel Dual </a:t>
            </a:r>
            <a:r>
              <a:rPr lang="en-US" dirty="0"/>
              <a:t>A</a:t>
            </a:r>
            <a:r>
              <a:rPr lang="en-US" dirty="0" smtClean="0"/>
              <a:t>ction </a:t>
            </a:r>
            <a:r>
              <a:rPr lang="en-US" dirty="0"/>
              <a:t>S</a:t>
            </a:r>
            <a:r>
              <a:rPr lang="en-US" dirty="0" smtClean="0"/>
              <a:t>emantics for FP</a:t>
            </a:r>
          </a:p>
          <a:p>
            <a:r>
              <a:rPr lang="en-US" dirty="0" smtClean="0"/>
              <a:t>Refinement calculus from FP to a Core language</a:t>
            </a:r>
          </a:p>
          <a:p>
            <a:pPr lvl="1"/>
            <a:r>
              <a:rPr lang="en-US" dirty="0" smtClean="0"/>
              <a:t>Soundness of Calculus ensures that temporal properties (LTL) are preserved by refinement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D851C-955F-464B-80FC-41FC76082423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Featherweight </a:t>
            </a:r>
            <a:r>
              <a:rPr lang="en-US" dirty="0" err="1" smtClean="0"/>
              <a:t>Promela</a:t>
            </a:r>
            <a:r>
              <a:rPr lang="en-US" dirty="0" smtClean="0"/>
              <a:t> (FP)</a:t>
            </a:r>
          </a:p>
          <a:p>
            <a:r>
              <a:rPr lang="en-US" dirty="0" smtClean="0"/>
              <a:t>Dual Action Semantics</a:t>
            </a:r>
          </a:p>
          <a:p>
            <a:r>
              <a:rPr lang="en-US" dirty="0" smtClean="0"/>
              <a:t>Refinement Calculus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Case Studies</a:t>
            </a:r>
          </a:p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C604A-47E6-8F4C-8936-9F1CB84AF0A7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6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Featherweight </a:t>
            </a:r>
            <a:r>
              <a:rPr lang="en-US" dirty="0" err="1" smtClean="0"/>
              <a:t>Promela</a:t>
            </a:r>
            <a:r>
              <a:rPr lang="en-US" dirty="0" smtClean="0"/>
              <a:t> (FP)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Restrictions for easy formalization</a:t>
            </a:r>
          </a:p>
          <a:p>
            <a:pPr lvl="1"/>
            <a:r>
              <a:rPr lang="en-US" dirty="0" smtClean="0"/>
              <a:t>Minimal syntax</a:t>
            </a:r>
          </a:p>
          <a:p>
            <a:pPr lvl="1"/>
            <a:r>
              <a:rPr lang="en-US" dirty="0" smtClean="0"/>
              <a:t>Only asynchronous message passing with channels</a:t>
            </a:r>
            <a:endParaRPr lang="en-US" dirty="0"/>
          </a:p>
          <a:p>
            <a:r>
              <a:rPr lang="en-US" dirty="0" smtClean="0"/>
              <a:t>Existing </a:t>
            </a:r>
            <a:r>
              <a:rPr lang="en-US" dirty="0" err="1" smtClean="0"/>
              <a:t>Promela</a:t>
            </a:r>
            <a:r>
              <a:rPr lang="en-US" dirty="0" smtClean="0"/>
              <a:t> models can be written in FP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298A-369B-2D47-BD59-0D771DD554AF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FP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/>
              <a:t>prog</a:t>
            </a:r>
            <a:r>
              <a:rPr lang="da-DK" dirty="0"/>
              <a:t> ::= p*</a:t>
            </a:r>
          </a:p>
          <a:p>
            <a:pPr marL="0" indent="0">
              <a:buNone/>
            </a:pPr>
            <a:r>
              <a:rPr lang="da-DK" dirty="0"/>
              <a:t>p       ::= t id (t x)* { e }</a:t>
            </a:r>
          </a:p>
          <a:p>
            <a:pPr marL="0" indent="0">
              <a:buNone/>
            </a:pPr>
            <a:r>
              <a:rPr lang="da-DK" dirty="0"/>
              <a:t>e       ::= x | t x ; e | x := e | e</a:t>
            </a:r>
            <a:r>
              <a:rPr lang="da-DK" baseline="-25000" dirty="0"/>
              <a:t>1</a:t>
            </a:r>
            <a:r>
              <a:rPr lang="da-DK" dirty="0"/>
              <a:t> ; e</a:t>
            </a:r>
            <a:r>
              <a:rPr lang="da-DK" baseline="-25000" dirty="0"/>
              <a:t>2</a:t>
            </a:r>
          </a:p>
          <a:p>
            <a:pPr marL="0" indent="0">
              <a:buNone/>
            </a:pPr>
            <a:r>
              <a:rPr lang="da-DK" dirty="0"/>
              <a:t>		  | :: </a:t>
            </a:r>
            <a:r>
              <a:rPr lang="da-DK" dirty="0" err="1"/>
              <a:t>be</a:t>
            </a:r>
            <a:r>
              <a:rPr lang="da-DK" dirty="0"/>
              <a:t> -&gt; e | </a:t>
            </a:r>
            <a:r>
              <a:rPr lang="da-DK" dirty="0" err="1"/>
              <a:t>if</a:t>
            </a:r>
            <a:r>
              <a:rPr lang="da-DK" dirty="0"/>
              <a:t> e </a:t>
            </a:r>
            <a:r>
              <a:rPr lang="da-DK" dirty="0" err="1"/>
              <a:t>fi</a:t>
            </a:r>
            <a:r>
              <a:rPr lang="da-DK" dirty="0"/>
              <a:t> | do e od</a:t>
            </a:r>
          </a:p>
          <a:p>
            <a:pPr marL="0" indent="0">
              <a:buNone/>
            </a:pPr>
            <a:r>
              <a:rPr lang="da-DK" dirty="0"/>
              <a:t>		  | </a:t>
            </a:r>
            <a:r>
              <a:rPr lang="da-DK" dirty="0" smtClean="0"/>
              <a:t>e</a:t>
            </a:r>
            <a:r>
              <a:rPr lang="da-DK" baseline="-25000" dirty="0" smtClean="0"/>
              <a:t>1</a:t>
            </a:r>
            <a:r>
              <a:rPr lang="da-DK" dirty="0" smtClean="0"/>
              <a:t> ! </a:t>
            </a:r>
            <a:r>
              <a:rPr lang="da-DK" dirty="0"/>
              <a:t>e</a:t>
            </a:r>
            <a:r>
              <a:rPr lang="da-DK" baseline="-25000" dirty="0"/>
              <a:t>2</a:t>
            </a:r>
            <a:r>
              <a:rPr lang="da-DK" dirty="0"/>
              <a:t> | e</a:t>
            </a:r>
            <a:r>
              <a:rPr lang="da-DK" baseline="-25000" dirty="0"/>
              <a:t>1</a:t>
            </a:r>
            <a:r>
              <a:rPr lang="da-DK" dirty="0"/>
              <a:t> ? e</a:t>
            </a:r>
            <a:r>
              <a:rPr lang="da-DK" baseline="-25000" dirty="0"/>
              <a:t>2</a:t>
            </a:r>
            <a:r>
              <a:rPr lang="da-DK" dirty="0"/>
              <a:t> | run p | </a:t>
            </a:r>
            <a:r>
              <a:rPr lang="en-US" dirty="0" smtClean="0"/>
              <a:t>atomic</a:t>
            </a:r>
            <a:r>
              <a:rPr lang="da-DK" dirty="0" smtClean="0"/>
              <a:t> e</a:t>
            </a:r>
          </a:p>
          <a:p>
            <a:pPr marL="0" indent="0">
              <a:buNone/>
            </a:pPr>
            <a:r>
              <a:rPr lang="da-DK" dirty="0"/>
              <a:t>t</a:t>
            </a:r>
            <a:r>
              <a:rPr lang="da-DK" dirty="0" smtClean="0"/>
              <a:t>	    ::= </a:t>
            </a:r>
            <a:r>
              <a:rPr lang="da-DK" dirty="0" err="1" smtClean="0"/>
              <a:t>int</a:t>
            </a:r>
            <a:r>
              <a:rPr lang="da-DK" dirty="0" smtClean="0"/>
              <a:t> | </a:t>
            </a:r>
            <a:r>
              <a:rPr lang="da-DK" dirty="0" err="1" smtClean="0"/>
              <a:t>chan</a:t>
            </a:r>
            <a:r>
              <a:rPr lang="da-DK" dirty="0" smtClean="0"/>
              <a:t> | </a:t>
            </a:r>
            <a:r>
              <a:rPr lang="da-DK" dirty="0" err="1" smtClean="0"/>
              <a:t>mtype</a:t>
            </a:r>
            <a:r>
              <a:rPr lang="da-DK" dirty="0" smtClean="0"/>
              <a:t> | bit</a:t>
            </a:r>
          </a:p>
          <a:p>
            <a:pPr marL="0" indent="0">
              <a:buNone/>
            </a:pPr>
            <a:r>
              <a:rPr lang="da-DK" dirty="0"/>
              <a:t>x</a:t>
            </a:r>
            <a:r>
              <a:rPr lang="da-DK" dirty="0" smtClean="0"/>
              <a:t> 	    ::= true | false | v | ()</a:t>
            </a:r>
            <a:endParaRPr lang="da-DK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dirty="0" smtClean="0"/>
              <a:t>where</a:t>
            </a:r>
            <a:r>
              <a:rPr lang="da-DK" sz="2200" dirty="0" smtClean="0"/>
              <a:t> </a:t>
            </a:r>
            <a:r>
              <a:rPr lang="da-DK" sz="2200" dirty="0"/>
              <a:t>id is an </a:t>
            </a:r>
            <a:r>
              <a:rPr lang="en-US" sz="2200" dirty="0" smtClean="0"/>
              <a:t>identifier</a:t>
            </a:r>
            <a:r>
              <a:rPr lang="da-DK" sz="2200" dirty="0" smtClean="0"/>
              <a:t>, </a:t>
            </a:r>
            <a:r>
              <a:rPr lang="da-DK" sz="2200" dirty="0" err="1" smtClean="0"/>
              <a:t>be</a:t>
            </a:r>
            <a:r>
              <a:rPr lang="da-DK" sz="2200" dirty="0" smtClean="0"/>
              <a:t> </a:t>
            </a:r>
            <a:r>
              <a:rPr lang="da-DK" sz="2200" dirty="0"/>
              <a:t>is a </a:t>
            </a:r>
            <a:r>
              <a:rPr lang="en-US" sz="2200" dirty="0" err="1" smtClean="0"/>
              <a:t>boolean</a:t>
            </a:r>
            <a:r>
              <a:rPr lang="da-DK" sz="2200" dirty="0" smtClean="0"/>
              <a:t> </a:t>
            </a:r>
            <a:r>
              <a:rPr lang="en-US" sz="2200" dirty="0" smtClean="0"/>
              <a:t>expression and v is an integer value</a:t>
            </a:r>
            <a:endParaRPr lang="da-DK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60CE-5150-2444-B910-4590E6C72CEA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17399" y="1155606"/>
            <a:ext cx="1869401" cy="524063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Process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111102"/>
            <a:ext cx="3557328" cy="452578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57200" y="1658524"/>
            <a:ext cx="1834731" cy="452578"/>
          </a:xfrm>
          <a:prstGeom prst="round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67413" y="3668142"/>
            <a:ext cx="971176" cy="417557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817399" y="1688478"/>
            <a:ext cx="1869401" cy="524063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Expression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602941" y="3660757"/>
            <a:ext cx="1526403" cy="452578"/>
          </a:xfrm>
          <a:prstGeom prst="roundRect">
            <a:avLst/>
          </a:prstGeom>
          <a:noFill/>
          <a:ln w="127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198" y="2648406"/>
            <a:ext cx="5403129" cy="452578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7200" y="4145296"/>
            <a:ext cx="5250730" cy="452578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57198" y="4634774"/>
            <a:ext cx="4196126" cy="449844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817399" y="2212541"/>
            <a:ext cx="1869401" cy="524063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 Flow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6817399" y="2736604"/>
            <a:ext cx="1869401" cy="524063"/>
          </a:xfrm>
          <a:prstGeom prst="round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Channels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553439" y="3139375"/>
            <a:ext cx="4306890" cy="452578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553440" y="3668143"/>
            <a:ext cx="2854208" cy="452578"/>
          </a:xfrm>
          <a:prstGeom prst="roundRect">
            <a:avLst/>
          </a:prstGeom>
          <a:noFill/>
          <a:ln w="12700" cmpd="sng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7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Action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small step operational semantics in which each step has two actions</a:t>
            </a:r>
          </a:p>
          <a:p>
            <a:pPr lvl="1"/>
            <a:r>
              <a:rPr lang="en-US" dirty="0" smtClean="0"/>
              <a:t>Local Action (sequential)</a:t>
            </a:r>
          </a:p>
          <a:p>
            <a:pPr lvl="1"/>
            <a:r>
              <a:rPr lang="en-US" dirty="0" smtClean="0"/>
              <a:t>Global Action (concurrent)</a:t>
            </a:r>
          </a:p>
          <a:p>
            <a:r>
              <a:rPr lang="en-US" dirty="0" smtClean="0"/>
              <a:t>Dual Action Semantics is useful for</a:t>
            </a:r>
          </a:p>
          <a:p>
            <a:pPr lvl="1"/>
            <a:r>
              <a:rPr lang="en-US" dirty="0" smtClean="0"/>
              <a:t>Isolating concurrency </a:t>
            </a:r>
          </a:p>
          <a:p>
            <a:pPr lvl="1"/>
            <a:r>
              <a:rPr lang="en-US" dirty="0" smtClean="0"/>
              <a:t>Supporting non-determinism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B42E-7E55-4C49-8DB9-BA2319BDE02F}" type="datetime1">
              <a:rPr lang="en-SG" smtClean="0"/>
              <a:t>28/7/2013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 Refinement Calculus for Promela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A6617-25DF-944D-9F20-52ED329F7C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1108</Words>
  <Application>Microsoft Office PowerPoint</Application>
  <PresentationFormat>On-screen Show (4:3)</PresentationFormat>
  <Paragraphs>361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A Refinement Calculus  for Promela</vt:lpstr>
      <vt:lpstr>Formal Development</vt:lpstr>
      <vt:lpstr>The SPIN Model Checker</vt:lpstr>
      <vt:lpstr>Promela Refinement</vt:lpstr>
      <vt:lpstr>Key Contributions</vt:lpstr>
      <vt:lpstr>Outline</vt:lpstr>
      <vt:lpstr>Featherweight Promela (FP)</vt:lpstr>
      <vt:lpstr>Syntax of FP</vt:lpstr>
      <vt:lpstr>Dual Action Semantics</vt:lpstr>
      <vt:lpstr>Operational Semantics</vt:lpstr>
      <vt:lpstr>Example</vt:lpstr>
      <vt:lpstr>Semantics and Refinement</vt:lpstr>
      <vt:lpstr>Refinement Calculus</vt:lpstr>
      <vt:lpstr>Data Refinement</vt:lpstr>
      <vt:lpstr>Control Refinement</vt:lpstr>
      <vt:lpstr>Non-deterministic Choice</vt:lpstr>
      <vt:lpstr>Synchronization Refinement</vt:lpstr>
      <vt:lpstr>Features for Core Language</vt:lpstr>
      <vt:lpstr>More in the Paper</vt:lpstr>
      <vt:lpstr>Implementation</vt:lpstr>
      <vt:lpstr>Experiments</vt:lpstr>
      <vt:lpstr>Results</vt:lpstr>
      <vt:lpstr>Limitations</vt:lpstr>
      <vt:lpstr>Conclusions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Refinement Calculus  for Promela</dc:title>
  <dc:creator>Asankhaya Sharma</dc:creator>
  <cp:keywords>Promela</cp:keywords>
  <cp:lastModifiedBy>Sakhee Dheer</cp:lastModifiedBy>
  <cp:revision>87</cp:revision>
  <dcterms:created xsi:type="dcterms:W3CDTF">2013-06-29T10:27:06Z</dcterms:created>
  <dcterms:modified xsi:type="dcterms:W3CDTF">2013-07-28T13:36:15Z</dcterms:modified>
</cp:coreProperties>
</file>