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61" r:id="rId3"/>
    <p:sldId id="257" r:id="rId4"/>
    <p:sldId id="262" r:id="rId5"/>
    <p:sldId id="265" r:id="rId6"/>
    <p:sldId id="263" r:id="rId7"/>
    <p:sldId id="260" r:id="rId8"/>
    <p:sldId id="266" r:id="rId9"/>
    <p:sldId id="267" r:id="rId10"/>
    <p:sldId id="268" r:id="rId11"/>
    <p:sldId id="269" r:id="rId12"/>
    <p:sldId id="270" r:id="rId13"/>
    <p:sldId id="273" r:id="rId14"/>
    <p:sldId id="271" r:id="rId15"/>
    <p:sldId id="272" r:id="rId16"/>
    <p:sldId id="274" r:id="rId17"/>
    <p:sldId id="276" r:id="rId18"/>
    <p:sldId id="275"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28" autoAdjust="0"/>
    <p:restoredTop sz="93165" autoAdjust="0"/>
  </p:normalViewPr>
  <p:slideViewPr>
    <p:cSldViewPr>
      <p:cViewPr varScale="1">
        <p:scale>
          <a:sx n="86" d="100"/>
          <a:sy n="86" d="100"/>
        </p:scale>
        <p:origin x="1140"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9C6DF05-F767-4B40-B455-560FBDB0FC2E}" type="datetimeFigureOut">
              <a:rPr lang="en-US" smtClean="0"/>
              <a:t>7/28/2013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F8FE07-AED8-42F3-8D83-0E9EF3428D3C}" type="slidenum">
              <a:rPr lang="en-US" smtClean="0"/>
              <a:t>‹#›</a:t>
            </a:fld>
            <a:endParaRPr lang="en-US" dirty="0"/>
          </a:p>
        </p:txBody>
      </p:sp>
    </p:spTree>
    <p:extLst>
      <p:ext uri="{BB962C8B-B14F-4D97-AF65-F5344CB8AC3E}">
        <p14:creationId xmlns:p14="http://schemas.microsoft.com/office/powerpoint/2010/main" val="336046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F8FE07-AED8-42F3-8D83-0E9EF3428D3C}" type="slidenum">
              <a:rPr lang="en-US" smtClean="0"/>
              <a:t>4</a:t>
            </a:fld>
            <a:endParaRPr lang="en-US" dirty="0"/>
          </a:p>
        </p:txBody>
      </p:sp>
    </p:spTree>
    <p:extLst>
      <p:ext uri="{BB962C8B-B14F-4D97-AF65-F5344CB8AC3E}">
        <p14:creationId xmlns:p14="http://schemas.microsoft.com/office/powerpoint/2010/main" val="700417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F8FE07-AED8-42F3-8D83-0E9EF3428D3C}" type="slidenum">
              <a:rPr lang="en-US" smtClean="0"/>
              <a:t>5</a:t>
            </a:fld>
            <a:endParaRPr lang="en-US"/>
          </a:p>
        </p:txBody>
      </p:sp>
    </p:spTree>
    <p:extLst>
      <p:ext uri="{BB962C8B-B14F-4D97-AF65-F5344CB8AC3E}">
        <p14:creationId xmlns:p14="http://schemas.microsoft.com/office/powerpoint/2010/main" val="7004176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AF8FE07-AED8-42F3-8D83-0E9EF3428D3C}" type="slidenum">
              <a:rPr lang="en-US" smtClean="0"/>
              <a:t>9</a:t>
            </a:fld>
            <a:endParaRPr lang="en-US"/>
          </a:p>
        </p:txBody>
      </p:sp>
    </p:spTree>
    <p:extLst>
      <p:ext uri="{BB962C8B-B14F-4D97-AF65-F5344CB8AC3E}">
        <p14:creationId xmlns:p14="http://schemas.microsoft.com/office/powerpoint/2010/main" val="255337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1FDE7-14E8-4666-830B-86812A67755B}" type="slidenum">
              <a:rPr lang="en-US" smtClean="0"/>
              <a:t>‹#›</a:t>
            </a:fld>
            <a:endParaRPr lang="en-US" dirty="0"/>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1FDE7-14E8-4666-830B-86812A67755B}"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10" name="Content Placeholder 9"/>
          <p:cNvSpPr>
            <a:spLocks noGrp="1"/>
          </p:cNvSpPr>
          <p:nvPr>
            <p:ph sz="quarter" idx="13"/>
          </p:nvPr>
        </p:nvSpPr>
        <p:spPr>
          <a:xfrm>
            <a:off x="1143000" y="731520"/>
            <a:ext cx="6400800"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1FDE7-14E8-4666-830B-86812A67755B}" type="slidenum">
              <a:rPr lang="en-US" smtClean="0"/>
              <a:t>‹#›</a:t>
            </a:fld>
            <a:endParaRPr lang="en-US" dirty="0"/>
          </a:p>
        </p:txBody>
      </p:sp>
      <p:sp>
        <p:nvSpPr>
          <p:cNvPr id="8" name="Title 7"/>
          <p:cNvSpPr>
            <a:spLocks noGrp="1"/>
          </p:cNvSpPr>
          <p:nvPr>
            <p:ph type="title"/>
          </p:nvPr>
        </p:nvSpPr>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731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731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8D1FDE7-14E8-4666-830B-86812A67755B}" type="slidenum">
              <a:rPr lang="en-US" smtClean="0"/>
              <a:t>‹#›</a:t>
            </a:fld>
            <a:endParaRPr lang="en-US" dirty="0"/>
          </a:p>
        </p:txBody>
      </p:sp>
      <p:sp>
        <p:nvSpPr>
          <p:cNvPr id="10" name="Title 9"/>
          <p:cNvSpPr>
            <a:spLocks noGrp="1"/>
          </p:cNvSpPr>
          <p:nvPr>
            <p:ph type="title"/>
          </p:nvPr>
        </p:nvSpPr>
        <p:spPr/>
        <p:txBody>
          <a:body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1FDE7-14E8-4666-830B-86812A67755B}" type="slidenum">
              <a:rPr lang="en-US" smtClean="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B493784-ED26-4C20-B968-672EF4756D20}" type="datetimeFigureOut">
              <a:rPr lang="en-US" smtClean="0"/>
              <a:t>7/28/2013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8D1FDE7-14E8-4666-830B-86812A67755B}" type="slidenum">
              <a:rPr lang="en-US" smtClean="0"/>
              <a:t>‹#›</a:t>
            </a:fld>
            <a:endParaRPr lang="en-US" dirty="0"/>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DB493784-ED26-4C20-B968-672EF4756D20}" type="datetimeFigureOut">
              <a:rPr lang="en-US" smtClean="0"/>
              <a:t>7/28/2013</a:t>
            </a:fld>
            <a:endParaRPr lang="en-US" dirty="0"/>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88D1FDE7-14E8-4666-830B-86812A67755B}"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iming>
    <p:tnLst>
      <p:par>
        <p:cTn id="1" dur="indefinite" restart="never" nodeType="tmRoot"/>
      </p:par>
    </p:tnLst>
  </p:timing>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200400" y="5105400"/>
            <a:ext cx="5637010" cy="882119"/>
          </a:xfrm>
        </p:spPr>
        <p:txBody>
          <a:bodyPr/>
          <a:lstStyle/>
          <a:p>
            <a:pPr algn="r"/>
            <a:r>
              <a:rPr lang="en-US" dirty="0" smtClean="0"/>
              <a:t>Sakhee Dheer</a:t>
            </a:r>
          </a:p>
          <a:p>
            <a:pPr algn="r"/>
            <a:r>
              <a:rPr lang="en-US" dirty="0" smtClean="0"/>
              <a:t>Asankhaya Sharma</a:t>
            </a:r>
            <a:endParaRPr lang="en-US" dirty="0"/>
          </a:p>
        </p:txBody>
      </p:sp>
      <p:sp>
        <p:nvSpPr>
          <p:cNvPr id="2" name="Title 1"/>
          <p:cNvSpPr>
            <a:spLocks noGrp="1"/>
          </p:cNvSpPr>
          <p:nvPr>
            <p:ph type="ctrTitle"/>
          </p:nvPr>
        </p:nvSpPr>
        <p:spPr>
          <a:xfrm>
            <a:off x="838200" y="609600"/>
            <a:ext cx="7175351" cy="3429000"/>
          </a:xfrm>
        </p:spPr>
        <p:txBody>
          <a:bodyPr/>
          <a:lstStyle/>
          <a:p>
            <a:pPr marL="182880" indent="0" algn="ctr">
              <a:buNone/>
            </a:pPr>
            <a:r>
              <a:rPr lang="en-US" sz="3200" dirty="0" smtClean="0">
                <a:effectLst/>
              </a:rPr>
              <a:t/>
            </a:r>
            <a:br>
              <a:rPr lang="en-US" sz="3200" dirty="0" smtClean="0">
                <a:effectLst/>
              </a:rPr>
            </a:br>
            <a:r>
              <a:rPr lang="en-US" sz="4000" dirty="0" smtClean="0">
                <a:effectLst/>
              </a:rPr>
              <a:t>Cloud-based </a:t>
            </a:r>
            <a:br>
              <a:rPr lang="en-US" sz="4000" dirty="0" smtClean="0">
                <a:effectLst/>
              </a:rPr>
            </a:br>
            <a:r>
              <a:rPr lang="en-US" sz="4000" dirty="0" smtClean="0">
                <a:effectLst/>
              </a:rPr>
              <a:t>Document </a:t>
            </a:r>
            <a:r>
              <a:rPr lang="en-US" sz="4000" dirty="0">
                <a:effectLst/>
              </a:rPr>
              <a:t>Delivery Service </a:t>
            </a:r>
            <a:r>
              <a:rPr lang="en-US" sz="4000" dirty="0" smtClean="0">
                <a:effectLst/>
              </a:rPr>
              <a:t/>
            </a:r>
            <a:br>
              <a:rPr lang="en-US" sz="4000" dirty="0" smtClean="0">
                <a:effectLst/>
              </a:rPr>
            </a:br>
            <a:r>
              <a:rPr lang="en-US" sz="4000" dirty="0" smtClean="0">
                <a:effectLst/>
              </a:rPr>
              <a:t>for </a:t>
            </a:r>
            <a:r>
              <a:rPr lang="en-US" sz="4000" dirty="0">
                <a:effectLst/>
              </a:rPr>
              <a:t>Emerging Markets </a:t>
            </a:r>
            <a:r>
              <a:rPr lang="en-US" dirty="0">
                <a:effectLst/>
              </a:rPr>
              <a:t/>
            </a:r>
            <a:br>
              <a:rPr lang="en-US" dirty="0">
                <a:effectLst/>
              </a:rPr>
            </a:br>
            <a:endParaRPr lang="en-US" dirty="0"/>
          </a:p>
        </p:txBody>
      </p:sp>
    </p:spTree>
    <p:extLst>
      <p:ext uri="{BB962C8B-B14F-4D97-AF65-F5344CB8AC3E}">
        <p14:creationId xmlns:p14="http://schemas.microsoft.com/office/powerpoint/2010/main" val="349243896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607" r="607"/>
          <a:stretch>
            <a:fillRect/>
          </a:stretch>
        </p:blipFill>
        <p:spPr>
          <a:xfrm>
            <a:off x="4191000" y="1143000"/>
            <a:ext cx="4398975" cy="4800600"/>
          </a:xfrm>
        </p:spPr>
      </p:pic>
      <p:sp>
        <p:nvSpPr>
          <p:cNvPr id="3" name="Text Placeholder 2"/>
          <p:cNvSpPr>
            <a:spLocks noGrp="1"/>
          </p:cNvSpPr>
          <p:nvPr>
            <p:ph type="body" sz="half" idx="2"/>
          </p:nvPr>
        </p:nvSpPr>
        <p:spPr>
          <a:xfrm>
            <a:off x="381000" y="1066800"/>
            <a:ext cx="4267200" cy="5257800"/>
          </a:xfrm>
        </p:spPr>
        <p:txBody>
          <a:bodyPr>
            <a:normAutofit fontScale="25000" lnSpcReduction="20000"/>
          </a:bodyPr>
          <a:lstStyle/>
          <a:p>
            <a:endParaRPr lang="en-US" dirty="0" smtClean="0"/>
          </a:p>
          <a:p>
            <a:endParaRPr lang="en-US" sz="5500" dirty="0" smtClean="0"/>
          </a:p>
          <a:p>
            <a:pPr marL="0" lvl="0" indent="0">
              <a:buNone/>
            </a:pPr>
            <a:r>
              <a:rPr lang="en-US" sz="5500" i="1" u="sng" dirty="0" smtClean="0"/>
              <a:t>1. Authentication</a:t>
            </a:r>
            <a:r>
              <a:rPr lang="en-US" sz="5500" i="1" u="sng" dirty="0"/>
              <a:t>:</a:t>
            </a:r>
            <a:endParaRPr lang="en-US" sz="5500" u="sng" dirty="0"/>
          </a:p>
          <a:p>
            <a:pPr marL="0" indent="0">
              <a:buNone/>
            </a:pPr>
            <a:endParaRPr lang="en-US" sz="5500" dirty="0"/>
          </a:p>
          <a:p>
            <a:r>
              <a:rPr lang="en-US" sz="5500" dirty="0"/>
              <a:t>Each requestor is authenticated using the registered username and password provided during registration. </a:t>
            </a:r>
            <a:endParaRPr lang="en-US" sz="5500" dirty="0" smtClean="0"/>
          </a:p>
          <a:p>
            <a:pPr marL="0" indent="0">
              <a:buNone/>
            </a:pPr>
            <a:endParaRPr lang="en-US" sz="5500" dirty="0"/>
          </a:p>
          <a:p>
            <a:pPr marL="0" lvl="0" indent="0">
              <a:buNone/>
            </a:pPr>
            <a:r>
              <a:rPr lang="en-US" sz="5500" i="1" u="sng" dirty="0" smtClean="0"/>
              <a:t>2. Web </a:t>
            </a:r>
            <a:r>
              <a:rPr lang="en-US" sz="5500" i="1" u="sng" dirty="0"/>
              <a:t>Request:</a:t>
            </a:r>
            <a:endParaRPr lang="en-US" sz="5500" u="sng" dirty="0"/>
          </a:p>
          <a:p>
            <a:pPr marL="0" indent="0">
              <a:buNone/>
            </a:pPr>
            <a:endParaRPr lang="en-US" sz="5500" dirty="0"/>
          </a:p>
          <a:p>
            <a:r>
              <a:rPr lang="en-US" sz="5500" dirty="0" smtClean="0"/>
              <a:t>When </a:t>
            </a:r>
            <a:r>
              <a:rPr lang="en-US" sz="5500" dirty="0"/>
              <a:t>an authenticated user </a:t>
            </a:r>
            <a:r>
              <a:rPr lang="en-US" sz="5500" dirty="0" smtClean="0"/>
              <a:t>requests for a </a:t>
            </a:r>
            <a:r>
              <a:rPr lang="en-US" sz="5500" dirty="0"/>
              <a:t>documents from the digital libraries. </a:t>
            </a:r>
          </a:p>
          <a:p>
            <a:endParaRPr lang="en-US" sz="5500" dirty="0" smtClean="0"/>
          </a:p>
          <a:p>
            <a:pPr marL="0" lvl="0" indent="0">
              <a:buNone/>
            </a:pPr>
            <a:r>
              <a:rPr lang="en-US" sz="5500" i="1" u="sng" dirty="0" smtClean="0"/>
              <a:t>3. Ensure </a:t>
            </a:r>
            <a:r>
              <a:rPr lang="en-US" sz="5500" i="1" u="sng" dirty="0"/>
              <a:t>Fair Use:</a:t>
            </a:r>
            <a:endParaRPr lang="en-US" sz="5500" u="sng" dirty="0"/>
          </a:p>
          <a:p>
            <a:pPr marL="0" indent="0">
              <a:buNone/>
            </a:pPr>
            <a:endParaRPr lang="en-US" sz="5500" dirty="0"/>
          </a:p>
          <a:p>
            <a:r>
              <a:rPr lang="en-US" sz="5500" dirty="0" smtClean="0"/>
              <a:t>A white </a:t>
            </a:r>
            <a:r>
              <a:rPr lang="en-US" sz="5500" dirty="0"/>
              <a:t>list is maintained which will contain all the allowable domains, preferably only the links of the digital libraries which can be accessed using the cloud-based website. </a:t>
            </a:r>
            <a:endParaRPr lang="en-US" sz="5500" dirty="0" smtClean="0"/>
          </a:p>
          <a:p>
            <a:endParaRPr lang="en-US" sz="5500" dirty="0"/>
          </a:p>
          <a:p>
            <a:r>
              <a:rPr lang="en-US" sz="5500" dirty="0"/>
              <a:t>the requests from the queue and ensure that we do not unnecessarily bombard the digital libraries with sudden traffic. </a:t>
            </a:r>
            <a:endParaRPr lang="en-US" sz="5500" dirty="0" smtClean="0"/>
          </a:p>
          <a:p>
            <a:endParaRPr lang="en-US" sz="5500" dirty="0"/>
          </a:p>
          <a:p>
            <a:endParaRPr lang="en-US" sz="3800" dirty="0"/>
          </a:p>
        </p:txBody>
      </p:sp>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Cloud Based Document Delivery Service</a:t>
            </a:r>
          </a:p>
        </p:txBody>
      </p:sp>
    </p:spTree>
    <p:extLst>
      <p:ext uri="{BB962C8B-B14F-4D97-AF65-F5344CB8AC3E}">
        <p14:creationId xmlns:p14="http://schemas.microsoft.com/office/powerpoint/2010/main" val="9828011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Cloud Based Document Delivery Service</a:t>
            </a:r>
          </a:p>
        </p:txBody>
      </p:sp>
      <p:pic>
        <p:nvPicPr>
          <p:cNvPr id="6147"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066800"/>
            <a:ext cx="78867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2"/>
          <p:cNvSpPr txBox="1">
            <a:spLocks/>
          </p:cNvSpPr>
          <p:nvPr/>
        </p:nvSpPr>
        <p:spPr>
          <a:xfrm>
            <a:off x="533400" y="4038600"/>
            <a:ext cx="8001000" cy="2590800"/>
          </a:xfrm>
          <a:prstGeom prst="rect">
            <a:avLst/>
          </a:prstGeom>
        </p:spPr>
        <p:txBody>
          <a:bodyPr vert="horz" lIns="91440" tIns="45720" rIns="91440" bIns="45720" rtlCol="0" anchor="b">
            <a:normAutofit fontScale="85000" lnSpcReduction="10000"/>
          </a:bodyPr>
          <a:lstStyle>
            <a:lvl1pPr marL="1828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9pPr>
          </a:lstStyle>
          <a:p>
            <a:r>
              <a:rPr lang="en-US" dirty="0">
                <a:solidFill>
                  <a:schemeClr val="bg2">
                    <a:lumMod val="25000"/>
                  </a:schemeClr>
                </a:solidFill>
              </a:rPr>
              <a:t>A logged in user can now issue web requests to get the required document, these requests are handled by our web proxy and put in a queue. </a:t>
            </a:r>
            <a:endParaRPr lang="en-US" dirty="0" smtClean="0">
              <a:solidFill>
                <a:schemeClr val="bg2">
                  <a:lumMod val="25000"/>
                </a:schemeClr>
              </a:solidFill>
            </a:endParaRPr>
          </a:p>
          <a:p>
            <a:pPr marL="0" indent="0">
              <a:buNone/>
            </a:pPr>
            <a:endParaRPr lang="en-US" dirty="0">
              <a:solidFill>
                <a:schemeClr val="bg2">
                  <a:lumMod val="25000"/>
                </a:schemeClr>
              </a:solidFill>
            </a:endParaRPr>
          </a:p>
          <a:p>
            <a:r>
              <a:rPr lang="en-US" dirty="0">
                <a:solidFill>
                  <a:schemeClr val="bg2">
                    <a:lumMod val="25000"/>
                  </a:schemeClr>
                </a:solidFill>
              </a:rPr>
              <a:t>A worker role instance reads the queue of pending web requests for documents, retrieves the document and then the response is sent back to the web role to display to the </a:t>
            </a:r>
            <a:r>
              <a:rPr lang="en-US" dirty="0" smtClean="0">
                <a:solidFill>
                  <a:schemeClr val="bg2">
                    <a:lumMod val="25000"/>
                  </a:schemeClr>
                </a:solidFill>
              </a:rPr>
              <a:t>user.</a:t>
            </a:r>
          </a:p>
          <a:p>
            <a:endParaRPr lang="en-US" dirty="0" smtClean="0">
              <a:solidFill>
                <a:schemeClr val="bg2">
                  <a:lumMod val="25000"/>
                </a:schemeClr>
              </a:solidFill>
            </a:endParaRPr>
          </a:p>
          <a:p>
            <a:pPr marL="0" indent="0">
              <a:buNone/>
            </a:pPr>
            <a:r>
              <a:rPr lang="en-US" u="sng" dirty="0" smtClean="0">
                <a:solidFill>
                  <a:schemeClr val="bg2">
                    <a:lumMod val="25000"/>
                  </a:schemeClr>
                </a:solidFill>
              </a:rPr>
              <a:t>4. Document Cache and Web Response</a:t>
            </a:r>
          </a:p>
          <a:p>
            <a:pPr marL="0" indent="0">
              <a:buNone/>
            </a:pPr>
            <a:endParaRPr lang="en-US" u="sng" dirty="0" smtClean="0">
              <a:solidFill>
                <a:schemeClr val="bg2">
                  <a:lumMod val="25000"/>
                </a:schemeClr>
              </a:solidFill>
            </a:endParaRPr>
          </a:p>
          <a:p>
            <a:r>
              <a:rPr lang="en-US" dirty="0">
                <a:solidFill>
                  <a:schemeClr val="bg2">
                    <a:lumMod val="25000"/>
                  </a:schemeClr>
                </a:solidFill>
              </a:rPr>
              <a:t>Once a web response is received typically in form of the required document (say a .</a:t>
            </a:r>
            <a:r>
              <a:rPr lang="en-US" dirty="0" err="1">
                <a:solidFill>
                  <a:schemeClr val="bg2">
                    <a:lumMod val="25000"/>
                  </a:schemeClr>
                </a:solidFill>
              </a:rPr>
              <a:t>pdf</a:t>
            </a:r>
            <a:r>
              <a:rPr lang="en-US" dirty="0">
                <a:solidFill>
                  <a:schemeClr val="bg2">
                    <a:lumMod val="25000"/>
                  </a:schemeClr>
                </a:solidFill>
              </a:rPr>
              <a:t> file) we cache this response and store it in from of the blob structure in Azure</a:t>
            </a:r>
          </a:p>
        </p:txBody>
      </p:sp>
    </p:spTree>
    <p:extLst>
      <p:ext uri="{BB962C8B-B14F-4D97-AF65-F5344CB8AC3E}">
        <p14:creationId xmlns:p14="http://schemas.microsoft.com/office/powerpoint/2010/main" val="3546471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81000" y="1219200"/>
            <a:ext cx="8229600" cy="2209800"/>
          </a:xfrm>
        </p:spPr>
        <p:txBody>
          <a:bodyPr>
            <a:normAutofit/>
          </a:bodyPr>
          <a:lstStyle/>
          <a:p>
            <a:endParaRPr lang="en-US" sz="1900" dirty="0" smtClean="0"/>
          </a:p>
          <a:p>
            <a:r>
              <a:rPr lang="en-US" sz="1900" dirty="0" smtClean="0"/>
              <a:t>Current </a:t>
            </a:r>
            <a:r>
              <a:rPr lang="en-US" sz="1900" dirty="0"/>
              <a:t>membership </a:t>
            </a:r>
            <a:r>
              <a:rPr lang="en-US" sz="1900" dirty="0" smtClean="0"/>
              <a:t>cost of </a:t>
            </a:r>
            <a:r>
              <a:rPr lang="en-US" sz="1900" dirty="0"/>
              <a:t>IEEE Computer Society digital library is: - </a:t>
            </a:r>
            <a:r>
              <a:rPr lang="en-US" sz="1900" u="sng" dirty="0"/>
              <a:t>$17,595</a:t>
            </a:r>
            <a:r>
              <a:rPr lang="en-US" sz="1900" dirty="0" smtClean="0"/>
              <a:t>.</a:t>
            </a:r>
          </a:p>
          <a:p>
            <a:endParaRPr lang="en-US" sz="1900" dirty="0"/>
          </a:p>
          <a:p>
            <a:r>
              <a:rPr lang="en-US" sz="1900" dirty="0" smtClean="0"/>
              <a:t>Current </a:t>
            </a:r>
            <a:r>
              <a:rPr lang="en-US" sz="1900" dirty="0"/>
              <a:t>membership cost </a:t>
            </a:r>
            <a:r>
              <a:rPr lang="en-US" sz="1900" dirty="0" smtClean="0"/>
              <a:t>of </a:t>
            </a:r>
            <a:r>
              <a:rPr lang="en-US" sz="1900" dirty="0"/>
              <a:t>ACM digital library ranges from </a:t>
            </a:r>
            <a:r>
              <a:rPr lang="en-US" sz="1900" u="sng" dirty="0"/>
              <a:t>$2000 to $15,165 </a:t>
            </a:r>
            <a:r>
              <a:rPr lang="en-US" sz="1900" dirty="0" smtClean="0"/>
              <a:t>(depending </a:t>
            </a:r>
            <a:r>
              <a:rPr lang="en-US" sz="1900" dirty="0"/>
              <a:t>on the size of the </a:t>
            </a:r>
            <a:r>
              <a:rPr lang="en-US" sz="1900" dirty="0" smtClean="0"/>
              <a:t>consortium).</a:t>
            </a:r>
          </a:p>
          <a:p>
            <a:endParaRPr lang="en-US" dirty="0"/>
          </a:p>
        </p:txBody>
      </p:sp>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Cost Effective:- Designed for Emerging Markets</a:t>
            </a:r>
          </a:p>
        </p:txBody>
      </p:sp>
      <p:graphicFrame>
        <p:nvGraphicFramePr>
          <p:cNvPr id="10" name="Table 9"/>
          <p:cNvGraphicFramePr>
            <a:graphicFrameLocks noGrp="1"/>
          </p:cNvGraphicFramePr>
          <p:nvPr>
            <p:extLst>
              <p:ext uri="{D42A27DB-BD31-4B8C-83A1-F6EECF244321}">
                <p14:modId xmlns:p14="http://schemas.microsoft.com/office/powerpoint/2010/main" val="262642252"/>
              </p:ext>
            </p:extLst>
          </p:nvPr>
        </p:nvGraphicFramePr>
        <p:xfrm>
          <a:off x="838200" y="3657600"/>
          <a:ext cx="7467600" cy="1026407"/>
        </p:xfrm>
        <a:graphic>
          <a:graphicData uri="http://schemas.openxmlformats.org/drawingml/2006/table">
            <a:tbl>
              <a:tblPr firstRow="1" firstCol="1" bandRow="1">
                <a:tableStyleId>{5C22544A-7EE6-4342-B048-85BDC9FD1C3A}</a:tableStyleId>
              </a:tblPr>
              <a:tblGrid>
                <a:gridCol w="6060662"/>
                <a:gridCol w="1406938"/>
              </a:tblGrid>
              <a:tr h="457200">
                <a:tc>
                  <a:txBody>
                    <a:bodyPr/>
                    <a:lstStyle/>
                    <a:p>
                      <a:pPr marL="0" marR="0" algn="just">
                        <a:spcBef>
                          <a:spcPts val="0"/>
                        </a:spcBef>
                        <a:spcAft>
                          <a:spcPts val="0"/>
                        </a:spcAft>
                      </a:pPr>
                      <a:r>
                        <a:rPr lang="en-US" sz="1800" dirty="0">
                          <a:effectLst/>
                        </a:rPr>
                        <a:t>Cost per college(assuming 10 are grouped together)</a:t>
                      </a:r>
                      <a:endParaRPr lang="en-US" sz="1800" dirty="0">
                        <a:effectLst/>
                        <a:latin typeface="Times New Roman"/>
                        <a:ea typeface="SimSun"/>
                      </a:endParaRPr>
                    </a:p>
                  </a:txBody>
                  <a:tcPr marL="68580" marR="68580" marT="0" marB="0"/>
                </a:tc>
                <a:tc>
                  <a:txBody>
                    <a:bodyPr/>
                    <a:lstStyle/>
                    <a:p>
                      <a:pPr marL="0" marR="0" algn="just">
                        <a:spcBef>
                          <a:spcPts val="0"/>
                        </a:spcBef>
                        <a:spcAft>
                          <a:spcPts val="0"/>
                        </a:spcAft>
                      </a:pPr>
                      <a:r>
                        <a:rPr lang="en-US" sz="1800" dirty="0">
                          <a:effectLst/>
                        </a:rPr>
                        <a:t>$1.7k</a:t>
                      </a:r>
                      <a:endParaRPr lang="en-US" sz="1800" dirty="0">
                        <a:effectLst/>
                        <a:latin typeface="Times New Roman"/>
                        <a:ea typeface="SimSun"/>
                      </a:endParaRPr>
                    </a:p>
                  </a:txBody>
                  <a:tcPr marL="68580" marR="68580" marT="0" marB="0"/>
                </a:tc>
              </a:tr>
              <a:tr h="569207">
                <a:tc>
                  <a:txBody>
                    <a:bodyPr/>
                    <a:lstStyle/>
                    <a:p>
                      <a:pPr marL="0" marR="0" algn="just">
                        <a:spcBef>
                          <a:spcPts val="0"/>
                        </a:spcBef>
                        <a:spcAft>
                          <a:spcPts val="0"/>
                        </a:spcAft>
                      </a:pPr>
                      <a:r>
                        <a:rPr lang="en-US" sz="1800" dirty="0">
                          <a:effectLst/>
                        </a:rPr>
                        <a:t>One Windows Azure Compute Instance</a:t>
                      </a:r>
                      <a:endParaRPr lang="en-US" sz="1800" dirty="0">
                        <a:effectLst/>
                        <a:latin typeface="Times New Roman"/>
                        <a:ea typeface="SimSun"/>
                      </a:endParaRPr>
                    </a:p>
                  </a:txBody>
                  <a:tcPr marL="68580" marR="68580" marT="0" marB="0"/>
                </a:tc>
                <a:tc>
                  <a:txBody>
                    <a:bodyPr/>
                    <a:lstStyle/>
                    <a:p>
                      <a:pPr marL="0" marR="0" algn="just">
                        <a:spcBef>
                          <a:spcPts val="0"/>
                        </a:spcBef>
                        <a:spcAft>
                          <a:spcPts val="0"/>
                        </a:spcAft>
                      </a:pPr>
                      <a:r>
                        <a:rPr lang="en-US" sz="1800" dirty="0">
                          <a:effectLst/>
                        </a:rPr>
                        <a:t>$80</a:t>
                      </a:r>
                      <a:endParaRPr lang="en-US" sz="1800" dirty="0">
                        <a:effectLst/>
                        <a:latin typeface="Times New Roman"/>
                        <a:ea typeface="SimSun"/>
                      </a:endParaRPr>
                    </a:p>
                  </a:txBody>
                  <a:tcPr marL="68580" marR="68580" marT="0" marB="0"/>
                </a:tc>
              </a:tr>
            </a:tbl>
          </a:graphicData>
        </a:graphic>
      </p:graphicFrame>
    </p:spTree>
    <p:extLst>
      <p:ext uri="{BB962C8B-B14F-4D97-AF65-F5344CB8AC3E}">
        <p14:creationId xmlns:p14="http://schemas.microsoft.com/office/powerpoint/2010/main" val="41850258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Cost Effective:- Designed for Emerging Markets</a:t>
            </a:r>
          </a:p>
        </p:txBody>
      </p:sp>
      <p:graphicFrame>
        <p:nvGraphicFramePr>
          <p:cNvPr id="11" name="Table 10"/>
          <p:cNvGraphicFramePr>
            <a:graphicFrameLocks noGrp="1"/>
          </p:cNvGraphicFramePr>
          <p:nvPr>
            <p:extLst>
              <p:ext uri="{D42A27DB-BD31-4B8C-83A1-F6EECF244321}">
                <p14:modId xmlns:p14="http://schemas.microsoft.com/office/powerpoint/2010/main" val="766829608"/>
              </p:ext>
            </p:extLst>
          </p:nvPr>
        </p:nvGraphicFramePr>
        <p:xfrm>
          <a:off x="609600" y="4724400"/>
          <a:ext cx="7848600" cy="944880"/>
        </p:xfrm>
        <a:graphic>
          <a:graphicData uri="http://schemas.openxmlformats.org/drawingml/2006/table">
            <a:tbl>
              <a:tblPr firstRow="1" firstCol="1" bandRow="1">
                <a:tableStyleId>{5C22544A-7EE6-4342-B048-85BDC9FD1C3A}</a:tableStyleId>
              </a:tblPr>
              <a:tblGrid>
                <a:gridCol w="6395156"/>
                <a:gridCol w="1453444"/>
              </a:tblGrid>
              <a:tr h="457200">
                <a:tc>
                  <a:txBody>
                    <a:bodyPr/>
                    <a:lstStyle/>
                    <a:p>
                      <a:pPr marL="0" marR="0" algn="just">
                        <a:spcBef>
                          <a:spcPts val="0"/>
                        </a:spcBef>
                        <a:spcAft>
                          <a:spcPts val="0"/>
                        </a:spcAft>
                      </a:pPr>
                      <a:r>
                        <a:rPr lang="en-US" sz="1600" dirty="0">
                          <a:effectLst/>
                        </a:rPr>
                        <a:t>Cost of using the above two Azure services(assuming 10 million transactions)</a:t>
                      </a:r>
                      <a:endParaRPr lang="en-US" sz="1600" dirty="0">
                        <a:effectLst/>
                        <a:latin typeface="Times New Roman"/>
                        <a:ea typeface="SimSun"/>
                      </a:endParaRPr>
                    </a:p>
                  </a:txBody>
                  <a:tcPr marL="68580" marR="68580" marT="0" marB="0"/>
                </a:tc>
                <a:tc>
                  <a:txBody>
                    <a:bodyPr/>
                    <a:lstStyle/>
                    <a:p>
                      <a:pPr marL="0" marR="0" algn="just">
                        <a:spcBef>
                          <a:spcPts val="0"/>
                        </a:spcBef>
                        <a:spcAft>
                          <a:spcPts val="0"/>
                        </a:spcAft>
                      </a:pPr>
                      <a:r>
                        <a:rPr lang="en-US" sz="1800" dirty="0">
                          <a:effectLst/>
                        </a:rPr>
                        <a:t>$20</a:t>
                      </a:r>
                      <a:endParaRPr lang="en-US" sz="1800" dirty="0">
                        <a:effectLst/>
                        <a:latin typeface="Times New Roman"/>
                        <a:ea typeface="SimSun"/>
                      </a:endParaRPr>
                    </a:p>
                  </a:txBody>
                  <a:tcPr marL="68580" marR="68580" marT="0" marB="0"/>
                </a:tc>
              </a:tr>
              <a:tr h="457200">
                <a:tc>
                  <a:txBody>
                    <a:bodyPr/>
                    <a:lstStyle/>
                    <a:p>
                      <a:pPr marL="0" marR="0" algn="just">
                        <a:spcBef>
                          <a:spcPts val="0"/>
                        </a:spcBef>
                        <a:spcAft>
                          <a:spcPts val="0"/>
                        </a:spcAft>
                      </a:pPr>
                      <a:r>
                        <a:rPr lang="en-US" sz="1800" dirty="0">
                          <a:effectLst/>
                        </a:rPr>
                        <a:t>Cost per Institution ($1700+($80+$20)/10)</a:t>
                      </a:r>
                      <a:endParaRPr lang="en-US" sz="1800" dirty="0">
                        <a:effectLst/>
                        <a:latin typeface="Times New Roman"/>
                        <a:ea typeface="SimSun"/>
                      </a:endParaRPr>
                    </a:p>
                  </a:txBody>
                  <a:tcPr marL="68580" marR="68580" marT="0" marB="0"/>
                </a:tc>
                <a:tc>
                  <a:txBody>
                    <a:bodyPr/>
                    <a:lstStyle/>
                    <a:p>
                      <a:pPr marL="0" marR="0" algn="just">
                        <a:spcBef>
                          <a:spcPts val="0"/>
                        </a:spcBef>
                        <a:spcAft>
                          <a:spcPts val="0"/>
                        </a:spcAft>
                      </a:pPr>
                      <a:r>
                        <a:rPr lang="en-US" sz="1800" dirty="0">
                          <a:effectLst/>
                        </a:rPr>
                        <a:t>$1710</a:t>
                      </a:r>
                      <a:endParaRPr lang="en-US" sz="1800" dirty="0">
                        <a:effectLst/>
                        <a:latin typeface="Times New Roman"/>
                        <a:ea typeface="SimSun"/>
                      </a:endParaRPr>
                    </a:p>
                  </a:txBody>
                  <a:tcPr marL="68580" marR="68580" marT="0" marB="0"/>
                </a:tc>
              </a:tr>
            </a:tbl>
          </a:graphicData>
        </a:graphic>
      </p:graphicFrame>
      <p:sp>
        <p:nvSpPr>
          <p:cNvPr id="12" name="Text Placeholder 2"/>
          <p:cNvSpPr txBox="1">
            <a:spLocks/>
          </p:cNvSpPr>
          <p:nvPr/>
        </p:nvSpPr>
        <p:spPr>
          <a:xfrm>
            <a:off x="381000" y="1447800"/>
            <a:ext cx="8229600" cy="2819400"/>
          </a:xfrm>
          <a:prstGeom prst="rect">
            <a:avLst/>
          </a:prstGeom>
        </p:spPr>
        <p:txBody>
          <a:bodyPr vert="horz" lIns="91440" tIns="45720" rIns="91440" bIns="45720" rtlCol="0" anchor="b">
            <a:normAutofit fontScale="47500" lnSpcReduction="20000"/>
          </a:bodyPr>
          <a:lstStyle>
            <a:lvl1pPr marL="1828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9pPr>
          </a:lstStyle>
          <a:p>
            <a:r>
              <a:rPr lang="en-US" sz="4000" dirty="0" smtClean="0"/>
              <a:t>The cloud services that we will be using to make our framework functional would fall under 2 categories:-</a:t>
            </a:r>
          </a:p>
          <a:p>
            <a:endParaRPr lang="en-US" sz="4000" dirty="0" smtClean="0"/>
          </a:p>
          <a:p>
            <a:pPr marL="1085850" lvl="2" indent="-171450">
              <a:buFont typeface="Arial" pitchFamily="34" charset="0"/>
              <a:buChar char="•"/>
            </a:pPr>
            <a:r>
              <a:rPr lang="en-US" sz="4000" dirty="0" smtClean="0"/>
              <a:t>Windows Azure Content Delivery Network(CDN)</a:t>
            </a:r>
          </a:p>
          <a:p>
            <a:pPr marL="1085850" lvl="2" indent="-171450">
              <a:buFont typeface="Arial" pitchFamily="34" charset="0"/>
              <a:buChar char="•"/>
            </a:pPr>
            <a:r>
              <a:rPr lang="en-US" sz="4000" dirty="0" smtClean="0"/>
              <a:t>Windows Azure Storage</a:t>
            </a:r>
          </a:p>
          <a:p>
            <a:pPr marL="1085850" lvl="2" indent="-171450">
              <a:buFont typeface="Arial" pitchFamily="34" charset="0"/>
              <a:buChar char="•"/>
            </a:pPr>
            <a:endParaRPr lang="en-US" sz="4000" dirty="0" smtClean="0"/>
          </a:p>
          <a:p>
            <a:r>
              <a:rPr lang="en-US" sz="4000" dirty="0" smtClean="0"/>
              <a:t>The above services cost 0.01/10k transactions.</a:t>
            </a:r>
          </a:p>
          <a:p>
            <a:r>
              <a:rPr lang="en-US" sz="4000" dirty="0" smtClean="0"/>
              <a:t>So for every request to fetch a document:-</a:t>
            </a:r>
          </a:p>
          <a:p>
            <a:endParaRPr lang="en-US" dirty="0"/>
          </a:p>
        </p:txBody>
      </p:sp>
    </p:spTree>
    <p:extLst>
      <p:ext uri="{BB962C8B-B14F-4D97-AF65-F5344CB8AC3E}">
        <p14:creationId xmlns:p14="http://schemas.microsoft.com/office/powerpoint/2010/main" val="256129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79864" y="1752600"/>
            <a:ext cx="3844535" cy="4094914"/>
          </a:xfrm>
        </p:spPr>
        <p:txBody>
          <a:bodyPr>
            <a:normAutofit/>
          </a:bodyPr>
          <a:lstStyle/>
          <a:p>
            <a:r>
              <a:rPr lang="en-US" sz="1900" dirty="0"/>
              <a:t>As seen, the total cost to use the Document Delivery Service on the cloud is minimalistic. </a:t>
            </a:r>
            <a:endParaRPr lang="en-US" sz="1900" dirty="0" smtClean="0"/>
          </a:p>
          <a:p>
            <a:pPr marL="0" indent="0">
              <a:buNone/>
            </a:pPr>
            <a:endParaRPr lang="en-US" sz="1900" dirty="0" smtClean="0"/>
          </a:p>
          <a:p>
            <a:r>
              <a:rPr lang="en-US" sz="1900" dirty="0" smtClean="0"/>
              <a:t>We </a:t>
            </a:r>
            <a:r>
              <a:rPr lang="en-US" sz="1900" dirty="0"/>
              <a:t>believe that this service effectively enables the educational institutions to get access to digital libraries which they would not have otherwise, due to economic constraints. </a:t>
            </a:r>
            <a:endParaRPr lang="en-US" dirty="0" smtClean="0"/>
          </a:p>
          <a:p>
            <a:pPr marL="0" indent="0">
              <a:buNone/>
            </a:pPr>
            <a:endParaRPr lang="en-US" dirty="0"/>
          </a:p>
        </p:txBody>
      </p:sp>
      <p:pic>
        <p:nvPicPr>
          <p:cNvPr id="5" name="Picture 2" descr="C:\Users\wasims\Desktop\Cloud\BillG.jpg"/>
          <p:cNvPicPr>
            <a:picLocks noGrp="1" noChangeAspect="1" noChangeArrowheads="1"/>
          </p:cNvPicPr>
          <p:nvPr>
            <p:ph type="pic" idx="1"/>
          </p:nvPr>
        </p:nvPicPr>
        <p:blipFill>
          <a:blip r:embed="rId2">
            <a:extLst>
              <a:ext uri="{28A0092B-C50C-407E-A947-70E740481C1C}">
                <a14:useLocalDpi xmlns:a14="http://schemas.microsoft.com/office/drawing/2010/main" val="0"/>
              </a:ext>
            </a:extLst>
          </a:blip>
          <a:srcRect l="660" r="660"/>
          <a:stretch>
            <a:fillRect/>
          </a:stretch>
        </p:blipFill>
        <p:spPr bwMode="auto">
          <a:xfrm>
            <a:off x="4800600" y="1981200"/>
            <a:ext cx="4114800" cy="3352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bwMode="auto">
          <a:xfrm>
            <a:off x="1979" y="304800"/>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Dare to Dream!! </a:t>
            </a:r>
          </a:p>
        </p:txBody>
      </p:sp>
    </p:spTree>
    <p:extLst>
      <p:ext uri="{BB962C8B-B14F-4D97-AF65-F5344CB8AC3E}">
        <p14:creationId xmlns:p14="http://schemas.microsoft.com/office/powerpoint/2010/main" val="141242255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bwMode="auto">
          <a:xfrm>
            <a:off x="0" y="1752600"/>
            <a:ext cx="9144000" cy="350520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endPar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endParaRPr>
          </a:p>
        </p:txBody>
      </p:sp>
      <p:pic>
        <p:nvPicPr>
          <p:cNvPr id="7" name="Picture 2" descr="Microsoft logo and tagline"/>
          <p:cNvPicPr>
            <a:picLocks noChangeAspect="1" noChangeArrowheads="1"/>
          </p:cNvPicPr>
          <p:nvPr/>
        </p:nvPicPr>
        <p:blipFill>
          <a:blip r:embed="rId2" cstate="print"/>
          <a:srcRect/>
          <a:stretch>
            <a:fillRect/>
          </a:stretch>
        </p:blipFill>
        <p:spPr bwMode="black">
          <a:xfrm>
            <a:off x="498800" y="2590800"/>
            <a:ext cx="8146399" cy="1527014"/>
          </a:xfrm>
          <a:prstGeom prst="rect">
            <a:avLst/>
          </a:prstGeom>
          <a:noFill/>
        </p:spPr>
      </p:pic>
      <p:sp>
        <p:nvSpPr>
          <p:cNvPr id="8" name="TextBox 7"/>
          <p:cNvSpPr txBox="1"/>
          <p:nvPr/>
        </p:nvSpPr>
        <p:spPr>
          <a:xfrm>
            <a:off x="914400" y="5562600"/>
            <a:ext cx="7315200" cy="523220"/>
          </a:xfrm>
          <a:prstGeom prst="rect">
            <a:avLst/>
          </a:prstGeom>
          <a:noFill/>
        </p:spPr>
        <p:txBody>
          <a:bodyPr wrap="square" rtlCol="0">
            <a:spAutoFit/>
          </a:bodyPr>
          <a:lstStyle/>
          <a:p>
            <a:pPr algn="ctr"/>
            <a:r>
              <a:rPr lang="en-US" sz="2800" dirty="0" smtClean="0">
                <a:solidFill>
                  <a:schemeClr val="bg2">
                    <a:lumMod val="10000"/>
                  </a:schemeClr>
                </a:solidFill>
              </a:rPr>
              <a:t>Thank you!!</a:t>
            </a:r>
            <a:endParaRPr lang="en-US" sz="2800" dirty="0">
              <a:solidFill>
                <a:schemeClr val="bg2">
                  <a:lumMod val="10000"/>
                </a:schemeClr>
              </a:solidFill>
            </a:endParaRPr>
          </a:p>
        </p:txBody>
      </p:sp>
    </p:spTree>
    <p:extLst>
      <p:ext uri="{BB962C8B-B14F-4D97-AF65-F5344CB8AC3E}">
        <p14:creationId xmlns:p14="http://schemas.microsoft.com/office/powerpoint/2010/main" val="33931896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79864" y="1219200"/>
            <a:ext cx="7730736" cy="5181600"/>
          </a:xfrm>
          <a:prstGeom prst="rect">
            <a:avLst/>
          </a:prstGeom>
        </p:spPr>
        <p:txBody>
          <a:bodyPr>
            <a:normAutofit fontScale="92500"/>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2100" b="1" dirty="0"/>
              <a:t>Linking to IEEE.</a:t>
            </a:r>
            <a:r>
              <a:rPr lang="en-US" sz="2100" dirty="0"/>
              <a:t> The IEEE and many affiliated societies provide publication and society information via Internet servers. Links to society servers are encouraged and prior consent is not required.</a:t>
            </a:r>
            <a:r>
              <a:rPr lang="en-US" sz="2100" dirty="0" smtClean="0"/>
              <a:t> </a:t>
            </a:r>
          </a:p>
          <a:p>
            <a:endParaRPr lang="en-US" sz="2100" dirty="0" smtClean="0"/>
          </a:p>
          <a:p>
            <a:r>
              <a:rPr lang="en-US" sz="2100" b="1" dirty="0"/>
              <a:t>Third-Party Rights to Reuse IEEE-Copyrighted Material.</a:t>
            </a:r>
            <a:r>
              <a:rPr lang="en-US" sz="2100" dirty="0"/>
              <a:t> Licenses and permissions to use electronic versions of IEEE-copyrighted material (abstracts, full text, etc.) for commercial or other non-IEEE-related purposes may be granted under terms approved by the IEEE Publication Services and Products Board</a:t>
            </a:r>
            <a:r>
              <a:rPr lang="en-US" sz="2100" dirty="0" smtClean="0"/>
              <a:t>.</a:t>
            </a:r>
          </a:p>
          <a:p>
            <a:pPr marL="45720" indent="0">
              <a:buNone/>
            </a:pPr>
            <a:endParaRPr lang="en-US" sz="2100" dirty="0" smtClean="0"/>
          </a:p>
          <a:p>
            <a:r>
              <a:rPr lang="en-US" sz="2100" dirty="0"/>
              <a:t> </a:t>
            </a:r>
            <a:r>
              <a:rPr lang="en-US" sz="2100" b="1" dirty="0"/>
              <a:t>Fees for the reuse of IEEE material </a:t>
            </a:r>
            <a:r>
              <a:rPr lang="en-US" sz="2100" dirty="0"/>
              <a:t>are appropriate for contributing to the cost of original publication, especially where the reuse involves a license to copy, or allows resale, or is of a magnitude that would tend to reduce subscription or other sales income.</a:t>
            </a:r>
            <a:endParaRPr lang="en-US" sz="2100" dirty="0" smtClean="0"/>
          </a:p>
          <a:p>
            <a:pPr marL="0" indent="0">
              <a:buFont typeface="Georgia" pitchFamily="18" charset="0"/>
              <a:buNone/>
            </a:pPr>
            <a:endParaRPr lang="en-US" dirty="0"/>
          </a:p>
        </p:txBody>
      </p:sp>
      <p:sp>
        <p:nvSpPr>
          <p:cNvPr id="3" name="Rectangle 2"/>
          <p:cNvSpPr/>
          <p:nvPr/>
        </p:nvSpPr>
        <p:spPr bwMode="auto">
          <a:xfrm>
            <a:off x="1979" y="304800"/>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Legalities and Fair usage </a:t>
            </a:r>
          </a:p>
        </p:txBody>
      </p:sp>
    </p:spTree>
    <p:extLst>
      <p:ext uri="{BB962C8B-B14F-4D97-AF65-F5344CB8AC3E}">
        <p14:creationId xmlns:p14="http://schemas.microsoft.com/office/powerpoint/2010/main" val="219179054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75906" y="1447800"/>
            <a:ext cx="7730736" cy="4648200"/>
          </a:xfrm>
          <a:prstGeom prst="rect">
            <a:avLst/>
          </a:prstGeom>
        </p:spPr>
        <p:txBody>
          <a:bodyPr>
            <a:normAutofit/>
          </a:bodyPr>
          <a:lst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a:lstStyle>
          <a:p>
            <a:r>
              <a:rPr lang="en-US" sz="1900" b="1" dirty="0" smtClean="0"/>
              <a:t>Fair usage </a:t>
            </a:r>
            <a:r>
              <a:rPr lang="en-US" sz="1900" dirty="0" smtClean="0"/>
              <a:t>is guaranteed through the architectural implementation of the service.</a:t>
            </a:r>
          </a:p>
          <a:p>
            <a:endParaRPr lang="en-US" sz="1900" dirty="0" smtClean="0"/>
          </a:p>
          <a:p>
            <a:r>
              <a:rPr lang="en-US" sz="1900" dirty="0" smtClean="0"/>
              <a:t>White Lists through </a:t>
            </a:r>
            <a:r>
              <a:rPr lang="en-US" sz="1900" dirty="0"/>
              <a:t>W</a:t>
            </a:r>
            <a:r>
              <a:rPr lang="en-US" sz="1900" dirty="0" smtClean="0"/>
              <a:t>indow’s Azure Tables: We ensure that the Document Delivery Service will accept requests only for White Listed websites. This will enable restrictive browsing through our service and negative misuse.</a:t>
            </a:r>
          </a:p>
          <a:p>
            <a:pPr marL="45720" indent="0">
              <a:buNone/>
            </a:pPr>
            <a:endParaRPr lang="en-US" sz="1900" dirty="0" smtClean="0"/>
          </a:p>
          <a:p>
            <a:r>
              <a:rPr lang="en-US" sz="1900" dirty="0" smtClean="0"/>
              <a:t>Ensuring regulated traffic through Window’s Azure Queues: We make sure that heavy flow of requests through our service system will not simultaneously bombard the host digital libraries.</a:t>
            </a:r>
          </a:p>
          <a:p>
            <a:pPr marL="45720" indent="0">
              <a:buNone/>
            </a:pPr>
            <a:r>
              <a:rPr lang="en-US" sz="1900" dirty="0" smtClean="0"/>
              <a:t> </a:t>
            </a:r>
            <a:endParaRPr lang="en-US" sz="1900" dirty="0"/>
          </a:p>
        </p:txBody>
      </p:sp>
      <p:sp>
        <p:nvSpPr>
          <p:cNvPr id="3" name="Rectangle 2"/>
          <p:cNvSpPr/>
          <p:nvPr/>
        </p:nvSpPr>
        <p:spPr bwMode="auto">
          <a:xfrm>
            <a:off x="1979" y="304800"/>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Legalities and Fair usage </a:t>
            </a:r>
          </a:p>
        </p:txBody>
      </p:sp>
    </p:spTree>
    <p:extLst>
      <p:ext uri="{BB962C8B-B14F-4D97-AF65-F5344CB8AC3E}">
        <p14:creationId xmlns:p14="http://schemas.microsoft.com/office/powerpoint/2010/main" val="8541001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8380" y="1351808"/>
            <a:ext cx="5151198" cy="4948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p:nvPr/>
        </p:nvSpPr>
        <p:spPr bwMode="auto">
          <a:xfrm>
            <a:off x="1979" y="304800"/>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3500" spc="-125" dirty="0" smtClean="0">
                <a:ln w="18415" cmpd="sng">
                  <a:noFill/>
                  <a:prstDash val="solid"/>
                </a:ln>
                <a:solidFill>
                  <a:srgbClr val="000000"/>
                </a:solidFill>
                <a:effectLst>
                  <a:glow rad="101600">
                    <a:srgbClr val="CCECFF"/>
                  </a:glow>
                  <a:innerShdw blurRad="114300">
                    <a:prstClr val="black"/>
                  </a:innerShdw>
                </a:effectLst>
                <a:latin typeface="Segoe"/>
              </a:rPr>
              <a:t>Components of the Service</a:t>
            </a:r>
          </a:p>
        </p:txBody>
      </p:sp>
    </p:spTree>
    <p:extLst>
      <p:ext uri="{BB962C8B-B14F-4D97-AF65-F5344CB8AC3E}">
        <p14:creationId xmlns:p14="http://schemas.microsoft.com/office/powerpoint/2010/main" val="293309997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81000" y="1219200"/>
            <a:ext cx="7924799" cy="5085514"/>
          </a:xfrm>
        </p:spPr>
        <p:txBody>
          <a:bodyPr>
            <a:normAutofit lnSpcReduction="10000"/>
          </a:bodyPr>
          <a:lstStyle/>
          <a:p>
            <a:pPr marL="285750" indent="-285750">
              <a:buFont typeface="Arial" pitchFamily="34" charset="0"/>
              <a:buChar char="•"/>
            </a:pPr>
            <a:r>
              <a:rPr lang="en-US" sz="1900" dirty="0">
                <a:solidFill>
                  <a:schemeClr val="bg2">
                    <a:lumMod val="25000"/>
                  </a:schemeClr>
                </a:solidFill>
                <a:latin typeface="Times New Roman" pitchFamily="18" charset="0"/>
                <a:cs typeface="Times New Roman" pitchFamily="18" charset="0"/>
              </a:rPr>
              <a:t>One of the major requirements of a Developing world is Education, more so  Higher Education</a:t>
            </a:r>
          </a:p>
          <a:p>
            <a:pPr marL="285750" indent="-285750">
              <a:buFont typeface="Arial" pitchFamily="34" charset="0"/>
              <a:buChar char="•"/>
            </a:pPr>
            <a:endParaRPr lang="en-US" sz="1900" dirty="0">
              <a:solidFill>
                <a:schemeClr val="bg2">
                  <a:lumMod val="25000"/>
                </a:schemeClr>
              </a:solidFill>
              <a:latin typeface="Times New Roman" pitchFamily="18" charset="0"/>
              <a:cs typeface="Times New Roman" pitchFamily="18" charset="0"/>
            </a:endParaRPr>
          </a:p>
          <a:p>
            <a:pPr marL="285750" indent="-285750">
              <a:buFont typeface="Arial" pitchFamily="34" charset="0"/>
              <a:buChar char="•"/>
            </a:pPr>
            <a:endParaRPr lang="en-US" sz="1900" dirty="0">
              <a:solidFill>
                <a:schemeClr val="bg2">
                  <a:lumMod val="25000"/>
                </a:schemeClr>
              </a:solidFill>
              <a:latin typeface="Times New Roman" pitchFamily="18" charset="0"/>
              <a:cs typeface="Times New Roman" pitchFamily="18" charset="0"/>
            </a:endParaRPr>
          </a:p>
          <a:p>
            <a:pPr marL="285750" indent="-285750">
              <a:buFont typeface="Arial" pitchFamily="34" charset="0"/>
              <a:buChar char="•"/>
            </a:pPr>
            <a:r>
              <a:rPr lang="en-US" sz="1900" dirty="0">
                <a:solidFill>
                  <a:schemeClr val="bg2">
                    <a:lumMod val="25000"/>
                  </a:schemeClr>
                </a:solidFill>
                <a:latin typeface="Times New Roman" pitchFamily="18" charset="0"/>
                <a:cs typeface="Times New Roman" pitchFamily="18" charset="0"/>
              </a:rPr>
              <a:t>Higher Education Depends mainly on 4 major pillars:-</a:t>
            </a:r>
          </a:p>
          <a:p>
            <a:pPr marL="1200150" lvl="2" indent="-285750">
              <a:buFont typeface="Wingdings" pitchFamily="2" charset="2"/>
              <a:buChar char="Ø"/>
            </a:pPr>
            <a:r>
              <a:rPr lang="en-US" sz="1900" dirty="0">
                <a:solidFill>
                  <a:schemeClr val="bg2">
                    <a:lumMod val="25000"/>
                  </a:schemeClr>
                </a:solidFill>
                <a:latin typeface="Times New Roman" pitchFamily="18" charset="0"/>
                <a:cs typeface="Times New Roman" pitchFamily="18" charset="0"/>
              </a:rPr>
              <a:t>Good Course Structure</a:t>
            </a:r>
          </a:p>
          <a:p>
            <a:pPr marL="1200150" lvl="2" indent="-285750">
              <a:buFont typeface="Wingdings" pitchFamily="2" charset="2"/>
              <a:buChar char="Ø"/>
            </a:pPr>
            <a:r>
              <a:rPr lang="en-US" sz="1900" dirty="0">
                <a:solidFill>
                  <a:schemeClr val="bg2">
                    <a:lumMod val="25000"/>
                  </a:schemeClr>
                </a:solidFill>
                <a:latin typeface="Times New Roman" pitchFamily="18" charset="0"/>
                <a:cs typeface="Times New Roman" pitchFamily="18" charset="0"/>
              </a:rPr>
              <a:t>Good Infrastructure(labs, internet)</a:t>
            </a:r>
          </a:p>
          <a:p>
            <a:pPr marL="1200150" lvl="2" indent="-285750">
              <a:buFont typeface="Wingdings" pitchFamily="2" charset="2"/>
              <a:buChar char="Ø"/>
            </a:pPr>
            <a:r>
              <a:rPr lang="en-US" sz="1900" dirty="0">
                <a:solidFill>
                  <a:schemeClr val="bg2">
                    <a:lumMod val="25000"/>
                  </a:schemeClr>
                </a:solidFill>
                <a:latin typeface="Times New Roman" pitchFamily="18" charset="0"/>
                <a:cs typeface="Times New Roman" pitchFamily="18" charset="0"/>
              </a:rPr>
              <a:t>Good Teachers</a:t>
            </a:r>
          </a:p>
          <a:p>
            <a:pPr marL="1200150" lvl="2" indent="-285750">
              <a:buFont typeface="Wingdings" pitchFamily="2" charset="2"/>
              <a:buChar char="Ø"/>
            </a:pPr>
            <a:r>
              <a:rPr lang="en-US" sz="1900" dirty="0">
                <a:solidFill>
                  <a:schemeClr val="bg2">
                    <a:lumMod val="25000"/>
                  </a:schemeClr>
                </a:solidFill>
                <a:latin typeface="Times New Roman" pitchFamily="18" charset="0"/>
                <a:cs typeface="Times New Roman" pitchFamily="18" charset="0"/>
              </a:rPr>
              <a:t>Good Research Data and Journals</a:t>
            </a:r>
          </a:p>
          <a:p>
            <a:pPr lvl="2"/>
            <a:endParaRPr lang="en-US" sz="1900" dirty="0">
              <a:solidFill>
                <a:schemeClr val="bg2">
                  <a:lumMod val="25000"/>
                </a:schemeClr>
              </a:solidFill>
              <a:latin typeface="Times New Roman" pitchFamily="18" charset="0"/>
              <a:cs typeface="Times New Roman" pitchFamily="18" charset="0"/>
            </a:endParaRPr>
          </a:p>
          <a:p>
            <a:endParaRPr lang="en-US" sz="1900" dirty="0">
              <a:solidFill>
                <a:schemeClr val="bg2">
                  <a:lumMod val="25000"/>
                </a:schemeClr>
              </a:solidFill>
              <a:latin typeface="Times New Roman" pitchFamily="18" charset="0"/>
              <a:cs typeface="Times New Roman" pitchFamily="18" charset="0"/>
            </a:endParaRPr>
          </a:p>
          <a:p>
            <a:r>
              <a:rPr lang="en-US" sz="1900" dirty="0">
                <a:solidFill>
                  <a:schemeClr val="bg2">
                    <a:lumMod val="25000"/>
                  </a:schemeClr>
                </a:solidFill>
                <a:latin typeface="Times New Roman" pitchFamily="18" charset="0"/>
                <a:cs typeface="Times New Roman" pitchFamily="18" charset="0"/>
              </a:rPr>
              <a:t>Access to good research data is something which excited us and we began searching for ideas to be able to provide data to the less privileged students of the Emerging markets</a:t>
            </a:r>
          </a:p>
          <a:p>
            <a:endParaRPr lang="en-US" dirty="0"/>
          </a:p>
        </p:txBody>
      </p:sp>
      <p:sp>
        <p:nvSpPr>
          <p:cNvPr id="6" name="Rectangle 5"/>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Emerging Markets - Needs</a:t>
            </a:r>
          </a:p>
        </p:txBody>
      </p:sp>
    </p:spTree>
    <p:extLst>
      <p:ext uri="{BB962C8B-B14F-4D97-AF65-F5344CB8AC3E}">
        <p14:creationId xmlns:p14="http://schemas.microsoft.com/office/powerpoint/2010/main" val="2326043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p:cNvPicPr>
            <a:picLocks noGrp="1" noChangeAspect="1"/>
          </p:cNvPicPr>
          <p:nvPr>
            <p:ph type="pic" idx="1"/>
          </p:nvPr>
        </p:nvPicPr>
        <p:blipFill>
          <a:blip r:embed="rId2">
            <a:extLst>
              <a:ext uri="{28A0092B-C50C-407E-A947-70E740481C1C}">
                <a14:useLocalDpi xmlns:a14="http://schemas.microsoft.com/office/drawing/2010/main" val="0"/>
              </a:ext>
            </a:extLst>
          </a:blip>
          <a:srcRect l="10528" r="10528"/>
          <a:stretch>
            <a:fillRect/>
          </a:stretch>
        </p:blipFill>
        <p:spPr/>
      </p:pic>
      <p:sp>
        <p:nvSpPr>
          <p:cNvPr id="3" name="Text Placeholder 2"/>
          <p:cNvSpPr>
            <a:spLocks noGrp="1"/>
          </p:cNvSpPr>
          <p:nvPr>
            <p:ph type="body" sz="half" idx="2"/>
          </p:nvPr>
        </p:nvSpPr>
        <p:spPr>
          <a:xfrm>
            <a:off x="609600" y="1219200"/>
            <a:ext cx="4038600" cy="5410200"/>
          </a:xfrm>
        </p:spPr>
        <p:txBody>
          <a:bodyPr>
            <a:normAutofit fontScale="92500" lnSpcReduction="10000"/>
          </a:bodyPr>
          <a:lstStyle/>
          <a:p>
            <a:pPr>
              <a:buFont typeface="Wingdings" pitchFamily="2" charset="2"/>
              <a:buChar char="§"/>
            </a:pPr>
            <a:r>
              <a:rPr lang="en-US" sz="1900" dirty="0" smtClean="0">
                <a:solidFill>
                  <a:schemeClr val="bg2">
                    <a:lumMod val="25000"/>
                  </a:schemeClr>
                </a:solidFill>
                <a:latin typeface="Times New Roman" pitchFamily="18" charset="0"/>
                <a:cs typeface="Times New Roman" pitchFamily="18" charset="0"/>
              </a:rPr>
              <a:t>There are </a:t>
            </a:r>
            <a:r>
              <a:rPr lang="en-US" sz="1900" dirty="0">
                <a:solidFill>
                  <a:schemeClr val="bg2">
                    <a:lumMod val="25000"/>
                  </a:schemeClr>
                </a:solidFill>
                <a:latin typeface="Times New Roman" pitchFamily="18" charset="0"/>
                <a:cs typeface="Times New Roman" pitchFamily="18" charset="0"/>
              </a:rPr>
              <a:t>5 million students in India alone </a:t>
            </a:r>
            <a:r>
              <a:rPr lang="en-US" sz="1900" dirty="0" smtClean="0">
                <a:solidFill>
                  <a:schemeClr val="bg2">
                    <a:lumMod val="25000"/>
                  </a:schemeClr>
                </a:solidFill>
                <a:latin typeface="Times New Roman" pitchFamily="18" charset="0"/>
                <a:cs typeface="Times New Roman" pitchFamily="18" charset="0"/>
              </a:rPr>
              <a:t>who do not have access or even awareness about the </a:t>
            </a:r>
            <a:r>
              <a:rPr lang="en-US" sz="1900" dirty="0">
                <a:solidFill>
                  <a:schemeClr val="bg2">
                    <a:lumMod val="25000"/>
                  </a:schemeClr>
                </a:solidFill>
                <a:latin typeface="Times New Roman" pitchFamily="18" charset="0"/>
                <a:cs typeface="Times New Roman" pitchFamily="18" charset="0"/>
              </a:rPr>
              <a:t>vast repository of research findings and related publications</a:t>
            </a:r>
            <a:r>
              <a:rPr lang="en-US" sz="1900" dirty="0" smtClean="0">
                <a:solidFill>
                  <a:schemeClr val="bg2">
                    <a:lumMod val="25000"/>
                  </a:schemeClr>
                </a:solidFill>
                <a:latin typeface="Times New Roman" pitchFamily="18" charset="0"/>
                <a:cs typeface="Times New Roman" pitchFamily="18" charset="0"/>
              </a:rPr>
              <a:t>.</a:t>
            </a:r>
          </a:p>
          <a:p>
            <a:pPr marL="0" indent="0">
              <a:buNone/>
            </a:pPr>
            <a:endParaRPr lang="en-US" sz="1900" dirty="0" smtClean="0">
              <a:solidFill>
                <a:schemeClr val="bg2">
                  <a:lumMod val="25000"/>
                </a:schemeClr>
              </a:solidFill>
              <a:latin typeface="Times New Roman" pitchFamily="18" charset="0"/>
              <a:cs typeface="Times New Roman" pitchFamily="18" charset="0"/>
            </a:endParaRPr>
          </a:p>
          <a:p>
            <a:pPr>
              <a:buFont typeface="Wingdings" pitchFamily="2" charset="2"/>
              <a:buChar char="§"/>
            </a:pPr>
            <a:r>
              <a:rPr lang="en-US" sz="1900" dirty="0" smtClean="0">
                <a:solidFill>
                  <a:schemeClr val="bg2">
                    <a:lumMod val="25000"/>
                  </a:schemeClr>
                </a:solidFill>
                <a:latin typeface="Times New Roman" pitchFamily="18" charset="0"/>
                <a:cs typeface="Times New Roman" pitchFamily="18" charset="0"/>
              </a:rPr>
              <a:t>An emerging economy needs more and more entrepreneurs.</a:t>
            </a:r>
          </a:p>
          <a:p>
            <a:pPr marL="0" indent="0">
              <a:buNone/>
            </a:pPr>
            <a:endParaRPr lang="en-US" sz="1900" dirty="0" smtClean="0">
              <a:solidFill>
                <a:schemeClr val="bg2">
                  <a:lumMod val="25000"/>
                </a:schemeClr>
              </a:solidFill>
              <a:latin typeface="Times New Roman" pitchFamily="18" charset="0"/>
              <a:cs typeface="Times New Roman" pitchFamily="18" charset="0"/>
            </a:endParaRPr>
          </a:p>
          <a:p>
            <a:pPr>
              <a:buFont typeface="Wingdings" pitchFamily="2" charset="2"/>
              <a:buChar char="§"/>
            </a:pPr>
            <a:r>
              <a:rPr lang="en-US" sz="1900" dirty="0" smtClean="0">
                <a:solidFill>
                  <a:schemeClr val="bg2">
                    <a:lumMod val="25000"/>
                  </a:schemeClr>
                </a:solidFill>
                <a:latin typeface="Times New Roman" pitchFamily="18" charset="0"/>
                <a:cs typeface="Times New Roman" pitchFamily="18" charset="0"/>
              </a:rPr>
              <a:t>With globalization and the growing idea of the world as one big market place, it is highly unfair to have budding entrepreneurs completely unaware of research, inventions, trends, and market values</a:t>
            </a:r>
          </a:p>
          <a:p>
            <a:pPr marL="0" indent="0">
              <a:buNone/>
            </a:pPr>
            <a:endParaRPr lang="en-US" sz="1900" dirty="0" smtClean="0">
              <a:solidFill>
                <a:schemeClr val="bg2">
                  <a:lumMod val="25000"/>
                </a:schemeClr>
              </a:solidFill>
              <a:latin typeface="Times New Roman" pitchFamily="18" charset="0"/>
              <a:cs typeface="Times New Roman" pitchFamily="18" charset="0"/>
            </a:endParaRPr>
          </a:p>
          <a:p>
            <a:pPr>
              <a:buFont typeface="Wingdings" pitchFamily="2" charset="2"/>
              <a:buChar char="§"/>
            </a:pPr>
            <a:r>
              <a:rPr lang="en-US" sz="1900" dirty="0" smtClean="0">
                <a:solidFill>
                  <a:schemeClr val="bg2">
                    <a:lumMod val="25000"/>
                  </a:schemeClr>
                </a:solidFill>
                <a:latin typeface="Times New Roman" pitchFamily="18" charset="0"/>
                <a:cs typeface="Times New Roman" pitchFamily="18" charset="0"/>
              </a:rPr>
              <a:t>What we need is to extend the research already done rather than reinvent.</a:t>
            </a:r>
          </a:p>
          <a:p>
            <a:pPr>
              <a:buFont typeface="Wingdings" pitchFamily="2" charset="2"/>
              <a:buChar char="§"/>
            </a:pPr>
            <a:endParaRPr lang="en-US" sz="1900" dirty="0"/>
          </a:p>
        </p:txBody>
      </p:sp>
      <p:sp>
        <p:nvSpPr>
          <p:cNvPr id="6" name="Rectangle 5"/>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What difference will it make???</a:t>
            </a:r>
          </a:p>
        </p:txBody>
      </p:sp>
    </p:spTree>
    <p:extLst>
      <p:ext uri="{BB962C8B-B14F-4D97-AF65-F5344CB8AC3E}">
        <p14:creationId xmlns:p14="http://schemas.microsoft.com/office/powerpoint/2010/main" val="8006249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927" y="1593273"/>
            <a:ext cx="4267200" cy="2445327"/>
          </a:xfrm>
        </p:spPr>
        <p:txBody>
          <a:bodyPr>
            <a:noAutofit/>
          </a:bodyPr>
          <a:lstStyle/>
          <a:p>
            <a:endParaRPr lang="en-US" sz="1900" dirty="0" smtClean="0">
              <a:solidFill>
                <a:schemeClr val="bg2">
                  <a:lumMod val="25000"/>
                </a:schemeClr>
              </a:solidFill>
              <a:latin typeface="Times New Roman" pitchFamily="18" charset="0"/>
              <a:cs typeface="Times New Roman" pitchFamily="18" charset="0"/>
            </a:endParaRPr>
          </a:p>
          <a:p>
            <a:endParaRPr lang="en-US" sz="1900" dirty="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a:solidFill>
                <a:schemeClr val="bg2">
                  <a:lumMod val="25000"/>
                </a:schemeClr>
              </a:solidFill>
              <a:latin typeface="Times New Roman" pitchFamily="18" charset="0"/>
              <a:cs typeface="Times New Roman" pitchFamily="18" charset="0"/>
            </a:endParaRPr>
          </a:p>
          <a:p>
            <a:r>
              <a:rPr lang="en-US" sz="1900" dirty="0" smtClean="0">
                <a:solidFill>
                  <a:schemeClr val="bg2">
                    <a:lumMod val="25000"/>
                  </a:schemeClr>
                </a:solidFill>
                <a:latin typeface="Times New Roman" pitchFamily="18" charset="0"/>
                <a:cs typeface="Times New Roman" pitchFamily="18" charset="0"/>
              </a:rPr>
              <a:t>Using the </a:t>
            </a:r>
            <a:r>
              <a:rPr lang="en-US" sz="1900" i="1" u="sng" dirty="0" smtClean="0">
                <a:solidFill>
                  <a:schemeClr val="bg2">
                    <a:lumMod val="25000"/>
                  </a:schemeClr>
                </a:solidFill>
                <a:latin typeface="Times New Roman" pitchFamily="18" charset="0"/>
                <a:cs typeface="Times New Roman" pitchFamily="18" charset="0"/>
              </a:rPr>
              <a:t>Classic Document Delivery Service</a:t>
            </a:r>
            <a:r>
              <a:rPr lang="en-US" sz="1900" dirty="0" smtClean="0">
                <a:solidFill>
                  <a:schemeClr val="bg2">
                    <a:lumMod val="25000"/>
                  </a:schemeClr>
                </a:solidFill>
                <a:latin typeface="Times New Roman" pitchFamily="18" charset="0"/>
                <a:cs typeface="Times New Roman" pitchFamily="18" charset="0"/>
              </a:rPr>
              <a:t>.</a:t>
            </a:r>
          </a:p>
          <a:p>
            <a:r>
              <a:rPr lang="en-US" sz="1900" dirty="0">
                <a:solidFill>
                  <a:schemeClr val="bg2">
                    <a:lumMod val="25000"/>
                  </a:schemeClr>
                </a:solidFill>
                <a:latin typeface="Times New Roman" pitchFamily="18" charset="0"/>
                <a:cs typeface="Times New Roman" pitchFamily="18" charset="0"/>
              </a:rPr>
              <a:t>It is the transfer of document from one source to another. The sources may be two libraries or a library and an end user.</a:t>
            </a:r>
          </a:p>
          <a:p>
            <a:pPr marL="0" indent="0">
              <a:buNone/>
            </a:pPr>
            <a:endParaRPr lang="en-US" sz="1900" dirty="0">
              <a:solidFill>
                <a:schemeClr val="bg2">
                  <a:lumMod val="25000"/>
                </a:schemeClr>
              </a:solidFill>
              <a:latin typeface="Times New Roman" pitchFamily="18" charset="0"/>
              <a:cs typeface="Times New Roman" pitchFamily="18" charset="0"/>
            </a:endParaRPr>
          </a:p>
        </p:txBody>
      </p:sp>
      <p:sp>
        <p:nvSpPr>
          <p:cNvPr id="8" name="Rectangle 7"/>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How is it done now?</a:t>
            </a: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038600"/>
            <a:ext cx="4419599" cy="266700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50326" y="1600200"/>
            <a:ext cx="4648909" cy="286728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a:extLst/>
        </p:spPr>
      </p:pic>
      <p:sp>
        <p:nvSpPr>
          <p:cNvPr id="13" name="Text Placeholder 2"/>
          <p:cNvSpPr txBox="1">
            <a:spLocks/>
          </p:cNvSpPr>
          <p:nvPr/>
        </p:nvSpPr>
        <p:spPr>
          <a:xfrm>
            <a:off x="5029200" y="4862945"/>
            <a:ext cx="4267200" cy="1821873"/>
          </a:xfrm>
          <a:prstGeom prst="rect">
            <a:avLst/>
          </a:prstGeom>
        </p:spPr>
        <p:txBody>
          <a:bodyPr vert="horz" lIns="91440" tIns="45720" rIns="91440" bIns="45720" rtlCol="0" anchor="b">
            <a:noAutofit/>
          </a:bodyPr>
          <a:lstStyle>
            <a:lvl1pPr marL="1828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9pPr>
          </a:lstStyle>
          <a:p>
            <a:endParaRPr lang="en-US" sz="1900" dirty="0" smtClean="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endParaRPr lang="en-US" sz="1900" dirty="0" smtClean="0">
              <a:solidFill>
                <a:schemeClr val="bg2">
                  <a:lumMod val="25000"/>
                </a:schemeClr>
              </a:solidFill>
              <a:latin typeface="Times New Roman" pitchFamily="18" charset="0"/>
              <a:cs typeface="Times New Roman" pitchFamily="18" charset="0"/>
            </a:endParaRPr>
          </a:p>
          <a:p>
            <a:pPr marL="0" indent="0">
              <a:buFont typeface="Georgia" pitchFamily="18" charset="0"/>
              <a:buNone/>
            </a:pPr>
            <a:endParaRPr lang="en-US" sz="1900" dirty="0" smtClean="0">
              <a:solidFill>
                <a:schemeClr val="bg2">
                  <a:lumMod val="25000"/>
                </a:schemeClr>
              </a:solidFill>
              <a:latin typeface="Times New Roman" pitchFamily="18" charset="0"/>
              <a:cs typeface="Times New Roman" pitchFamily="18" charset="0"/>
            </a:endParaRPr>
          </a:p>
          <a:p>
            <a:pPr marL="0" indent="0">
              <a:buFont typeface="Georgia" pitchFamily="18" charset="0"/>
              <a:buNone/>
            </a:pPr>
            <a:endParaRPr lang="en-US" sz="1900" dirty="0">
              <a:solidFill>
                <a:schemeClr val="bg2">
                  <a:lumMod val="2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6221933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305529" y="1143000"/>
            <a:ext cx="7467600" cy="3352800"/>
          </a:xfrm>
        </p:spPr>
        <p:txBody>
          <a:bodyPr>
            <a:normAutofit/>
          </a:bodyPr>
          <a:lstStyle/>
          <a:p>
            <a:r>
              <a:rPr lang="en-US" sz="1900" dirty="0">
                <a:solidFill>
                  <a:schemeClr val="bg2">
                    <a:lumMod val="25000"/>
                  </a:schemeClr>
                </a:solidFill>
              </a:rPr>
              <a:t>Using the digital avatar of ‘Classic Document Delivery Service’  like the subscription services provided by IEEE/ACM in form of ‘IEEE </a:t>
            </a:r>
            <a:r>
              <a:rPr lang="en-US" sz="1900" dirty="0" err="1">
                <a:solidFill>
                  <a:schemeClr val="bg2">
                    <a:lumMod val="25000"/>
                  </a:schemeClr>
                </a:solidFill>
              </a:rPr>
              <a:t>Xplore</a:t>
            </a:r>
            <a:r>
              <a:rPr lang="en-US" sz="1900" dirty="0">
                <a:solidFill>
                  <a:schemeClr val="bg2">
                    <a:lumMod val="25000"/>
                  </a:schemeClr>
                </a:solidFill>
              </a:rPr>
              <a:t>’ and ‘ACM digital library’.</a:t>
            </a:r>
          </a:p>
          <a:p>
            <a:endParaRPr lang="en-US" sz="1900" dirty="0" smtClean="0">
              <a:solidFill>
                <a:schemeClr val="bg2">
                  <a:lumMod val="25000"/>
                </a:schemeClr>
              </a:solidFill>
            </a:endParaRPr>
          </a:p>
          <a:p>
            <a:endParaRPr lang="en-US" sz="1900" dirty="0">
              <a:solidFill>
                <a:schemeClr val="bg2">
                  <a:lumMod val="25000"/>
                </a:schemeClr>
              </a:solidFill>
            </a:endParaRPr>
          </a:p>
          <a:p>
            <a:endParaRPr lang="en-US" sz="1900" dirty="0" smtClean="0">
              <a:solidFill>
                <a:schemeClr val="bg2">
                  <a:lumMod val="25000"/>
                </a:schemeClr>
              </a:solidFill>
            </a:endParaRPr>
          </a:p>
          <a:p>
            <a:pPr marL="0" indent="0">
              <a:buNone/>
            </a:pPr>
            <a:endParaRPr lang="en-US" sz="1900" dirty="0" smtClean="0">
              <a:solidFill>
                <a:schemeClr val="bg2">
                  <a:lumMod val="25000"/>
                </a:schemeClr>
              </a:solidFill>
            </a:endParaRPr>
          </a:p>
          <a:p>
            <a:pPr marL="0" indent="0">
              <a:buNone/>
            </a:pPr>
            <a:endParaRPr lang="en-US" sz="1900" dirty="0" smtClean="0">
              <a:solidFill>
                <a:schemeClr val="bg2">
                  <a:lumMod val="25000"/>
                </a:schemeClr>
              </a:solidFill>
            </a:endParaRPr>
          </a:p>
          <a:p>
            <a:pPr marL="0" indent="0">
              <a:buNone/>
            </a:pPr>
            <a:endParaRPr lang="en-US" sz="1900" dirty="0">
              <a:solidFill>
                <a:schemeClr val="bg2">
                  <a:lumMod val="25000"/>
                </a:schemeClr>
              </a:solidFill>
            </a:endParaRPr>
          </a:p>
        </p:txBody>
      </p:sp>
      <p:sp>
        <p:nvSpPr>
          <p:cNvPr id="8" name="Rectangle 7"/>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How is it done now?</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8821">
            <a:off x="1828800" y="2286000"/>
            <a:ext cx="6324600" cy="2209800"/>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1002">
            <a:schemeClr val="dk2"/>
          </a:fillRef>
          <a:effectRef idx="0">
            <a:scrgbClr r="0" g="0" b="0"/>
          </a:effectRef>
          <a:fontRef idx="major"/>
        </p:style>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73844">
            <a:off x="969041" y="4324074"/>
            <a:ext cx="6725398" cy="2071687"/>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40929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6142" r="6142"/>
          <a:stretch>
            <a:fillRect/>
          </a:stretch>
        </p:blipFill>
        <p:spPr>
          <a:xfrm>
            <a:off x="5486401" y="1143000"/>
            <a:ext cx="3103574" cy="3581400"/>
          </a:xfrm>
        </p:spPr>
      </p:pic>
      <p:sp>
        <p:nvSpPr>
          <p:cNvPr id="3" name="Text Placeholder 2"/>
          <p:cNvSpPr>
            <a:spLocks noGrp="1"/>
          </p:cNvSpPr>
          <p:nvPr>
            <p:ph type="body" sz="half" idx="2"/>
          </p:nvPr>
        </p:nvSpPr>
        <p:spPr>
          <a:xfrm>
            <a:off x="685800" y="1219200"/>
            <a:ext cx="4419600" cy="5410200"/>
          </a:xfrm>
        </p:spPr>
        <p:txBody>
          <a:bodyPr>
            <a:normAutofit/>
          </a:bodyPr>
          <a:lstStyle/>
          <a:p>
            <a:r>
              <a:rPr lang="en-US" sz="1900" dirty="0" smtClean="0">
                <a:solidFill>
                  <a:schemeClr val="bg2">
                    <a:lumMod val="25000"/>
                  </a:schemeClr>
                </a:solidFill>
              </a:rPr>
              <a:t>A lot </a:t>
            </a:r>
            <a:r>
              <a:rPr lang="en-US" sz="1900" dirty="0">
                <a:solidFill>
                  <a:schemeClr val="bg2">
                    <a:lumMod val="25000"/>
                  </a:schemeClr>
                </a:solidFill>
              </a:rPr>
              <a:t>of research has been done on how to digitize </a:t>
            </a:r>
            <a:r>
              <a:rPr lang="en-US" sz="1900" dirty="0" smtClean="0">
                <a:solidFill>
                  <a:schemeClr val="bg2">
                    <a:lumMod val="25000"/>
                  </a:schemeClr>
                </a:solidFill>
              </a:rPr>
              <a:t>libraries. </a:t>
            </a:r>
          </a:p>
          <a:p>
            <a:r>
              <a:rPr lang="en-US" sz="1900" dirty="0" smtClean="0"/>
              <a:t>Microsoft </a:t>
            </a:r>
            <a:r>
              <a:rPr lang="en-US" sz="1900" dirty="0"/>
              <a:t>released Windows Multipoint Server 2010 for schools in emerging markets that don’t have the money to buy a PC for every </a:t>
            </a:r>
            <a:r>
              <a:rPr lang="en-US" sz="1900" dirty="0" smtClean="0"/>
              <a:t>student.</a:t>
            </a:r>
          </a:p>
          <a:p>
            <a:r>
              <a:rPr lang="en-US" sz="1900" dirty="0" smtClean="0"/>
              <a:t> </a:t>
            </a:r>
            <a:r>
              <a:rPr lang="en-US" sz="1900" dirty="0"/>
              <a:t>HP has launched their Multi-Seat Computing Solution for schools in emerging </a:t>
            </a:r>
            <a:r>
              <a:rPr lang="en-US" sz="1900" dirty="0" smtClean="0"/>
              <a:t>markets. </a:t>
            </a:r>
          </a:p>
          <a:p>
            <a:r>
              <a:rPr lang="en-US" sz="1900" dirty="0" smtClean="0"/>
              <a:t>As </a:t>
            </a:r>
            <a:r>
              <a:rPr lang="en-US" sz="1900" dirty="0"/>
              <a:t>far as we know still not much has been done in the field of higher education to enable students to access vast repositories of publications and journals online. </a:t>
            </a:r>
            <a:endParaRPr lang="en-US" sz="1900" dirty="0" smtClean="0"/>
          </a:p>
          <a:p>
            <a:endParaRPr lang="en-US" sz="1900" dirty="0"/>
          </a:p>
          <a:p>
            <a:pPr marL="0" indent="0">
              <a:buNone/>
            </a:pPr>
            <a:endParaRPr lang="en-US" dirty="0"/>
          </a:p>
        </p:txBody>
      </p:sp>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Related Research</a:t>
            </a:r>
          </a:p>
        </p:txBody>
      </p:sp>
    </p:spTree>
    <p:extLst>
      <p:ext uri="{BB962C8B-B14F-4D97-AF65-F5344CB8AC3E}">
        <p14:creationId xmlns:p14="http://schemas.microsoft.com/office/powerpoint/2010/main" val="3721757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858043" y="1143000"/>
            <a:ext cx="7427913" cy="2513734"/>
          </a:xfrm>
        </p:spPr>
        <p:txBody>
          <a:bodyPr>
            <a:normAutofit/>
          </a:bodyPr>
          <a:lstStyle/>
          <a:p>
            <a:r>
              <a:rPr lang="en-US" sz="1900" dirty="0" smtClean="0">
                <a:solidFill>
                  <a:schemeClr val="tx2">
                    <a:lumMod val="75000"/>
                  </a:schemeClr>
                </a:solidFill>
              </a:rPr>
              <a:t>What </a:t>
            </a:r>
            <a:r>
              <a:rPr lang="en-US" sz="1900" dirty="0">
                <a:solidFill>
                  <a:schemeClr val="tx2">
                    <a:lumMod val="75000"/>
                  </a:schemeClr>
                </a:solidFill>
              </a:rPr>
              <a:t>we propose is providing easy and economic access to existing digital libraries (like ACM/IEEE’s digital library</a:t>
            </a:r>
            <a:r>
              <a:rPr lang="en-US" sz="1900" dirty="0" smtClean="0">
                <a:solidFill>
                  <a:schemeClr val="tx2">
                    <a:lumMod val="75000"/>
                  </a:schemeClr>
                </a:solidFill>
              </a:rPr>
              <a:t>). </a:t>
            </a:r>
          </a:p>
          <a:p>
            <a:pPr marL="0" indent="0">
              <a:buNone/>
            </a:pPr>
            <a:endParaRPr lang="en-US" sz="1900" dirty="0">
              <a:solidFill>
                <a:schemeClr val="tx2">
                  <a:lumMod val="75000"/>
                </a:schemeClr>
              </a:solidFill>
            </a:endParaRPr>
          </a:p>
          <a:p>
            <a:r>
              <a:rPr lang="en-US" sz="1900" dirty="0" smtClean="0">
                <a:solidFill>
                  <a:schemeClr val="tx2">
                    <a:lumMod val="75000"/>
                  </a:schemeClr>
                </a:solidFill>
              </a:rPr>
              <a:t>We </a:t>
            </a:r>
            <a:r>
              <a:rPr lang="en-US" sz="1900" dirty="0">
                <a:solidFill>
                  <a:schemeClr val="tx2">
                    <a:lumMod val="75000"/>
                  </a:schemeClr>
                </a:solidFill>
              </a:rPr>
              <a:t>propose to leverage </a:t>
            </a:r>
            <a:r>
              <a:rPr lang="en-US" sz="1900" b="1" dirty="0">
                <a:solidFill>
                  <a:schemeClr val="tx2">
                    <a:lumMod val="75000"/>
                  </a:schemeClr>
                </a:solidFill>
              </a:rPr>
              <a:t>cloud computing </a:t>
            </a:r>
            <a:r>
              <a:rPr lang="en-US" sz="1900" dirty="0">
                <a:solidFill>
                  <a:schemeClr val="tx2">
                    <a:lumMod val="75000"/>
                  </a:schemeClr>
                </a:solidFill>
              </a:rPr>
              <a:t>to make the Document Delivery Service website accessible to all the educational institutions without them having to care about its supportability in their environment in any </a:t>
            </a:r>
            <a:r>
              <a:rPr lang="en-US" sz="1900" dirty="0" smtClean="0">
                <a:solidFill>
                  <a:schemeClr val="tx2">
                    <a:lumMod val="75000"/>
                  </a:schemeClr>
                </a:solidFill>
              </a:rPr>
              <a:t>way.</a:t>
            </a:r>
            <a:endParaRPr lang="en-US" dirty="0">
              <a:solidFill>
                <a:schemeClr val="tx2">
                  <a:lumMod val="75000"/>
                </a:schemeClr>
              </a:solidFill>
            </a:endParaRPr>
          </a:p>
        </p:txBody>
      </p:sp>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What Solution do we propose??</a:t>
            </a:r>
          </a:p>
        </p:txBody>
      </p:sp>
      <p:pic>
        <p:nvPicPr>
          <p:cNvPr id="7" name="Picture Placeholder 5"/>
          <p:cNvPicPr>
            <a:picLocks noGrp="1" noChangeAspect="1"/>
          </p:cNvPicPr>
          <p:nvPr>
            <p:ph type="pic" idx="1"/>
          </p:nvPr>
        </p:nvPicPr>
        <p:blipFill>
          <a:blip r:embed="rId2">
            <a:extLst>
              <a:ext uri="{28A0092B-C50C-407E-A947-70E740481C1C}">
                <a14:useLocalDpi xmlns:a14="http://schemas.microsoft.com/office/drawing/2010/main" val="0"/>
              </a:ext>
            </a:extLst>
          </a:blip>
          <a:srcRect l="607" r="607"/>
          <a:stretch>
            <a:fillRect/>
          </a:stretch>
        </p:blipFill>
        <p:spPr>
          <a:xfrm>
            <a:off x="4953000" y="1981200"/>
            <a:ext cx="3958377" cy="4556340"/>
          </a:xfrm>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4945" y="4267200"/>
            <a:ext cx="579120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 Placeholder 2"/>
          <p:cNvSpPr txBox="1">
            <a:spLocks/>
          </p:cNvSpPr>
          <p:nvPr/>
        </p:nvSpPr>
        <p:spPr>
          <a:xfrm>
            <a:off x="996589" y="3962400"/>
            <a:ext cx="7427913" cy="2513734"/>
          </a:xfrm>
          <a:prstGeom prst="rect">
            <a:avLst/>
          </a:prstGeom>
        </p:spPr>
        <p:txBody>
          <a:bodyPr vert="horz" lIns="91440" tIns="45720" rIns="91440" bIns="45720" rtlCol="0" anchor="b">
            <a:normAutofit/>
          </a:bodyPr>
          <a:lstStyle>
            <a:lvl1pPr marL="1828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9pPr>
          </a:lstStyle>
          <a:p>
            <a:pPr marL="0" indent="0">
              <a:buNone/>
            </a:pPr>
            <a:endParaRPr lang="en-US" sz="1900" dirty="0" smtClean="0">
              <a:solidFill>
                <a:schemeClr val="tx2">
                  <a:lumMod val="75000"/>
                </a:schemeClr>
              </a:solidFill>
            </a:endParaRPr>
          </a:p>
        </p:txBody>
      </p:sp>
    </p:spTree>
    <p:extLst>
      <p:ext uri="{BB962C8B-B14F-4D97-AF65-F5344CB8AC3E}">
        <p14:creationId xmlns:p14="http://schemas.microsoft.com/office/powerpoint/2010/main" val="29832435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What is Cloud Computing?</a:t>
            </a:r>
          </a:p>
        </p:txBody>
      </p:sp>
      <p:sp>
        <p:nvSpPr>
          <p:cNvPr id="18" name="TextBox 17"/>
          <p:cNvSpPr txBox="1"/>
          <p:nvPr/>
        </p:nvSpPr>
        <p:spPr>
          <a:xfrm>
            <a:off x="1981200" y="2667000"/>
            <a:ext cx="457200" cy="369332"/>
          </a:xfrm>
          <a:prstGeom prst="rect">
            <a:avLst/>
          </a:prstGeom>
          <a:noFill/>
        </p:spPr>
        <p:txBody>
          <a:bodyPr wrap="square" rtlCol="0">
            <a:spAutoFit/>
          </a:bodyPr>
          <a:lstStyle/>
          <a:p>
            <a:endParaRPr lang="en-US" dirty="0"/>
          </a:p>
        </p:txBody>
      </p:sp>
      <p:pic>
        <p:nvPicPr>
          <p:cNvPr id="21" name="Picture 2" descr="D:\dvd_art35\Artwork_Imagery\Icons - Illustrations\Newspaper headlines quotes\headline quote style 2 thin.png"/>
          <p:cNvPicPr>
            <a:picLocks noChangeAspect="1" noChangeArrowheads="1"/>
          </p:cNvPicPr>
          <p:nvPr/>
        </p:nvPicPr>
        <p:blipFill>
          <a:blip r:embed="rId2" cstate="email">
            <a:grayscl/>
            <a:extLst>
              <a:ext uri="{28A0092B-C50C-407E-A947-70E740481C1C}">
                <a14:useLocalDpi xmlns:a14="http://schemas.microsoft.com/office/drawing/2010/main"/>
              </a:ext>
            </a:extLst>
          </a:blip>
          <a:srcRect/>
          <a:stretch>
            <a:fillRect/>
          </a:stretch>
        </p:blipFill>
        <p:spPr bwMode="auto">
          <a:xfrm>
            <a:off x="304800" y="1156796"/>
            <a:ext cx="6067148" cy="1767303"/>
          </a:xfrm>
          <a:prstGeom prst="rect">
            <a:avLst/>
          </a:prstGeom>
          <a:noFill/>
        </p:spPr>
      </p:pic>
      <p:sp>
        <p:nvSpPr>
          <p:cNvPr id="22" name="Rectangle 21"/>
          <p:cNvSpPr/>
          <p:nvPr/>
        </p:nvSpPr>
        <p:spPr>
          <a:xfrm>
            <a:off x="762000" y="1676400"/>
            <a:ext cx="4477396" cy="523220"/>
          </a:xfrm>
          <a:prstGeom prst="rect">
            <a:avLst/>
          </a:prstGeom>
        </p:spPr>
        <p:txBody>
          <a:bodyPr wrap="square">
            <a:spAutoFit/>
          </a:bodyPr>
          <a:lstStyle/>
          <a:p>
            <a:pPr defTabSz="914149"/>
            <a:r>
              <a:rPr lang="en-US" sz="2800" dirty="0" smtClean="0">
                <a:solidFill>
                  <a:srgbClr val="000000"/>
                </a:solidFill>
              </a:rPr>
              <a:t>“Software as a Service”</a:t>
            </a:r>
            <a:endParaRPr lang="en-US" sz="2800" dirty="0">
              <a:solidFill>
                <a:srgbClr val="000000"/>
              </a:solidFill>
            </a:endParaRPr>
          </a:p>
        </p:txBody>
      </p:sp>
      <p:pic>
        <p:nvPicPr>
          <p:cNvPr id="24" name="Picture 2" descr="D:\dvd_art35\Artwork_Imagery\Icons - Illustrations\Newspaper headlines quotes\headline quote style 2 thin.png"/>
          <p:cNvPicPr>
            <a:picLocks noChangeAspect="1" noChangeArrowheads="1"/>
          </p:cNvPicPr>
          <p:nvPr/>
        </p:nvPicPr>
        <p:blipFill>
          <a:blip r:embed="rId2" cstate="email">
            <a:grayscl/>
            <a:extLst>
              <a:ext uri="{28A0092B-C50C-407E-A947-70E740481C1C}">
                <a14:useLocalDpi xmlns:a14="http://schemas.microsoft.com/office/drawing/2010/main"/>
              </a:ext>
            </a:extLst>
          </a:blip>
          <a:srcRect/>
          <a:stretch>
            <a:fillRect/>
          </a:stretch>
        </p:blipFill>
        <p:spPr bwMode="auto">
          <a:xfrm>
            <a:off x="1538426" y="2924098"/>
            <a:ext cx="6067148" cy="1767303"/>
          </a:xfrm>
          <a:prstGeom prst="rect">
            <a:avLst/>
          </a:prstGeom>
          <a:noFill/>
        </p:spPr>
      </p:pic>
      <p:sp>
        <p:nvSpPr>
          <p:cNvPr id="23" name="Rectangle 22"/>
          <p:cNvSpPr/>
          <p:nvPr/>
        </p:nvSpPr>
        <p:spPr>
          <a:xfrm>
            <a:off x="2186571" y="3545516"/>
            <a:ext cx="4770858" cy="523220"/>
          </a:xfrm>
          <a:prstGeom prst="rect">
            <a:avLst/>
          </a:prstGeom>
        </p:spPr>
        <p:txBody>
          <a:bodyPr wrap="none">
            <a:spAutoFit/>
          </a:bodyPr>
          <a:lstStyle/>
          <a:p>
            <a:pPr defTabSz="914149"/>
            <a:r>
              <a:rPr lang="en-US" sz="2800" dirty="0" smtClean="0">
                <a:solidFill>
                  <a:srgbClr val="000000"/>
                </a:solidFill>
              </a:rPr>
              <a:t>“Infrastructure as a service”</a:t>
            </a:r>
            <a:endParaRPr lang="en-US" sz="2800" dirty="0">
              <a:solidFill>
                <a:srgbClr val="000000"/>
              </a:solidFill>
            </a:endParaRPr>
          </a:p>
        </p:txBody>
      </p:sp>
      <p:pic>
        <p:nvPicPr>
          <p:cNvPr id="26" name="Picture 2" descr="D:\dvd_art35\Artwork_Imagery\Icons - Illustrations\Newspaper headlines quotes\headline quote style 2 thin.png"/>
          <p:cNvPicPr>
            <a:picLocks noChangeAspect="1" noChangeArrowheads="1"/>
          </p:cNvPicPr>
          <p:nvPr/>
        </p:nvPicPr>
        <p:blipFill>
          <a:blip r:embed="rId2" cstate="email">
            <a:grayscl/>
            <a:extLst>
              <a:ext uri="{28A0092B-C50C-407E-A947-70E740481C1C}">
                <a14:useLocalDpi xmlns:a14="http://schemas.microsoft.com/office/drawing/2010/main"/>
              </a:ext>
            </a:extLst>
          </a:blip>
          <a:srcRect/>
          <a:stretch>
            <a:fillRect/>
          </a:stretch>
        </p:blipFill>
        <p:spPr bwMode="auto">
          <a:xfrm>
            <a:off x="2895600" y="4588723"/>
            <a:ext cx="6067148" cy="1767303"/>
          </a:xfrm>
          <a:prstGeom prst="rect">
            <a:avLst/>
          </a:prstGeom>
          <a:noFill/>
        </p:spPr>
      </p:pic>
      <p:sp>
        <p:nvSpPr>
          <p:cNvPr id="27" name="Rectangle 26"/>
          <p:cNvSpPr/>
          <p:nvPr/>
        </p:nvSpPr>
        <p:spPr>
          <a:xfrm>
            <a:off x="3473556" y="5210764"/>
            <a:ext cx="4298844" cy="523220"/>
          </a:xfrm>
          <a:prstGeom prst="rect">
            <a:avLst/>
          </a:prstGeom>
        </p:spPr>
        <p:txBody>
          <a:bodyPr wrap="square">
            <a:spAutoFit/>
          </a:bodyPr>
          <a:lstStyle/>
          <a:p>
            <a:pPr defTabSz="914149"/>
            <a:r>
              <a:rPr lang="en-US" sz="2800" dirty="0" smtClean="0">
                <a:solidFill>
                  <a:srgbClr val="000000"/>
                </a:solidFill>
              </a:rPr>
              <a:t>“Platform as a service”</a:t>
            </a:r>
            <a:endParaRPr lang="en-US" sz="2800" dirty="0">
              <a:solidFill>
                <a:srgbClr val="000000"/>
              </a:solidFill>
            </a:endParaRPr>
          </a:p>
        </p:txBody>
      </p:sp>
    </p:spTree>
    <p:extLst>
      <p:ext uri="{BB962C8B-B14F-4D97-AF65-F5344CB8AC3E}">
        <p14:creationId xmlns:p14="http://schemas.microsoft.com/office/powerpoint/2010/main" val="34454461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half" idx="2"/>
          </p:nvPr>
        </p:nvSpPr>
        <p:spPr>
          <a:xfrm>
            <a:off x="685800" y="991204"/>
            <a:ext cx="7620000" cy="1142396"/>
          </a:xfrm>
        </p:spPr>
        <p:txBody>
          <a:bodyPr/>
          <a:lstStyle/>
          <a:p>
            <a:r>
              <a:rPr lang="en-US" dirty="0" smtClean="0">
                <a:solidFill>
                  <a:schemeClr val="bg2">
                    <a:lumMod val="25000"/>
                  </a:schemeClr>
                </a:solidFill>
              </a:rPr>
              <a:t>Using one of the below, we can host applications in the Microsoft’s data centers and get in the CLOUD</a:t>
            </a:r>
            <a:r>
              <a:rPr lang="en-US" dirty="0" smtClean="0"/>
              <a:t>.</a:t>
            </a:r>
          </a:p>
          <a:p>
            <a:pPr marL="0" indent="0">
              <a:buNone/>
            </a:pPr>
            <a:endParaRPr lang="en-US" dirty="0"/>
          </a:p>
        </p:txBody>
      </p:sp>
      <p:sp>
        <p:nvSpPr>
          <p:cNvPr id="5" name="Rectangle 4"/>
          <p:cNvSpPr/>
          <p:nvPr/>
        </p:nvSpPr>
        <p:spPr bwMode="auto">
          <a:xfrm>
            <a:off x="0" y="173334"/>
            <a:ext cx="9144000" cy="817870"/>
          </a:xfrm>
          <a:prstGeom prst="rect">
            <a:avLst/>
          </a:prstGeom>
          <a:solidFill>
            <a:schemeClr val="accent2">
              <a:lumMod val="50000"/>
              <a:alpha val="41000"/>
            </a:schemeClr>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vert="horz" wrap="square" lIns="91416" tIns="304721" rIns="91416" bIns="45709" numCol="1" rtlCol="0" anchor="ctr" anchorCtr="0" compatLnSpc="1">
            <a:prstTxWarp prst="textNoShape">
              <a:avLst/>
            </a:prstTxWarp>
          </a:bodyPr>
          <a:lstStyle/>
          <a:p>
            <a:pPr algn="ctr" fontAlgn="base">
              <a:lnSpc>
                <a:spcPct val="80000"/>
              </a:lnSpc>
              <a:spcBef>
                <a:spcPct val="0"/>
              </a:spcBef>
              <a:spcAft>
                <a:spcPct val="0"/>
              </a:spcAft>
              <a:buClr>
                <a:srgbClr val="FFFF99"/>
              </a:buClr>
              <a:buSzPct val="120000"/>
              <a:defRPr/>
            </a:pPr>
            <a:r>
              <a:rPr lang="en-US" altLang="zh-CN" sz="4000" spc="-125" dirty="0" smtClean="0">
                <a:ln w="18415" cmpd="sng">
                  <a:noFill/>
                  <a:prstDash val="solid"/>
                </a:ln>
                <a:solidFill>
                  <a:srgbClr val="000000"/>
                </a:solidFill>
                <a:effectLst>
                  <a:glow rad="101600">
                    <a:srgbClr val="CCECFF"/>
                  </a:glow>
                  <a:innerShdw blurRad="114300">
                    <a:prstClr val="black"/>
                  </a:innerShdw>
                </a:effectLst>
                <a:latin typeface="Segoe"/>
              </a:rPr>
              <a:t>How can you get in the Cloud??</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944" y="1828800"/>
            <a:ext cx="7696200" cy="2624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txBox="1">
            <a:spLocks/>
          </p:cNvSpPr>
          <p:nvPr/>
        </p:nvSpPr>
        <p:spPr>
          <a:xfrm>
            <a:off x="671944" y="4458520"/>
            <a:ext cx="7848599" cy="2399480"/>
          </a:xfrm>
          <a:prstGeom prst="rect">
            <a:avLst/>
          </a:prstGeom>
        </p:spPr>
        <p:txBody>
          <a:bodyPr vert="horz" lIns="91440" tIns="45720" rIns="91440" bIns="45720" rtlCol="0" anchor="b">
            <a:normAutofit/>
          </a:bodyPr>
          <a:lstStyle>
            <a:lvl1pPr marL="1828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1pPr>
            <a:lvl2pPr marL="457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spcBef>
                <a:spcPct val="20000"/>
              </a:spcBef>
              <a:spcAft>
                <a:spcPts val="300"/>
              </a:spcAft>
              <a:buClr>
                <a:schemeClr val="accent6">
                  <a:lumMod val="75000"/>
                </a:schemeClr>
              </a:buClr>
              <a:buSzPct val="130000"/>
              <a:buFont typeface="Georgia" pitchFamily="18" charset="0"/>
              <a:buNone/>
              <a:defRPr sz="900" kern="1200">
                <a:solidFill>
                  <a:schemeClr val="tx1">
                    <a:lumMod val="75000"/>
                    <a:lumOff val="25000"/>
                  </a:schemeClr>
                </a:solidFill>
                <a:latin typeface="+mn-lt"/>
                <a:ea typeface="+mn-ea"/>
                <a:cs typeface="+mn-cs"/>
              </a:defRPr>
            </a:lvl9pPr>
          </a:lstStyle>
          <a:p>
            <a:r>
              <a:rPr lang="en-US" dirty="0">
                <a:solidFill>
                  <a:schemeClr val="bg2">
                    <a:lumMod val="25000"/>
                  </a:schemeClr>
                </a:solidFill>
              </a:rPr>
              <a:t>We plan to leverage </a:t>
            </a:r>
            <a:r>
              <a:rPr lang="en-US" b="1" dirty="0">
                <a:solidFill>
                  <a:schemeClr val="bg2">
                    <a:lumMod val="25000"/>
                  </a:schemeClr>
                </a:solidFill>
              </a:rPr>
              <a:t>Window’s Azure </a:t>
            </a:r>
            <a:r>
              <a:rPr lang="en-US" dirty="0">
                <a:solidFill>
                  <a:schemeClr val="bg2">
                    <a:lumMod val="25000"/>
                  </a:schemeClr>
                </a:solidFill>
              </a:rPr>
              <a:t>on demand application instance where we can host the web application in Microsoft’s datacenters without having to worry about its supportability and maintenance. </a:t>
            </a:r>
            <a:endParaRPr lang="en-US" dirty="0" smtClean="0">
              <a:solidFill>
                <a:schemeClr val="bg2">
                  <a:lumMod val="25000"/>
                </a:schemeClr>
              </a:solidFill>
            </a:endParaRPr>
          </a:p>
          <a:p>
            <a:endParaRPr lang="en-US" dirty="0" smtClean="0">
              <a:solidFill>
                <a:schemeClr val="bg2">
                  <a:lumMod val="25000"/>
                </a:schemeClr>
              </a:solidFill>
            </a:endParaRPr>
          </a:p>
          <a:p>
            <a:r>
              <a:rPr lang="en-US" dirty="0" smtClean="0">
                <a:solidFill>
                  <a:schemeClr val="bg2">
                    <a:lumMod val="25000"/>
                  </a:schemeClr>
                </a:solidFill>
              </a:rPr>
              <a:t>As </a:t>
            </a:r>
            <a:r>
              <a:rPr lang="en-US" dirty="0">
                <a:solidFill>
                  <a:schemeClr val="bg2">
                    <a:lumMod val="25000"/>
                  </a:schemeClr>
                </a:solidFill>
              </a:rPr>
              <a:t>far as we know, the Cloud Based Document Delivery Service for the students in emerging markets is the first attempt to explore the use of cloud technologies in this context. </a:t>
            </a:r>
            <a:endParaRPr lang="en-US" dirty="0" smtClean="0">
              <a:solidFill>
                <a:schemeClr val="bg2">
                  <a:lumMod val="25000"/>
                </a:schemeClr>
              </a:solidFill>
            </a:endParaRPr>
          </a:p>
          <a:p>
            <a:pPr marL="0" indent="0">
              <a:buNone/>
            </a:pPr>
            <a:endParaRPr lang="en-US" dirty="0">
              <a:solidFill>
                <a:schemeClr val="bg2">
                  <a:lumMod val="25000"/>
                </a:schemeClr>
              </a:solidFill>
            </a:endParaRPr>
          </a:p>
        </p:txBody>
      </p:sp>
    </p:spTree>
    <p:extLst>
      <p:ext uri="{BB962C8B-B14F-4D97-AF65-F5344CB8AC3E}">
        <p14:creationId xmlns:p14="http://schemas.microsoft.com/office/powerpoint/2010/main" val="1997887369"/>
      </p:ext>
    </p:extLst>
  </p:cSld>
  <p:clrMapOvr>
    <a:masterClrMapping/>
  </p:clrMapOvr>
  <p:timing>
    <p:tnLst>
      <p:par>
        <p:cTn id="1" dur="indefinite" restart="never" nodeType="tmRoot"/>
      </p:par>
    </p:tnLst>
  </p:timing>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796</TotalTime>
  <Words>1000</Words>
  <Application>Microsoft Office PowerPoint</Application>
  <PresentationFormat>On-screen Show (4:3)</PresentationFormat>
  <Paragraphs>129</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SimSun</vt:lpstr>
      <vt:lpstr>Arial</vt:lpstr>
      <vt:lpstr>Calibri</vt:lpstr>
      <vt:lpstr>方正姚体</vt:lpstr>
      <vt:lpstr>Georgia</vt:lpstr>
      <vt:lpstr>Segoe</vt:lpstr>
      <vt:lpstr>Times New Roman</vt:lpstr>
      <vt:lpstr>Trebuchet MS</vt:lpstr>
      <vt:lpstr>Wingdings</vt:lpstr>
      <vt:lpstr>Slipstream</vt:lpstr>
      <vt:lpstr> Cloud-based  Document Delivery Service  for Emerging Markets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Based  Document Delivery Service  for Emerging Markets</dc:title>
  <dc:creator>Asankhaya Sharma</dc:creator>
  <cp:lastModifiedBy>Sakhee Dheer</cp:lastModifiedBy>
  <cp:revision>39</cp:revision>
  <dcterms:created xsi:type="dcterms:W3CDTF">2010-09-10T12:00:11Z</dcterms:created>
  <dcterms:modified xsi:type="dcterms:W3CDTF">2013-07-28T13:44:01Z</dcterms:modified>
</cp:coreProperties>
</file>