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0" r:id="rId4"/>
    <p:sldId id="260" r:id="rId5"/>
    <p:sldId id="265" r:id="rId6"/>
    <p:sldId id="267" r:id="rId7"/>
    <p:sldId id="268" r:id="rId8"/>
    <p:sldId id="269" r:id="rId9"/>
    <p:sldId id="279" r:id="rId10"/>
    <p:sldId id="282" r:id="rId11"/>
    <p:sldId id="283" r:id="rId12"/>
    <p:sldId id="284" r:id="rId13"/>
    <p:sldId id="275" r:id="rId14"/>
    <p:sldId id="277" r:id="rId15"/>
    <p:sldId id="262" r:id="rId16"/>
    <p:sldId id="261" r:id="rId17"/>
    <p:sldId id="272" r:id="rId18"/>
    <p:sldId id="273" r:id="rId19"/>
    <p:sldId id="278" r:id="rId20"/>
    <p:sldId id="286" r:id="rId21"/>
    <p:sldId id="287" r:id="rId22"/>
    <p:sldId id="274" r:id="rId23"/>
    <p:sldId id="276" r:id="rId24"/>
    <p:sldId id="263" r:id="rId25"/>
    <p:sldId id="258" r:id="rId26"/>
    <p:sldId id="264" r:id="rId27"/>
    <p:sldId id="259" r:id="rId28"/>
    <p:sldId id="266" r:id="rId29"/>
    <p:sldId id="28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AB5D-A26C-4386-8149-62E37B169A98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D1BE-005A-45A1-9B47-04D058FEA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5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AB5D-A26C-4386-8149-62E37B169A98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D1BE-005A-45A1-9B47-04D058FEA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7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AB5D-A26C-4386-8149-62E37B169A98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D1BE-005A-45A1-9B47-04D058FEA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0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AB5D-A26C-4386-8149-62E37B169A98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D1BE-005A-45A1-9B47-04D058FEA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2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AB5D-A26C-4386-8149-62E37B169A98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D1BE-005A-45A1-9B47-04D058FEA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96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AB5D-A26C-4386-8149-62E37B169A98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D1BE-005A-45A1-9B47-04D058FEA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3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AB5D-A26C-4386-8149-62E37B169A98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D1BE-005A-45A1-9B47-04D058FEA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4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AB5D-A26C-4386-8149-62E37B169A98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D1BE-005A-45A1-9B47-04D058FEA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7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AB5D-A26C-4386-8149-62E37B169A98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D1BE-005A-45A1-9B47-04D058FEA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3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AB5D-A26C-4386-8149-62E37B169A98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D1BE-005A-45A1-9B47-04D058FEA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9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AB5D-A26C-4386-8149-62E37B169A98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D1BE-005A-45A1-9B47-04D058FEA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5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CAB5D-A26C-4386-8149-62E37B169A98}" type="datetimeFigureOut">
              <a:rPr lang="en-US" smtClean="0"/>
              <a:t>7/28/2013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2D1BE-005A-45A1-9B47-04D058FEA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7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Towards a verified cardiac pacemaker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Asankhaya Sharma</a:t>
            </a:r>
            <a:br>
              <a:rPr lang="en-US" dirty="0" smtClean="0"/>
            </a:br>
            <a:r>
              <a:rPr lang="en-US" dirty="0" smtClean="0"/>
              <a:t>Department of Computer Science National University of Singapore</a:t>
            </a:r>
          </a:p>
        </p:txBody>
      </p:sp>
    </p:spTree>
    <p:extLst>
      <p:ext uri="{BB962C8B-B14F-4D97-AF65-F5344CB8AC3E}">
        <p14:creationId xmlns:p14="http://schemas.microsoft.com/office/powerpoint/2010/main" val="205469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VVI Mode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64929" y="25146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1472105" y="2057400"/>
            <a:ext cx="515576" cy="579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32865" y="25146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cxnSp>
        <p:nvCxnSpPr>
          <p:cNvPr id="11" name="Straight Arrow Connector 10"/>
          <p:cNvCxnSpPr>
            <a:stCxn id="4" idx="6"/>
            <a:endCxn id="7" idx="2"/>
          </p:cNvCxnSpPr>
          <p:nvPr/>
        </p:nvCxnSpPr>
        <p:spPr>
          <a:xfrm>
            <a:off x="2703129" y="2933700"/>
            <a:ext cx="14297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400801" y="2503345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cxnSp>
        <p:nvCxnSpPr>
          <p:cNvPr id="20" name="Straight Arrow Connector 19"/>
          <p:cNvCxnSpPr>
            <a:stCxn id="7" idx="6"/>
            <a:endCxn id="18" idx="2"/>
          </p:cNvCxnSpPr>
          <p:nvPr/>
        </p:nvCxnSpPr>
        <p:spPr>
          <a:xfrm flipV="1">
            <a:off x="4971065" y="2922445"/>
            <a:ext cx="1429736" cy="11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8" idx="4"/>
            <a:endCxn id="4" idx="4"/>
          </p:cNvCxnSpPr>
          <p:nvPr/>
        </p:nvCxnSpPr>
        <p:spPr>
          <a:xfrm rot="5400000">
            <a:off x="4546338" y="1079236"/>
            <a:ext cx="11255" cy="4535872"/>
          </a:xfrm>
          <a:prstGeom prst="curvedConnector3">
            <a:avLst>
              <a:gd name="adj1" fmla="val 85745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99364" y="2564368"/>
            <a:ext cx="123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 Time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067299" y="2553113"/>
            <a:ext cx="123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Pace V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82434" y="3886200"/>
            <a:ext cx="123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 Time</a:t>
            </a:r>
            <a:endParaRPr lang="en-US" dirty="0"/>
          </a:p>
        </p:txBody>
      </p:sp>
      <p:cxnSp>
        <p:nvCxnSpPr>
          <p:cNvPr id="5" name="Curved Connector 4"/>
          <p:cNvCxnSpPr>
            <a:stCxn id="7" idx="0"/>
            <a:endCxn id="4" idx="0"/>
          </p:cNvCxnSpPr>
          <p:nvPr/>
        </p:nvCxnSpPr>
        <p:spPr>
          <a:xfrm rot="16200000" flipV="1">
            <a:off x="3417997" y="1380632"/>
            <a:ext cx="12700" cy="2267936"/>
          </a:xfrm>
          <a:prstGeom prst="curvedConnector3">
            <a:avLst>
              <a:gd name="adj1" fmla="val 58965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42391" y="1503402"/>
            <a:ext cx="123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8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VVT Mode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64929" y="25146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1472105" y="2057400"/>
            <a:ext cx="515576" cy="579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32865" y="25146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cxnSp>
        <p:nvCxnSpPr>
          <p:cNvPr id="11" name="Straight Arrow Connector 10"/>
          <p:cNvCxnSpPr>
            <a:stCxn id="4" idx="6"/>
            <a:endCxn id="7" idx="2"/>
          </p:cNvCxnSpPr>
          <p:nvPr/>
        </p:nvCxnSpPr>
        <p:spPr>
          <a:xfrm>
            <a:off x="2703129" y="2933700"/>
            <a:ext cx="14297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400801" y="2503345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cxnSp>
        <p:nvCxnSpPr>
          <p:cNvPr id="20" name="Straight Arrow Connector 19"/>
          <p:cNvCxnSpPr>
            <a:stCxn id="7" idx="6"/>
            <a:endCxn id="18" idx="2"/>
          </p:cNvCxnSpPr>
          <p:nvPr/>
        </p:nvCxnSpPr>
        <p:spPr>
          <a:xfrm flipV="1">
            <a:off x="4971065" y="2922445"/>
            <a:ext cx="1429736" cy="11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8" idx="4"/>
            <a:endCxn id="4" idx="4"/>
          </p:cNvCxnSpPr>
          <p:nvPr/>
        </p:nvCxnSpPr>
        <p:spPr>
          <a:xfrm rot="5400000">
            <a:off x="4546338" y="1079236"/>
            <a:ext cx="11255" cy="4535872"/>
          </a:xfrm>
          <a:prstGeom prst="curvedConnector3">
            <a:avLst>
              <a:gd name="adj1" fmla="val 85745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99364" y="2564368"/>
            <a:ext cx="123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 Time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067299" y="2553113"/>
            <a:ext cx="123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Pace V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82434" y="3886200"/>
            <a:ext cx="123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 Time</a:t>
            </a:r>
            <a:endParaRPr lang="en-US" dirty="0"/>
          </a:p>
        </p:txBody>
      </p:sp>
      <p:cxnSp>
        <p:nvCxnSpPr>
          <p:cNvPr id="9" name="Curved Connector 8"/>
          <p:cNvCxnSpPr>
            <a:stCxn id="4" idx="0"/>
            <a:endCxn id="15" idx="2"/>
          </p:cNvCxnSpPr>
          <p:nvPr/>
        </p:nvCxnSpPr>
        <p:spPr>
          <a:xfrm rot="5400000" flipH="1" flipV="1">
            <a:off x="2828913" y="1210648"/>
            <a:ext cx="759069" cy="184883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589814" y="1556266"/>
            <a:ext cx="123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 V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132865" y="1336431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cxnSp>
        <p:nvCxnSpPr>
          <p:cNvPr id="23" name="Curved Connector 22"/>
          <p:cNvCxnSpPr>
            <a:stCxn id="15" idx="6"/>
            <a:endCxn id="18" idx="0"/>
          </p:cNvCxnSpPr>
          <p:nvPr/>
        </p:nvCxnSpPr>
        <p:spPr>
          <a:xfrm>
            <a:off x="4971065" y="1755531"/>
            <a:ext cx="1848836" cy="74781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10200" y="1556266"/>
            <a:ext cx="123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Pace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1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VDD Mode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64929" y="3395411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8200" y="4126186"/>
            <a:ext cx="1149481" cy="445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32865" y="3429854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cxnSp>
        <p:nvCxnSpPr>
          <p:cNvPr id="11" name="Straight Arrow Connector 10"/>
          <p:cNvCxnSpPr>
            <a:stCxn id="4" idx="6"/>
            <a:endCxn id="7" idx="2"/>
          </p:cNvCxnSpPr>
          <p:nvPr/>
        </p:nvCxnSpPr>
        <p:spPr>
          <a:xfrm>
            <a:off x="2703129" y="3814511"/>
            <a:ext cx="1429736" cy="34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378469" y="3417332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cxnSp>
        <p:nvCxnSpPr>
          <p:cNvPr id="20" name="Straight Arrow Connector 19"/>
          <p:cNvCxnSpPr>
            <a:stCxn id="7" idx="6"/>
            <a:endCxn id="18" idx="2"/>
          </p:cNvCxnSpPr>
          <p:nvPr/>
        </p:nvCxnSpPr>
        <p:spPr>
          <a:xfrm flipV="1">
            <a:off x="4971065" y="3836432"/>
            <a:ext cx="1407404" cy="12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8" idx="4"/>
            <a:endCxn id="4" idx="4"/>
          </p:cNvCxnSpPr>
          <p:nvPr/>
        </p:nvCxnSpPr>
        <p:spPr>
          <a:xfrm rot="5400000" flipH="1">
            <a:off x="4529838" y="1987802"/>
            <a:ext cx="21921" cy="4513540"/>
          </a:xfrm>
          <a:prstGeom prst="curvedConnector3">
            <a:avLst>
              <a:gd name="adj1" fmla="val -44949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99364" y="3429854"/>
            <a:ext cx="123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 Time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067299" y="3445181"/>
            <a:ext cx="123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Pace V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33332" y="4876800"/>
            <a:ext cx="123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 Time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933332" y="1473841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cxnSp>
        <p:nvCxnSpPr>
          <p:cNvPr id="5" name="Curved Connector 4"/>
          <p:cNvCxnSpPr>
            <a:stCxn id="4" idx="2"/>
            <a:endCxn id="13" idx="2"/>
          </p:cNvCxnSpPr>
          <p:nvPr/>
        </p:nvCxnSpPr>
        <p:spPr>
          <a:xfrm rot="10800000" flipH="1">
            <a:off x="1864928" y="1892941"/>
            <a:ext cx="2068403" cy="1921570"/>
          </a:xfrm>
          <a:prstGeom prst="curvedConnector3">
            <a:avLst>
              <a:gd name="adj1" fmla="val -110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80262" y="1753179"/>
            <a:ext cx="123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 A</a:t>
            </a:r>
            <a:endParaRPr lang="en-US" dirty="0"/>
          </a:p>
        </p:txBody>
      </p:sp>
      <p:cxnSp>
        <p:nvCxnSpPr>
          <p:cNvPr id="9" name="Curved Connector 8"/>
          <p:cNvCxnSpPr>
            <a:endCxn id="23" idx="1"/>
          </p:cNvCxnSpPr>
          <p:nvPr/>
        </p:nvCxnSpPr>
        <p:spPr>
          <a:xfrm>
            <a:off x="4018853" y="1892941"/>
            <a:ext cx="2090488" cy="24640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70634" y="1568513"/>
            <a:ext cx="123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AVD Time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13" idx="4"/>
            <a:endCxn id="4" idx="7"/>
          </p:cNvCxnSpPr>
          <p:nvPr/>
        </p:nvCxnSpPr>
        <p:spPr>
          <a:xfrm flipH="1">
            <a:off x="2580377" y="2312041"/>
            <a:ext cx="1772055" cy="12061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865590" y="2670128"/>
            <a:ext cx="123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 V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986589" y="2016594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5</a:t>
            </a:r>
            <a:endParaRPr lang="en-US" sz="3200" dirty="0"/>
          </a:p>
        </p:txBody>
      </p:sp>
      <p:cxnSp>
        <p:nvCxnSpPr>
          <p:cNvPr id="24" name="Curved Connector 23"/>
          <p:cNvCxnSpPr>
            <a:stCxn id="23" idx="4"/>
            <a:endCxn id="18" idx="6"/>
          </p:cNvCxnSpPr>
          <p:nvPr/>
        </p:nvCxnSpPr>
        <p:spPr>
          <a:xfrm rot="16200000" flipH="1">
            <a:off x="6320360" y="2940123"/>
            <a:ext cx="981638" cy="810980"/>
          </a:xfrm>
          <a:prstGeom prst="curvedConnector4">
            <a:avLst>
              <a:gd name="adj1" fmla="val 3574"/>
              <a:gd name="adj2" fmla="val 1281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467600" y="2844850"/>
            <a:ext cx="123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Pace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</a:t>
            </a:r>
          </a:p>
          <a:p>
            <a:r>
              <a:rPr lang="en-US" dirty="0" smtClean="0"/>
              <a:t>Pace Limit – LRLURLA and LRLURLV  </a:t>
            </a:r>
          </a:p>
          <a:p>
            <a:r>
              <a:rPr lang="en-US" dirty="0" smtClean="0"/>
              <a:t>AV Delay – AVD </a:t>
            </a:r>
          </a:p>
          <a:p>
            <a:r>
              <a:rPr lang="en-US" dirty="0" smtClean="0"/>
              <a:t>Refractory Period – ARP, VRP and PVARP</a:t>
            </a:r>
          </a:p>
          <a:p>
            <a:r>
              <a:rPr lang="en-US" dirty="0" smtClean="0"/>
              <a:t>Inhibiting – AAI and VVI</a:t>
            </a:r>
          </a:p>
          <a:p>
            <a:r>
              <a:rPr lang="en-US" dirty="0" smtClean="0"/>
              <a:t>Triggering – AAT and VVT</a:t>
            </a:r>
          </a:p>
          <a:p>
            <a:r>
              <a:rPr lang="en-US" dirty="0" smtClean="0"/>
              <a:t>Tracking – XDD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2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529171"/>
              </p:ext>
            </p:extLst>
          </p:nvPr>
        </p:nvGraphicFramePr>
        <p:xfrm>
          <a:off x="2057400" y="1600200"/>
          <a:ext cx="5257800" cy="4572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750"/>
                <a:gridCol w="431450"/>
                <a:gridCol w="457200"/>
                <a:gridCol w="457200"/>
                <a:gridCol w="304800"/>
                <a:gridCol w="381000"/>
                <a:gridCol w="381000"/>
                <a:gridCol w="381000"/>
                <a:gridCol w="381000"/>
                <a:gridCol w="457200"/>
                <a:gridCol w="457200"/>
              </a:tblGrid>
              <a:tr h="11061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LTL Property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AOO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VVI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AAI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DDI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VVT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AAT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VDD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DDD</a:t>
                      </a:r>
                      <a:endParaRPr lang="en-US" dirty="0"/>
                    </a:p>
                  </a:txBody>
                  <a:tcPr anchor="ctr"/>
                </a:tc>
              </a:tr>
              <a:tr h="4485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Deadlock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</a:tr>
              <a:tr h="4485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Pace Limit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</a:tr>
              <a:tr h="4485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AV Delay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</a:tr>
              <a:tr h="7742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Refractory Period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</a:tr>
              <a:tr h="4485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Inhibiting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</a:tr>
              <a:tr h="4485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Triggering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4485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Tracking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31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Sequential Model (with Rate Control)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914400" y="1630758"/>
            <a:ext cx="1828800" cy="8798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Update</a:t>
            </a:r>
            <a:br>
              <a:rPr lang="en-US" sz="2800" dirty="0" smtClean="0"/>
            </a:br>
            <a:r>
              <a:rPr lang="en-US" sz="2800" dirty="0" smtClean="0"/>
              <a:t>Timers</a:t>
            </a:r>
            <a:endParaRPr lang="en-US" sz="3200" dirty="0"/>
          </a:p>
        </p:txBody>
      </p:sp>
      <p:sp>
        <p:nvSpPr>
          <p:cNvPr id="12" name="Flowchart: Process 11"/>
          <p:cNvSpPr/>
          <p:nvPr/>
        </p:nvSpPr>
        <p:spPr>
          <a:xfrm>
            <a:off x="3633537" y="1630757"/>
            <a:ext cx="1828800" cy="8798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Heart</a:t>
            </a:r>
            <a:endParaRPr lang="en-US" sz="3200" dirty="0"/>
          </a:p>
        </p:txBody>
      </p:sp>
      <p:sp>
        <p:nvSpPr>
          <p:cNvPr id="13" name="Flowchart: Process 12"/>
          <p:cNvSpPr/>
          <p:nvPr/>
        </p:nvSpPr>
        <p:spPr>
          <a:xfrm>
            <a:off x="6400800" y="1630759"/>
            <a:ext cx="1828800" cy="8798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</a:t>
            </a:r>
            <a:r>
              <a:rPr lang="en-US" sz="2800" dirty="0" smtClean="0"/>
              <a:t>ensor</a:t>
            </a:r>
            <a:endParaRPr lang="en-US" sz="3200" dirty="0"/>
          </a:p>
        </p:txBody>
      </p:sp>
      <p:sp>
        <p:nvSpPr>
          <p:cNvPr id="14" name="Flowchart: Process 13"/>
          <p:cNvSpPr/>
          <p:nvPr/>
        </p:nvSpPr>
        <p:spPr>
          <a:xfrm>
            <a:off x="6412832" y="5246892"/>
            <a:ext cx="2350168" cy="8798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Accelerometer</a:t>
            </a:r>
            <a:endParaRPr lang="en-US" sz="3200" dirty="0"/>
          </a:p>
        </p:txBody>
      </p:sp>
      <p:sp>
        <p:nvSpPr>
          <p:cNvPr id="27" name="Flowchart: Alternate Process 26"/>
          <p:cNvSpPr/>
          <p:nvPr/>
        </p:nvSpPr>
        <p:spPr>
          <a:xfrm>
            <a:off x="914400" y="3429000"/>
            <a:ext cx="7315200" cy="91440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Global Variables</a:t>
            </a:r>
            <a:endParaRPr lang="en-US" sz="2800" dirty="0"/>
          </a:p>
        </p:txBody>
      </p:sp>
      <p:cxnSp>
        <p:nvCxnSpPr>
          <p:cNvPr id="29" name="Straight Arrow Connector 28"/>
          <p:cNvCxnSpPr>
            <a:stCxn id="10" idx="3"/>
            <a:endCxn id="12" idx="1"/>
          </p:cNvCxnSpPr>
          <p:nvPr/>
        </p:nvCxnSpPr>
        <p:spPr>
          <a:xfrm flipV="1">
            <a:off x="2743200" y="2070672"/>
            <a:ext cx="89033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Straight Arrow Connector 2047"/>
          <p:cNvCxnSpPr>
            <a:stCxn id="12" idx="3"/>
            <a:endCxn id="13" idx="1"/>
          </p:cNvCxnSpPr>
          <p:nvPr/>
        </p:nvCxnSpPr>
        <p:spPr>
          <a:xfrm>
            <a:off x="5462337" y="2070672"/>
            <a:ext cx="938463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Up-Down Arrow 2054"/>
          <p:cNvSpPr/>
          <p:nvPr/>
        </p:nvSpPr>
        <p:spPr>
          <a:xfrm>
            <a:off x="1752600" y="2510588"/>
            <a:ext cx="152400" cy="9184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-Down Arrow 39"/>
          <p:cNvSpPr/>
          <p:nvPr/>
        </p:nvSpPr>
        <p:spPr>
          <a:xfrm>
            <a:off x="4471737" y="2510586"/>
            <a:ext cx="152400" cy="9184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Up-Down Arrow 40"/>
          <p:cNvSpPr/>
          <p:nvPr/>
        </p:nvSpPr>
        <p:spPr>
          <a:xfrm>
            <a:off x="7230980" y="2510586"/>
            <a:ext cx="152400" cy="9184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-Down Arrow 41"/>
          <p:cNvSpPr/>
          <p:nvPr/>
        </p:nvSpPr>
        <p:spPr>
          <a:xfrm>
            <a:off x="7251032" y="4328480"/>
            <a:ext cx="152400" cy="9184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>
            <a:off x="914401" y="5246891"/>
            <a:ext cx="1828800" cy="8798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Pace Generator</a:t>
            </a:r>
            <a:endParaRPr lang="en-US" sz="3200" dirty="0"/>
          </a:p>
        </p:txBody>
      </p:sp>
      <p:cxnSp>
        <p:nvCxnSpPr>
          <p:cNvPr id="4" name="Straight Arrow Connector 3"/>
          <p:cNvCxnSpPr>
            <a:stCxn id="14" idx="1"/>
            <a:endCxn id="43" idx="3"/>
          </p:cNvCxnSpPr>
          <p:nvPr/>
        </p:nvCxnSpPr>
        <p:spPr>
          <a:xfrm flipH="1">
            <a:off x="5430253" y="5686807"/>
            <a:ext cx="982579" cy="14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Up-Down Arrow 29"/>
          <p:cNvSpPr/>
          <p:nvPr/>
        </p:nvSpPr>
        <p:spPr>
          <a:xfrm>
            <a:off x="1752600" y="4343400"/>
            <a:ext cx="152400" cy="9184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3601453" y="5261812"/>
            <a:ext cx="1828800" cy="8798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Rate</a:t>
            </a:r>
            <a:r>
              <a:rPr lang="en-US" sz="3200" dirty="0" smtClean="0"/>
              <a:t> </a:t>
            </a:r>
            <a:r>
              <a:rPr lang="en-US" sz="2800" dirty="0" smtClean="0"/>
              <a:t>Controller</a:t>
            </a:r>
            <a:endParaRPr lang="en-US" sz="3200" dirty="0"/>
          </a:p>
        </p:txBody>
      </p:sp>
      <p:cxnSp>
        <p:nvCxnSpPr>
          <p:cNvPr id="2065" name="Straight Arrow Connector 2064"/>
          <p:cNvCxnSpPr>
            <a:stCxn id="43" idx="1"/>
            <a:endCxn id="15" idx="3"/>
          </p:cNvCxnSpPr>
          <p:nvPr/>
        </p:nvCxnSpPr>
        <p:spPr>
          <a:xfrm flipH="1" flipV="1">
            <a:off x="2743201" y="5686806"/>
            <a:ext cx="858252" cy="14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" name="Curved Connector 2068"/>
          <p:cNvCxnSpPr>
            <a:stCxn id="15" idx="1"/>
            <a:endCxn id="10" idx="1"/>
          </p:cNvCxnSpPr>
          <p:nvPr/>
        </p:nvCxnSpPr>
        <p:spPr>
          <a:xfrm rot="10800000">
            <a:off x="914401" y="2070674"/>
            <a:ext cx="1" cy="3616133"/>
          </a:xfrm>
          <a:prstGeom prst="curvedConnector3">
            <a:avLst>
              <a:gd name="adj1" fmla="val 22860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Up-Down Arrow 59"/>
          <p:cNvSpPr/>
          <p:nvPr/>
        </p:nvSpPr>
        <p:spPr>
          <a:xfrm>
            <a:off x="4495800" y="4355432"/>
            <a:ext cx="152400" cy="9184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urved Connector 38"/>
          <p:cNvCxnSpPr>
            <a:stCxn id="13" idx="3"/>
            <a:endCxn id="14" idx="3"/>
          </p:cNvCxnSpPr>
          <p:nvPr/>
        </p:nvCxnSpPr>
        <p:spPr>
          <a:xfrm>
            <a:off x="8229600" y="2070674"/>
            <a:ext cx="533400" cy="3616133"/>
          </a:xfrm>
          <a:prstGeom prst="curvedConnector3">
            <a:avLst>
              <a:gd name="adj1" fmla="val 1278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- Accelerometer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Senses motion of Body</a:t>
            </a:r>
          </a:p>
          <a:p>
            <a:r>
              <a:rPr lang="en-US" dirty="0" smtClean="0"/>
              <a:t>Readings correspond to Activity Threshold</a:t>
            </a:r>
          </a:p>
          <a:p>
            <a:pPr lvl="1"/>
            <a:r>
              <a:rPr lang="en-US" dirty="0" smtClean="0"/>
              <a:t>Very Low</a:t>
            </a:r>
          </a:p>
          <a:p>
            <a:pPr lvl="1"/>
            <a:r>
              <a:rPr lang="en-US" dirty="0" smtClean="0"/>
              <a:t>Low</a:t>
            </a:r>
          </a:p>
          <a:p>
            <a:pPr lvl="1"/>
            <a:r>
              <a:rPr lang="en-US" dirty="0" smtClean="0"/>
              <a:t>Mid</a:t>
            </a:r>
          </a:p>
          <a:p>
            <a:pPr lvl="1"/>
            <a:r>
              <a:rPr lang="en-US" dirty="0" smtClean="0"/>
              <a:t>High</a:t>
            </a:r>
          </a:p>
          <a:p>
            <a:pPr lvl="1"/>
            <a:r>
              <a:rPr lang="en-US" dirty="0" smtClean="0"/>
              <a:t>Very High</a:t>
            </a:r>
          </a:p>
        </p:txBody>
      </p:sp>
    </p:spTree>
    <p:extLst>
      <p:ext uri="{BB962C8B-B14F-4D97-AF65-F5344CB8AC3E}">
        <p14:creationId xmlns:p14="http://schemas.microsoft.com/office/powerpoint/2010/main" val="292284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- Rate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Uses Activity Threshold to Change Rate of Pacing </a:t>
            </a:r>
          </a:p>
          <a:p>
            <a:pPr lvl="1"/>
            <a:r>
              <a:rPr lang="en-US" dirty="0" smtClean="0"/>
              <a:t>Response Factor </a:t>
            </a:r>
          </a:p>
          <a:p>
            <a:pPr lvl="2"/>
            <a:r>
              <a:rPr lang="en-US" dirty="0" smtClean="0"/>
              <a:t>Activity Threshold == Low -&gt; RF = 1</a:t>
            </a:r>
          </a:p>
          <a:p>
            <a:pPr lvl="2"/>
            <a:r>
              <a:rPr lang="en-US" dirty="0" smtClean="0"/>
              <a:t>Activity Threshold == Med -&gt; RF = 5</a:t>
            </a:r>
          </a:p>
          <a:p>
            <a:pPr lvl="2"/>
            <a:r>
              <a:rPr lang="en-US" dirty="0" smtClean="0"/>
              <a:t>Activity Threshold == High -&gt; RF = 9</a:t>
            </a:r>
          </a:p>
          <a:p>
            <a:r>
              <a:rPr lang="en-US" dirty="0" smtClean="0"/>
              <a:t>Calculate Rate of Pacing</a:t>
            </a:r>
          </a:p>
          <a:p>
            <a:pPr lvl="1"/>
            <a:r>
              <a:rPr lang="en-US" dirty="0" smtClean="0"/>
              <a:t>RF and Increment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244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Hysteresis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 for modes XXIX and XXDX</a:t>
            </a:r>
          </a:p>
          <a:p>
            <a:pPr lvl="1"/>
            <a:r>
              <a:rPr lang="en-US" dirty="0" smtClean="0"/>
              <a:t>Inhibiting or Tracking </a:t>
            </a:r>
          </a:p>
          <a:p>
            <a:r>
              <a:rPr lang="en-US" dirty="0" smtClean="0"/>
              <a:t> Sense -&gt; Wait (Regardless of Rate) -&gt; Pace</a:t>
            </a:r>
          </a:p>
          <a:p>
            <a:pPr lvl="1"/>
            <a:r>
              <a:rPr lang="en-US" dirty="0" smtClean="0"/>
              <a:t>Can be simulated using RF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0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- Pace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Modes Implemented</a:t>
            </a:r>
          </a:p>
          <a:p>
            <a:pPr lvl="1"/>
            <a:r>
              <a:rPr lang="en-US" dirty="0" smtClean="0"/>
              <a:t>VOOR, AOOR, DOOR</a:t>
            </a:r>
          </a:p>
          <a:p>
            <a:pPr lvl="1"/>
            <a:r>
              <a:rPr lang="en-US" dirty="0" smtClean="0"/>
              <a:t>VVIR, AAIR, DDIR</a:t>
            </a:r>
          </a:p>
          <a:p>
            <a:pPr lvl="1"/>
            <a:r>
              <a:rPr lang="en-US" dirty="0" smtClean="0"/>
              <a:t>VDDR, DDDR</a:t>
            </a:r>
          </a:p>
          <a:p>
            <a:pPr lvl="1"/>
            <a:r>
              <a:rPr lang="en-US" dirty="0" smtClean="0"/>
              <a:t>VVI_H, AAI_H, DDI_H</a:t>
            </a:r>
          </a:p>
          <a:p>
            <a:pPr lvl="1"/>
            <a:r>
              <a:rPr lang="en-US" dirty="0" smtClean="0"/>
              <a:t>VDD_H, DDD_H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1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Pacemaker</a:t>
            </a:r>
          </a:p>
          <a:p>
            <a:pPr lvl="1"/>
            <a:r>
              <a:rPr lang="en-US" dirty="0" smtClean="0"/>
              <a:t>Medical device which uses electrical impulses to fix abnormal heart </a:t>
            </a:r>
          </a:p>
          <a:p>
            <a:r>
              <a:rPr lang="en-US" dirty="0" smtClean="0"/>
              <a:t>Pacemaker Formal Methods Challenge</a:t>
            </a:r>
          </a:p>
          <a:p>
            <a:pPr lvl="1"/>
            <a:r>
              <a:rPr lang="en-US" dirty="0" smtClean="0"/>
              <a:t>Based on a released informal specification of a previous generation of pacemaker by Boston Scientific</a:t>
            </a:r>
          </a:p>
          <a:p>
            <a:r>
              <a:rPr lang="en-US" dirty="0" smtClean="0"/>
              <a:t>Related Work</a:t>
            </a:r>
          </a:p>
          <a:p>
            <a:pPr lvl="1"/>
            <a:r>
              <a:rPr lang="en-US" sz="1700" dirty="0" smtClean="0"/>
              <a:t>H </a:t>
            </a:r>
            <a:r>
              <a:rPr lang="en-US" sz="1700" dirty="0" err="1" smtClean="0"/>
              <a:t>Macedo</a:t>
            </a:r>
            <a:r>
              <a:rPr lang="en-US" sz="1700" dirty="0" smtClean="0"/>
              <a:t>, P Larsen, and J Fitzgerald, Incremental development of a distributed real-time model of a cardiac pacing system using </a:t>
            </a:r>
            <a:r>
              <a:rPr lang="en-US" sz="1700" dirty="0" err="1" smtClean="0"/>
              <a:t>vdm</a:t>
            </a:r>
            <a:r>
              <a:rPr lang="en-US" sz="1700" dirty="0" smtClean="0"/>
              <a:t>, FM 2008</a:t>
            </a:r>
          </a:p>
          <a:p>
            <a:pPr lvl="1"/>
            <a:r>
              <a:rPr lang="en-US" sz="1700" dirty="0" smtClean="0"/>
              <a:t>A Gomes and M Oliveira, Formal specification of a cardiac pacing system, FM 2009</a:t>
            </a:r>
          </a:p>
          <a:p>
            <a:pPr lvl="1"/>
            <a:r>
              <a:rPr lang="en-US" sz="1700" dirty="0" smtClean="0"/>
              <a:t>L. A. Tuan, M. C. </a:t>
            </a:r>
            <a:r>
              <a:rPr lang="en-US" sz="1700" dirty="0" err="1" smtClean="0"/>
              <a:t>Zheng</a:t>
            </a:r>
            <a:r>
              <a:rPr lang="en-US" sz="1700" dirty="0" smtClean="0"/>
              <a:t>, and Q. T. </a:t>
            </a:r>
            <a:r>
              <a:rPr lang="en-US" sz="1700" dirty="0" err="1" smtClean="0"/>
              <a:t>Tho</a:t>
            </a:r>
            <a:r>
              <a:rPr lang="en-US" sz="1700" dirty="0" smtClean="0"/>
              <a:t>, Modeling and Verification of Safety Critical Systems: A Case Study on Pacemaker, SSIRI, 2010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3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VDDR Mode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64929" y="3395411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8200" y="4126186"/>
            <a:ext cx="1149481" cy="445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32865" y="3429854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cxnSp>
        <p:nvCxnSpPr>
          <p:cNvPr id="11" name="Straight Arrow Connector 10"/>
          <p:cNvCxnSpPr>
            <a:stCxn id="4" idx="6"/>
            <a:endCxn id="7" idx="2"/>
          </p:cNvCxnSpPr>
          <p:nvPr/>
        </p:nvCxnSpPr>
        <p:spPr>
          <a:xfrm>
            <a:off x="2703129" y="3814511"/>
            <a:ext cx="1429736" cy="34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378469" y="3417332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cxnSp>
        <p:nvCxnSpPr>
          <p:cNvPr id="20" name="Straight Arrow Connector 19"/>
          <p:cNvCxnSpPr>
            <a:stCxn id="7" idx="6"/>
            <a:endCxn id="18" idx="2"/>
          </p:cNvCxnSpPr>
          <p:nvPr/>
        </p:nvCxnSpPr>
        <p:spPr>
          <a:xfrm flipV="1">
            <a:off x="4971065" y="3836432"/>
            <a:ext cx="1407404" cy="12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8" idx="4"/>
            <a:endCxn id="4" idx="4"/>
          </p:cNvCxnSpPr>
          <p:nvPr/>
        </p:nvCxnSpPr>
        <p:spPr>
          <a:xfrm rot="5400000" flipH="1">
            <a:off x="4529838" y="1987802"/>
            <a:ext cx="21921" cy="4513540"/>
          </a:xfrm>
          <a:prstGeom prst="curvedConnector3">
            <a:avLst>
              <a:gd name="adj1" fmla="val -44949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635961" y="3525788"/>
            <a:ext cx="1564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 Time + RF*Increment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067299" y="3445181"/>
            <a:ext cx="123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Pace V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33332" y="4876800"/>
            <a:ext cx="123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 Time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132865" y="1701362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cxnSp>
        <p:nvCxnSpPr>
          <p:cNvPr id="5" name="Curved Connector 4"/>
          <p:cNvCxnSpPr>
            <a:stCxn id="4" idx="2"/>
            <a:endCxn id="13" idx="2"/>
          </p:cNvCxnSpPr>
          <p:nvPr/>
        </p:nvCxnSpPr>
        <p:spPr>
          <a:xfrm rot="10800000" flipH="1">
            <a:off x="1864929" y="2120463"/>
            <a:ext cx="2267936" cy="1694049"/>
          </a:xfrm>
          <a:prstGeom prst="curvedConnector3">
            <a:avLst>
              <a:gd name="adj1" fmla="val -100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80262" y="1753179"/>
            <a:ext cx="123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 A</a:t>
            </a:r>
            <a:endParaRPr lang="en-US" dirty="0"/>
          </a:p>
        </p:txBody>
      </p:sp>
      <p:cxnSp>
        <p:nvCxnSpPr>
          <p:cNvPr id="9" name="Curved Connector 8"/>
          <p:cNvCxnSpPr>
            <a:stCxn id="13" idx="6"/>
            <a:endCxn id="23" idx="1"/>
          </p:cNvCxnSpPr>
          <p:nvPr/>
        </p:nvCxnSpPr>
        <p:spPr>
          <a:xfrm>
            <a:off x="4971065" y="2120462"/>
            <a:ext cx="1966841" cy="18884"/>
          </a:xfrm>
          <a:prstGeom prst="curvedConnector4">
            <a:avLst>
              <a:gd name="adj1" fmla="val 46879"/>
              <a:gd name="adj2" fmla="val 1086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89198" y="1647262"/>
            <a:ext cx="123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AVD Time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13" idx="4"/>
            <a:endCxn id="4" idx="7"/>
          </p:cNvCxnSpPr>
          <p:nvPr/>
        </p:nvCxnSpPr>
        <p:spPr>
          <a:xfrm flipH="1">
            <a:off x="2580377" y="2539562"/>
            <a:ext cx="1971588" cy="978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865590" y="2670128"/>
            <a:ext cx="123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 V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815154" y="2016594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5</a:t>
            </a:r>
            <a:endParaRPr lang="en-US" sz="3200" dirty="0"/>
          </a:p>
        </p:txBody>
      </p:sp>
      <p:cxnSp>
        <p:nvCxnSpPr>
          <p:cNvPr id="25" name="Curved Connector 24"/>
          <p:cNvCxnSpPr>
            <a:stCxn id="23" idx="5"/>
            <a:endCxn id="18" idx="6"/>
          </p:cNvCxnSpPr>
          <p:nvPr/>
        </p:nvCxnSpPr>
        <p:spPr>
          <a:xfrm rot="5400000">
            <a:off x="6821441" y="3127271"/>
            <a:ext cx="1104390" cy="31393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482873" y="3047395"/>
            <a:ext cx="123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Pace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5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VDDRH Mode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64929" y="3395411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38200" y="4126186"/>
            <a:ext cx="1149481" cy="445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32865" y="3429854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cxnSp>
        <p:nvCxnSpPr>
          <p:cNvPr id="11" name="Straight Arrow Connector 10"/>
          <p:cNvCxnSpPr>
            <a:stCxn id="4" idx="6"/>
            <a:endCxn id="7" idx="2"/>
          </p:cNvCxnSpPr>
          <p:nvPr/>
        </p:nvCxnSpPr>
        <p:spPr>
          <a:xfrm>
            <a:off x="2703129" y="3814511"/>
            <a:ext cx="1429736" cy="34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378469" y="3417332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cxnSp>
        <p:nvCxnSpPr>
          <p:cNvPr id="20" name="Straight Arrow Connector 19"/>
          <p:cNvCxnSpPr>
            <a:stCxn id="7" idx="6"/>
            <a:endCxn id="18" idx="2"/>
          </p:cNvCxnSpPr>
          <p:nvPr/>
        </p:nvCxnSpPr>
        <p:spPr>
          <a:xfrm flipV="1">
            <a:off x="4971065" y="3836432"/>
            <a:ext cx="1407404" cy="12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8" idx="4"/>
            <a:endCxn id="4" idx="4"/>
          </p:cNvCxnSpPr>
          <p:nvPr/>
        </p:nvCxnSpPr>
        <p:spPr>
          <a:xfrm rot="5400000" flipH="1">
            <a:off x="4529838" y="1987802"/>
            <a:ext cx="21921" cy="4513540"/>
          </a:xfrm>
          <a:prstGeom prst="curvedConnector3">
            <a:avLst>
              <a:gd name="adj1" fmla="val -44949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635961" y="3525788"/>
            <a:ext cx="1564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 Time  + RF*Increment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067299" y="3445181"/>
            <a:ext cx="123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Pace V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33332" y="4876800"/>
            <a:ext cx="123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 Time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132865" y="1701362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4</a:t>
            </a:r>
            <a:endParaRPr lang="en-US" sz="3200" dirty="0"/>
          </a:p>
        </p:txBody>
      </p:sp>
      <p:cxnSp>
        <p:nvCxnSpPr>
          <p:cNvPr id="5" name="Curved Connector 4"/>
          <p:cNvCxnSpPr>
            <a:stCxn id="4" idx="2"/>
            <a:endCxn id="13" idx="2"/>
          </p:cNvCxnSpPr>
          <p:nvPr/>
        </p:nvCxnSpPr>
        <p:spPr>
          <a:xfrm rot="10800000" flipH="1">
            <a:off x="1864929" y="2120463"/>
            <a:ext cx="2267936" cy="1694049"/>
          </a:xfrm>
          <a:prstGeom prst="curvedConnector3">
            <a:avLst>
              <a:gd name="adj1" fmla="val -100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80262" y="1753179"/>
            <a:ext cx="123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 A</a:t>
            </a:r>
            <a:endParaRPr lang="en-US" dirty="0"/>
          </a:p>
        </p:txBody>
      </p:sp>
      <p:cxnSp>
        <p:nvCxnSpPr>
          <p:cNvPr id="9" name="Curved Connector 8"/>
          <p:cNvCxnSpPr>
            <a:stCxn id="13" idx="6"/>
            <a:endCxn id="23" idx="0"/>
          </p:cNvCxnSpPr>
          <p:nvPr/>
        </p:nvCxnSpPr>
        <p:spPr>
          <a:xfrm>
            <a:off x="4971065" y="2120462"/>
            <a:ext cx="2534635" cy="31523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70634" y="1799345"/>
            <a:ext cx="1615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AVD Time + RF*Increment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13" idx="4"/>
            <a:endCxn id="4" idx="7"/>
          </p:cNvCxnSpPr>
          <p:nvPr/>
        </p:nvCxnSpPr>
        <p:spPr>
          <a:xfrm flipH="1">
            <a:off x="2580377" y="2539562"/>
            <a:ext cx="1971588" cy="978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865590" y="2670128"/>
            <a:ext cx="123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Sense V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7086600" y="2435694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5</a:t>
            </a:r>
            <a:endParaRPr lang="en-US" sz="3200" dirty="0"/>
          </a:p>
        </p:txBody>
      </p:sp>
      <p:cxnSp>
        <p:nvCxnSpPr>
          <p:cNvPr id="24" name="Straight Arrow Connector 23"/>
          <p:cNvCxnSpPr>
            <a:stCxn id="23" idx="6"/>
          </p:cNvCxnSpPr>
          <p:nvPr/>
        </p:nvCxnSpPr>
        <p:spPr>
          <a:xfrm flipH="1">
            <a:off x="7216669" y="2854794"/>
            <a:ext cx="708131" cy="994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00042" y="3394007"/>
            <a:ext cx="123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Pace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75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LTL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Rate Limit – LRLURLA_R and LRLURLV_R</a:t>
            </a:r>
          </a:p>
          <a:p>
            <a:r>
              <a:rPr lang="en-US" dirty="0" smtClean="0"/>
              <a:t>Rate Control – LRLURLA_RC and LRLURLV_RC</a:t>
            </a:r>
          </a:p>
          <a:p>
            <a:r>
              <a:rPr lang="en-US" dirty="0" smtClean="0"/>
              <a:t>Hysteresis Limit – AAI_H, VVI_H and XDD_H</a:t>
            </a:r>
          </a:p>
        </p:txBody>
      </p:sp>
    </p:spTree>
    <p:extLst>
      <p:ext uri="{BB962C8B-B14F-4D97-AF65-F5344CB8AC3E}">
        <p14:creationId xmlns:p14="http://schemas.microsoft.com/office/powerpoint/2010/main" val="290072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606071"/>
              </p:ext>
            </p:extLst>
          </p:nvPr>
        </p:nvGraphicFramePr>
        <p:xfrm>
          <a:off x="1676400" y="2286000"/>
          <a:ext cx="6095997" cy="2987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218"/>
                <a:gridCol w="373933"/>
                <a:gridCol w="396251"/>
                <a:gridCol w="396251"/>
                <a:gridCol w="264168"/>
                <a:gridCol w="330210"/>
                <a:gridCol w="330210"/>
                <a:gridCol w="396251"/>
                <a:gridCol w="396251"/>
                <a:gridCol w="326932"/>
                <a:gridCol w="358922"/>
                <a:gridCol w="381000"/>
                <a:gridCol w="457200"/>
                <a:gridCol w="457200"/>
              </a:tblGrid>
              <a:tr h="11498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LTL Property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AOOR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VVIR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AAI</a:t>
                      </a:r>
                      <a:r>
                        <a:rPr lang="en-US" baseline="0" dirty="0" smtClean="0"/>
                        <a:t> 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DDI 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VDD 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DDD 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VV</a:t>
                      </a:r>
                      <a:r>
                        <a:rPr lang="en-US" baseline="0" dirty="0" smtClean="0"/>
                        <a:t> I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A I 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DDIH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VDDH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DDDH</a:t>
                      </a:r>
                      <a:endParaRPr lang="en-US" dirty="0"/>
                    </a:p>
                  </a:txBody>
                  <a:tcPr anchor="ctr"/>
                </a:tc>
              </a:tr>
              <a:tr h="4250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Rate Limit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6191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Rate Control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7336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Hysteresis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Limit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91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Model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914400" y="1630758"/>
            <a:ext cx="1828800" cy="8798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Update</a:t>
            </a:r>
            <a:br>
              <a:rPr lang="en-US" sz="2800" dirty="0" smtClean="0"/>
            </a:br>
            <a:r>
              <a:rPr lang="en-US" sz="2800" dirty="0" smtClean="0"/>
              <a:t>Timers</a:t>
            </a:r>
            <a:endParaRPr lang="en-US" sz="3200" dirty="0"/>
          </a:p>
        </p:txBody>
      </p:sp>
      <p:sp>
        <p:nvSpPr>
          <p:cNvPr id="12" name="Flowchart: Process 11"/>
          <p:cNvSpPr/>
          <p:nvPr/>
        </p:nvSpPr>
        <p:spPr>
          <a:xfrm>
            <a:off x="3633537" y="1630757"/>
            <a:ext cx="1828800" cy="8798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Heart</a:t>
            </a:r>
            <a:endParaRPr lang="en-US" sz="3200" dirty="0"/>
          </a:p>
        </p:txBody>
      </p:sp>
      <p:sp>
        <p:nvSpPr>
          <p:cNvPr id="13" name="Flowchart: Process 12"/>
          <p:cNvSpPr/>
          <p:nvPr/>
        </p:nvSpPr>
        <p:spPr>
          <a:xfrm>
            <a:off x="6400800" y="1630759"/>
            <a:ext cx="1828800" cy="8798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</a:t>
            </a:r>
            <a:r>
              <a:rPr lang="en-US" sz="2800" dirty="0" smtClean="0"/>
              <a:t>ensor</a:t>
            </a:r>
            <a:endParaRPr lang="en-US" sz="3200" dirty="0"/>
          </a:p>
        </p:txBody>
      </p:sp>
      <p:sp>
        <p:nvSpPr>
          <p:cNvPr id="14" name="Flowchart: Process 13"/>
          <p:cNvSpPr/>
          <p:nvPr/>
        </p:nvSpPr>
        <p:spPr>
          <a:xfrm>
            <a:off x="3641558" y="5264058"/>
            <a:ext cx="1828800" cy="8798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Pace</a:t>
            </a:r>
            <a:r>
              <a:rPr lang="en-US" sz="3200" dirty="0" smtClean="0"/>
              <a:t> </a:t>
            </a:r>
            <a:r>
              <a:rPr lang="en-US" sz="2800" dirty="0" smtClean="0"/>
              <a:t>Generator</a:t>
            </a:r>
            <a:endParaRPr lang="en-US" sz="3200" dirty="0"/>
          </a:p>
        </p:txBody>
      </p:sp>
      <p:sp>
        <p:nvSpPr>
          <p:cNvPr id="27" name="Flowchart: Alternate Process 26"/>
          <p:cNvSpPr/>
          <p:nvPr/>
        </p:nvSpPr>
        <p:spPr>
          <a:xfrm>
            <a:off x="914400" y="3429000"/>
            <a:ext cx="1828800" cy="91440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Timing</a:t>
            </a:r>
            <a:br>
              <a:rPr lang="en-US" sz="2800" dirty="0" smtClean="0"/>
            </a:br>
            <a:r>
              <a:rPr lang="en-US" sz="2800" dirty="0" smtClean="0"/>
              <a:t>Variables</a:t>
            </a:r>
            <a:endParaRPr lang="en-US" sz="2800" dirty="0"/>
          </a:p>
        </p:txBody>
      </p:sp>
      <p:sp>
        <p:nvSpPr>
          <p:cNvPr id="3" name="Down Arrow 2"/>
          <p:cNvSpPr/>
          <p:nvPr/>
        </p:nvSpPr>
        <p:spPr>
          <a:xfrm>
            <a:off x="1752600" y="2510588"/>
            <a:ext cx="152400" cy="918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Alternate Process 15"/>
          <p:cNvSpPr/>
          <p:nvPr/>
        </p:nvSpPr>
        <p:spPr>
          <a:xfrm>
            <a:off x="3633537" y="3434133"/>
            <a:ext cx="1828800" cy="91440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Pacing</a:t>
            </a:r>
            <a:br>
              <a:rPr lang="en-US" sz="2800" dirty="0" smtClean="0"/>
            </a:br>
            <a:r>
              <a:rPr lang="en-US" sz="2800" dirty="0" smtClean="0"/>
              <a:t>Variables</a:t>
            </a:r>
            <a:endParaRPr lang="en-US" sz="2800" dirty="0"/>
          </a:p>
        </p:txBody>
      </p:sp>
      <p:sp>
        <p:nvSpPr>
          <p:cNvPr id="17" name="Down Arrow 16"/>
          <p:cNvSpPr/>
          <p:nvPr/>
        </p:nvSpPr>
        <p:spPr>
          <a:xfrm>
            <a:off x="4471737" y="2510586"/>
            <a:ext cx="152400" cy="918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Alternate Process 17"/>
          <p:cNvSpPr/>
          <p:nvPr/>
        </p:nvSpPr>
        <p:spPr>
          <a:xfrm>
            <a:off x="6400800" y="3434133"/>
            <a:ext cx="1828800" cy="91440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Sensing</a:t>
            </a:r>
            <a:br>
              <a:rPr lang="en-US" sz="2800" dirty="0" smtClean="0"/>
            </a:br>
            <a:r>
              <a:rPr lang="en-US" sz="2800" dirty="0" smtClean="0"/>
              <a:t>Variables</a:t>
            </a:r>
            <a:endParaRPr lang="en-US" sz="2800" dirty="0"/>
          </a:p>
        </p:txBody>
      </p:sp>
      <p:sp>
        <p:nvSpPr>
          <p:cNvPr id="19" name="Down Arrow 18"/>
          <p:cNvSpPr/>
          <p:nvPr/>
        </p:nvSpPr>
        <p:spPr>
          <a:xfrm>
            <a:off x="7251032" y="2515723"/>
            <a:ext cx="152400" cy="918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4479758" y="4334496"/>
            <a:ext cx="152400" cy="918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2899587">
            <a:off x="5886043" y="4121909"/>
            <a:ext cx="146483" cy="1286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8991668">
            <a:off x="3075665" y="4150636"/>
            <a:ext cx="166325" cy="1286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914399" y="5247248"/>
            <a:ext cx="1741645" cy="896640"/>
          </a:xfrm>
          <a:prstGeom prst="flowChartConnector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Guard Timing Variables</a:t>
            </a:r>
            <a:endParaRPr lang="en-US" sz="2000" dirty="0"/>
          </a:p>
        </p:txBody>
      </p:sp>
      <p:sp>
        <p:nvSpPr>
          <p:cNvPr id="28" name="Flowchart: Connector 27"/>
          <p:cNvSpPr/>
          <p:nvPr/>
        </p:nvSpPr>
        <p:spPr>
          <a:xfrm>
            <a:off x="6444377" y="5247248"/>
            <a:ext cx="1741645" cy="896640"/>
          </a:xfrm>
          <a:prstGeom prst="flowChartConnector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Guard Sensing Variables</a:t>
            </a:r>
            <a:endParaRPr lang="en-US" sz="2000" dirty="0"/>
          </a:p>
        </p:txBody>
      </p:sp>
      <p:sp>
        <p:nvSpPr>
          <p:cNvPr id="8" name="Up Arrow 7"/>
          <p:cNvSpPr/>
          <p:nvPr/>
        </p:nvSpPr>
        <p:spPr>
          <a:xfrm>
            <a:off x="1752600" y="4315617"/>
            <a:ext cx="152667" cy="8987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/>
          <p:cNvSpPr/>
          <p:nvPr/>
        </p:nvSpPr>
        <p:spPr>
          <a:xfrm>
            <a:off x="7250765" y="4354192"/>
            <a:ext cx="152667" cy="8987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4" idx="1"/>
            <a:endCxn id="7" idx="6"/>
          </p:cNvCxnSpPr>
          <p:nvPr/>
        </p:nvCxnSpPr>
        <p:spPr>
          <a:xfrm flipH="1" flipV="1">
            <a:off x="2656044" y="5695568"/>
            <a:ext cx="985514" cy="8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3"/>
            <a:endCxn id="28" idx="2"/>
          </p:cNvCxnSpPr>
          <p:nvPr/>
        </p:nvCxnSpPr>
        <p:spPr>
          <a:xfrm flipV="1">
            <a:off x="5470358" y="5695568"/>
            <a:ext cx="974019" cy="84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Up Arrow 35"/>
          <p:cNvSpPr/>
          <p:nvPr/>
        </p:nvSpPr>
        <p:spPr>
          <a:xfrm rot="2563801">
            <a:off x="3082703" y="2338330"/>
            <a:ext cx="152250" cy="13171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 Arrow 36"/>
          <p:cNvSpPr/>
          <p:nvPr/>
        </p:nvSpPr>
        <p:spPr>
          <a:xfrm rot="2563801">
            <a:off x="5856910" y="2316363"/>
            <a:ext cx="152250" cy="13171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4"/>
          <p:cNvCxnSpPr>
            <a:stCxn id="10" idx="1"/>
            <a:endCxn id="7" idx="2"/>
          </p:cNvCxnSpPr>
          <p:nvPr/>
        </p:nvCxnSpPr>
        <p:spPr>
          <a:xfrm rot="10800000" flipV="1">
            <a:off x="914400" y="2070672"/>
            <a:ext cx="1" cy="3624895"/>
          </a:xfrm>
          <a:prstGeom prst="curvedConnector3">
            <a:avLst>
              <a:gd name="adj1" fmla="val 22860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Curved Connector 2048"/>
          <p:cNvCxnSpPr>
            <a:stCxn id="13" idx="3"/>
            <a:endCxn id="28" idx="6"/>
          </p:cNvCxnSpPr>
          <p:nvPr/>
        </p:nvCxnSpPr>
        <p:spPr>
          <a:xfrm flipH="1">
            <a:off x="8186022" y="2070674"/>
            <a:ext cx="43578" cy="3624894"/>
          </a:xfrm>
          <a:prstGeom prst="curvedConnector3">
            <a:avLst>
              <a:gd name="adj1" fmla="val -5245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Rectangle 2049"/>
          <p:cNvSpPr/>
          <p:nvPr/>
        </p:nvSpPr>
        <p:spPr>
          <a:xfrm>
            <a:off x="2743200" y="3740729"/>
            <a:ext cx="890338" cy="3012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462337" y="3740729"/>
            <a:ext cx="938463" cy="29299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3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Results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237538"/>
              </p:ext>
            </p:extLst>
          </p:nvPr>
        </p:nvGraphicFramePr>
        <p:xfrm>
          <a:off x="1905000" y="2286000"/>
          <a:ext cx="5257800" cy="245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750"/>
                <a:gridCol w="431450"/>
                <a:gridCol w="457200"/>
                <a:gridCol w="457200"/>
                <a:gridCol w="304800"/>
                <a:gridCol w="381000"/>
                <a:gridCol w="381000"/>
                <a:gridCol w="381000"/>
                <a:gridCol w="381000"/>
                <a:gridCol w="457200"/>
                <a:gridCol w="457200"/>
              </a:tblGrid>
              <a:tr h="11061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LTL Property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AOO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VVI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AAI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DDI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VVT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AAT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VDD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DDD</a:t>
                      </a:r>
                      <a:endParaRPr lang="en-US" dirty="0"/>
                    </a:p>
                  </a:txBody>
                  <a:tcPr anchor="ctr"/>
                </a:tc>
              </a:tr>
              <a:tr h="4485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Deadlock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</a:tr>
              <a:tr h="4485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Pace Limit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</a:tr>
              <a:tr h="4485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AV Delay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6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Model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914400" y="1630758"/>
            <a:ext cx="1828800" cy="17982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Heart</a:t>
            </a:r>
            <a:endParaRPr lang="en-US" sz="3200" dirty="0"/>
          </a:p>
        </p:txBody>
      </p:sp>
      <p:sp>
        <p:nvSpPr>
          <p:cNvPr id="12" name="Flowchart: Process 11"/>
          <p:cNvSpPr/>
          <p:nvPr/>
        </p:nvSpPr>
        <p:spPr>
          <a:xfrm>
            <a:off x="3633537" y="1630757"/>
            <a:ext cx="1828800" cy="18033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Sensor</a:t>
            </a:r>
            <a:endParaRPr lang="en-US" sz="3200" dirty="0"/>
          </a:p>
        </p:txBody>
      </p:sp>
      <p:sp>
        <p:nvSpPr>
          <p:cNvPr id="13" name="Flowchart: Process 12"/>
          <p:cNvSpPr/>
          <p:nvPr/>
        </p:nvSpPr>
        <p:spPr>
          <a:xfrm>
            <a:off x="6400800" y="1630759"/>
            <a:ext cx="1828800" cy="180337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Pace Generator</a:t>
            </a:r>
            <a:endParaRPr lang="en-US" sz="3200" dirty="0"/>
          </a:p>
        </p:txBody>
      </p:sp>
      <p:sp>
        <p:nvSpPr>
          <p:cNvPr id="27" name="Flowchart: Alternate Process 26"/>
          <p:cNvSpPr/>
          <p:nvPr/>
        </p:nvSpPr>
        <p:spPr>
          <a:xfrm>
            <a:off x="914400" y="3429000"/>
            <a:ext cx="1828800" cy="91440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Local</a:t>
            </a:r>
            <a:br>
              <a:rPr lang="en-US" sz="2800" dirty="0" smtClean="0"/>
            </a:br>
            <a:r>
              <a:rPr lang="en-US" sz="2800" dirty="0" smtClean="0"/>
              <a:t>Variables</a:t>
            </a:r>
            <a:endParaRPr lang="en-US" sz="2800" dirty="0"/>
          </a:p>
        </p:txBody>
      </p:sp>
      <p:sp>
        <p:nvSpPr>
          <p:cNvPr id="16" name="Flowchart: Alternate Process 15"/>
          <p:cNvSpPr/>
          <p:nvPr/>
        </p:nvSpPr>
        <p:spPr>
          <a:xfrm>
            <a:off x="3633537" y="3434133"/>
            <a:ext cx="1828800" cy="91440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Local</a:t>
            </a:r>
            <a:br>
              <a:rPr lang="en-US" sz="2800" dirty="0" smtClean="0"/>
            </a:br>
            <a:r>
              <a:rPr lang="en-US" sz="2800" dirty="0" smtClean="0"/>
              <a:t>Variables</a:t>
            </a:r>
            <a:endParaRPr lang="en-US" sz="2800" dirty="0"/>
          </a:p>
        </p:txBody>
      </p:sp>
      <p:sp>
        <p:nvSpPr>
          <p:cNvPr id="18" name="Flowchart: Alternate Process 17"/>
          <p:cNvSpPr/>
          <p:nvPr/>
        </p:nvSpPr>
        <p:spPr>
          <a:xfrm>
            <a:off x="6400800" y="3434133"/>
            <a:ext cx="1828800" cy="91440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Local</a:t>
            </a:r>
            <a:br>
              <a:rPr lang="en-US" sz="2800" dirty="0" smtClean="0"/>
            </a:br>
            <a:r>
              <a:rPr lang="en-US" sz="2800" dirty="0" smtClean="0"/>
              <a:t>Variables</a:t>
            </a:r>
            <a:endParaRPr lang="en-US" sz="2800" dirty="0"/>
          </a:p>
        </p:txBody>
      </p:sp>
      <p:sp>
        <p:nvSpPr>
          <p:cNvPr id="15" name="Hexagon 14"/>
          <p:cNvSpPr/>
          <p:nvPr/>
        </p:nvSpPr>
        <p:spPr>
          <a:xfrm>
            <a:off x="2719137" y="5605044"/>
            <a:ext cx="3657600" cy="762000"/>
          </a:xfrm>
          <a:prstGeom prst="hexag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Synchronization</a:t>
            </a:r>
            <a:endParaRPr lang="en-US" sz="2800" dirty="0"/>
          </a:p>
        </p:txBody>
      </p:sp>
      <p:sp>
        <p:nvSpPr>
          <p:cNvPr id="20" name="Down Arrow 19"/>
          <p:cNvSpPr/>
          <p:nvPr/>
        </p:nvSpPr>
        <p:spPr>
          <a:xfrm rot="19476134">
            <a:off x="2060501" y="4336699"/>
            <a:ext cx="638890" cy="15300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Pulse</a:t>
            </a:r>
            <a:endParaRPr lang="en-US" dirty="0"/>
          </a:p>
        </p:txBody>
      </p:sp>
      <p:sp>
        <p:nvSpPr>
          <p:cNvPr id="29" name="Down Arrow 28"/>
          <p:cNvSpPr/>
          <p:nvPr/>
        </p:nvSpPr>
        <p:spPr>
          <a:xfrm rot="2189957">
            <a:off x="6508388" y="4297425"/>
            <a:ext cx="638890" cy="1608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AVD</a:t>
            </a:r>
            <a:endParaRPr lang="en-US" dirty="0"/>
          </a:p>
        </p:txBody>
      </p:sp>
      <p:sp>
        <p:nvSpPr>
          <p:cNvPr id="31" name="Down Arrow 30"/>
          <p:cNvSpPr/>
          <p:nvPr/>
        </p:nvSpPr>
        <p:spPr>
          <a:xfrm>
            <a:off x="4228492" y="4343400"/>
            <a:ext cx="638890" cy="12616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1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Results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317319"/>
              </p:ext>
            </p:extLst>
          </p:nvPr>
        </p:nvGraphicFramePr>
        <p:xfrm>
          <a:off x="1905000" y="2286000"/>
          <a:ext cx="5334000" cy="30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442"/>
                <a:gridCol w="462715"/>
                <a:gridCol w="417443"/>
                <a:gridCol w="457200"/>
                <a:gridCol w="304800"/>
                <a:gridCol w="381000"/>
                <a:gridCol w="381000"/>
                <a:gridCol w="381000"/>
                <a:gridCol w="381000"/>
                <a:gridCol w="457200"/>
                <a:gridCol w="457200"/>
              </a:tblGrid>
              <a:tr h="11061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LTL Property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AOO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VVI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AAI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DDI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VVT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AAT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VDD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DDD</a:t>
                      </a:r>
                      <a:endParaRPr lang="en-US" dirty="0"/>
                    </a:p>
                  </a:txBody>
                  <a:tcPr anchor="ctr"/>
                </a:tc>
              </a:tr>
              <a:tr h="4485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Deadlock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</a:tr>
              <a:tr h="4485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Pace Limit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</a:tr>
              <a:tr h="4485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AV Delay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</a:tr>
              <a:tr h="4485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Distributed AV Delay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75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Formal Specification of Cardiac Pace Maker in PROMELA</a:t>
            </a:r>
          </a:p>
          <a:p>
            <a:pPr lvl="1"/>
            <a:r>
              <a:rPr lang="en-US" dirty="0" smtClean="0"/>
              <a:t>Sequential</a:t>
            </a:r>
          </a:p>
          <a:p>
            <a:pPr lvl="1"/>
            <a:r>
              <a:rPr lang="en-US" dirty="0" smtClean="0"/>
              <a:t>Concurrent</a:t>
            </a:r>
          </a:p>
          <a:p>
            <a:pPr lvl="1"/>
            <a:r>
              <a:rPr lang="en-US" dirty="0" smtClean="0"/>
              <a:t>Distributed</a:t>
            </a:r>
            <a:endParaRPr lang="en-US" dirty="0"/>
          </a:p>
          <a:p>
            <a:r>
              <a:rPr lang="en-US" dirty="0" smtClean="0"/>
              <a:t>Verification of  Desired Properties (LTL)</a:t>
            </a:r>
          </a:p>
          <a:p>
            <a:r>
              <a:rPr lang="en-US" dirty="0" smtClean="0"/>
              <a:t>Extending Distributed Model</a:t>
            </a:r>
          </a:p>
          <a:p>
            <a:pPr lvl="1"/>
            <a:r>
              <a:rPr lang="en-US" dirty="0" smtClean="0"/>
              <a:t>Rate Controlled Pacing</a:t>
            </a:r>
          </a:p>
          <a:p>
            <a:pPr lvl="1"/>
            <a:r>
              <a:rPr lang="en-US" dirty="0" smtClean="0"/>
              <a:t>Hysteresis Pacing</a:t>
            </a:r>
          </a:p>
          <a:p>
            <a:pPr lvl="1"/>
            <a:r>
              <a:rPr lang="en-US" dirty="0" smtClean="0"/>
              <a:t>Model the Noise, Diagnostics and ATR Mode</a:t>
            </a:r>
          </a:p>
          <a:p>
            <a:pPr lvl="1"/>
            <a:r>
              <a:rPr lang="en-US" dirty="0" smtClean="0"/>
              <a:t>Add More Parameters like Width and Amplitude</a:t>
            </a:r>
          </a:p>
        </p:txBody>
      </p:sp>
    </p:spTree>
    <p:extLst>
      <p:ext uri="{BB962C8B-B14F-4D97-AF65-F5344CB8AC3E}">
        <p14:creationId xmlns:p14="http://schemas.microsoft.com/office/powerpoint/2010/main" val="200403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???</a:t>
            </a:r>
          </a:p>
          <a:p>
            <a:r>
              <a:rPr lang="en-US" dirty="0" smtClean="0"/>
              <a:t>Contact – asankhaya@nus.edu.sg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2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with SPIN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 Specification in PROMELA</a:t>
            </a:r>
          </a:p>
          <a:p>
            <a:r>
              <a:rPr lang="en-US" dirty="0" smtClean="0"/>
              <a:t>Verification of LTL Properties using SPIN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0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Model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914400" y="1630758"/>
            <a:ext cx="1828800" cy="8798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Update</a:t>
            </a:r>
            <a:br>
              <a:rPr lang="en-US" sz="2800" dirty="0" smtClean="0"/>
            </a:br>
            <a:r>
              <a:rPr lang="en-US" sz="2800" dirty="0" smtClean="0"/>
              <a:t>Timers</a:t>
            </a:r>
            <a:endParaRPr lang="en-US" sz="3200" dirty="0"/>
          </a:p>
        </p:txBody>
      </p:sp>
      <p:sp>
        <p:nvSpPr>
          <p:cNvPr id="12" name="Flowchart: Process 11"/>
          <p:cNvSpPr/>
          <p:nvPr/>
        </p:nvSpPr>
        <p:spPr>
          <a:xfrm>
            <a:off x="3633537" y="1630757"/>
            <a:ext cx="1828800" cy="8798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Heart</a:t>
            </a:r>
            <a:endParaRPr lang="en-US" sz="3200" dirty="0"/>
          </a:p>
        </p:txBody>
      </p:sp>
      <p:sp>
        <p:nvSpPr>
          <p:cNvPr id="13" name="Flowchart: Process 12"/>
          <p:cNvSpPr/>
          <p:nvPr/>
        </p:nvSpPr>
        <p:spPr>
          <a:xfrm>
            <a:off x="6400800" y="1630759"/>
            <a:ext cx="1828800" cy="8798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</a:t>
            </a:r>
            <a:r>
              <a:rPr lang="en-US" sz="2800" dirty="0" smtClean="0"/>
              <a:t>ensor</a:t>
            </a:r>
            <a:endParaRPr lang="en-US" sz="3200" dirty="0"/>
          </a:p>
        </p:txBody>
      </p:sp>
      <p:sp>
        <p:nvSpPr>
          <p:cNvPr id="14" name="Flowchart: Process 13"/>
          <p:cNvSpPr/>
          <p:nvPr/>
        </p:nvSpPr>
        <p:spPr>
          <a:xfrm>
            <a:off x="6412832" y="5246892"/>
            <a:ext cx="1828800" cy="8798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Pace</a:t>
            </a:r>
            <a:r>
              <a:rPr lang="en-US" sz="3200" dirty="0" smtClean="0"/>
              <a:t> </a:t>
            </a:r>
            <a:r>
              <a:rPr lang="en-US" sz="2800" dirty="0" smtClean="0"/>
              <a:t>Generator</a:t>
            </a:r>
            <a:endParaRPr lang="en-US" sz="3200" dirty="0"/>
          </a:p>
        </p:txBody>
      </p:sp>
      <p:sp>
        <p:nvSpPr>
          <p:cNvPr id="27" name="Flowchart: Alternate Process 26"/>
          <p:cNvSpPr/>
          <p:nvPr/>
        </p:nvSpPr>
        <p:spPr>
          <a:xfrm>
            <a:off x="914400" y="3429000"/>
            <a:ext cx="7315200" cy="91440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Global Variables</a:t>
            </a:r>
            <a:endParaRPr lang="en-US" sz="2800" dirty="0"/>
          </a:p>
        </p:txBody>
      </p:sp>
      <p:cxnSp>
        <p:nvCxnSpPr>
          <p:cNvPr id="29" name="Straight Arrow Connector 28"/>
          <p:cNvCxnSpPr>
            <a:stCxn id="10" idx="3"/>
            <a:endCxn id="12" idx="1"/>
          </p:cNvCxnSpPr>
          <p:nvPr/>
        </p:nvCxnSpPr>
        <p:spPr>
          <a:xfrm flipV="1">
            <a:off x="2743200" y="2070672"/>
            <a:ext cx="89033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Straight Arrow Connector 2047"/>
          <p:cNvCxnSpPr>
            <a:stCxn id="12" idx="3"/>
            <a:endCxn id="13" idx="1"/>
          </p:cNvCxnSpPr>
          <p:nvPr/>
        </p:nvCxnSpPr>
        <p:spPr>
          <a:xfrm>
            <a:off x="5462337" y="2070672"/>
            <a:ext cx="938463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Curved Connector 2052"/>
          <p:cNvCxnSpPr>
            <a:stCxn id="13" idx="3"/>
            <a:endCxn id="14" idx="3"/>
          </p:cNvCxnSpPr>
          <p:nvPr/>
        </p:nvCxnSpPr>
        <p:spPr>
          <a:xfrm>
            <a:off x="8229600" y="2070674"/>
            <a:ext cx="12032" cy="3616133"/>
          </a:xfrm>
          <a:prstGeom prst="curvedConnector3">
            <a:avLst>
              <a:gd name="adj1" fmla="val 41331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Up-Down Arrow 2054"/>
          <p:cNvSpPr/>
          <p:nvPr/>
        </p:nvSpPr>
        <p:spPr>
          <a:xfrm>
            <a:off x="1752600" y="2510588"/>
            <a:ext cx="152400" cy="9184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-Down Arrow 39"/>
          <p:cNvSpPr/>
          <p:nvPr/>
        </p:nvSpPr>
        <p:spPr>
          <a:xfrm>
            <a:off x="4471737" y="2510586"/>
            <a:ext cx="152400" cy="9184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Up-Down Arrow 40"/>
          <p:cNvSpPr/>
          <p:nvPr/>
        </p:nvSpPr>
        <p:spPr>
          <a:xfrm>
            <a:off x="7230980" y="2510586"/>
            <a:ext cx="152400" cy="9184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-Down Arrow 41"/>
          <p:cNvSpPr/>
          <p:nvPr/>
        </p:nvSpPr>
        <p:spPr>
          <a:xfrm>
            <a:off x="7251032" y="4328480"/>
            <a:ext cx="152400" cy="9184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urved Connector 3"/>
          <p:cNvCxnSpPr>
            <a:stCxn id="14" idx="1"/>
            <a:endCxn id="10" idx="1"/>
          </p:cNvCxnSpPr>
          <p:nvPr/>
        </p:nvCxnSpPr>
        <p:spPr>
          <a:xfrm rot="10800000">
            <a:off x="914400" y="2070673"/>
            <a:ext cx="5498432" cy="3616134"/>
          </a:xfrm>
          <a:prstGeom prst="curvedConnector3">
            <a:avLst>
              <a:gd name="adj1" fmla="val 1119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5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- Update Timers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Clock Updates</a:t>
            </a:r>
          </a:p>
          <a:p>
            <a:pPr lvl="1"/>
            <a:r>
              <a:rPr lang="en-US" dirty="0" smtClean="0"/>
              <a:t>Increment Timer</a:t>
            </a:r>
          </a:p>
          <a:p>
            <a:pPr lvl="1"/>
            <a:r>
              <a:rPr lang="en-US" dirty="0" smtClean="0"/>
              <a:t>Reset Timer</a:t>
            </a:r>
          </a:p>
          <a:p>
            <a:r>
              <a:rPr lang="en-US" dirty="0" smtClean="0"/>
              <a:t> Reset other </a:t>
            </a:r>
            <a:r>
              <a:rPr lang="en-US" dirty="0"/>
              <a:t>G</a:t>
            </a:r>
            <a:r>
              <a:rPr lang="en-US" dirty="0" smtClean="0"/>
              <a:t>lobal variables </a:t>
            </a:r>
          </a:p>
          <a:p>
            <a:pPr lvl="1"/>
            <a:r>
              <a:rPr lang="en-US" dirty="0" smtClean="0"/>
              <a:t>AVD</a:t>
            </a:r>
          </a:p>
          <a:p>
            <a:pPr lvl="1"/>
            <a:r>
              <a:rPr lang="en-US" dirty="0" smtClean="0"/>
              <a:t>Pulses</a:t>
            </a:r>
          </a:p>
          <a:p>
            <a:pPr lvl="1"/>
            <a:r>
              <a:rPr lang="en-US" dirty="0" smtClean="0"/>
              <a:t>Senses</a:t>
            </a:r>
          </a:p>
        </p:txBody>
      </p:sp>
    </p:spTree>
    <p:extLst>
      <p:ext uri="{BB962C8B-B14F-4D97-AF65-F5344CB8AC3E}">
        <p14:creationId xmlns:p14="http://schemas.microsoft.com/office/powerpoint/2010/main" val="238430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- Heart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Behaviors</a:t>
            </a:r>
          </a:p>
          <a:p>
            <a:pPr lvl="1"/>
            <a:r>
              <a:rPr lang="en-US" dirty="0" smtClean="0"/>
              <a:t>Normal</a:t>
            </a:r>
          </a:p>
          <a:p>
            <a:pPr lvl="2"/>
            <a:r>
              <a:rPr lang="en-US" dirty="0" smtClean="0"/>
              <a:t>Wait NR, Pace A, Wait AVD, Pace V, Repeat</a:t>
            </a:r>
          </a:p>
          <a:p>
            <a:pPr lvl="1"/>
            <a:r>
              <a:rPr lang="en-US" dirty="0" smtClean="0"/>
              <a:t>Miss Ventricle Pace</a:t>
            </a:r>
          </a:p>
          <a:p>
            <a:pPr lvl="2"/>
            <a:r>
              <a:rPr lang="en-US" dirty="0" smtClean="0"/>
              <a:t>Wait NR, Pace A, Wait AVD, Skip, Repeat</a:t>
            </a:r>
          </a:p>
          <a:p>
            <a:pPr lvl="1"/>
            <a:r>
              <a:rPr lang="en-US" dirty="0" smtClean="0"/>
              <a:t>Dead</a:t>
            </a:r>
          </a:p>
          <a:p>
            <a:pPr lvl="2"/>
            <a:r>
              <a:rPr lang="en-US" dirty="0" smtClean="0"/>
              <a:t>Wait NR, Skip, Wait AVD, Skip, Repeat</a:t>
            </a:r>
          </a:p>
          <a:p>
            <a:pPr lvl="1"/>
            <a:r>
              <a:rPr lang="en-US" dirty="0" smtClean="0"/>
              <a:t>Non Deterministic</a:t>
            </a:r>
          </a:p>
          <a:p>
            <a:pPr lvl="2"/>
            <a:r>
              <a:rPr lang="en-US" dirty="0" smtClean="0"/>
              <a:t>Wait NR, May Pace A, Wait AVD, May Pace V, 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6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-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 Paces from Heart and Pace Generator</a:t>
            </a:r>
          </a:p>
          <a:p>
            <a:r>
              <a:rPr lang="en-US" dirty="0" smtClean="0"/>
              <a:t>Update Sense Variables</a:t>
            </a:r>
          </a:p>
          <a:p>
            <a:pPr lvl="1"/>
            <a:r>
              <a:rPr lang="en-US" dirty="0" smtClean="0"/>
              <a:t>Pace A -&gt; Sense A </a:t>
            </a:r>
            <a:endParaRPr lang="en-US" dirty="0"/>
          </a:p>
          <a:p>
            <a:pPr lvl="1"/>
            <a:r>
              <a:rPr lang="en-US" dirty="0" smtClean="0"/>
              <a:t>Pace V -&gt; Sense V</a:t>
            </a:r>
            <a:endParaRPr lang="en-US" dirty="0"/>
          </a:p>
          <a:p>
            <a:r>
              <a:rPr lang="en-US" dirty="0" smtClean="0"/>
              <a:t> Capture Time of Senses for Refractory Period</a:t>
            </a:r>
          </a:p>
          <a:p>
            <a:pPr lvl="1"/>
            <a:r>
              <a:rPr lang="en-US" dirty="0" smtClean="0"/>
              <a:t>ARP</a:t>
            </a:r>
          </a:p>
          <a:p>
            <a:pPr lvl="1"/>
            <a:r>
              <a:rPr lang="en-US" dirty="0" smtClean="0"/>
              <a:t>VRP</a:t>
            </a:r>
          </a:p>
          <a:p>
            <a:pPr lvl="1"/>
            <a:r>
              <a:rPr lang="en-US" dirty="0" smtClean="0"/>
              <a:t>PVARP		</a:t>
            </a:r>
          </a:p>
        </p:txBody>
      </p:sp>
    </p:spTree>
    <p:extLst>
      <p:ext uri="{BB962C8B-B14F-4D97-AF65-F5344CB8AC3E}">
        <p14:creationId xmlns:p14="http://schemas.microsoft.com/office/powerpoint/2010/main" val="182416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- Pace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Modes Implemented</a:t>
            </a:r>
          </a:p>
          <a:p>
            <a:pPr lvl="1"/>
            <a:r>
              <a:rPr lang="en-US" dirty="0" smtClean="0"/>
              <a:t>VOO, AOO, DOO</a:t>
            </a:r>
          </a:p>
          <a:p>
            <a:pPr lvl="1"/>
            <a:r>
              <a:rPr lang="en-US" dirty="0" smtClean="0"/>
              <a:t>VVI, AAI, DDI</a:t>
            </a:r>
          </a:p>
          <a:p>
            <a:pPr lvl="1"/>
            <a:r>
              <a:rPr lang="en-US" dirty="0" smtClean="0"/>
              <a:t>VVT, AAT</a:t>
            </a:r>
          </a:p>
          <a:p>
            <a:pPr lvl="1"/>
            <a:r>
              <a:rPr lang="en-US" dirty="0" smtClean="0"/>
              <a:t>VDD, DDD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3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VOO Mode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64929" y="25146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</a:t>
            </a:r>
            <a:endParaRPr lang="en-US" sz="3200" dirty="0"/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1472105" y="2057400"/>
            <a:ext cx="515576" cy="579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32865" y="25146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2</a:t>
            </a:r>
            <a:endParaRPr lang="en-US" sz="3200" dirty="0"/>
          </a:p>
        </p:txBody>
      </p:sp>
      <p:cxnSp>
        <p:nvCxnSpPr>
          <p:cNvPr id="11" name="Straight Arrow Connector 10"/>
          <p:cNvCxnSpPr>
            <a:stCxn id="4" idx="6"/>
            <a:endCxn id="7" idx="2"/>
          </p:cNvCxnSpPr>
          <p:nvPr/>
        </p:nvCxnSpPr>
        <p:spPr>
          <a:xfrm>
            <a:off x="2703129" y="2933700"/>
            <a:ext cx="14297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400801" y="2503345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3</a:t>
            </a:r>
            <a:endParaRPr lang="en-US" sz="3200" dirty="0"/>
          </a:p>
        </p:txBody>
      </p:sp>
      <p:cxnSp>
        <p:nvCxnSpPr>
          <p:cNvPr id="20" name="Straight Arrow Connector 19"/>
          <p:cNvCxnSpPr>
            <a:stCxn id="7" idx="6"/>
            <a:endCxn id="18" idx="2"/>
          </p:cNvCxnSpPr>
          <p:nvPr/>
        </p:nvCxnSpPr>
        <p:spPr>
          <a:xfrm flipV="1">
            <a:off x="4971065" y="2922445"/>
            <a:ext cx="1429736" cy="11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8" idx="4"/>
            <a:endCxn id="4" idx="4"/>
          </p:cNvCxnSpPr>
          <p:nvPr/>
        </p:nvCxnSpPr>
        <p:spPr>
          <a:xfrm rot="5400000">
            <a:off x="4546338" y="1079236"/>
            <a:ext cx="11255" cy="4535872"/>
          </a:xfrm>
          <a:prstGeom prst="curvedConnector3">
            <a:avLst>
              <a:gd name="adj1" fmla="val 85745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99364" y="2564368"/>
            <a:ext cx="123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 Time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067299" y="2553113"/>
            <a:ext cx="123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Pace V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82434" y="3886200"/>
            <a:ext cx="123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90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870</Words>
  <Application>Microsoft Office PowerPoint</Application>
  <PresentationFormat>On-screen Show (4:3)</PresentationFormat>
  <Paragraphs>383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Towards a verified cardiac pacemaker </vt:lpstr>
      <vt:lpstr>Introduction</vt:lpstr>
      <vt:lpstr>Modeling with SPIN</vt:lpstr>
      <vt:lpstr>Sequential Model</vt:lpstr>
      <vt:lpstr>Process - Update Timers</vt:lpstr>
      <vt:lpstr>Process - Heart</vt:lpstr>
      <vt:lpstr>Process - Sensor</vt:lpstr>
      <vt:lpstr>Process - Pace Generator</vt:lpstr>
      <vt:lpstr>VOO Mode</vt:lpstr>
      <vt:lpstr>VVI Mode</vt:lpstr>
      <vt:lpstr>VVT Mode</vt:lpstr>
      <vt:lpstr>VDD Mode</vt:lpstr>
      <vt:lpstr>LTL Properties</vt:lpstr>
      <vt:lpstr>Verification Results</vt:lpstr>
      <vt:lpstr>Sequential Model (with Rate Control)</vt:lpstr>
      <vt:lpstr>Process - Accelerometer</vt:lpstr>
      <vt:lpstr>Process - Rate Controller</vt:lpstr>
      <vt:lpstr>Hysteresis Mode</vt:lpstr>
      <vt:lpstr>Process - Pace Generator</vt:lpstr>
      <vt:lpstr>VDDR Mode</vt:lpstr>
      <vt:lpstr>VDDRH Mode</vt:lpstr>
      <vt:lpstr>LTL Properties</vt:lpstr>
      <vt:lpstr>Verification Results</vt:lpstr>
      <vt:lpstr>Concurrent Model</vt:lpstr>
      <vt:lpstr>Verification Results</vt:lpstr>
      <vt:lpstr>Distributed Model</vt:lpstr>
      <vt:lpstr>Verification Results</vt:lpstr>
      <vt:lpstr>Conclusions and Future Work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a verified cardiac pacemaker</dc:title>
  <dc:creator>Asankhaya Sharma</dc:creator>
  <cp:lastModifiedBy>Sakhee Dheer</cp:lastModifiedBy>
  <cp:revision>62</cp:revision>
  <dcterms:created xsi:type="dcterms:W3CDTF">2010-10-31T03:58:57Z</dcterms:created>
  <dcterms:modified xsi:type="dcterms:W3CDTF">2013-07-28T13:43:27Z</dcterms:modified>
</cp:coreProperties>
</file>