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6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E0C80-34FB-0B4B-BCB1-F0716671A5C0}" type="datetimeFigureOut">
              <a:rPr lang="en-US" smtClean="0"/>
              <a:t>13-May-14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33937-17A3-BF4B-BE45-9C3CAEA31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03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533937-17A3-BF4B-BE45-9C3CAEA31B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6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FA99-4466-4AD3-B741-CE82653546F1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9D52-8D47-4B7D-8EAB-55CD4A479731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0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BA11-A336-4804-A801-1AEE04557E28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0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EF29E-5BB5-4D44-BD01-967E4B32FC05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1B025-551B-48CA-A63B-248A6BECEA12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768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5E422-D081-4DAF-963D-EF6B6B34A78A}" type="datetime1">
              <a:rPr lang="en-US" smtClean="0"/>
              <a:t>13-May-14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6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5ADE8-9AE3-48FD-82F7-655B69EAEA27}" type="datetime1">
              <a:rPr lang="en-US" smtClean="0"/>
              <a:t>13-May-14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1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454E9-A486-42CD-AB2E-1F4FB9BCF926}" type="datetime1">
              <a:rPr lang="en-US" smtClean="0"/>
              <a:t>13-May-14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5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3D3C7-F4DB-4C6B-BFFE-45BA9CF8DA8A}" type="datetime1">
              <a:rPr lang="en-US" smtClean="0"/>
              <a:t>13-May-14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9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32B64-95C5-4B6A-A2BC-624FDD278AB8}" type="datetime1">
              <a:rPr lang="en-US" smtClean="0"/>
              <a:t>13-May-14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3682-E5D7-4BD6-9DA2-6C94CA647A65}" type="datetime1">
              <a:rPr lang="en-US" smtClean="0"/>
              <a:t>13-May-14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70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9BB2-5C2C-4F0C-8C21-B5F211FC80C2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78739-D1E0-454F-AED2-2551DD361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loris-7.ddns.comp.nus.edu.sg/~project/SLEEKDS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Verified Subtyping with Traits and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Asankhaya Sharma</a:t>
            </a:r>
            <a:br>
              <a:rPr lang="en-US" dirty="0" smtClean="0"/>
            </a:br>
            <a:r>
              <a:rPr lang="en-US" dirty="0" smtClean="0"/>
              <a:t>National University of Singapore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47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doesn’t enforce Subtyping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6135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</a:t>
            </a:r>
            <a:r>
              <a:rPr lang="en-US" dirty="0" err="1" smtClean="0"/>
              <a:t>ef</a:t>
            </a:r>
            <a:r>
              <a:rPr lang="en-US" dirty="0" smtClean="0"/>
              <a:t> m (c: </a:t>
            </a:r>
            <a:r>
              <a:rPr lang="en-US" dirty="0" err="1" smtClean="0"/>
              <a:t>BICell</a:t>
            </a:r>
            <a:r>
              <a:rPr lang="en-US" dirty="0" smtClean="0"/>
              <a:t> with </a:t>
            </a:r>
            <a:r>
              <a:rPr lang="en-US" dirty="0" err="1" smtClean="0"/>
              <a:t>Inc</a:t>
            </a:r>
            <a:r>
              <a:rPr lang="en-US" dirty="0" smtClean="0"/>
              <a:t> with Double) : </a:t>
            </a:r>
            <a:r>
              <a:rPr lang="en-US" dirty="0" err="1" smtClean="0"/>
              <a:t>Int</a:t>
            </a:r>
            <a:r>
              <a:rPr lang="en-US" dirty="0" smtClean="0"/>
              <a:t> { </a:t>
            </a:r>
            <a:r>
              <a:rPr lang="en-US" dirty="0" err="1" smtClean="0"/>
              <a:t>c.get</a:t>
            </a:r>
            <a:r>
              <a:rPr lang="en-US" dirty="0" smtClean="0"/>
              <a:t> }</a:t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oic</a:t>
            </a:r>
            <a:r>
              <a:rPr lang="en-US" dirty="0" smtClean="0"/>
              <a:t> = new </a:t>
            </a:r>
            <a:r>
              <a:rPr lang="en-US" dirty="0" err="1" smtClean="0"/>
              <a:t>OddICell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eic</a:t>
            </a:r>
            <a:r>
              <a:rPr lang="en-US" dirty="0" smtClean="0"/>
              <a:t> = new </a:t>
            </a:r>
            <a:r>
              <a:rPr lang="en-US" dirty="0" err="1" smtClean="0"/>
              <a:t>EvenICell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m(</a:t>
            </a:r>
            <a:r>
              <a:rPr lang="en-US" dirty="0" err="1" smtClean="0"/>
              <a:t>oic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m(</a:t>
            </a:r>
            <a:r>
              <a:rPr lang="en-US" dirty="0" err="1" smtClean="0"/>
              <a:t>eic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05776" y="3883402"/>
            <a:ext cx="2583896" cy="75916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Both calls are allowed by the type syste</a:t>
            </a:r>
            <a:r>
              <a:rPr lang="en-US" sz="2000" dirty="0"/>
              <a:t>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678803" y="3883402"/>
            <a:ext cx="1926973" cy="3649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1678803" y="4262983"/>
            <a:ext cx="1926973" cy="175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78802" y="5197334"/>
            <a:ext cx="5196989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Only object </a:t>
            </a:r>
            <a:r>
              <a:rPr lang="en-US" sz="3200" dirty="0" err="1" smtClean="0"/>
              <a:t>oic</a:t>
            </a:r>
            <a:r>
              <a:rPr lang="en-US" sz="3200" dirty="0" smtClean="0"/>
              <a:t> is subtype of c </a:t>
            </a:r>
            <a:endParaRPr lang="en-US" sz="3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8C6E-1457-49E8-BDF7-566243CEE184}" type="datetime1">
              <a:rPr lang="en-US" smtClean="0"/>
              <a:t>13-May-14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Verified Subtyping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02857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mixin</a:t>
            </a:r>
            <a:r>
              <a:rPr lang="en-US" dirty="0" smtClean="0"/>
              <a:t> can be represented as a separation logic predicate based on class linearization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962" y="3151126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>
                <a:solidFill>
                  <a:prstClr val="black"/>
                </a:solidFill>
                <a:sym typeface="Wingdings"/>
              </a:rPr>
              <a:t>OddICellDoubleInc</a:t>
            </a:r>
            <a:r>
              <a:rPr lang="en-US" sz="2400" dirty="0" err="1" smtClean="0">
                <a:solidFill>
                  <a:prstClr val="black"/>
                </a:solidFill>
              </a:rPr>
              <a:t>BICell</a:t>
            </a:r>
            <a:r>
              <a:rPr lang="en-US" sz="2400" dirty="0">
                <a:solidFill>
                  <a:prstClr val="black"/>
                </a:solidFill>
              </a:rPr>
              <a:t/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 err="1" smtClean="0">
                <a:solidFill>
                  <a:prstClr val="black"/>
                </a:solidFill>
              </a:rPr>
              <a:t>OddICell</a:t>
            </a:r>
            <a:r>
              <a:rPr lang="en-US" sz="2400" dirty="0" smtClean="0">
                <a:solidFill>
                  <a:prstClr val="black"/>
                </a:solidFill>
              </a:rPr>
              <a:t>&lt;this&gt; == </a:t>
            </a:r>
            <a:r>
              <a:rPr lang="en-US" sz="2400" dirty="0" err="1" smtClean="0">
                <a:solidFill>
                  <a:prstClr val="black"/>
                </a:solidFill>
              </a:rPr>
              <a:t>BICell</a:t>
            </a:r>
            <a:r>
              <a:rPr lang="en-US" sz="2400" dirty="0" smtClean="0">
                <a:solidFill>
                  <a:prstClr val="black"/>
                </a:solidFill>
              </a:rPr>
              <a:t>&lt;</a:t>
            </a:r>
            <a:r>
              <a:rPr lang="en-US" sz="2400" dirty="0" err="1" smtClean="0">
                <a:solidFill>
                  <a:prstClr val="black"/>
                </a:solidFill>
              </a:rPr>
              <a:t>this,</a:t>
            </a:r>
            <a:r>
              <a:rPr lang="en-US" sz="2400" dirty="0" err="1">
                <a:solidFill>
                  <a:prstClr val="black"/>
                </a:solidFill>
              </a:rPr>
              <a:t>p</a:t>
            </a:r>
            <a:r>
              <a:rPr lang="en-US" sz="2400" dirty="0" smtClean="0">
                <a:solidFill>
                  <a:prstClr val="black"/>
                </a:solidFill>
              </a:rPr>
              <a:t>&gt; * </a:t>
            </a:r>
            <a:r>
              <a:rPr lang="en-US" sz="2400" dirty="0" err="1" smtClean="0">
                <a:solidFill>
                  <a:prstClr val="black"/>
                </a:solidFill>
              </a:rPr>
              <a:t>Inc</a:t>
            </a:r>
            <a:r>
              <a:rPr lang="en-US" sz="2400" dirty="0" smtClean="0">
                <a:solidFill>
                  <a:prstClr val="black"/>
                </a:solidFill>
              </a:rPr>
              <a:t>&lt;</a:t>
            </a:r>
            <a:r>
              <a:rPr lang="en-US" sz="2400" dirty="0" err="1" smtClean="0">
                <a:solidFill>
                  <a:prstClr val="black"/>
                </a:solidFill>
              </a:rPr>
              <a:t>p,q</a:t>
            </a:r>
            <a:r>
              <a:rPr lang="en-US" sz="2400" dirty="0" smtClean="0">
                <a:solidFill>
                  <a:prstClr val="black"/>
                </a:solidFill>
              </a:rPr>
              <a:t>&gt; * Double&lt;</a:t>
            </a:r>
            <a:r>
              <a:rPr lang="en-US" sz="2400" dirty="0" err="1" smtClean="0">
                <a:solidFill>
                  <a:prstClr val="black"/>
                </a:solidFill>
              </a:rPr>
              <a:t>q,null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7962" y="4355132"/>
            <a:ext cx="8229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dirty="0" err="1" smtClean="0">
                <a:solidFill>
                  <a:prstClr val="black"/>
                </a:solidFill>
                <a:sym typeface="Wingdings"/>
              </a:rPr>
              <a:t>EvenICellIncDouble</a:t>
            </a:r>
            <a:r>
              <a:rPr lang="en-US" sz="2400" dirty="0" err="1" smtClean="0">
                <a:solidFill>
                  <a:prstClr val="black"/>
                </a:solidFill>
              </a:rPr>
              <a:t>BICell</a:t>
            </a:r>
            <a:r>
              <a:rPr lang="en-US" sz="2400" dirty="0">
                <a:solidFill>
                  <a:prstClr val="black"/>
                </a:solidFill>
              </a:rPr>
              <a:t/>
            </a:r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 err="1" smtClean="0">
                <a:solidFill>
                  <a:prstClr val="black"/>
                </a:solidFill>
              </a:rPr>
              <a:t>EvenICell</a:t>
            </a:r>
            <a:r>
              <a:rPr lang="en-US" sz="2400" dirty="0" smtClean="0">
                <a:solidFill>
                  <a:prstClr val="black"/>
                </a:solidFill>
              </a:rPr>
              <a:t>&lt;this&gt; == </a:t>
            </a:r>
            <a:r>
              <a:rPr lang="en-US" sz="2400" dirty="0" err="1" smtClean="0">
                <a:solidFill>
                  <a:prstClr val="black"/>
                </a:solidFill>
              </a:rPr>
              <a:t>BICell</a:t>
            </a:r>
            <a:r>
              <a:rPr lang="en-US" sz="2400" dirty="0" smtClean="0">
                <a:solidFill>
                  <a:prstClr val="black"/>
                </a:solidFill>
              </a:rPr>
              <a:t>&lt;</a:t>
            </a:r>
            <a:r>
              <a:rPr lang="en-US" sz="2400" dirty="0" err="1" smtClean="0">
                <a:solidFill>
                  <a:prstClr val="black"/>
                </a:solidFill>
              </a:rPr>
              <a:t>this,</a:t>
            </a:r>
            <a:r>
              <a:rPr lang="en-US" sz="2400" dirty="0" err="1">
                <a:solidFill>
                  <a:prstClr val="black"/>
                </a:solidFill>
              </a:rPr>
              <a:t>p</a:t>
            </a:r>
            <a:r>
              <a:rPr lang="en-US" sz="2400" dirty="0" smtClean="0">
                <a:solidFill>
                  <a:prstClr val="black"/>
                </a:solidFill>
              </a:rPr>
              <a:t>&gt; * Double&lt;</a:t>
            </a:r>
            <a:r>
              <a:rPr lang="en-US" sz="2400" dirty="0" err="1" smtClean="0">
                <a:solidFill>
                  <a:prstClr val="black"/>
                </a:solidFill>
              </a:rPr>
              <a:t>p,q</a:t>
            </a:r>
            <a:r>
              <a:rPr lang="en-US" sz="2400" dirty="0" smtClean="0">
                <a:solidFill>
                  <a:prstClr val="black"/>
                </a:solidFill>
              </a:rPr>
              <a:t>&gt; * </a:t>
            </a:r>
            <a:r>
              <a:rPr lang="en-US" sz="2400" dirty="0" err="1" smtClean="0">
                <a:solidFill>
                  <a:prstClr val="black"/>
                </a:solidFill>
              </a:rPr>
              <a:t>Inc</a:t>
            </a:r>
            <a:r>
              <a:rPr lang="en-US" sz="2400" dirty="0" smtClean="0">
                <a:solidFill>
                  <a:prstClr val="black"/>
                </a:solidFill>
              </a:rPr>
              <a:t>&lt;</a:t>
            </a:r>
            <a:r>
              <a:rPr lang="en-US" sz="2400" dirty="0" err="1" smtClean="0">
                <a:solidFill>
                  <a:prstClr val="black"/>
                </a:solidFill>
              </a:rPr>
              <a:t>q,null</a:t>
            </a:r>
            <a:r>
              <a:rPr lang="en-US" sz="2400" dirty="0" smtClean="0">
                <a:solidFill>
                  <a:prstClr val="black"/>
                </a:solidFill>
              </a:rPr>
              <a:t>&gt;</a:t>
            </a:r>
            <a:endParaRPr lang="en-US" sz="2400" dirty="0">
              <a:solidFill>
                <a:prstClr val="black"/>
              </a:solidFill>
            </a:endParaRPr>
          </a:p>
          <a:p>
            <a:endParaRPr 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5271-8D2F-4086-9C35-39ECD6F37579}" type="datetime1">
              <a:rPr lang="en-US" smtClean="0"/>
              <a:t>13-May-14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Subtyping to Entailment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61253"/>
          </a:xfrm>
        </p:spPr>
        <p:txBody>
          <a:bodyPr>
            <a:normAutofit/>
          </a:bodyPr>
          <a:lstStyle/>
          <a:p>
            <a:r>
              <a:rPr lang="en-US" dirty="0" smtClean="0"/>
              <a:t>Subtyping can be reduced to checking entailment between the predicates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7962" y="315112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sym typeface="Wingdings"/>
              </a:rPr>
              <a:t>m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(</a:t>
            </a:r>
            <a:r>
              <a:rPr lang="en-US" sz="2400" dirty="0" err="1" smtClean="0">
                <a:solidFill>
                  <a:prstClr val="black"/>
                </a:solidFill>
                <a:sym typeface="Wingdings"/>
              </a:rPr>
              <a:t>oic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)</a:t>
            </a:r>
            <a:br>
              <a:rPr lang="en-US" sz="2400" dirty="0" smtClean="0">
                <a:solidFill>
                  <a:prstClr val="black"/>
                </a:solidFill>
                <a:sym typeface="Wingdings"/>
              </a:rPr>
            </a:br>
            <a:r>
              <a:rPr lang="en-US" sz="2400" dirty="0" err="1">
                <a:solidFill>
                  <a:prstClr val="black"/>
                </a:solidFill>
              </a:rPr>
              <a:t>OddICell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oic</a:t>
            </a:r>
            <a:r>
              <a:rPr lang="en-US" sz="2400" dirty="0" smtClean="0">
                <a:solidFill>
                  <a:prstClr val="black"/>
                </a:solidFill>
              </a:rPr>
              <a:t>&gt; |</a:t>
            </a:r>
            <a:r>
              <a:rPr lang="en-US" sz="2400" dirty="0">
                <a:solidFill>
                  <a:prstClr val="black"/>
                </a:solidFill>
              </a:rPr>
              <a:t>- </a:t>
            </a:r>
            <a:r>
              <a:rPr lang="en-US" sz="2400" dirty="0" err="1">
                <a:solidFill>
                  <a:prstClr val="black"/>
                </a:solidFill>
              </a:rPr>
              <a:t>BICell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c,p</a:t>
            </a:r>
            <a:r>
              <a:rPr lang="en-US" sz="2400" dirty="0">
                <a:solidFill>
                  <a:prstClr val="black"/>
                </a:solidFill>
              </a:rPr>
              <a:t>&gt; * </a:t>
            </a:r>
            <a:r>
              <a:rPr lang="en-US" sz="2400" dirty="0" err="1">
                <a:solidFill>
                  <a:prstClr val="black"/>
                </a:solidFill>
              </a:rPr>
              <a:t>Inc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p,q</a:t>
            </a:r>
            <a:r>
              <a:rPr lang="en-US" sz="2400" dirty="0">
                <a:solidFill>
                  <a:prstClr val="black"/>
                </a:solidFill>
              </a:rPr>
              <a:t>&gt; * Double&lt;</a:t>
            </a:r>
            <a:r>
              <a:rPr lang="en-US" sz="2400" dirty="0" err="1">
                <a:solidFill>
                  <a:prstClr val="black"/>
                </a:solidFill>
              </a:rPr>
              <a:t>q,null</a:t>
            </a:r>
            <a:r>
              <a:rPr lang="en-US" sz="2400" dirty="0">
                <a:solidFill>
                  <a:prstClr val="black"/>
                </a:solidFill>
              </a:rPr>
              <a:t>&gt;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57962" y="4515206"/>
            <a:ext cx="822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sym typeface="Wingdings"/>
              </a:rPr>
              <a:t>m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(</a:t>
            </a:r>
            <a:r>
              <a:rPr lang="en-US" sz="2400" dirty="0" err="1">
                <a:solidFill>
                  <a:prstClr val="black"/>
                </a:solidFill>
                <a:sym typeface="Wingdings"/>
              </a:rPr>
              <a:t>e</a:t>
            </a:r>
            <a:r>
              <a:rPr lang="en-US" sz="2400" dirty="0" err="1" smtClean="0">
                <a:solidFill>
                  <a:prstClr val="black"/>
                </a:solidFill>
                <a:sym typeface="Wingdings"/>
              </a:rPr>
              <a:t>ic</a:t>
            </a:r>
            <a:r>
              <a:rPr lang="en-US" sz="2400" dirty="0" smtClean="0">
                <a:solidFill>
                  <a:prstClr val="black"/>
                </a:solidFill>
                <a:sym typeface="Wingdings"/>
              </a:rPr>
              <a:t>)</a:t>
            </a:r>
            <a:br>
              <a:rPr lang="en-US" sz="2400" dirty="0" smtClean="0">
                <a:solidFill>
                  <a:prstClr val="black"/>
                </a:solidFill>
                <a:sym typeface="Wingdings"/>
              </a:rPr>
            </a:br>
            <a:r>
              <a:rPr lang="en-US" sz="2400" dirty="0" err="1">
                <a:solidFill>
                  <a:prstClr val="black"/>
                </a:solidFill>
              </a:rPr>
              <a:t>EvenICell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eic</a:t>
            </a:r>
            <a:r>
              <a:rPr lang="en-US" sz="2400" dirty="0" smtClean="0">
                <a:solidFill>
                  <a:prstClr val="black"/>
                </a:solidFill>
              </a:rPr>
              <a:t>&gt; </a:t>
            </a:r>
            <a:r>
              <a:rPr lang="en-US" sz="2400" dirty="0">
                <a:solidFill>
                  <a:prstClr val="black"/>
                </a:solidFill>
              </a:rPr>
              <a:t>|- </a:t>
            </a:r>
            <a:r>
              <a:rPr lang="en-US" sz="2400" dirty="0" err="1">
                <a:solidFill>
                  <a:prstClr val="black"/>
                </a:solidFill>
              </a:rPr>
              <a:t>BICell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c,p</a:t>
            </a:r>
            <a:r>
              <a:rPr lang="en-US" sz="2400" dirty="0">
                <a:solidFill>
                  <a:prstClr val="black"/>
                </a:solidFill>
              </a:rPr>
              <a:t>&gt; * </a:t>
            </a:r>
            <a:r>
              <a:rPr lang="en-US" sz="2400" dirty="0" err="1">
                <a:solidFill>
                  <a:prstClr val="black"/>
                </a:solidFill>
              </a:rPr>
              <a:t>Inc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p,q</a:t>
            </a:r>
            <a:r>
              <a:rPr lang="en-US" sz="2400" dirty="0">
                <a:solidFill>
                  <a:prstClr val="black"/>
                </a:solidFill>
              </a:rPr>
              <a:t>&gt; * Double&lt;</a:t>
            </a:r>
            <a:r>
              <a:rPr lang="en-US" sz="2400" dirty="0" err="1">
                <a:solidFill>
                  <a:prstClr val="black"/>
                </a:solidFill>
              </a:rPr>
              <a:t>q,null</a:t>
            </a:r>
            <a:r>
              <a:rPr lang="en-US" sz="2400" dirty="0">
                <a:solidFill>
                  <a:prstClr val="black"/>
                </a:solidFill>
              </a:rPr>
              <a:t>&gt; 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525433" y="4102391"/>
            <a:ext cx="943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8000"/>
                </a:solidFill>
              </a:rPr>
              <a:t>Valid</a:t>
            </a:r>
            <a:endParaRPr lang="en-US" sz="2800" dirty="0">
              <a:solidFill>
                <a:srgbClr val="008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5433" y="5453924"/>
            <a:ext cx="1189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Invalid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6F596-C5AD-4963-8864-5F2ABD44049D}" type="datetime1">
              <a:rPr lang="en-US" smtClean="0"/>
              <a:t>13-May-14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3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SLEEK DSL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Implementation based on SLEEK</a:t>
            </a:r>
          </a:p>
          <a:p>
            <a:pPr lvl="1"/>
            <a:r>
              <a:rPr lang="en-US" dirty="0" smtClean="0"/>
              <a:t>An existing separation logic based entailment </a:t>
            </a:r>
            <a:r>
              <a:rPr lang="en-US" dirty="0" err="1" smtClean="0"/>
              <a:t>prover</a:t>
            </a:r>
            <a:endParaRPr lang="en-US" dirty="0" smtClean="0"/>
          </a:p>
          <a:p>
            <a:pPr lvl="1"/>
            <a:r>
              <a:rPr lang="en-US" dirty="0" smtClean="0"/>
              <a:t>Supports user defined predicates and user specified lemmas</a:t>
            </a:r>
          </a:p>
          <a:p>
            <a:pPr lvl="1"/>
            <a:r>
              <a:rPr lang="en-US" dirty="0" smtClean="0"/>
              <a:t>With Shape, Size, and Bag 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03F7-EC04-41F8-98E9-CE466BCEBEC3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Overview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62664" y="1649716"/>
            <a:ext cx="1737196" cy="8905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SLEEK exe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999100" y="1649716"/>
            <a:ext cx="1737196" cy="89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</a:t>
            </a:r>
            <a:r>
              <a:rPr lang="en-US" sz="2800" dirty="0" err="1" smtClean="0"/>
              <a:t>leek.lib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999100" y="3013854"/>
            <a:ext cx="1737196" cy="89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</a:t>
            </a:r>
            <a:r>
              <a:rPr lang="en-US" sz="2800" dirty="0" err="1" smtClean="0"/>
              <a:t>leek.dsl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866780" y="3013854"/>
            <a:ext cx="1737196" cy="89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s</a:t>
            </a:r>
            <a:r>
              <a:rPr lang="en-US" sz="2800" dirty="0" err="1" smtClean="0"/>
              <a:t>leek.inter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999100" y="4772172"/>
            <a:ext cx="1737196" cy="890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Scala</a:t>
            </a:r>
            <a:r>
              <a:rPr lang="en-US" sz="2800" dirty="0" smtClean="0"/>
              <a:t> Programs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3793790" y="4770388"/>
            <a:ext cx="1870345" cy="890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Scala</a:t>
            </a:r>
            <a:r>
              <a:rPr lang="en-US" sz="2800" dirty="0" smtClean="0"/>
              <a:t> Interpreter</a:t>
            </a:r>
            <a:endParaRPr lang="en-US" sz="2800" dirty="0"/>
          </a:p>
        </p:txBody>
      </p:sp>
      <p:cxnSp>
        <p:nvCxnSpPr>
          <p:cNvPr id="15" name="Straight Arrow Connector 14"/>
          <p:cNvCxnSpPr>
            <a:stCxn id="5" idx="3"/>
            <a:endCxn id="4" idx="1"/>
          </p:cNvCxnSpPr>
          <p:nvPr/>
        </p:nvCxnSpPr>
        <p:spPr>
          <a:xfrm>
            <a:off x="2736296" y="2094993"/>
            <a:ext cx="352636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3"/>
            <a:endCxn id="4" idx="2"/>
          </p:cNvCxnSpPr>
          <p:nvPr/>
        </p:nvCxnSpPr>
        <p:spPr>
          <a:xfrm flipV="1">
            <a:off x="5603976" y="2540270"/>
            <a:ext cx="1527286" cy="918861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1"/>
            <a:endCxn id="5" idx="1"/>
          </p:cNvCxnSpPr>
          <p:nvPr/>
        </p:nvCxnSpPr>
        <p:spPr>
          <a:xfrm rot="10800000">
            <a:off x="999100" y="2094993"/>
            <a:ext cx="12700" cy="1364138"/>
          </a:xfrm>
          <a:prstGeom prst="bentConnector3">
            <a:avLst>
              <a:gd name="adj1" fmla="val 18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7" idx="0"/>
            <a:endCxn id="5" idx="2"/>
          </p:cNvCxnSpPr>
          <p:nvPr/>
        </p:nvCxnSpPr>
        <p:spPr>
          <a:xfrm rot="16200000" flipV="1">
            <a:off x="3064746" y="1343222"/>
            <a:ext cx="473584" cy="28676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8" idx="0"/>
            <a:endCxn id="6" idx="2"/>
          </p:cNvCxnSpPr>
          <p:nvPr/>
        </p:nvCxnSpPr>
        <p:spPr>
          <a:xfrm flipV="1">
            <a:off x="1867698" y="3904408"/>
            <a:ext cx="0" cy="8677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0"/>
            <a:endCxn id="7" idx="2"/>
          </p:cNvCxnSpPr>
          <p:nvPr/>
        </p:nvCxnSpPr>
        <p:spPr>
          <a:xfrm flipV="1">
            <a:off x="4728963" y="3904408"/>
            <a:ext cx="6415" cy="8659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9" idx="1"/>
            <a:endCxn id="6" idx="3"/>
          </p:cNvCxnSpPr>
          <p:nvPr/>
        </p:nvCxnSpPr>
        <p:spPr>
          <a:xfrm rot="10800000">
            <a:off x="2736296" y="3459131"/>
            <a:ext cx="1057494" cy="175653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39C7-EB01-44B3-95E3-55C6DADB8063}" type="datetime1">
              <a:rPr lang="en-US" smtClean="0"/>
              <a:t>13-May-14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with SLEEK DSL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3208969"/>
            <a:ext cx="8229600" cy="277957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400" dirty="0" err="1"/>
              <a:t>d</a:t>
            </a:r>
            <a:r>
              <a:rPr lang="en-US" sz="2400" dirty="0" err="1" smtClean="0"/>
              <a:t>ef</a:t>
            </a:r>
            <a:r>
              <a:rPr lang="en-US" sz="2400" dirty="0" smtClean="0"/>
              <a:t> m (c: </a:t>
            </a:r>
            <a:r>
              <a:rPr lang="en-US" sz="2400" dirty="0" err="1" smtClean="0"/>
              <a:t>BICell</a:t>
            </a:r>
            <a:r>
              <a:rPr lang="en-US" sz="2400" dirty="0" smtClean="0"/>
              <a:t> with </a:t>
            </a:r>
            <a:r>
              <a:rPr lang="en-US" sz="2400" dirty="0" err="1" smtClean="0"/>
              <a:t>Inc</a:t>
            </a:r>
            <a:r>
              <a:rPr lang="en-US" sz="2400" dirty="0" smtClean="0"/>
              <a:t> with Double) : </a:t>
            </a:r>
            <a:r>
              <a:rPr lang="en-US" sz="2400" dirty="0" err="1" smtClean="0"/>
              <a:t>Int</a:t>
            </a:r>
            <a:r>
              <a:rPr lang="en-US" sz="2400" dirty="0" smtClean="0"/>
              <a:t> { </a:t>
            </a:r>
            <a:r>
              <a:rPr lang="en-US" sz="2400" dirty="0" err="1" smtClean="0"/>
              <a:t>c.get</a:t>
            </a:r>
            <a:r>
              <a:rPr lang="en-US" sz="2400" dirty="0" smtClean="0"/>
              <a:t> }</a:t>
            </a:r>
            <a:br>
              <a:rPr lang="en-US" sz="2400" dirty="0" smtClean="0"/>
            </a:b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 err="1" smtClean="0"/>
              <a:t>oic</a:t>
            </a:r>
            <a:r>
              <a:rPr lang="en-US" sz="2400" dirty="0" smtClean="0"/>
              <a:t> = new </a:t>
            </a:r>
            <a:r>
              <a:rPr lang="en-US" sz="2400" dirty="0" err="1" smtClean="0"/>
              <a:t>OddICell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err="1" smtClean="0"/>
              <a:t>val</a:t>
            </a:r>
            <a:r>
              <a:rPr lang="en-US" sz="2400" dirty="0" smtClean="0"/>
              <a:t> </a:t>
            </a:r>
            <a:r>
              <a:rPr lang="en-US" sz="2400" dirty="0" err="1" smtClean="0"/>
              <a:t>eic</a:t>
            </a:r>
            <a:r>
              <a:rPr lang="en-US" sz="2400" dirty="0" smtClean="0"/>
              <a:t> = new </a:t>
            </a:r>
            <a:r>
              <a:rPr lang="en-US" sz="2400" dirty="0" err="1" smtClean="0"/>
              <a:t>EvenICell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if (</a:t>
            </a:r>
            <a:r>
              <a:rPr lang="en-US" sz="2400" dirty="0" err="1">
                <a:solidFill>
                  <a:prstClr val="black"/>
                </a:solidFill>
              </a:rPr>
              <a:t>OddICell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oic</a:t>
            </a:r>
            <a:r>
              <a:rPr lang="en-US" sz="2400" dirty="0" smtClean="0">
                <a:solidFill>
                  <a:prstClr val="black"/>
                </a:solidFill>
              </a:rPr>
              <a:t>&gt; |</a:t>
            </a:r>
            <a:r>
              <a:rPr lang="en-US" sz="2400" dirty="0">
                <a:solidFill>
                  <a:prstClr val="black"/>
                </a:solidFill>
              </a:rPr>
              <a:t>- </a:t>
            </a:r>
            <a:r>
              <a:rPr lang="en-US" sz="2400" dirty="0" err="1">
                <a:solidFill>
                  <a:prstClr val="black"/>
                </a:solidFill>
              </a:rPr>
              <a:t>BICell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c,p</a:t>
            </a:r>
            <a:r>
              <a:rPr lang="en-US" sz="2400" dirty="0">
                <a:solidFill>
                  <a:prstClr val="black"/>
                </a:solidFill>
              </a:rPr>
              <a:t>&gt; * </a:t>
            </a:r>
            <a:r>
              <a:rPr lang="en-US" sz="2400" dirty="0" err="1">
                <a:solidFill>
                  <a:prstClr val="black"/>
                </a:solidFill>
              </a:rPr>
              <a:t>Inc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p,q</a:t>
            </a:r>
            <a:r>
              <a:rPr lang="en-US" sz="2400" dirty="0">
                <a:solidFill>
                  <a:prstClr val="black"/>
                </a:solidFill>
              </a:rPr>
              <a:t>&gt; * Double&lt;</a:t>
            </a:r>
            <a:r>
              <a:rPr lang="en-US" sz="2400" dirty="0" err="1">
                <a:solidFill>
                  <a:prstClr val="black"/>
                </a:solidFill>
              </a:rPr>
              <a:t>q,null</a:t>
            </a:r>
            <a:r>
              <a:rPr lang="en-US" sz="2400" dirty="0">
                <a:solidFill>
                  <a:prstClr val="black"/>
                </a:solidFill>
              </a:rPr>
              <a:t>&gt; )</a:t>
            </a:r>
            <a:r>
              <a:rPr lang="en-US" sz="2400" dirty="0" smtClean="0">
                <a:solidFill>
                  <a:prstClr val="black"/>
                </a:solidFill>
              </a:rPr>
              <a:t/>
            </a:r>
            <a:br>
              <a:rPr lang="en-US" sz="2400" dirty="0" smtClean="0">
                <a:solidFill>
                  <a:prstClr val="black"/>
                </a:solidFill>
              </a:rPr>
            </a:br>
            <a:r>
              <a:rPr lang="en-US" sz="24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/>
              <a:t>m(</a:t>
            </a:r>
            <a:r>
              <a:rPr lang="en-US" sz="2400" dirty="0" err="1" smtClean="0"/>
              <a:t>oic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if (</a:t>
            </a:r>
            <a:r>
              <a:rPr lang="en-US" sz="2400" dirty="0" err="1">
                <a:solidFill>
                  <a:prstClr val="black"/>
                </a:solidFill>
              </a:rPr>
              <a:t>EvenICell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eic</a:t>
            </a:r>
            <a:r>
              <a:rPr lang="en-US" sz="2400" dirty="0" smtClean="0">
                <a:solidFill>
                  <a:prstClr val="black"/>
                </a:solidFill>
              </a:rPr>
              <a:t>&gt; </a:t>
            </a:r>
            <a:r>
              <a:rPr lang="en-US" sz="2400" dirty="0">
                <a:solidFill>
                  <a:prstClr val="black"/>
                </a:solidFill>
              </a:rPr>
              <a:t>|- </a:t>
            </a:r>
            <a:r>
              <a:rPr lang="en-US" sz="2400" dirty="0" err="1">
                <a:solidFill>
                  <a:prstClr val="black"/>
                </a:solidFill>
              </a:rPr>
              <a:t>BICell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c,p</a:t>
            </a:r>
            <a:r>
              <a:rPr lang="en-US" sz="2400" dirty="0">
                <a:solidFill>
                  <a:prstClr val="black"/>
                </a:solidFill>
              </a:rPr>
              <a:t>&gt; * </a:t>
            </a:r>
            <a:r>
              <a:rPr lang="en-US" sz="2400" dirty="0" err="1">
                <a:solidFill>
                  <a:prstClr val="black"/>
                </a:solidFill>
              </a:rPr>
              <a:t>Inc</a:t>
            </a:r>
            <a:r>
              <a:rPr lang="en-US" sz="2400" dirty="0">
                <a:solidFill>
                  <a:prstClr val="black"/>
                </a:solidFill>
              </a:rPr>
              <a:t>&lt;</a:t>
            </a:r>
            <a:r>
              <a:rPr lang="en-US" sz="2400" dirty="0" err="1">
                <a:solidFill>
                  <a:prstClr val="black"/>
                </a:solidFill>
              </a:rPr>
              <a:t>p,q</a:t>
            </a:r>
            <a:r>
              <a:rPr lang="en-US" sz="2400" dirty="0">
                <a:solidFill>
                  <a:prstClr val="black"/>
                </a:solidFill>
              </a:rPr>
              <a:t>&gt; * Double&lt;</a:t>
            </a:r>
            <a:r>
              <a:rPr lang="en-US" sz="2400" dirty="0" err="1">
                <a:solidFill>
                  <a:prstClr val="black"/>
                </a:solidFill>
              </a:rPr>
              <a:t>q,null</a:t>
            </a:r>
            <a:r>
              <a:rPr lang="en-US" sz="2400" dirty="0">
                <a:solidFill>
                  <a:prstClr val="black"/>
                </a:solidFill>
              </a:rPr>
              <a:t>&gt;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	m(</a:t>
            </a:r>
            <a:r>
              <a:rPr lang="en-US" sz="2400" dirty="0" err="1" smtClean="0"/>
              <a:t>eic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1261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Insert checks in </a:t>
            </a:r>
            <a:r>
              <a:rPr lang="en-US" dirty="0" err="1" smtClean="0"/>
              <a:t>Scala</a:t>
            </a:r>
            <a:r>
              <a:rPr lang="en-US" dirty="0" smtClean="0"/>
              <a:t> programs to verify subtyping using SLEEK DSL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4379776"/>
            <a:ext cx="7542660" cy="4087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78218" y="5116136"/>
            <a:ext cx="7542660" cy="40878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E54CF-1AC3-4921-B55F-6BA6E90250CC}" type="datetime1">
              <a:rPr lang="en-US" smtClean="0"/>
              <a:t>13-May-14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Scala</a:t>
            </a:r>
            <a:r>
              <a:rPr lang="en-US" dirty="0" smtClean="0"/>
              <a:t> Standard Library</a:t>
            </a:r>
          </a:p>
          <a:p>
            <a:r>
              <a:rPr lang="en-US" dirty="0" smtClean="0"/>
              <a:t>Considered four </a:t>
            </a:r>
            <a:r>
              <a:rPr lang="en-US" dirty="0"/>
              <a:t>c</a:t>
            </a:r>
            <a:r>
              <a:rPr lang="en-US" dirty="0" smtClean="0"/>
              <a:t>lass </a:t>
            </a:r>
            <a:r>
              <a:rPr lang="en-US" dirty="0"/>
              <a:t>h</a:t>
            </a:r>
            <a:r>
              <a:rPr lang="en-US" dirty="0" smtClean="0"/>
              <a:t>ierarchies</a:t>
            </a:r>
          </a:p>
          <a:p>
            <a:pPr lvl="1"/>
            <a:r>
              <a:rPr lang="en-US" dirty="0" smtClean="0"/>
              <a:t>Exceptions</a:t>
            </a:r>
            <a:endParaRPr lang="en-US" dirty="0"/>
          </a:p>
          <a:p>
            <a:pPr lvl="1"/>
            <a:r>
              <a:rPr lang="en-US" dirty="0" err="1" smtClean="0"/>
              <a:t>Maths</a:t>
            </a:r>
            <a:endParaRPr lang="en-US" dirty="0" smtClean="0"/>
          </a:p>
          <a:p>
            <a:pPr lvl="1"/>
            <a:r>
              <a:rPr lang="en-US" dirty="0" smtClean="0"/>
              <a:t>Parser </a:t>
            </a:r>
            <a:r>
              <a:rPr lang="en-US" dirty="0" err="1" smtClean="0"/>
              <a:t>Combinators</a:t>
            </a:r>
            <a:endParaRPr lang="en-US" dirty="0" smtClean="0"/>
          </a:p>
          <a:p>
            <a:pPr lvl="1"/>
            <a:r>
              <a:rPr lang="en-US" dirty="0" smtClean="0"/>
              <a:t>Collections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26AE-9828-4D4C-8A43-DFCDF8F53E0A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052095"/>
              </p:ext>
            </p:extLst>
          </p:nvPr>
        </p:nvGraphicFramePr>
        <p:xfrm>
          <a:off x="457200" y="1547524"/>
          <a:ext cx="8229600" cy="3108960"/>
        </p:xfrm>
        <a:graphic>
          <a:graphicData uri="http://schemas.openxmlformats.org/drawingml/2006/table">
            <a:tbl>
              <a:tblPr firstRow="1" lastRow="1" bandRow="1">
                <a:tableStyleId>{BC89EF96-8CEA-46FF-86C4-4CE0E7609802}</a:tableStyleId>
              </a:tblPr>
              <a:tblGrid>
                <a:gridCol w="2053705"/>
                <a:gridCol w="1985366"/>
                <a:gridCol w="2554700"/>
                <a:gridCol w="1635829"/>
              </a:tblGrid>
              <a:tr h="80264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Class</a:t>
                      </a:r>
                      <a:r>
                        <a:rPr lang="en-US" sz="2400" baseline="0" dirty="0" smtClean="0"/>
                        <a:t> Hierarchy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Mixins</a:t>
                      </a:r>
                      <a:r>
                        <a:rPr lang="en-US" sz="2400" dirty="0" smtClean="0"/>
                        <a:t> in the Hierarchy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Mixins</a:t>
                      </a:r>
                      <a:r>
                        <a:rPr lang="en-US" sz="2400" dirty="0" smtClean="0"/>
                        <a:t> with Verified</a:t>
                      </a:r>
                      <a:r>
                        <a:rPr lang="en-US" sz="2400" baseline="0" dirty="0" smtClean="0"/>
                        <a:t> Subtyping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Percentage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Exceptions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Maths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80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Combinators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Collections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Total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080542"/>
            <a:ext cx="80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Traits provide more flexibility, 33% of </a:t>
            </a:r>
            <a:r>
              <a:rPr lang="en-US" sz="2400" i="1" dirty="0" err="1" smtClean="0"/>
              <a:t>Mixins</a:t>
            </a:r>
            <a:r>
              <a:rPr lang="en-US" sz="2400" i="1" dirty="0" smtClean="0"/>
              <a:t> use Traits in a way that does not conform to </a:t>
            </a:r>
            <a:r>
              <a:rPr lang="en-US" sz="2400" i="1" dirty="0" err="1" smtClean="0"/>
              <a:t>subytping</a:t>
            </a:r>
            <a:r>
              <a:rPr lang="en-US" sz="2400" i="1" dirty="0" smtClean="0"/>
              <a:t> </a:t>
            </a:r>
            <a:endParaRPr lang="en-US" sz="2400" i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10A85-5264-4767-B398-B4527A646C21}" type="datetime1">
              <a:rPr lang="en-US" smtClean="0"/>
              <a:t>13-May-14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use entailment proving in separation logic to check subtyping with Traits and </a:t>
            </a:r>
            <a:r>
              <a:rPr lang="en-US" dirty="0" err="1" smtClean="0"/>
              <a:t>Mixins</a:t>
            </a:r>
            <a:endParaRPr lang="en-US" dirty="0" smtClean="0"/>
          </a:p>
          <a:p>
            <a:r>
              <a:rPr lang="en-US" dirty="0" smtClean="0"/>
              <a:t>A domain specific language based on SLEEK to check entailments from </a:t>
            </a:r>
            <a:r>
              <a:rPr lang="en-US" dirty="0" err="1" smtClean="0"/>
              <a:t>Scala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Case study based on </a:t>
            </a:r>
            <a:r>
              <a:rPr lang="en-US" dirty="0" err="1" smtClean="0"/>
              <a:t>Scala</a:t>
            </a:r>
            <a:r>
              <a:rPr lang="en-US" dirty="0" smtClean="0"/>
              <a:t> Standard 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59A9-67D8-43F3-A5A6-2F234470DECE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Lays the foundation for verifying OO </a:t>
            </a:r>
            <a:r>
              <a:rPr lang="en-US" dirty="0" err="1" smtClean="0"/>
              <a:t>Scala</a:t>
            </a:r>
            <a:r>
              <a:rPr lang="en-US" dirty="0" smtClean="0"/>
              <a:t> programs</a:t>
            </a:r>
          </a:p>
          <a:p>
            <a:pPr lvl="1"/>
            <a:r>
              <a:rPr lang="en-US" dirty="0" smtClean="0"/>
              <a:t>Specification reuse with traits and </a:t>
            </a:r>
            <a:r>
              <a:rPr lang="en-US" dirty="0" err="1" smtClean="0"/>
              <a:t>mixins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Inheritance verification</a:t>
            </a:r>
          </a:p>
          <a:p>
            <a:r>
              <a:rPr lang="en-US" dirty="0" smtClean="0"/>
              <a:t>Static and Dynamic Specifications for traits and </a:t>
            </a:r>
            <a:r>
              <a:rPr lang="en-US" dirty="0" err="1" smtClean="0"/>
              <a:t>mixins</a:t>
            </a:r>
            <a:endParaRPr lang="en-US" dirty="0" smtClean="0"/>
          </a:p>
          <a:p>
            <a:pPr lvl="1"/>
            <a:r>
              <a:rPr lang="en-US" dirty="0" smtClean="0"/>
              <a:t>Avoid re-verification </a:t>
            </a:r>
          </a:p>
          <a:p>
            <a:pPr lvl="1"/>
            <a:r>
              <a:rPr lang="en-US" dirty="0" smtClean="0"/>
              <a:t>Compositional and modular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D14A8-DED6-495C-91A8-422E1B3809EE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Oriented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 – Single Responsibility</a:t>
            </a:r>
          </a:p>
          <a:p>
            <a:r>
              <a:rPr lang="en-US" dirty="0" smtClean="0"/>
              <a:t>O – Open Close</a:t>
            </a:r>
          </a:p>
          <a:p>
            <a:r>
              <a:rPr lang="en-US" dirty="0" smtClean="0"/>
              <a:t>L – </a:t>
            </a:r>
            <a:r>
              <a:rPr lang="en-US" dirty="0" err="1" smtClean="0"/>
              <a:t>Liskov</a:t>
            </a:r>
            <a:r>
              <a:rPr lang="en-US" dirty="0" smtClean="0"/>
              <a:t> Substitution</a:t>
            </a:r>
          </a:p>
          <a:p>
            <a:r>
              <a:rPr lang="en-US" dirty="0" smtClean="0"/>
              <a:t>I – Interface Segregation</a:t>
            </a:r>
          </a:p>
          <a:p>
            <a:r>
              <a:rPr lang="en-US" dirty="0" smtClean="0"/>
              <a:t>D – Dependency Inversion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First proposed by Robert C. Martin in </a:t>
            </a:r>
            <a:r>
              <a:rPr lang="en-US" dirty="0" err="1" smtClean="0"/>
              <a:t>comp.object</a:t>
            </a:r>
            <a:r>
              <a:rPr lang="en-US" dirty="0" smtClean="0"/>
              <a:t> newsgroup in March 1995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CFA5-6F1F-4567-8C60-A24292C22E37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4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</a:p>
          <a:p>
            <a:r>
              <a:rPr lang="en-US" dirty="0" err="1" smtClean="0"/>
              <a:t>Scala</a:t>
            </a:r>
            <a:r>
              <a:rPr lang="en-US" dirty="0" smtClean="0"/>
              <a:t> with SLEEK DSL</a:t>
            </a:r>
          </a:p>
          <a:p>
            <a:pPr lvl="1"/>
            <a:r>
              <a:rPr lang="en-US" dirty="0" smtClean="0"/>
              <a:t>Web Tool, Source Code and Sample Programs</a:t>
            </a:r>
          </a:p>
          <a:p>
            <a:pPr lvl="1"/>
            <a:r>
              <a:rPr lang="en-US" dirty="0" smtClean="0">
                <a:hlinkClick r:id="rId2"/>
              </a:rPr>
              <a:t>http://loris-7.ddns.comp.nus.edu.sg/~project/SLEEKDSL/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Contact</a:t>
            </a:r>
          </a:p>
          <a:p>
            <a:pPr lvl="1"/>
            <a:r>
              <a:rPr lang="en-US" dirty="0" err="1"/>
              <a:t>a</a:t>
            </a:r>
            <a:r>
              <a:rPr lang="en-US" dirty="0" err="1" smtClean="0"/>
              <a:t>sankhaya@nus.edu.sg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A6316-A256-4B6B-B7EF-6B13C4D2631D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9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“Let q(x) be a property provable about objects x of type T. Then q(y) should be provable for objects y of type S where S is a subtype of T”</a:t>
            </a:r>
          </a:p>
          <a:p>
            <a:pPr marL="0" indent="0">
              <a:buNone/>
            </a:pPr>
            <a:r>
              <a:rPr lang="en-US" dirty="0" smtClean="0"/>
              <a:t>	-  Barbara </a:t>
            </a:r>
            <a:r>
              <a:rPr lang="en-US" dirty="0" err="1" smtClean="0"/>
              <a:t>Liskov</a:t>
            </a:r>
            <a:r>
              <a:rPr lang="en-US" dirty="0" smtClean="0"/>
              <a:t> and Jeannette Wing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2E7D0-A711-4181-9271-20E28961B907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7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Subtyping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to reason about design of class hierarchies</a:t>
            </a:r>
          </a:p>
          <a:p>
            <a:r>
              <a:rPr lang="en-US" dirty="0" smtClean="0"/>
              <a:t>Stronger notion than typical subtyping of functions defined in type theory </a:t>
            </a:r>
          </a:p>
          <a:p>
            <a:pPr lvl="1"/>
            <a:r>
              <a:rPr lang="en-US" dirty="0" smtClean="0"/>
              <a:t>Function subtyping is based on </a:t>
            </a:r>
            <a:r>
              <a:rPr lang="en-US" dirty="0" err="1" smtClean="0"/>
              <a:t>contravariance</a:t>
            </a:r>
            <a:r>
              <a:rPr lang="en-US" dirty="0" smtClean="0"/>
              <a:t> of argument types and covariance of the return type</a:t>
            </a:r>
          </a:p>
          <a:p>
            <a:r>
              <a:rPr lang="en-US" dirty="0" smtClean="0"/>
              <a:t> Behavioral subtyping is trivially </a:t>
            </a:r>
            <a:r>
              <a:rPr lang="en-US" dirty="0" err="1" smtClean="0"/>
              <a:t>undecidable</a:t>
            </a:r>
            <a:endParaRPr lang="en-US" dirty="0" smtClean="0"/>
          </a:p>
          <a:p>
            <a:pPr lvl="1"/>
            <a:r>
              <a:rPr lang="en-US" dirty="0" smtClean="0"/>
              <a:t>If the property is “this method always terminates”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7744-36AA-4BD2-BDED-A3EC3AF2BEB2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9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Subtyping with Traits and </a:t>
            </a:r>
            <a:r>
              <a:rPr lang="en-US" dirty="0" err="1" smtClean="0"/>
              <a:t>Mixins</a:t>
            </a:r>
            <a:r>
              <a:rPr lang="en-US" dirty="0" smtClean="0"/>
              <a:t> in </a:t>
            </a:r>
            <a:r>
              <a:rPr lang="en-US" dirty="0" err="1" smtClean="0"/>
              <a:t>Scala</a:t>
            </a:r>
            <a:endParaRPr lang="en-US" dirty="0"/>
          </a:p>
          <a:p>
            <a:pPr lvl="1"/>
            <a:r>
              <a:rPr lang="en-US" dirty="0" smtClean="0"/>
              <a:t>By checking entailments in separation logic</a:t>
            </a:r>
          </a:p>
          <a:p>
            <a:r>
              <a:rPr lang="en-US" dirty="0" smtClean="0"/>
              <a:t>Extend </a:t>
            </a:r>
            <a:r>
              <a:rPr lang="en-US" dirty="0" err="1" smtClean="0"/>
              <a:t>Scala</a:t>
            </a:r>
            <a:r>
              <a:rPr lang="en-US" dirty="0" smtClean="0"/>
              <a:t> with a domain specific language (SLEEK DSL)</a:t>
            </a:r>
          </a:p>
          <a:p>
            <a:pPr lvl="1"/>
            <a:r>
              <a:rPr lang="en-US" dirty="0" smtClean="0"/>
              <a:t>Allows </a:t>
            </a:r>
            <a:r>
              <a:rPr lang="en-US" dirty="0" err="1" smtClean="0"/>
              <a:t>Scala</a:t>
            </a:r>
            <a:r>
              <a:rPr lang="en-US" dirty="0" smtClean="0"/>
              <a:t> programmers to insert subtyping checks in their programs</a:t>
            </a:r>
          </a:p>
          <a:p>
            <a:r>
              <a:rPr lang="en-US" dirty="0" smtClean="0"/>
              <a:t>Case study on subtyping in </a:t>
            </a:r>
            <a:r>
              <a:rPr lang="en-US" dirty="0" err="1" smtClean="0"/>
              <a:t>Scala</a:t>
            </a:r>
            <a:r>
              <a:rPr lang="en-US" dirty="0" smtClean="0"/>
              <a:t> Standard Library</a:t>
            </a:r>
          </a:p>
          <a:p>
            <a:pPr lvl="1"/>
            <a:r>
              <a:rPr lang="en-US" dirty="0" smtClean="0"/>
              <a:t>Verified subtyping in 67% of </a:t>
            </a:r>
            <a:r>
              <a:rPr lang="en-US" dirty="0" err="1" smtClean="0"/>
              <a:t>Mixins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C5815-0EFD-46A9-B7FB-85CEDEFAB331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and </a:t>
            </a:r>
            <a:r>
              <a:rPr lang="en-US" dirty="0" err="1" smtClean="0"/>
              <a:t>Mixins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Traits</a:t>
            </a:r>
          </a:p>
          <a:p>
            <a:pPr lvl="1"/>
            <a:r>
              <a:rPr lang="en-US" dirty="0" smtClean="0"/>
              <a:t>Fine grained unit of reuse</a:t>
            </a:r>
          </a:p>
          <a:p>
            <a:pPr lvl="1"/>
            <a:r>
              <a:rPr lang="en-US" dirty="0" smtClean="0"/>
              <a:t>Similar to abstract classes but some methods can have implementations as well</a:t>
            </a:r>
          </a:p>
          <a:p>
            <a:r>
              <a:rPr lang="en-US" dirty="0" err="1" smtClean="0"/>
              <a:t>Mixin</a:t>
            </a:r>
            <a:r>
              <a:rPr lang="en-US" dirty="0" smtClean="0"/>
              <a:t> Composition (</a:t>
            </a:r>
            <a:r>
              <a:rPr lang="en-US" dirty="0" err="1" smtClean="0"/>
              <a:t>Mixin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 class which contains a combination of methods from other traits and classes</a:t>
            </a:r>
          </a:p>
          <a:p>
            <a:pPr lvl="1"/>
            <a:r>
              <a:rPr lang="en-US" dirty="0" smtClean="0"/>
              <a:t>Similar to multiple inheritance if the combination contains all methods of combined classes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0F0B1-C42B-4F9D-9878-F5DA0C555486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trait </a:t>
            </a:r>
            <a:r>
              <a:rPr lang="en-US" dirty="0" err="1" smtClean="0"/>
              <a:t>ICell</a:t>
            </a:r>
            <a:r>
              <a:rPr lang="en-US" dirty="0" smtClean="0"/>
              <a:t> { </a:t>
            </a:r>
            <a:br>
              <a:rPr lang="en-US" dirty="0" smtClean="0"/>
            </a:br>
            <a:r>
              <a:rPr lang="en-US" dirty="0" err="1" smtClean="0"/>
              <a:t>def</a:t>
            </a:r>
            <a:r>
              <a:rPr lang="en-US" dirty="0" smtClean="0"/>
              <a:t> get() : </a:t>
            </a:r>
            <a:r>
              <a:rPr lang="en-US" dirty="0" err="1" smtClean="0"/>
              <a:t>Int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def</a:t>
            </a:r>
            <a:r>
              <a:rPr lang="en-US" dirty="0" smtClean="0"/>
              <a:t> set(x 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trait </a:t>
            </a:r>
            <a:r>
              <a:rPr lang="en-US" dirty="0" err="1" smtClean="0"/>
              <a:t>BICell</a:t>
            </a:r>
            <a:r>
              <a:rPr lang="en-US" dirty="0" smtClean="0"/>
              <a:t> extends </a:t>
            </a:r>
            <a:r>
              <a:rPr lang="en-US" dirty="0" err="1" smtClean="0"/>
              <a:t>ICell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private </a:t>
            </a:r>
            <a:r>
              <a:rPr lang="en-US" dirty="0" err="1" smtClean="0"/>
              <a:t>var</a:t>
            </a:r>
            <a:r>
              <a:rPr lang="en-US" dirty="0" smtClean="0"/>
              <a:t> x : </a:t>
            </a:r>
            <a:r>
              <a:rPr lang="en-US" dirty="0" err="1" smtClean="0"/>
              <a:t>Int</a:t>
            </a:r>
            <a:r>
              <a:rPr lang="en-US" dirty="0" smtClean="0"/>
              <a:t>  = 0</a:t>
            </a:r>
            <a:br>
              <a:rPr lang="en-US" dirty="0" smtClean="0"/>
            </a:br>
            <a:r>
              <a:rPr lang="en-US" dirty="0" err="1" smtClean="0"/>
              <a:t>def</a:t>
            </a:r>
            <a:r>
              <a:rPr lang="en-US" dirty="0" smtClean="0"/>
              <a:t> get() { x }</a:t>
            </a:r>
            <a:br>
              <a:rPr lang="en-US" dirty="0" smtClean="0"/>
            </a:br>
            <a:r>
              <a:rPr lang="en-US" dirty="0" err="1" smtClean="0"/>
              <a:t>def</a:t>
            </a:r>
            <a:r>
              <a:rPr lang="en-US" dirty="0" smtClean="0"/>
              <a:t> set(x : </a:t>
            </a:r>
            <a:r>
              <a:rPr lang="en-US" dirty="0" err="1" smtClean="0"/>
              <a:t>Int</a:t>
            </a:r>
            <a:r>
              <a:rPr lang="en-US" dirty="0" smtClean="0"/>
              <a:t>) {</a:t>
            </a:r>
            <a:r>
              <a:rPr lang="en-US" dirty="0"/>
              <a:t> </a:t>
            </a:r>
            <a:r>
              <a:rPr lang="en-US" dirty="0" err="1" smtClean="0"/>
              <a:t>this.x</a:t>
            </a:r>
            <a:r>
              <a:rPr lang="en-US" dirty="0" smtClean="0"/>
              <a:t> = x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59758" y="2116892"/>
            <a:ext cx="1751794" cy="656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Similar to an </a:t>
            </a:r>
            <a:br>
              <a:rPr lang="en-US" sz="2000" dirty="0" smtClean="0"/>
            </a:br>
            <a:r>
              <a:rPr lang="en-US" sz="2000" dirty="0" smtClean="0"/>
              <a:t>Abstract Class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2408717" y="1956300"/>
            <a:ext cx="3051041" cy="4890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6229376" y="4231999"/>
            <a:ext cx="1964352" cy="65696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Implementation of </a:t>
            </a:r>
            <a:r>
              <a:rPr lang="en-US" sz="2000" dirty="0" err="1" smtClean="0"/>
              <a:t>ICell</a:t>
            </a:r>
            <a:endParaRPr lang="en-US" sz="2000" dirty="0"/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2185653" y="4071408"/>
            <a:ext cx="4043723" cy="4890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064E-E023-40A8-8997-5DB575C5E63B}" type="datetime1">
              <a:rPr lang="en-US" smtClean="0"/>
              <a:t>13-May-14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04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Example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US" dirty="0" smtClean="0"/>
              <a:t>rait Double extends </a:t>
            </a:r>
            <a:r>
              <a:rPr lang="en-US" dirty="0" err="1" smtClean="0"/>
              <a:t>ICell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abstract override </a:t>
            </a:r>
            <a:r>
              <a:rPr lang="en-US" dirty="0" err="1" smtClean="0"/>
              <a:t>def</a:t>
            </a:r>
            <a:r>
              <a:rPr lang="en-US" dirty="0" smtClean="0"/>
              <a:t> set(x : </a:t>
            </a:r>
            <a:r>
              <a:rPr lang="en-US" dirty="0" err="1" smtClean="0"/>
              <a:t>Int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super.set</a:t>
            </a:r>
            <a:r>
              <a:rPr lang="en-US" dirty="0" smtClean="0"/>
              <a:t>(2*x)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>trait </a:t>
            </a:r>
            <a:r>
              <a:rPr lang="en-US" dirty="0" err="1" smtClean="0"/>
              <a:t>Inc</a:t>
            </a:r>
            <a:r>
              <a:rPr lang="en-US" dirty="0" smtClean="0"/>
              <a:t> extends </a:t>
            </a:r>
            <a:r>
              <a:rPr lang="en-US" dirty="0" err="1" smtClean="0"/>
              <a:t>ICell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abstract override </a:t>
            </a:r>
            <a:r>
              <a:rPr lang="en-US" dirty="0" err="1" smtClean="0"/>
              <a:t>def</a:t>
            </a:r>
            <a:r>
              <a:rPr lang="en-US" dirty="0" smtClean="0"/>
              <a:t> set(x : </a:t>
            </a:r>
            <a:r>
              <a:rPr lang="en-US" dirty="0" err="1" smtClean="0"/>
              <a:t>Int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super.set</a:t>
            </a:r>
            <a:r>
              <a:rPr lang="en-US" dirty="0" smtClean="0"/>
              <a:t>(x+1)</a:t>
            </a:r>
            <a:br>
              <a:rPr lang="en-US" dirty="0" smtClean="0"/>
            </a:br>
            <a:r>
              <a:rPr lang="en-US" dirty="0" smtClean="0"/>
              <a:t>	}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A816-2234-4C8A-B4EF-688B56A073AF}" type="datetime1">
              <a:rPr lang="en-US" smtClean="0"/>
              <a:t>13-May-14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Mixins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68603"/>
          </a:xfrm>
        </p:spPr>
        <p:txBody>
          <a:bodyPr/>
          <a:lstStyle/>
          <a:p>
            <a:r>
              <a:rPr lang="en-US" dirty="0" err="1" smtClean="0"/>
              <a:t>OddICell</a:t>
            </a:r>
            <a:r>
              <a:rPr lang="en-US" dirty="0" smtClean="0"/>
              <a:t> (odd values)</a:t>
            </a:r>
            <a:endParaRPr lang="en-US" dirty="0"/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OddICell</a:t>
            </a:r>
            <a:r>
              <a:rPr lang="en-US" dirty="0" smtClean="0"/>
              <a:t> extends </a:t>
            </a:r>
            <a:r>
              <a:rPr lang="en-US" dirty="0" err="1" smtClean="0"/>
              <a:t>BICell</a:t>
            </a:r>
            <a:r>
              <a:rPr lang="en-US" dirty="0" smtClean="0"/>
              <a:t> with </a:t>
            </a:r>
            <a:r>
              <a:rPr lang="en-US" dirty="0" err="1" smtClean="0"/>
              <a:t>Inc</a:t>
            </a:r>
            <a:r>
              <a:rPr lang="en-US" dirty="0" smtClean="0"/>
              <a:t> with Double</a:t>
            </a:r>
          </a:p>
          <a:p>
            <a:r>
              <a:rPr lang="en-US" dirty="0" err="1" smtClean="0"/>
              <a:t>EvenICell</a:t>
            </a:r>
            <a:r>
              <a:rPr lang="en-US" dirty="0" smtClean="0"/>
              <a:t> (even values)</a:t>
            </a:r>
          </a:p>
          <a:p>
            <a:pPr lvl="1"/>
            <a:r>
              <a:rPr lang="en-US" dirty="0" smtClean="0"/>
              <a:t>class </a:t>
            </a:r>
            <a:r>
              <a:rPr lang="en-US" dirty="0" err="1" smtClean="0"/>
              <a:t>EvenICell</a:t>
            </a:r>
            <a:r>
              <a:rPr lang="en-US" dirty="0" smtClean="0"/>
              <a:t> extends </a:t>
            </a:r>
            <a:r>
              <a:rPr lang="en-US" dirty="0" err="1" smtClean="0"/>
              <a:t>BICell</a:t>
            </a:r>
            <a:r>
              <a:rPr lang="en-US" dirty="0" smtClean="0"/>
              <a:t> with Double with </a:t>
            </a:r>
            <a:r>
              <a:rPr lang="en-US" dirty="0" err="1" smtClean="0"/>
              <a:t>Inc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5315" y="4350578"/>
            <a:ext cx="553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ym typeface="Wingdings"/>
              </a:rPr>
              <a:t>OddICellDoubleInc</a:t>
            </a:r>
            <a:r>
              <a:rPr lang="en-US" sz="2800" dirty="0" err="1" smtClean="0"/>
              <a:t>BICell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15315" y="5085727"/>
            <a:ext cx="5532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ym typeface="Wingdings"/>
              </a:rPr>
              <a:t>EvenICellIncDouble</a:t>
            </a:r>
            <a:r>
              <a:rPr lang="en-US" sz="2800" dirty="0" err="1" smtClean="0"/>
              <a:t>BICell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6248065" y="4416598"/>
            <a:ext cx="231647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Class Linearization</a:t>
            </a: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B0A6-1617-4CBD-B77C-E52642DA2E8E}" type="datetime1">
              <a:rPr lang="en-US" smtClean="0"/>
              <a:t>13-May-14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FSFMA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78739-D1E0-454F-AED2-2551DD3619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9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689</Words>
  <Application>Microsoft Office PowerPoint</Application>
  <PresentationFormat>On-screen Show (4:3)</PresentationFormat>
  <Paragraphs>186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Verified Subtyping with Traits and Mixins</vt:lpstr>
      <vt:lpstr>Object Oriented Design</vt:lpstr>
      <vt:lpstr>Liskov Substitution Principle</vt:lpstr>
      <vt:lpstr>Behavior Subtyping</vt:lpstr>
      <vt:lpstr>Contributions</vt:lpstr>
      <vt:lpstr>Traits and Mixins</vt:lpstr>
      <vt:lpstr>Traits Example</vt:lpstr>
      <vt:lpstr>Traits Example (cont.)</vt:lpstr>
      <vt:lpstr>Mixins Example</vt:lpstr>
      <vt:lpstr>Scala doesn’t enforce Subtyping</vt:lpstr>
      <vt:lpstr>Verified Subtyping</vt:lpstr>
      <vt:lpstr>From Subtyping to Entailment</vt:lpstr>
      <vt:lpstr>SLEEK DSL</vt:lpstr>
      <vt:lpstr>Implementation Overview</vt:lpstr>
      <vt:lpstr>Scala with SLEEK DSL</vt:lpstr>
      <vt:lpstr>Experiments</vt:lpstr>
      <vt:lpstr>Results</vt:lpstr>
      <vt:lpstr>Conclusions</vt:lpstr>
      <vt:lpstr>Perspectives</vt:lpstr>
      <vt:lpstr>Thank You !</vt:lpstr>
    </vt:vector>
  </TitlesOfParts>
  <Company>ISB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Verified Subtyping with Traits and Mixins</dc:title>
  <dc:creator>Sakhee Dheer</dc:creator>
  <cp:lastModifiedBy>Asankhaya Sharma</cp:lastModifiedBy>
  <cp:revision>30</cp:revision>
  <dcterms:created xsi:type="dcterms:W3CDTF">2014-05-12T01:51:32Z</dcterms:created>
  <dcterms:modified xsi:type="dcterms:W3CDTF">2014-05-13T06:11:02Z</dcterms:modified>
</cp:coreProperties>
</file>