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  <p:sldId id="261" r:id="rId15"/>
    <p:sldId id="262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11D-D64C-964B-9C28-EE167CC4714A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DD6A-E9BA-7F4B-946E-6E797523C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8573-D35D-5E43-9504-1003ECA82FB2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9B2C-FF25-5441-816B-883F904E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 of the free variables in R are modified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Se-</a:t>
            </a:r>
            <a:r>
              <a:rPr lang="en-US" dirty="0" err="1" smtClean="0"/>
              <a:t>zera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Si-here-nu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6A12-AF4B-0A4B-BCC3-3D437478D93E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227D-13E1-C04E-8B65-4DFAF0556D76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1E7B-8A37-CC4A-B6B8-36529154873A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CC5A-7EEF-5C47-A97F-1DBCC349BA49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C4A-5F23-AA4A-8FC2-9005C956FC8C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13FF-4167-8147-90FE-E46A8BC17EC7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C73-F81C-C448-AB68-DB74F3CF97F4}" type="datetime1">
              <a:rPr lang="en-SG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9545-CF85-B042-9113-BD2EBFA692F1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A48-F04A-3B47-9A80-D956DAF55D2F}" type="datetime1">
              <a:rPr lang="en-SG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89E2-6073-6C44-B738-74E1C8FAD217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4F08-03EA-0541-AC5B-472575311224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2F2B-736D-A54C-826A-F22E15BB5F2D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Relationship Id="rId3" Type="http://schemas.openxmlformats.org/officeDocument/2006/relationships/hyperlink" Target="https://twitter.com/asankh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8"/>
            <a:ext cx="6400800" cy="2602415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Asankhaya Sharma</a:t>
            </a:r>
            <a:r>
              <a:rPr lang="en-US" sz="2000" dirty="0" smtClean="0"/>
              <a:t>, Aquinas </a:t>
            </a:r>
            <a:r>
              <a:rPr lang="en-US" sz="2000" dirty="0" err="1" smtClean="0"/>
              <a:t>Hobor</a:t>
            </a:r>
            <a:r>
              <a:rPr lang="en-US" sz="2000" dirty="0" smtClean="0"/>
              <a:t>, Wei-</a:t>
            </a:r>
            <a:r>
              <a:rPr lang="en-US" sz="2000" dirty="0" err="1" smtClean="0"/>
              <a:t>Ngan</a:t>
            </a:r>
            <a:r>
              <a:rPr lang="en-US" sz="2000" dirty="0"/>
              <a:t> </a:t>
            </a:r>
            <a:r>
              <a:rPr lang="en-US" sz="2000" dirty="0" smtClean="0"/>
              <a:t>Chin</a:t>
            </a:r>
            <a:br>
              <a:rPr lang="en-US" sz="2000" dirty="0" smtClean="0"/>
            </a:br>
            <a:r>
              <a:rPr lang="en-US" sz="2000" dirty="0" smtClean="0"/>
              <a:t>National University of Singapore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ICFEM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3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Shape 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p::list&lt;n&gt;</a:t>
            </a:r>
            <a:br>
              <a:rPr lang="en-US" dirty="0" smtClean="0"/>
            </a:br>
            <a:r>
              <a:rPr lang="en-US" dirty="0" smtClean="0"/>
              <a:t>ensures p::list&lt;n&gt; &amp; res=n;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819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3962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Length of the List</a:t>
            </a: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DB4C-A62D-4644-AA0D-64F079736822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1D5-2AB1-D847-A86D-86A503A9E9EA}" type="datetime1">
              <a:rPr lang="en-SG" smtClean="0"/>
              <a:t>4/11/15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</a:t>
            </a:r>
            <a:r>
              <a:rPr lang="en-US" dirty="0" smtClean="0"/>
              <a:t>&amp;)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Overlaid Heaps</a:t>
            </a:r>
            <a:r>
              <a:rPr lang="en-US" dirty="0" smtClean="0">
                <a:solidFill>
                  <a:schemeClr val="accent2"/>
                </a:solidFill>
              </a:rPr>
              <a:t> (&amp;*)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039-C2F7-984A-80BC-74324AA67ADB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D0A-92BF-2949-B457-A3379F310A5C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node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val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next;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parent;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left;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right;</a:t>
            </a:r>
            <a:r>
              <a:rPr lang="en-US" sz="2800" dirty="0" smtClean="0"/>
              <a:t>};</a:t>
            </a:r>
            <a:endParaRPr lang="en-US" sz="2800" dirty="0" smtClean="0"/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C776-9F4F-F545-B5D4-15371A6096C0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Oukseh</a:t>
            </a:r>
            <a:r>
              <a:rPr lang="en-US" sz="1600" dirty="0" smtClean="0"/>
              <a:t> Lee</a:t>
            </a:r>
            <a:r>
              <a:rPr lang="en-US" sz="1600" dirty="0"/>
              <a:t>, </a:t>
            </a:r>
            <a:r>
              <a:rPr lang="en-US" sz="1600" dirty="0" err="1" smtClean="0"/>
              <a:t>Hongseok</a:t>
            </a:r>
            <a:r>
              <a:rPr lang="en-US" sz="1600" dirty="0" smtClean="0"/>
              <a:t> Yang and </a:t>
            </a:r>
            <a:r>
              <a:rPr lang="en-US" sz="1600" dirty="0" err="1" smtClean="0"/>
              <a:t>Rasmus</a:t>
            </a:r>
            <a:r>
              <a:rPr lang="en-US" sz="1600" dirty="0" smtClean="0"/>
              <a:t> </a:t>
            </a:r>
            <a:r>
              <a:rPr lang="en-US" sz="1600" dirty="0"/>
              <a:t>Petersen</a:t>
            </a:r>
            <a:r>
              <a:rPr lang="en-US" sz="1600" dirty="0" smtClean="0"/>
              <a:t>. </a:t>
            </a:r>
            <a:r>
              <a:rPr lang="en-US" sz="1600" dirty="0"/>
              <a:t>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 smtClean="0"/>
              <a:t>Cezara</a:t>
            </a:r>
            <a:r>
              <a:rPr lang="en-US" sz="1600" dirty="0"/>
              <a:t> </a:t>
            </a: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2013. 150-171.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7119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F8F4-367F-924D-9410-DE1B16B44EDC}" type="datetime1">
              <a:rPr lang="en-SG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Specification mechanism for arbitrary user defined overlaid data structures</a:t>
            </a:r>
          </a:p>
          <a:p>
            <a:r>
              <a:rPr lang="en-US" dirty="0" smtClean="0"/>
              <a:t>Entailment procedure to reason about compatible sharing with overlaid data structures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pPr lvl="1"/>
            <a:r>
              <a:rPr lang="en-US" dirty="0">
                <a:hlinkClick r:id="rId2"/>
              </a:rPr>
              <a:t>http://loris-7.ddns.comp.nus.edu.sg/~project/HIPComp/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Certified proof of soundness in Coq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BB91-09DC-7049-B813-D3C0252D4D51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or </a:t>
            </a:r>
            <a:r>
              <a:rPr lang="en-US" dirty="0" smtClean="0"/>
              <a:t>self:</a:t>
            </a:r>
            <a:r>
              <a:rPr lang="en-US" dirty="0" smtClean="0"/>
              <a:t>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 	   or </a:t>
            </a:r>
            <a:r>
              <a:rPr lang="en-US" dirty="0" smtClean="0"/>
              <a:t>self:</a:t>
            </a:r>
            <a:r>
              <a:rPr lang="en-US" dirty="0" smtClean="0"/>
              <a:t>:node&lt;_@I,_@</a:t>
            </a:r>
            <a:r>
              <a:rPr lang="en-US" dirty="0" err="1" smtClean="0"/>
              <a:t>A,p,l,r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l::tree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Sl</a:t>
            </a:r>
            <a:r>
              <a:rPr lang="en-US" dirty="0" smtClean="0"/>
              <a:t>&gt; * r::tree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E5AF-4F76-EA4D-8E7E-52F08C16A60B}" type="datetime1">
              <a:rPr lang="en-SG" smtClean="0"/>
              <a:t>4/11/15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965798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r>
              <a:rPr lang="is-IS" sz="2000" dirty="0" smtClean="0"/>
              <a:t>…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</a:t>
            </a:r>
            <a:r>
              <a:rPr lang="en-US" sz="2000" dirty="0" smtClean="0">
                <a:solidFill>
                  <a:schemeClr val="accent3"/>
                </a:solidFill>
              </a:rPr>
              <a:t>)</a:t>
            </a:r>
            <a:endParaRPr lang="en-US" sz="2000" dirty="0" smtClean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</a:t>
            </a:r>
            <a:r>
              <a:rPr lang="en-US" sz="2400" dirty="0" smtClean="0"/>
              <a:t>annotations</a:t>
            </a:r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37996"/>
              </p:ext>
            </p:extLst>
          </p:nvPr>
        </p:nvGraphicFramePr>
        <p:xfrm>
          <a:off x="6629400" y="4343400"/>
          <a:ext cx="19812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400-211C-4C45-BCD3-9B4BC5D39E06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C59A-0B9D-714E-9731-F2CA1E88AE2A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34EF-ED91-B44E-ADDC-294041380476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(q1s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dirty="0" smtClean="0"/>
              <a:t>&gt;) </a:t>
            </a:r>
            <a:r>
              <a:rPr lang="en-US" sz="2400" dirty="0"/>
              <a:t>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 </a:t>
            </a:r>
            <a:r>
              <a:rPr lang="en-US" sz="2400" dirty="0" smtClean="0"/>
              <a:t>(q1s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</a:t>
            </a:r>
            <a:r>
              <a:rPr lang="en-US" sz="2400" baseline="-25000" dirty="0"/>
              <a:t>u</a:t>
            </a:r>
            <a:r>
              <a:rPr lang="en-US" sz="2400" dirty="0"/>
              <a:t>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baseline="-25000" dirty="0"/>
              <a:t>u</a:t>
            </a:r>
            <a:r>
              <a:rPr lang="en-US" sz="2400" dirty="0" smtClean="0"/>
              <a:t>&gt;) </a:t>
            </a:r>
            <a:r>
              <a:rPr lang="en-US" sz="2400" dirty="0"/>
              <a:t>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	  	&amp; </a:t>
            </a:r>
            <a:r>
              <a:rPr lang="en-US" sz="2400" dirty="0"/>
              <a:t>S 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u</a:t>
            </a:r>
            <a:r>
              <a:rPr lang="en-US" sz="2400" dirty="0"/>
              <a:t> </a:t>
            </a:r>
            <a:r>
              <a:rPr lang="en-US" sz="2400" dirty="0" smtClean="0"/>
              <a:t>U {</a:t>
            </a:r>
            <a:r>
              <a:rPr lang="en-US" sz="2400" dirty="0"/>
              <a:t>q1s</a:t>
            </a:r>
            <a:r>
              <a:rPr lang="en-US" sz="2400" dirty="0" smtClean="0"/>
              <a:t>} </a:t>
            </a:r>
            <a:r>
              <a:rPr lang="en-US" sz="2400" dirty="0"/>
              <a:t>&amp;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 = </a:t>
            </a:r>
            <a:r>
              <a:rPr lang="en-US" sz="2400" dirty="0" smtClean="0"/>
              <a:t>T U {</a:t>
            </a:r>
            <a:r>
              <a:rPr lang="en-US" sz="2400" dirty="0"/>
              <a:t>q1s</a:t>
            </a:r>
            <a:r>
              <a:rPr lang="en-US" sz="2400" dirty="0" smtClean="0"/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0E69-B63C-E743-9955-FD71BE6C0BC7}" type="datetime1">
              <a:rPr lang="en-SG" smtClean="0"/>
              <a:t>4/11/15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8000" y="3512207"/>
            <a:ext cx="2548759" cy="481724"/>
          </a:xfrm>
          <a:prstGeom prst="wedgeRectCallout">
            <a:avLst>
              <a:gd name="adj1" fmla="val -82688"/>
              <a:gd name="adj2" fmla="val 594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588000" y="4409090"/>
            <a:ext cx="2548759" cy="481724"/>
          </a:xfrm>
          <a:prstGeom prst="wedgeRectCallout">
            <a:avLst>
              <a:gd name="adj1" fmla="val -108805"/>
              <a:gd name="adj2" fmla="val 28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8000" y="5202620"/>
            <a:ext cx="2548759" cy="481724"/>
          </a:xfrm>
          <a:prstGeom prst="wedgeRectCallout">
            <a:avLst>
              <a:gd name="adj1" fmla="val -108806"/>
              <a:gd name="adj2" fmla="val -42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607-8E43-144B-BD66-8A0B9FA5A4E9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5581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A4BB-6243-5A4D-B575-BE76C3EEDD60}" type="datetime1">
              <a:rPr lang="en-SG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FF9-3FEC-6740-BCC2-FB5B6EA92391}" type="datetime1">
              <a:rPr lang="en-SG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1386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D4A-C63E-A44F-964C-C6FFED44BA2E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Sharing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Eliminate explicit Set constraints</a:t>
            </a:r>
          </a:p>
          <a:p>
            <a:pPr lvl="1"/>
            <a:r>
              <a:rPr lang="en-US" dirty="0" smtClean="0"/>
              <a:t>Unrestricted sharing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980A-268F-F14D-A251-4409AF1E58A0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/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E624-2C80-1A47-8DD3-BA8C23A019B5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Verification with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57F2-8AAA-4646-A372-732CF6177523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1238250" y="297281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43050" y="3356985"/>
            <a:ext cx="184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HIP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514850" y="297598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95850" y="305218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SLEEK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81250" y="15281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Pre/Post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29050" y="358558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70057" y="1525952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Predicates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191250" y="1525952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Lemmas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76250" y="152818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Code</a:t>
            </a: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33450" y="2061585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2609850" y="206158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819650" y="206158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5734050" y="206158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5219700" y="4347585"/>
            <a:ext cx="3489325" cy="917575"/>
            <a:chOff x="3840" y="3264"/>
            <a:chExt cx="2198" cy="57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charset="0"/>
                </a:rPr>
                <a:t>range of pure provers …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543050" y="5341360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charset="0"/>
              </a:rPr>
              <a:t>Omega, MONA, Isabelle, Coq, SMT, Redlog, MiniSAT, Mathematica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E020-D9E5-6246-A073-733864963C8D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D9B0-6DEC-BC4C-82D7-3C8F8C7C66DB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Predicate</a:t>
            </a:r>
            <a:endParaRPr lang="en-US" dirty="0"/>
          </a:p>
        </p:txBody>
      </p: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54113" y="1662114"/>
            <a:ext cx="6592888" cy="1604963"/>
            <a:chOff x="864" y="2304"/>
            <a:chExt cx="4153" cy="1011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Example of Acyclic List</a:t>
              </a:r>
              <a:r>
                <a:rPr lang="en-US" altLang="en-US" sz="2400" dirty="0">
                  <a:solidFill>
                    <a:schemeClr val="hlink"/>
                  </a:solidFill>
                  <a:latin typeface="+mn-lt"/>
                </a:rPr>
                <a:t> :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</a:rPr>
                <a:t>list(x)</a:t>
              </a:r>
              <a:endPara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latin typeface="+mn-lt"/>
                </a:rPr>
                <a:t>x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1200" y="2976"/>
              <a:ext cx="432" cy="288"/>
              <a:chOff x="1296" y="2784"/>
              <a:chExt cx="432" cy="288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4" name="Line 3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 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 . self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Symbol" pitchFamily="18" charset="2"/>
                  </a:rPr>
                  <a:t>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list(r) </a:t>
                </a:r>
                <a:endPara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b="-5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43949" y="4876802"/>
            <a:ext cx="2572564" cy="955617"/>
            <a:chOff x="2489751" y="4991937"/>
            <a:chExt cx="2572609" cy="956232"/>
          </a:xfrm>
        </p:grpSpPr>
        <p:sp>
          <p:nvSpPr>
            <p:cNvPr id="61" name="TextBox 60"/>
            <p:cNvSpPr txBox="1"/>
            <p:nvPr/>
          </p:nvSpPr>
          <p:spPr>
            <a:xfrm>
              <a:off x="2489751" y="5486206"/>
              <a:ext cx="2572609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pointer to memory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56626" y="4991937"/>
              <a:ext cx="448498" cy="499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846188" y="4876801"/>
            <a:ext cx="2602315" cy="955615"/>
            <a:chOff x="5575851" y="4992840"/>
            <a:chExt cx="2601584" cy="955262"/>
          </a:xfrm>
        </p:grpSpPr>
        <p:sp>
          <p:nvSpPr>
            <p:cNvPr id="64" name="TextBox 63"/>
            <p:cNvSpPr txBox="1"/>
            <p:nvPr/>
          </p:nvSpPr>
          <p:spPr>
            <a:xfrm>
              <a:off x="5575851" y="5486608"/>
              <a:ext cx="2601584" cy="461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spatial conjunction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42414" y="4992840"/>
              <a:ext cx="311063" cy="49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118-CD2A-9649-B5EC-6AAA7E4EE4D4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Abbreviation (ASCII)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 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r . self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 list(r) </a:t>
                </a: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7910" r="-2236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2312" y="3047998"/>
            <a:ext cx="7086600" cy="2525018"/>
            <a:chOff x="904875" y="3048000"/>
            <a:chExt cx="7086600" cy="2525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04875" y="4495800"/>
              <a:ext cx="70866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</a:rPr>
                <a:t>list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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==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self=null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	 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      or 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node_</a:t>
              </a:r>
              <a:r>
                <a:rPr lang="en-US" altLang="en-US" sz="3200" baseline="-250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,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r  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r::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list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57600" y="3048000"/>
              <a:ext cx="1752600" cy="121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317104" y="5573018"/>
            <a:ext cx="4210768" cy="947856"/>
            <a:chOff x="3657600" y="5196197"/>
            <a:chExt cx="4211251" cy="94853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657600" y="5682734"/>
              <a:ext cx="421125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 dirty="0">
                  <a:latin typeface="+mn-lt"/>
                </a:rPr>
                <a:t>implicit existential instantiation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6940" y="5196197"/>
              <a:ext cx="261532" cy="4873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74C7-DBE0-0F41-BADE-A07B965CE4C7}" type="datetime1">
              <a:rPr lang="en-SG" smtClean="0"/>
              <a:t>4/11/15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Shape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list&lt;&gt; == self=null or self::node&lt;_,q&gt;*q::list&lt;&gt;;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p::list&lt;&gt;</a:t>
            </a:r>
            <a:br>
              <a:rPr lang="en-US" dirty="0" smtClean="0"/>
            </a:br>
            <a:r>
              <a:rPr lang="en-US" dirty="0" smtClean="0"/>
              <a:t>ensures p::list&lt;&gt;;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886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Predicate Definition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114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Pre and Post condition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0" y="5472545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C8B2-7CC1-BC47-9500-5126A822121C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Size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6667" y="201174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hlink"/>
                </a:solidFill>
                <a:latin typeface="+mn-lt"/>
              </a:rPr>
              <a:t>list</a:t>
            </a: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n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  ==  self=null &amp; n=0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or  self::node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_</a:t>
            </a:r>
            <a:r>
              <a:rPr lang="en-US" altLang="en-US" sz="3200" baseline="-250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r 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r::listn-1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inv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 n &gt;= 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1448321"/>
            <a:ext cx="5106278" cy="685278"/>
            <a:chOff x="1485900" y="1015777"/>
            <a:chExt cx="5106337" cy="685540"/>
          </a:xfrm>
        </p:grpSpPr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3716317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parameter on length of linked 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485900" y="1233348"/>
              <a:ext cx="1409716" cy="4679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47800" y="3581399"/>
            <a:ext cx="3511071" cy="400111"/>
            <a:chOff x="1562101" y="1015776"/>
            <a:chExt cx="3511114" cy="400264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2197295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</a:t>
              </a:r>
              <a:r>
                <a:rPr lang="en-US" altLang="en-US" sz="2000" b="1" i="1" dirty="0" smtClean="0">
                  <a:solidFill>
                    <a:srgbClr val="FF0000"/>
                  </a:solidFill>
                  <a:latin typeface="+mn-lt"/>
                </a:rPr>
                <a:t>redicate invariant</a:t>
              </a:r>
              <a:endParaRPr lang="en-US" altLang="en-US" sz="2000" b="1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62101" y="1015776"/>
              <a:ext cx="1333516" cy="21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242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+mn-lt"/>
              </a:rPr>
              <a:t>x::ll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5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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71600" y="4953002"/>
            <a:ext cx="6592888" cy="919163"/>
            <a:chOff x="864" y="2736"/>
            <a:chExt cx="4153" cy="57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00" y="2976"/>
              <a:ext cx="432" cy="288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5F6-383E-584B-979B-4609E6543015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1205</Words>
  <Application>Microsoft Macintosh PowerPoint</Application>
  <PresentationFormat>On-screen Show (4:3)</PresentationFormat>
  <Paragraphs>336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Specifying Compatible Sharing in Data Structures</vt:lpstr>
      <vt:lpstr>Building Reliable Software</vt:lpstr>
      <vt:lpstr>Automated Verification with SL</vt:lpstr>
      <vt:lpstr>Overview</vt:lpstr>
      <vt:lpstr>An Example – List Length</vt:lpstr>
      <vt:lpstr>List Predicate</vt:lpstr>
      <vt:lpstr>Syntactic Abbreviation (ASCII)</vt:lpstr>
      <vt:lpstr>Verify with Shape Property</vt:lpstr>
      <vt:lpstr>With Size</vt:lpstr>
      <vt:lpstr>Verify with Shape and Size</vt:lpstr>
      <vt:lpstr>Frame Rule</vt:lpstr>
      <vt:lpstr>From Separation to Sharing</vt:lpstr>
      <vt:lpstr>Overlaid Data Structures</vt:lpstr>
      <vt:lpstr>Compatible Sharing</vt:lpstr>
      <vt:lpstr>Related Work</vt:lpstr>
      <vt:lpstr>Key Contributions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Coq Development</vt:lpstr>
      <vt:lpstr>Experiments</vt:lpstr>
      <vt:lpstr>Conclusions</vt:lpstr>
      <vt:lpstr>Thank You!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Compatible Sharing in Data Structures</dc:title>
  <dc:creator>Asankhaya Sharma</dc:creator>
  <cp:lastModifiedBy>Asankhaya Sharma</cp:lastModifiedBy>
  <cp:revision>39</cp:revision>
  <dcterms:created xsi:type="dcterms:W3CDTF">2015-10-10T01:12:44Z</dcterms:created>
  <dcterms:modified xsi:type="dcterms:W3CDTF">2015-11-05T06:37:46Z</dcterms:modified>
</cp:coreProperties>
</file>