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57"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8315"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E3829-22C0-48B4-B248-042763345E4A}" type="datetimeFigureOut">
              <a:rPr lang="en-US" smtClean="0"/>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A2B02-F542-4B73-9142-085C28177E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FA2B02-F542-4B73-9142-085C28177E49}"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C33278-584D-4747-A540-AD8DD4B0C65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33278-584D-4747-A540-AD8DD4B0C65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33278-584D-4747-A540-AD8DD4B0C65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33278-584D-4747-A540-AD8DD4B0C65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33278-584D-4747-A540-AD8DD4B0C65E}"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C33278-584D-4747-A540-AD8DD4B0C65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C33278-584D-4747-A540-AD8DD4B0C65E}"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33278-584D-4747-A540-AD8DD4B0C65E}"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33278-584D-4747-A540-AD8DD4B0C65E}"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33278-584D-4747-A540-AD8DD4B0C65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33278-584D-4747-A540-AD8DD4B0C65E}"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10C0A-034B-44C6-828D-166D738D2A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33278-584D-4747-A540-AD8DD4B0C65E}" type="datetimeFigureOut">
              <a:rPr lang="en-US" smtClean="0"/>
              <a:t>10/18/2023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10C0A-034B-44C6-828D-166D738D2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600200"/>
          </a:xfrm>
        </p:spPr>
        <p:txBody>
          <a:bodyPr/>
          <a:lstStyle/>
          <a:p>
            <a:r>
              <a:rPr lang="en-US" dirty="0" smtClean="0">
                <a:solidFill>
                  <a:schemeClr val="accent5">
                    <a:lumMod val="50000"/>
                  </a:schemeClr>
                </a:solidFill>
              </a:rPr>
              <a:t>Subscribers Galore: Exploring World’s Top </a:t>
            </a:r>
            <a:r>
              <a:rPr lang="en-US" dirty="0" err="1" smtClean="0">
                <a:solidFill>
                  <a:schemeClr val="accent5">
                    <a:lumMod val="50000"/>
                  </a:schemeClr>
                </a:solidFill>
              </a:rPr>
              <a:t>Youtube</a:t>
            </a:r>
            <a:r>
              <a:rPr lang="en-US" dirty="0" smtClean="0">
                <a:solidFill>
                  <a:schemeClr val="accent5">
                    <a:lumMod val="50000"/>
                  </a:schemeClr>
                </a:solidFill>
              </a:rPr>
              <a:t> </a:t>
            </a:r>
            <a:r>
              <a:rPr lang="en-US" smtClean="0">
                <a:solidFill>
                  <a:schemeClr val="accent5">
                    <a:lumMod val="50000"/>
                  </a:schemeClr>
                </a:solidFill>
              </a:rPr>
              <a:t>Channelsss</a:t>
            </a:r>
            <a:endParaRPr lang="en-US" dirty="0">
              <a:solidFill>
                <a:schemeClr val="accent5">
                  <a:lumMod val="50000"/>
                </a:schemeClr>
              </a:solidFill>
            </a:endParaRPr>
          </a:p>
        </p:txBody>
      </p:sp>
      <p:sp>
        <p:nvSpPr>
          <p:cNvPr id="3" name="Subtitle 2"/>
          <p:cNvSpPr>
            <a:spLocks noGrp="1"/>
          </p:cNvSpPr>
          <p:nvPr>
            <p:ph type="subTitle" idx="1"/>
          </p:nvPr>
        </p:nvSpPr>
        <p:spPr>
          <a:xfrm>
            <a:off x="0" y="2057400"/>
            <a:ext cx="3352800" cy="533400"/>
          </a:xfrm>
        </p:spPr>
        <p:txBody>
          <a:bodyPr>
            <a:normAutofit fontScale="92500"/>
          </a:bodyPr>
          <a:lstStyle/>
          <a:p>
            <a:pPr marL="971550" lvl="1" indent="-514350">
              <a:buAutoNum type="arabicPeriod"/>
            </a:pPr>
            <a:r>
              <a:rPr lang="en-US" dirty="0" smtClean="0"/>
              <a:t>INTRODUCTION</a:t>
            </a:r>
          </a:p>
          <a:p>
            <a:pPr marL="514350" indent="-514350"/>
            <a:endParaRPr lang="en-US" dirty="0" smtClean="0"/>
          </a:p>
          <a:p>
            <a:pPr marL="514350" indent="-514350"/>
            <a:endParaRPr lang="en-US" dirty="0" smtClean="0"/>
          </a:p>
        </p:txBody>
      </p:sp>
      <p:sp>
        <p:nvSpPr>
          <p:cNvPr id="4" name="Rectangle 3"/>
          <p:cNvSpPr/>
          <p:nvPr/>
        </p:nvSpPr>
        <p:spPr>
          <a:xfrm>
            <a:off x="1143000" y="2667000"/>
            <a:ext cx="1524000" cy="369332"/>
          </a:xfrm>
          <a:prstGeom prst="rect">
            <a:avLst/>
          </a:prstGeom>
        </p:spPr>
        <p:txBody>
          <a:bodyPr wrap="square">
            <a:spAutoFit/>
          </a:bodyPr>
          <a:lstStyle/>
          <a:p>
            <a:r>
              <a:rPr lang="en-US" dirty="0" smtClean="0">
                <a:solidFill>
                  <a:schemeClr val="accent2">
                    <a:lumMod val="75000"/>
                  </a:schemeClr>
                </a:solidFill>
              </a:rPr>
              <a:t>1.1 Overview</a:t>
            </a:r>
            <a:endParaRPr lang="en-US" dirty="0">
              <a:solidFill>
                <a:schemeClr val="accent2">
                  <a:lumMod val="75000"/>
                </a:schemeClr>
              </a:solidFill>
            </a:endParaRPr>
          </a:p>
        </p:txBody>
      </p:sp>
      <p:sp>
        <p:nvSpPr>
          <p:cNvPr id="7" name="Rectangle 6"/>
          <p:cNvSpPr/>
          <p:nvPr/>
        </p:nvSpPr>
        <p:spPr>
          <a:xfrm>
            <a:off x="685800" y="3429000"/>
            <a:ext cx="7924800" cy="2308324"/>
          </a:xfrm>
          <a:prstGeom prst="rect">
            <a:avLst/>
          </a:prstGeom>
        </p:spPr>
        <p:txBody>
          <a:bodyPr wrap="square">
            <a:spAutoFit/>
          </a:bodyPr>
          <a:lstStyle/>
          <a:p>
            <a:r>
              <a:rPr lang="en-US" dirty="0" smtClean="0"/>
              <a:t>In this project, we are exploring the</a:t>
            </a:r>
            <a:r>
              <a:rPr lang="en-US" i="1" dirty="0" smtClean="0"/>
              <a:t> current </a:t>
            </a:r>
            <a:r>
              <a:rPr lang="en-US" dirty="0" smtClean="0"/>
              <a:t>state of social media. The world’s most downloaded application is YouTube, which has more than 40 million subscribed channels. This project </a:t>
            </a:r>
            <a:r>
              <a:rPr lang="en-US" dirty="0" err="1" smtClean="0"/>
              <a:t>aimsto</a:t>
            </a:r>
            <a:r>
              <a:rPr lang="en-US" dirty="0" smtClean="0"/>
              <a:t> clearly express the present highly subscribed channels. The ability to subscribe to users </a:t>
            </a:r>
            <a:r>
              <a:rPr lang="en-US" dirty="0" err="1" smtClean="0"/>
              <a:t>wasintroduced</a:t>
            </a:r>
            <a:r>
              <a:rPr lang="en-US" dirty="0" smtClean="0"/>
              <a:t> in October 2005, and YouTube began publishing a list of its most-</a:t>
            </a:r>
            <a:r>
              <a:rPr lang="en-US" dirty="0" err="1" smtClean="0"/>
              <a:t>subscribedchannels</a:t>
            </a:r>
            <a:r>
              <a:rPr lang="en-US" dirty="0" smtClean="0"/>
              <a:t> in April 2006. An early archive of the list dates back to May 2006.</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5532711" cy="369332"/>
          </a:xfrm>
          <a:prstGeom prst="rect">
            <a:avLst/>
          </a:prstGeom>
        </p:spPr>
        <p:txBody>
          <a:bodyPr wrap="square">
            <a:spAutoFit/>
          </a:bodyPr>
          <a:lstStyle/>
          <a:p>
            <a:r>
              <a:rPr lang="en-US" dirty="0" smtClean="0">
                <a:solidFill>
                  <a:schemeClr val="accent2"/>
                </a:solidFill>
              </a:rPr>
              <a:t>Story screen shot :</a:t>
            </a:r>
            <a:endParaRPr lang="en-US" dirty="0">
              <a:solidFill>
                <a:schemeClr val="accent2"/>
              </a:solidFill>
            </a:endParaRPr>
          </a:p>
        </p:txBody>
      </p:sp>
      <p:pic>
        <p:nvPicPr>
          <p:cNvPr id="8194" name="Picture 2"/>
          <p:cNvPicPr>
            <a:picLocks noChangeAspect="1" noChangeArrowheads="1"/>
          </p:cNvPicPr>
          <p:nvPr/>
        </p:nvPicPr>
        <p:blipFill>
          <a:blip r:embed="rId2"/>
          <a:srcRect/>
          <a:stretch>
            <a:fillRect/>
          </a:stretch>
        </p:blipFill>
        <p:spPr bwMode="auto">
          <a:xfrm>
            <a:off x="304800" y="1447800"/>
            <a:ext cx="8153400" cy="4953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81000" y="838200"/>
            <a:ext cx="8305800" cy="5486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408977" cy="369332"/>
          </a:xfrm>
          <a:prstGeom prst="rect">
            <a:avLst/>
          </a:prstGeom>
        </p:spPr>
        <p:txBody>
          <a:bodyPr wrap="square">
            <a:spAutoFit/>
          </a:bodyPr>
          <a:lstStyle/>
          <a:p>
            <a:r>
              <a:rPr lang="en-US" dirty="0" smtClean="0">
                <a:solidFill>
                  <a:schemeClr val="accent1"/>
                </a:solidFill>
              </a:rPr>
              <a:t>4 . ADVANTAGES &amp; DISADVANTAGES </a:t>
            </a:r>
            <a:r>
              <a:rPr lang="en-US" dirty="0" smtClean="0">
                <a:solidFill>
                  <a:schemeClr val="accent2"/>
                </a:solidFill>
              </a:rPr>
              <a:t>:</a:t>
            </a:r>
            <a:endParaRPr lang="en-US" dirty="0">
              <a:solidFill>
                <a:schemeClr val="accent2"/>
              </a:solidFill>
            </a:endParaRPr>
          </a:p>
        </p:txBody>
      </p:sp>
      <p:sp>
        <p:nvSpPr>
          <p:cNvPr id="3" name="Rectangle 2"/>
          <p:cNvSpPr/>
          <p:nvPr/>
        </p:nvSpPr>
        <p:spPr>
          <a:xfrm>
            <a:off x="152400" y="533400"/>
            <a:ext cx="3505200" cy="369332"/>
          </a:xfrm>
          <a:prstGeom prst="rect">
            <a:avLst/>
          </a:prstGeom>
        </p:spPr>
        <p:txBody>
          <a:bodyPr wrap="square">
            <a:spAutoFit/>
          </a:bodyPr>
          <a:lstStyle/>
          <a:p>
            <a:r>
              <a:rPr lang="en-US" dirty="0" smtClean="0">
                <a:solidFill>
                  <a:schemeClr val="accent2"/>
                </a:solidFill>
              </a:rPr>
              <a:t>Advantages:</a:t>
            </a:r>
            <a:endParaRPr lang="en-US" dirty="0">
              <a:solidFill>
                <a:schemeClr val="accent2"/>
              </a:solidFill>
            </a:endParaRPr>
          </a:p>
        </p:txBody>
      </p:sp>
      <p:sp>
        <p:nvSpPr>
          <p:cNvPr id="4" name="Rectangle 3"/>
          <p:cNvSpPr/>
          <p:nvPr/>
        </p:nvSpPr>
        <p:spPr>
          <a:xfrm>
            <a:off x="1219200" y="1219200"/>
            <a:ext cx="7239000" cy="923330"/>
          </a:xfrm>
          <a:prstGeom prst="rect">
            <a:avLst/>
          </a:prstGeom>
        </p:spPr>
        <p:txBody>
          <a:bodyPr wrap="square">
            <a:spAutoFit/>
          </a:bodyPr>
          <a:lstStyle/>
          <a:p>
            <a:r>
              <a:rPr lang="en-US" dirty="0" smtClean="0"/>
              <a:t>▪ </a:t>
            </a:r>
            <a:r>
              <a:rPr lang="en-US" dirty="0" smtClean="0">
                <a:solidFill>
                  <a:srgbClr val="00B0F0"/>
                </a:solidFill>
              </a:rPr>
              <a:t>Increased visibility: </a:t>
            </a:r>
            <a:r>
              <a:rPr lang="en-US" dirty="0" smtClean="0"/>
              <a:t>Channels with a high number of subscribers are more likely to appear in search results and recommendations, which can lead to increased visibility and exposure for the channel</a:t>
            </a:r>
            <a:endParaRPr lang="en-US" dirty="0"/>
          </a:p>
        </p:txBody>
      </p:sp>
      <p:sp>
        <p:nvSpPr>
          <p:cNvPr id="5" name="Rectangle 4"/>
          <p:cNvSpPr/>
          <p:nvPr/>
        </p:nvSpPr>
        <p:spPr>
          <a:xfrm>
            <a:off x="1219200" y="2514600"/>
            <a:ext cx="6553200" cy="923330"/>
          </a:xfrm>
          <a:prstGeom prst="rect">
            <a:avLst/>
          </a:prstGeom>
        </p:spPr>
        <p:txBody>
          <a:bodyPr wrap="square">
            <a:spAutoFit/>
          </a:bodyPr>
          <a:lstStyle/>
          <a:p>
            <a:r>
              <a:rPr lang="en-US" dirty="0" smtClean="0">
                <a:solidFill>
                  <a:srgbClr val="00B0F0"/>
                </a:solidFill>
              </a:rPr>
              <a:t>▪ Monetization opportunities: </a:t>
            </a:r>
            <a:r>
              <a:rPr lang="en-US" dirty="0" smtClean="0"/>
              <a:t>Channels with a large subscriber base can monetize their content through ads, sponsorships, and merchandise sales</a:t>
            </a:r>
            <a:endParaRPr lang="en-US" dirty="0"/>
          </a:p>
        </p:txBody>
      </p:sp>
      <p:sp>
        <p:nvSpPr>
          <p:cNvPr id="6" name="Rectangle 5"/>
          <p:cNvSpPr/>
          <p:nvPr/>
        </p:nvSpPr>
        <p:spPr>
          <a:xfrm>
            <a:off x="1219200" y="3505200"/>
            <a:ext cx="7010400" cy="923330"/>
          </a:xfrm>
          <a:prstGeom prst="rect">
            <a:avLst/>
          </a:prstGeom>
        </p:spPr>
        <p:txBody>
          <a:bodyPr wrap="square">
            <a:spAutoFit/>
          </a:bodyPr>
          <a:lstStyle/>
          <a:p>
            <a:r>
              <a:rPr lang="en-US" dirty="0" smtClean="0">
                <a:solidFill>
                  <a:srgbClr val="00B0F0"/>
                </a:solidFill>
              </a:rPr>
              <a:t>▪ Increased credibility: </a:t>
            </a:r>
            <a:r>
              <a:rPr lang="en-US" dirty="0" smtClean="0"/>
              <a:t>Channels with a high number of subscribers are often perceived as more credible and authoritative than those with fewer</a:t>
            </a:r>
          </a:p>
          <a:p>
            <a:r>
              <a:rPr lang="en-US" dirty="0" smtClean="0"/>
              <a:t>subscribers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4343400" cy="369332"/>
          </a:xfrm>
          <a:prstGeom prst="rect">
            <a:avLst/>
          </a:prstGeom>
        </p:spPr>
        <p:txBody>
          <a:bodyPr wrap="square">
            <a:spAutoFit/>
          </a:bodyPr>
          <a:lstStyle/>
          <a:p>
            <a:r>
              <a:rPr lang="en-US" dirty="0" err="1" smtClean="0">
                <a:solidFill>
                  <a:srgbClr val="C00000"/>
                </a:solidFill>
              </a:rPr>
              <a:t>Disadvantags</a:t>
            </a:r>
            <a:r>
              <a:rPr lang="en-US" dirty="0" smtClean="0">
                <a:solidFill>
                  <a:srgbClr val="C00000"/>
                </a:solidFill>
              </a:rPr>
              <a:t>:</a:t>
            </a:r>
            <a:endParaRPr lang="en-US" dirty="0" smtClean="0">
              <a:solidFill>
                <a:srgbClr val="C00000"/>
              </a:solidFill>
            </a:endParaRPr>
          </a:p>
        </p:txBody>
      </p:sp>
      <p:sp>
        <p:nvSpPr>
          <p:cNvPr id="3" name="Rectangle 2"/>
          <p:cNvSpPr/>
          <p:nvPr/>
        </p:nvSpPr>
        <p:spPr>
          <a:xfrm>
            <a:off x="1676400" y="1219200"/>
            <a:ext cx="6477000" cy="923330"/>
          </a:xfrm>
          <a:prstGeom prst="rect">
            <a:avLst/>
          </a:prstGeom>
        </p:spPr>
        <p:txBody>
          <a:bodyPr wrap="square">
            <a:spAutoFit/>
          </a:bodyPr>
          <a:lstStyle/>
          <a:p>
            <a:r>
              <a:rPr lang="en-US" dirty="0" smtClean="0">
                <a:solidFill>
                  <a:srgbClr val="00B0F0"/>
                </a:solidFill>
              </a:rPr>
              <a:t>▪ Pressure to maintain quality: </a:t>
            </a:r>
            <a:r>
              <a:rPr lang="en-US" dirty="0" smtClean="0"/>
              <a:t>Channels with a large subscriber base may feel pressure to maintain the quality of their content, which can be stressful and time-consuming</a:t>
            </a:r>
            <a:endParaRPr lang="en-US" dirty="0"/>
          </a:p>
        </p:txBody>
      </p:sp>
      <p:sp>
        <p:nvSpPr>
          <p:cNvPr id="4" name="Rectangle 3"/>
          <p:cNvSpPr/>
          <p:nvPr/>
        </p:nvSpPr>
        <p:spPr>
          <a:xfrm>
            <a:off x="1752600" y="2828836"/>
            <a:ext cx="5791200" cy="923330"/>
          </a:xfrm>
          <a:prstGeom prst="rect">
            <a:avLst/>
          </a:prstGeom>
        </p:spPr>
        <p:txBody>
          <a:bodyPr wrap="square">
            <a:spAutoFit/>
          </a:bodyPr>
          <a:lstStyle/>
          <a:p>
            <a:r>
              <a:rPr lang="en-US" dirty="0" smtClean="0">
                <a:solidFill>
                  <a:srgbClr val="00B0F0"/>
                </a:solidFill>
              </a:rPr>
              <a:t>▪ Risk of burnout: </a:t>
            </a:r>
            <a:r>
              <a:rPr lang="en-US" dirty="0" smtClean="0"/>
              <a:t>Creators with a large subscriber base may experience burnout due to the demands of creating content on a regular basis</a:t>
            </a:r>
            <a:endParaRPr lang="en-US" dirty="0"/>
          </a:p>
        </p:txBody>
      </p:sp>
      <p:sp>
        <p:nvSpPr>
          <p:cNvPr id="5" name="Rectangle 4"/>
          <p:cNvSpPr/>
          <p:nvPr/>
        </p:nvSpPr>
        <p:spPr>
          <a:xfrm>
            <a:off x="1752600" y="3962400"/>
            <a:ext cx="5867400" cy="923330"/>
          </a:xfrm>
          <a:prstGeom prst="rect">
            <a:avLst/>
          </a:prstGeom>
        </p:spPr>
        <p:txBody>
          <a:bodyPr wrap="square">
            <a:spAutoFit/>
          </a:bodyPr>
          <a:lstStyle/>
          <a:p>
            <a:r>
              <a:rPr lang="en-US" dirty="0" smtClean="0">
                <a:solidFill>
                  <a:srgbClr val="00B0F0"/>
                </a:solidFill>
              </a:rPr>
              <a:t>▪ Risk of negative feedback: </a:t>
            </a:r>
            <a:r>
              <a:rPr lang="en-US" dirty="0" smtClean="0"/>
              <a:t>Channels with a large subscriber base are more likely to receive negative feedback and  criticism, which can be </a:t>
            </a:r>
            <a:r>
              <a:rPr lang="en-US" dirty="0" err="1" smtClean="0"/>
              <a:t>demotivating</a:t>
            </a:r>
            <a:r>
              <a:rPr lang="en-US" dirty="0"/>
              <a:t> </a:t>
            </a:r>
            <a:r>
              <a:rPr lang="en-US" dirty="0" smtClean="0"/>
              <a:t>for creators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1" y="228600"/>
            <a:ext cx="3048000" cy="369332"/>
          </a:xfrm>
          <a:prstGeom prst="rect">
            <a:avLst/>
          </a:prstGeom>
        </p:spPr>
        <p:txBody>
          <a:bodyPr wrap="square">
            <a:spAutoFit/>
          </a:bodyPr>
          <a:lstStyle/>
          <a:p>
            <a:r>
              <a:rPr lang="en-US" dirty="0" smtClean="0">
                <a:solidFill>
                  <a:schemeClr val="accent2"/>
                </a:solidFill>
              </a:rPr>
              <a:t>5. Application ;</a:t>
            </a:r>
            <a:endParaRPr lang="en-US" dirty="0">
              <a:solidFill>
                <a:schemeClr val="accent2"/>
              </a:solidFill>
            </a:endParaRPr>
          </a:p>
        </p:txBody>
      </p:sp>
      <p:sp>
        <p:nvSpPr>
          <p:cNvPr id="3" name="Rectangle 2"/>
          <p:cNvSpPr/>
          <p:nvPr/>
        </p:nvSpPr>
        <p:spPr>
          <a:xfrm>
            <a:off x="1295400" y="990600"/>
            <a:ext cx="6477000" cy="646331"/>
          </a:xfrm>
          <a:prstGeom prst="rect">
            <a:avLst/>
          </a:prstGeom>
        </p:spPr>
        <p:txBody>
          <a:bodyPr wrap="square">
            <a:spAutoFit/>
          </a:bodyPr>
          <a:lstStyle/>
          <a:p>
            <a:r>
              <a:rPr lang="en-US" dirty="0" smtClean="0"/>
              <a:t>▪ Marketing: Brands can collaborate with popular </a:t>
            </a:r>
            <a:r>
              <a:rPr lang="en-US" dirty="0" err="1" smtClean="0"/>
              <a:t>YouTubers</a:t>
            </a:r>
            <a:r>
              <a:rPr lang="en-US" dirty="0" smtClean="0"/>
              <a:t> to promote their products or services to a large audience</a:t>
            </a:r>
            <a:endParaRPr lang="en-US" dirty="0"/>
          </a:p>
        </p:txBody>
      </p:sp>
      <p:sp>
        <p:nvSpPr>
          <p:cNvPr id="4" name="Rectangle 3"/>
          <p:cNvSpPr/>
          <p:nvPr/>
        </p:nvSpPr>
        <p:spPr>
          <a:xfrm>
            <a:off x="1295400" y="2057400"/>
            <a:ext cx="5867400" cy="923330"/>
          </a:xfrm>
          <a:prstGeom prst="rect">
            <a:avLst/>
          </a:prstGeom>
        </p:spPr>
        <p:txBody>
          <a:bodyPr wrap="square">
            <a:spAutoFit/>
          </a:bodyPr>
          <a:lstStyle/>
          <a:p>
            <a:r>
              <a:rPr lang="en-US" dirty="0" smtClean="0"/>
              <a:t>▪ Research: Researchers can analyze the content and engagement of top subscribed YouTube channels to gain</a:t>
            </a:r>
          </a:p>
          <a:p>
            <a:r>
              <a:rPr lang="en-US" dirty="0" smtClean="0"/>
              <a:t>insights into audience behavior and preferences</a:t>
            </a:r>
            <a:endParaRPr lang="en-US" dirty="0"/>
          </a:p>
        </p:txBody>
      </p:sp>
      <p:sp>
        <p:nvSpPr>
          <p:cNvPr id="5" name="Rectangle 4"/>
          <p:cNvSpPr/>
          <p:nvPr/>
        </p:nvSpPr>
        <p:spPr>
          <a:xfrm>
            <a:off x="1295400" y="3200399"/>
            <a:ext cx="6019800" cy="923330"/>
          </a:xfrm>
          <a:prstGeom prst="rect">
            <a:avLst/>
          </a:prstGeom>
        </p:spPr>
        <p:txBody>
          <a:bodyPr wrap="square">
            <a:spAutoFit/>
          </a:bodyPr>
          <a:lstStyle/>
          <a:p>
            <a:r>
              <a:rPr lang="en-US" dirty="0" smtClean="0"/>
              <a:t>▪ Content creation: Creators can study the content and</a:t>
            </a:r>
          </a:p>
          <a:p>
            <a:r>
              <a:rPr lang="en-US" dirty="0" smtClean="0"/>
              <a:t>production quality of top subscribed YouTube channels</a:t>
            </a:r>
          </a:p>
          <a:p>
            <a:r>
              <a:rPr lang="en-US" dirty="0" smtClean="0"/>
              <a:t>to improve their own content and grow their audience</a:t>
            </a:r>
            <a:endParaRPr lang="en-US" dirty="0"/>
          </a:p>
        </p:txBody>
      </p:sp>
      <p:sp>
        <p:nvSpPr>
          <p:cNvPr id="6" name="Rectangle 5"/>
          <p:cNvSpPr/>
          <p:nvPr/>
        </p:nvSpPr>
        <p:spPr>
          <a:xfrm>
            <a:off x="1371600" y="4419600"/>
            <a:ext cx="5715000" cy="923330"/>
          </a:xfrm>
          <a:prstGeom prst="rect">
            <a:avLst/>
          </a:prstGeom>
        </p:spPr>
        <p:txBody>
          <a:bodyPr wrap="square">
            <a:spAutoFit/>
          </a:bodyPr>
          <a:lstStyle/>
          <a:p>
            <a:r>
              <a:rPr lang="en-US" dirty="0" smtClean="0"/>
              <a:t>▪ Entertainment: Viewers can watch the videos of top</a:t>
            </a:r>
          </a:p>
          <a:p>
            <a:r>
              <a:rPr lang="en-US" dirty="0" smtClean="0"/>
              <a:t>subscribed YouTube channels for entertainment and</a:t>
            </a:r>
          </a:p>
          <a:p>
            <a:r>
              <a:rPr lang="en-US" dirty="0" smtClean="0"/>
              <a:t>leisure purposes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5091617" cy="369332"/>
          </a:xfrm>
          <a:prstGeom prst="rect">
            <a:avLst/>
          </a:prstGeom>
        </p:spPr>
        <p:txBody>
          <a:bodyPr wrap="square">
            <a:spAutoFit/>
          </a:bodyPr>
          <a:lstStyle/>
          <a:p>
            <a:r>
              <a:rPr lang="en-US" dirty="0" smtClean="0">
                <a:solidFill>
                  <a:schemeClr val="accent2"/>
                </a:solidFill>
              </a:rPr>
              <a:t>6.Conclusion :</a:t>
            </a:r>
            <a:endParaRPr lang="en-US" dirty="0">
              <a:solidFill>
                <a:schemeClr val="accent2"/>
              </a:solidFill>
            </a:endParaRPr>
          </a:p>
        </p:txBody>
      </p:sp>
      <p:sp>
        <p:nvSpPr>
          <p:cNvPr id="3" name="Rectangle 2"/>
          <p:cNvSpPr/>
          <p:nvPr/>
        </p:nvSpPr>
        <p:spPr>
          <a:xfrm>
            <a:off x="914400" y="762000"/>
            <a:ext cx="6553200" cy="1477328"/>
          </a:xfrm>
          <a:prstGeom prst="rect">
            <a:avLst/>
          </a:prstGeom>
        </p:spPr>
        <p:txBody>
          <a:bodyPr wrap="square">
            <a:spAutoFit/>
          </a:bodyPr>
          <a:lstStyle/>
          <a:p>
            <a:r>
              <a:rPr lang="en-US" dirty="0" smtClean="0"/>
              <a:t>Some advantages of having a large subscriber base include increased</a:t>
            </a:r>
            <a:r>
              <a:rPr lang="en-US" dirty="0"/>
              <a:t> </a:t>
            </a:r>
            <a:r>
              <a:rPr lang="en-US" dirty="0" smtClean="0"/>
              <a:t>visibility, monetization opportunities, community building, and increased credibility. However, there are also some disadvantages such as pressure to maintain quality, risk of burnout, and risk of negative feedback 4.</a:t>
            </a:r>
            <a:endParaRPr lang="en-US" dirty="0"/>
          </a:p>
        </p:txBody>
      </p:sp>
      <p:sp>
        <p:nvSpPr>
          <p:cNvPr id="4" name="Rectangle 3"/>
          <p:cNvSpPr/>
          <p:nvPr/>
        </p:nvSpPr>
        <p:spPr>
          <a:xfrm>
            <a:off x="990600" y="2667000"/>
            <a:ext cx="7620000" cy="2862322"/>
          </a:xfrm>
          <a:prstGeom prst="rect">
            <a:avLst/>
          </a:prstGeom>
        </p:spPr>
        <p:txBody>
          <a:bodyPr wrap="square">
            <a:spAutoFit/>
          </a:bodyPr>
          <a:lstStyle/>
          <a:p>
            <a:r>
              <a:rPr lang="en-US" dirty="0" smtClean="0"/>
              <a:t>The data on top subscribed YouTube channels can be used in various ways</a:t>
            </a:r>
          </a:p>
          <a:p>
            <a:r>
              <a:rPr lang="en-US" dirty="0" smtClean="0"/>
              <a:t>such as marketing, research, content creation, and entertainment 4. For</a:t>
            </a:r>
          </a:p>
          <a:p>
            <a:r>
              <a:rPr lang="en-US" dirty="0" smtClean="0"/>
              <a:t>example, brands can collaborate with popular </a:t>
            </a:r>
            <a:r>
              <a:rPr lang="en-US" dirty="0" err="1" smtClean="0"/>
              <a:t>YouTuber</a:t>
            </a:r>
            <a:r>
              <a:rPr lang="en-US" dirty="0" smtClean="0"/>
              <a:t> to promote their</a:t>
            </a:r>
          </a:p>
          <a:p>
            <a:r>
              <a:rPr lang="en-US" dirty="0" smtClean="0"/>
              <a:t>products or services to a large audience, researchers can analyze the</a:t>
            </a:r>
          </a:p>
          <a:p>
            <a:r>
              <a:rPr lang="en-US" dirty="0" smtClean="0"/>
              <a:t>content and engagement of top subscribed YouTube channels to gain</a:t>
            </a:r>
          </a:p>
          <a:p>
            <a:r>
              <a:rPr lang="en-US" dirty="0" smtClean="0"/>
              <a:t>insights into audience behavior and preferences, creators can study the</a:t>
            </a:r>
          </a:p>
          <a:p>
            <a:r>
              <a:rPr lang="en-US" dirty="0" smtClean="0"/>
              <a:t>content and production quality of top subscribed YouTube channels to</a:t>
            </a:r>
          </a:p>
          <a:p>
            <a:r>
              <a:rPr lang="en-US" dirty="0" smtClean="0"/>
              <a:t>improve their own content and grow their audience, and viewers can</a:t>
            </a:r>
          </a:p>
          <a:p>
            <a:r>
              <a:rPr lang="en-US" dirty="0" smtClean="0"/>
              <a:t>watch the videos of top subscribed YouTube channels for entertainment</a:t>
            </a:r>
          </a:p>
          <a:p>
            <a:r>
              <a:rPr lang="en-US" dirty="0" smtClean="0"/>
              <a:t>and leisure purposes.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1" y="304800"/>
            <a:ext cx="1447799" cy="369332"/>
          </a:xfrm>
          <a:prstGeom prst="rect">
            <a:avLst/>
          </a:prstGeom>
        </p:spPr>
        <p:txBody>
          <a:bodyPr wrap="square">
            <a:spAutoFit/>
          </a:bodyPr>
          <a:lstStyle/>
          <a:p>
            <a:r>
              <a:rPr lang="en-US" dirty="0" smtClean="0">
                <a:solidFill>
                  <a:schemeClr val="accent2">
                    <a:lumMod val="75000"/>
                  </a:schemeClr>
                </a:solidFill>
              </a:rPr>
              <a:t>1.2 Purpose :</a:t>
            </a:r>
            <a:endParaRPr lang="en-US" dirty="0">
              <a:solidFill>
                <a:schemeClr val="accent2">
                  <a:lumMod val="75000"/>
                </a:schemeClr>
              </a:solidFill>
            </a:endParaRPr>
          </a:p>
        </p:txBody>
      </p:sp>
      <p:sp>
        <p:nvSpPr>
          <p:cNvPr id="4" name="Rectangle 3"/>
          <p:cNvSpPr/>
          <p:nvPr/>
        </p:nvSpPr>
        <p:spPr>
          <a:xfrm>
            <a:off x="1219200" y="1143000"/>
            <a:ext cx="7239000" cy="3139321"/>
          </a:xfrm>
          <a:prstGeom prst="rect">
            <a:avLst/>
          </a:prstGeom>
        </p:spPr>
        <p:txBody>
          <a:bodyPr wrap="square">
            <a:spAutoFit/>
          </a:bodyPr>
          <a:lstStyle/>
          <a:p>
            <a:r>
              <a:rPr lang="en-US" dirty="0" smtClean="0"/>
              <a:t>The purpose of the project “Subscribers Galore: Exploring World’s Top YouTube Channels” is to analyze the most subscribed YouTube channels and provide insights into the most </a:t>
            </a:r>
            <a:r>
              <a:rPr lang="en-US" dirty="0" err="1" smtClean="0"/>
              <a:t>popularcontent</a:t>
            </a:r>
            <a:r>
              <a:rPr lang="en-US" dirty="0" smtClean="0"/>
              <a:t> creators on the platform 1. The project aims to clearly express the present highly subscribed channels and offer valuable insights into the online audience’s trends and preferences 1. The project also provides a list of the 50 most-subscribed YouTube channels, as well as the primary language and content category of each channel. The channels are ordered by number of subscribers; those whose displayed subscriber counts are identical are listed so that the channel whose current growth rate indicates that its displayed subscriber count will exceed that of the other channel is listed first.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4038600" cy="369332"/>
          </a:xfrm>
          <a:prstGeom prst="rect">
            <a:avLst/>
          </a:prstGeom>
        </p:spPr>
        <p:txBody>
          <a:bodyPr wrap="square">
            <a:spAutoFit/>
          </a:bodyPr>
          <a:lstStyle/>
          <a:p>
            <a:r>
              <a:rPr lang="en-US" dirty="0" smtClean="0">
                <a:solidFill>
                  <a:schemeClr val="accent1"/>
                </a:solidFill>
              </a:rPr>
              <a:t>2. Problem Definition &amp; Design Thinking :</a:t>
            </a:r>
            <a:endParaRPr lang="en-US" dirty="0">
              <a:solidFill>
                <a:schemeClr val="accent1"/>
              </a:solidFill>
            </a:endParaRPr>
          </a:p>
        </p:txBody>
      </p:sp>
      <p:sp>
        <p:nvSpPr>
          <p:cNvPr id="5" name="Rectangle 4"/>
          <p:cNvSpPr/>
          <p:nvPr/>
        </p:nvSpPr>
        <p:spPr>
          <a:xfrm>
            <a:off x="1447800" y="762000"/>
            <a:ext cx="2285999" cy="369332"/>
          </a:xfrm>
          <a:prstGeom prst="rect">
            <a:avLst/>
          </a:prstGeom>
        </p:spPr>
        <p:txBody>
          <a:bodyPr wrap="square">
            <a:spAutoFit/>
          </a:bodyPr>
          <a:lstStyle/>
          <a:p>
            <a:r>
              <a:rPr lang="en-US" dirty="0" smtClean="0">
                <a:solidFill>
                  <a:schemeClr val="accent2">
                    <a:lumMod val="75000"/>
                  </a:schemeClr>
                </a:solidFill>
              </a:rPr>
              <a:t>2.1 Empathy Map:</a:t>
            </a:r>
            <a:endParaRPr lang="en-US" dirty="0">
              <a:solidFill>
                <a:schemeClr val="accent2">
                  <a:lumMod val="75000"/>
                </a:schemeClr>
              </a:solidFill>
            </a:endParaRPr>
          </a:p>
        </p:txBody>
      </p:sp>
      <p:pic>
        <p:nvPicPr>
          <p:cNvPr id="2050" name="Picture 2"/>
          <p:cNvPicPr>
            <a:picLocks noChangeAspect="1" noChangeArrowheads="1"/>
          </p:cNvPicPr>
          <p:nvPr/>
        </p:nvPicPr>
        <p:blipFill>
          <a:blip r:embed="rId2" cstate="print"/>
          <a:srcRect/>
          <a:stretch>
            <a:fillRect/>
          </a:stretch>
        </p:blipFill>
        <p:spPr bwMode="auto">
          <a:xfrm>
            <a:off x="1371600" y="1676400"/>
            <a:ext cx="5029200" cy="457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1" y="609600"/>
            <a:ext cx="3581400" cy="369332"/>
          </a:xfrm>
          <a:prstGeom prst="rect">
            <a:avLst/>
          </a:prstGeom>
        </p:spPr>
        <p:txBody>
          <a:bodyPr wrap="square">
            <a:spAutoFit/>
          </a:bodyPr>
          <a:lstStyle/>
          <a:p>
            <a:r>
              <a:rPr lang="en-US" dirty="0" smtClean="0">
                <a:solidFill>
                  <a:schemeClr val="accent2">
                    <a:lumMod val="75000"/>
                  </a:schemeClr>
                </a:solidFill>
              </a:rPr>
              <a:t>2.2 ideation &amp; brainstorming Map:</a:t>
            </a:r>
            <a:endParaRPr lang="en-US" dirty="0">
              <a:solidFill>
                <a:schemeClr val="accent2">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1447800" y="1752600"/>
            <a:ext cx="6553200" cy="32194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15328"/>
            <a:ext cx="5124779" cy="369332"/>
          </a:xfrm>
          <a:prstGeom prst="rect">
            <a:avLst/>
          </a:prstGeom>
        </p:spPr>
        <p:txBody>
          <a:bodyPr wrap="square">
            <a:spAutoFit/>
          </a:bodyPr>
          <a:lstStyle/>
          <a:p>
            <a:r>
              <a:rPr lang="en-US" dirty="0" smtClean="0">
                <a:solidFill>
                  <a:schemeClr val="accent1"/>
                </a:solidFill>
              </a:rPr>
              <a:t>3. Result :</a:t>
            </a:r>
            <a:endParaRPr lang="en-US" dirty="0">
              <a:solidFill>
                <a:schemeClr val="accent1"/>
              </a:solidFill>
            </a:endParaRPr>
          </a:p>
        </p:txBody>
      </p:sp>
      <p:sp>
        <p:nvSpPr>
          <p:cNvPr id="8" name="Rectangle 7"/>
          <p:cNvSpPr/>
          <p:nvPr/>
        </p:nvSpPr>
        <p:spPr>
          <a:xfrm>
            <a:off x="1" y="1219200"/>
            <a:ext cx="5797784" cy="369332"/>
          </a:xfrm>
          <a:prstGeom prst="rect">
            <a:avLst/>
          </a:prstGeom>
        </p:spPr>
        <p:txBody>
          <a:bodyPr wrap="square">
            <a:spAutoFit/>
          </a:bodyPr>
          <a:lstStyle/>
          <a:p>
            <a:r>
              <a:rPr lang="en-US" dirty="0" smtClean="0">
                <a:solidFill>
                  <a:schemeClr val="accent2"/>
                </a:solidFill>
              </a:rPr>
              <a:t>Dashboard screen shot :</a:t>
            </a:r>
            <a:endParaRPr lang="en-US" dirty="0">
              <a:solidFill>
                <a:schemeClr val="accent2"/>
              </a:solidFill>
            </a:endParaRPr>
          </a:p>
        </p:txBody>
      </p:sp>
      <p:pic>
        <p:nvPicPr>
          <p:cNvPr id="4098" name="Picture 2"/>
          <p:cNvPicPr>
            <a:picLocks noChangeAspect="1" noChangeArrowheads="1"/>
          </p:cNvPicPr>
          <p:nvPr/>
        </p:nvPicPr>
        <p:blipFill>
          <a:blip r:embed="rId2"/>
          <a:srcRect/>
          <a:stretch>
            <a:fillRect/>
          </a:stretch>
        </p:blipFill>
        <p:spPr bwMode="auto">
          <a:xfrm>
            <a:off x="914400" y="2133600"/>
            <a:ext cx="7391400" cy="4038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609600" y="685800"/>
            <a:ext cx="7391400" cy="5943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57200" y="457200"/>
            <a:ext cx="7696200" cy="571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762000"/>
            <a:ext cx="8610600" cy="5105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407357" cy="369332"/>
          </a:xfrm>
          <a:prstGeom prst="rect">
            <a:avLst/>
          </a:prstGeom>
        </p:spPr>
        <p:txBody>
          <a:bodyPr wrap="square">
            <a:spAutoFit/>
          </a:bodyPr>
          <a:lstStyle/>
          <a:p>
            <a:r>
              <a:rPr lang="en-US" dirty="0" smtClean="0">
                <a:solidFill>
                  <a:schemeClr val="accent2"/>
                </a:solidFill>
              </a:rPr>
              <a:t>Brain storming :</a:t>
            </a:r>
            <a:endParaRPr lang="en-US" dirty="0">
              <a:solidFill>
                <a:schemeClr val="accent2"/>
              </a:solidFill>
            </a:endParaRPr>
          </a:p>
        </p:txBody>
      </p:sp>
      <p:pic>
        <p:nvPicPr>
          <p:cNvPr id="3" name="Picture 2"/>
          <p:cNvPicPr>
            <a:picLocks noChangeAspect="1" noChangeArrowheads="1"/>
          </p:cNvPicPr>
          <p:nvPr/>
        </p:nvPicPr>
        <p:blipFill>
          <a:blip r:embed="rId2"/>
          <a:srcRect/>
          <a:stretch>
            <a:fillRect/>
          </a:stretch>
        </p:blipFill>
        <p:spPr bwMode="auto">
          <a:xfrm>
            <a:off x="1447800" y="381000"/>
            <a:ext cx="6019800" cy="2667000"/>
          </a:xfrm>
          <a:prstGeom prst="rect">
            <a:avLst/>
          </a:prstGeom>
          <a:noFill/>
          <a:ln w="9525">
            <a:noFill/>
            <a:miter lim="800000"/>
            <a:headEnd/>
            <a:tailEnd/>
          </a:ln>
          <a:effectLst/>
        </p:spPr>
      </p:pic>
      <p:sp>
        <p:nvSpPr>
          <p:cNvPr id="4" name="Rectangle 3"/>
          <p:cNvSpPr/>
          <p:nvPr/>
        </p:nvSpPr>
        <p:spPr>
          <a:xfrm>
            <a:off x="1" y="3244334"/>
            <a:ext cx="2514600" cy="369332"/>
          </a:xfrm>
          <a:prstGeom prst="rect">
            <a:avLst/>
          </a:prstGeom>
        </p:spPr>
        <p:txBody>
          <a:bodyPr wrap="square">
            <a:spAutoFit/>
          </a:bodyPr>
          <a:lstStyle/>
          <a:p>
            <a:r>
              <a:rPr lang="en-US" dirty="0" smtClean="0">
                <a:solidFill>
                  <a:schemeClr val="accent2">
                    <a:lumMod val="75000"/>
                  </a:schemeClr>
                </a:solidFill>
              </a:rPr>
              <a:t>Empathy Map :</a:t>
            </a:r>
            <a:endParaRPr lang="en-US" dirty="0">
              <a:solidFill>
                <a:schemeClr val="accent2">
                  <a:lumMod val="75000"/>
                </a:schemeClr>
              </a:solidFill>
            </a:endParaRPr>
          </a:p>
        </p:txBody>
      </p:sp>
      <p:pic>
        <p:nvPicPr>
          <p:cNvPr id="5" name="Picture 2"/>
          <p:cNvPicPr>
            <a:picLocks noChangeAspect="1" noChangeArrowheads="1"/>
          </p:cNvPicPr>
          <p:nvPr/>
        </p:nvPicPr>
        <p:blipFill>
          <a:blip r:embed="rId3" cstate="print"/>
          <a:srcRect/>
          <a:stretch>
            <a:fillRect/>
          </a:stretch>
        </p:blipFill>
        <p:spPr bwMode="auto">
          <a:xfrm>
            <a:off x="2895600" y="3505200"/>
            <a:ext cx="3505200" cy="3352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675</Words>
  <Application>Microsoft Office PowerPoint</Application>
  <PresentationFormat>On-screen Show (4:3)</PresentationFormat>
  <Paragraphs>47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Subscribers Galore: Exploring World’s Top Youtube Channelsss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Subscribers Galore: Exploring World’s Top Youtube Channels</dc:title>
  <dc:creator>Admin</dc:creator>
  <cp:lastModifiedBy>Admin</cp:lastModifiedBy>
  <cp:revision>10</cp:revision>
  <dcterms:created xsi:type="dcterms:W3CDTF">2023-10-18T16:07:54Z</dcterms:created>
  <dcterms:modified xsi:type="dcterms:W3CDTF">2023-10-18T17:42:44Z</dcterms:modified>
</cp:coreProperties>
</file>