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74824" y="2079748"/>
            <a:ext cx="393445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1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65" y="0"/>
                </a:moveTo>
                <a:lnTo>
                  <a:pt x="3147181" y="6852933"/>
                </a:lnTo>
              </a:path>
              <a:path w="4743450" h="6853555">
                <a:moveTo>
                  <a:pt x="4743327" y="3690122"/>
                </a:moveTo>
                <a:lnTo>
                  <a:pt x="0" y="6853064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778" y="0"/>
                </a:moveTo>
                <a:lnTo>
                  <a:pt x="2044324" y="0"/>
                </a:lnTo>
                <a:lnTo>
                  <a:pt x="0" y="6857678"/>
                </a:lnTo>
                <a:lnTo>
                  <a:pt x="3009778" y="6857678"/>
                </a:lnTo>
                <a:lnTo>
                  <a:pt x="3009778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45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032" y="0"/>
                </a:moveTo>
                <a:lnTo>
                  <a:pt x="0" y="0"/>
                </a:lnTo>
                <a:lnTo>
                  <a:pt x="1208806" y="6857678"/>
                </a:lnTo>
                <a:lnTo>
                  <a:pt x="2589032" y="6857678"/>
                </a:lnTo>
                <a:lnTo>
                  <a:pt x="2589032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  <a:close/>
              </a:path>
            </a:pathLst>
          </a:custGeom>
          <a:solidFill>
            <a:srgbClr val="16AE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44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55" y="0"/>
                </a:moveTo>
                <a:lnTo>
                  <a:pt x="0" y="0"/>
                </a:lnTo>
                <a:lnTo>
                  <a:pt x="2469885" y="6857678"/>
                </a:lnTo>
                <a:lnTo>
                  <a:pt x="2854055" y="6857678"/>
                </a:lnTo>
                <a:lnTo>
                  <a:pt x="2854055" y="0"/>
                </a:lnTo>
                <a:close/>
              </a:path>
            </a:pathLst>
          </a:custGeom>
          <a:solidFill>
            <a:srgbClr val="16AE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678"/>
                </a:lnTo>
                <a:lnTo>
                  <a:pt x="1295399" y="6857678"/>
                </a:lnTo>
                <a:lnTo>
                  <a:pt x="1295399" y="0"/>
                </a:lnTo>
                <a:close/>
              </a:path>
            </a:pathLst>
          </a:custGeom>
          <a:solidFill>
            <a:srgbClr val="2C82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5" y="0"/>
                </a:moveTo>
                <a:lnTo>
                  <a:pt x="0" y="0"/>
                </a:lnTo>
                <a:lnTo>
                  <a:pt x="1114562" y="6857678"/>
                </a:lnTo>
                <a:lnTo>
                  <a:pt x="1255775" y="6857678"/>
                </a:lnTo>
                <a:lnTo>
                  <a:pt x="1255775" y="0"/>
                </a:lnTo>
                <a:close/>
              </a:path>
            </a:pathLst>
          </a:custGeom>
          <a:solidFill>
            <a:srgbClr val="2160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40" y="3590909"/>
            <a:ext cx="1819275" cy="3267710"/>
          </a:xfrm>
          <a:custGeom>
            <a:avLst/>
            <a:gdLst/>
            <a:ahLst/>
            <a:cxnLst/>
            <a:rect l="l" t="t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  <a:close/>
              </a:path>
            </a:pathLst>
          </a:custGeom>
          <a:solidFill>
            <a:srgbClr val="16AE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883" y="278378"/>
            <a:ext cx="9329984" cy="12132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9155" y="2021785"/>
            <a:ext cx="5806440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54698" y="6473167"/>
            <a:ext cx="1625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 descr=""/>
            <p:cNvSpPr/>
            <p:nvPr/>
          </p:nvSpPr>
          <p:spPr>
            <a:xfrm>
              <a:off x="876300" y="1266809"/>
              <a:ext cx="1228725" cy="1057910"/>
            </a:xfrm>
            <a:custGeom>
              <a:avLst/>
              <a:gdLst/>
              <a:ahLst/>
              <a:cxnLst/>
              <a:rect l="l" t="t" r="r" b="b"/>
              <a:pathLst>
                <a:path w="1228725" h="1057910">
                  <a:moveTo>
                    <a:pt x="964442" y="0"/>
                  </a:moveTo>
                  <a:lnTo>
                    <a:pt x="264282" y="0"/>
                  </a:lnTo>
                  <a:lnTo>
                    <a:pt x="0" y="528706"/>
                  </a:lnTo>
                  <a:lnTo>
                    <a:pt x="264282" y="1057290"/>
                  </a:lnTo>
                  <a:lnTo>
                    <a:pt x="964442" y="1057290"/>
                  </a:lnTo>
                  <a:lnTo>
                    <a:pt x="1228724" y="528706"/>
                  </a:lnTo>
                  <a:lnTo>
                    <a:pt x="964442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42" y="0"/>
                  </a:moveTo>
                  <a:lnTo>
                    <a:pt x="140457" y="0"/>
                  </a:lnTo>
                  <a:lnTo>
                    <a:pt x="0" y="280934"/>
                  </a:lnTo>
                  <a:lnTo>
                    <a:pt x="140457" y="561959"/>
                  </a:lnTo>
                  <a:lnTo>
                    <a:pt x="507242" y="561959"/>
                  </a:lnTo>
                  <a:lnTo>
                    <a:pt x="647699" y="280934"/>
                  </a:lnTo>
                  <a:lnTo>
                    <a:pt x="507242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52850" y="1190609"/>
            <a:ext cx="1667510" cy="1438910"/>
          </a:xfrm>
          <a:custGeom>
            <a:avLst/>
            <a:gdLst/>
            <a:ahLst/>
            <a:cxnLst/>
            <a:rect l="l" t="t" r="r" b="b"/>
            <a:pathLst>
              <a:path w="1667510" h="1438910">
                <a:moveTo>
                  <a:pt x="1307226" y="0"/>
                </a:moveTo>
                <a:lnTo>
                  <a:pt x="359542" y="0"/>
                </a:lnTo>
                <a:lnTo>
                  <a:pt x="0" y="719084"/>
                </a:lnTo>
                <a:lnTo>
                  <a:pt x="359542" y="1438290"/>
                </a:lnTo>
                <a:lnTo>
                  <a:pt x="1307226" y="1438290"/>
                </a:lnTo>
                <a:lnTo>
                  <a:pt x="1666890" y="719084"/>
                </a:lnTo>
                <a:lnTo>
                  <a:pt x="1307226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00490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61" y="0"/>
                </a:moveTo>
                <a:lnTo>
                  <a:pt x="154807" y="0"/>
                </a:lnTo>
                <a:lnTo>
                  <a:pt x="0" y="309621"/>
                </a:lnTo>
                <a:lnTo>
                  <a:pt x="154807" y="619124"/>
                </a:lnTo>
                <a:lnTo>
                  <a:pt x="569061" y="619124"/>
                </a:lnTo>
                <a:lnTo>
                  <a:pt x="723899" y="309621"/>
                </a:lnTo>
                <a:lnTo>
                  <a:pt x="569061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6054" y="-767"/>
            <a:ext cx="283718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dirty="0" sz="3200" spc="-30" b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55040" y="3094098"/>
            <a:ext cx="849312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22275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STUDENT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NAME: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M.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Vijayalakshmi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REGISTER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NMID:24134091802522003&amp;asanm40924134091802522003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45">
                <a:latin typeface="Calibri"/>
                <a:cs typeface="Calibri"/>
              </a:rPr>
              <a:t>DEPARTMENT: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B.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SC.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COMPUTER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SCIENSES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860"/>
              </a:lnSpc>
              <a:spcBef>
                <a:spcPts val="115"/>
              </a:spcBef>
            </a:pPr>
            <a:r>
              <a:rPr dirty="0" sz="2400">
                <a:latin typeface="Calibri"/>
                <a:cs typeface="Calibri"/>
              </a:rPr>
              <a:t>NAME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COLLEGE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&amp;CODE:409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Calibri"/>
                <a:cs typeface="Calibri"/>
              </a:rPr>
              <a:t>ARC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Calibri"/>
                <a:cs typeface="Calibri"/>
              </a:rPr>
              <a:t>VISHWANATHAN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Calibri"/>
                <a:cs typeface="Calibri"/>
              </a:rPr>
              <a:t>COLLEGE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Calibri"/>
                <a:cs typeface="Calibri"/>
              </a:rPr>
              <a:t>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UNIVERCITY:ANNAMALAI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Calibri"/>
                <a:cs typeface="Calibri"/>
              </a:rPr>
              <a:t>UNIVERCITY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2546" y="6488605"/>
            <a:ext cx="176276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>
                <a:solidFill>
                  <a:srgbClr val="2C82C3"/>
                </a:solidFill>
                <a:latin typeface="Trebuchet MS"/>
                <a:cs typeface="Trebuchet MS"/>
              </a:rPr>
              <a:t>3/21/2024</a:t>
            </a:r>
            <a:r>
              <a:rPr dirty="0" sz="1100" spc="190">
                <a:solidFill>
                  <a:srgbClr val="2C82C3"/>
                </a:solidFill>
                <a:latin typeface="Times New Roman"/>
                <a:cs typeface="Times New Roman"/>
              </a:rPr>
              <a:t>  </a:t>
            </a:r>
            <a:r>
              <a:rPr dirty="0" sz="1100" b="1">
                <a:solidFill>
                  <a:srgbClr val="2C82C3"/>
                </a:solidFill>
                <a:latin typeface="Trebuchet MS"/>
                <a:cs typeface="Trebuchet MS"/>
              </a:rPr>
              <a:t>Annual</a:t>
            </a:r>
            <a:r>
              <a:rPr dirty="0" sz="1100">
                <a:solidFill>
                  <a:srgbClr val="2C82C3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2C82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8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0"/>
                </a:moveTo>
                <a:lnTo>
                  <a:pt x="0" y="0"/>
                </a:lnTo>
                <a:lnTo>
                  <a:pt x="0" y="323849"/>
                </a:lnTo>
                <a:lnTo>
                  <a:pt x="314324" y="323849"/>
                </a:lnTo>
                <a:lnTo>
                  <a:pt x="314324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0"/>
                </a:moveTo>
                <a:lnTo>
                  <a:pt x="0" y="0"/>
                </a:lnTo>
                <a:lnTo>
                  <a:pt x="0" y="180974"/>
                </a:lnTo>
                <a:lnTo>
                  <a:pt x="180974" y="180974"/>
                </a:lnTo>
                <a:lnTo>
                  <a:pt x="180974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59"/>
            <a:ext cx="2466974" cy="341948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7571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95"/>
              </a:spcBef>
            </a:pPr>
            <a:r>
              <a:rPr dirty="0" sz="4250"/>
              <a:t>RESULTS</a:t>
            </a:r>
            <a:r>
              <a:rPr dirty="0" sz="4250" spc="200" b="0">
                <a:latin typeface="Times New Roman"/>
                <a:cs typeface="Times New Roman"/>
              </a:rPr>
              <a:t> </a:t>
            </a:r>
            <a:r>
              <a:rPr dirty="0" sz="4250"/>
              <a:t>AND</a:t>
            </a:r>
            <a:r>
              <a:rPr dirty="0" sz="4250" spc="180" b="0">
                <a:latin typeface="Times New Roman"/>
                <a:cs typeface="Times New Roman"/>
              </a:rPr>
              <a:t> </a:t>
            </a:r>
            <a:r>
              <a:rPr dirty="0" sz="4250" spc="-10"/>
              <a:t>SCREENSHOTS</a:t>
            </a:r>
            <a:endParaRPr sz="42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03898" y="6464609"/>
            <a:ext cx="1752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822196" y="2803013"/>
            <a:ext cx="834390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Results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screenshots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help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showcase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outcome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of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project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product.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Times New Roman"/>
                <a:cs typeface="Times New Roman"/>
              </a:rPr>
              <a:t>When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sharing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results,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consider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including: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822196" y="4936691"/>
            <a:ext cx="5165725" cy="17329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7030" indent="-3543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67030" algn="l"/>
              </a:tabLst>
            </a:pPr>
            <a:r>
              <a:rPr dirty="0" sz="2800">
                <a:latin typeface="Times New Roman"/>
                <a:cs typeface="Times New Roman"/>
              </a:rPr>
              <a:t>Key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achievements</a:t>
            </a:r>
            <a:endParaRPr sz="2800">
              <a:latin typeface="Times New Roman"/>
              <a:cs typeface="Times New Roman"/>
            </a:endParaRPr>
          </a:p>
          <a:p>
            <a:pPr marL="367030" indent="-3543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67030" algn="l"/>
              </a:tabLst>
            </a:pPr>
            <a:r>
              <a:rPr dirty="0" sz="2800">
                <a:latin typeface="Times New Roman"/>
                <a:cs typeface="Times New Roman"/>
              </a:rPr>
              <a:t>Metrics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-20">
                <a:latin typeface="Times New Roman"/>
                <a:cs typeface="Times New Roman"/>
              </a:rPr>
              <a:t> data</a:t>
            </a:r>
            <a:endParaRPr sz="2800">
              <a:latin typeface="Times New Roman"/>
              <a:cs typeface="Times New Roman"/>
            </a:endParaRPr>
          </a:p>
          <a:p>
            <a:pPr marL="367030" indent="-354330">
              <a:lnSpc>
                <a:spcPct val="100000"/>
              </a:lnSpc>
              <a:buAutoNum type="arabicPeriod"/>
              <a:tabLst>
                <a:tab pos="367030" algn="l"/>
              </a:tabLst>
            </a:pPr>
            <a:r>
              <a:rPr dirty="0" sz="2800">
                <a:latin typeface="Times New Roman"/>
                <a:cs typeface="Times New Roman"/>
              </a:rPr>
              <a:t>User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feedback</a:t>
            </a:r>
            <a:endParaRPr sz="2800">
              <a:latin typeface="Times New Roman"/>
              <a:cs typeface="Times New Roman"/>
            </a:endParaRPr>
          </a:p>
          <a:p>
            <a:pPr marL="360680" indent="-347980">
              <a:lnSpc>
                <a:spcPct val="100000"/>
              </a:lnSpc>
              <a:buAutoNum type="arabicPeriod"/>
              <a:tabLst>
                <a:tab pos="360680" algn="l"/>
              </a:tabLst>
            </a:pPr>
            <a:r>
              <a:rPr dirty="0" sz="2800" spc="-10">
                <a:latin typeface="Times New Roman"/>
                <a:cs typeface="Times New Roman"/>
              </a:rPr>
              <a:t>Visuals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like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screenshots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videos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8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0"/>
                </a:moveTo>
                <a:lnTo>
                  <a:pt x="0" y="0"/>
                </a:lnTo>
                <a:lnTo>
                  <a:pt x="0" y="323849"/>
                </a:lnTo>
                <a:lnTo>
                  <a:pt x="314324" y="323849"/>
                </a:lnTo>
                <a:lnTo>
                  <a:pt x="314324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0"/>
                </a:moveTo>
                <a:lnTo>
                  <a:pt x="0" y="0"/>
                </a:lnTo>
                <a:lnTo>
                  <a:pt x="0" y="180974"/>
                </a:lnTo>
                <a:lnTo>
                  <a:pt x="180974" y="180974"/>
                </a:lnTo>
                <a:lnTo>
                  <a:pt x="180974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2057" rIns="0" bIns="0" rtlCol="0" vert="horz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1303898" y="6464609"/>
            <a:ext cx="1752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129155" y="2853001"/>
            <a:ext cx="600646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seems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like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we've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wrapped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up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our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conversation!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85">
                <a:latin typeface="Calibri"/>
                <a:cs typeface="Calibri"/>
              </a:rPr>
              <a:t>To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conclude,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what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were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key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Calibri"/>
                <a:cs typeface="Calibri"/>
              </a:rPr>
              <a:t>takeaways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next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steps?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Calibri"/>
                <a:cs typeface="Calibri"/>
              </a:rPr>
              <a:t>Want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explore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more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topics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revisit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something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discussed?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I'm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here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help!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7610" algn="l"/>
              </a:tabLst>
            </a:pPr>
            <a:r>
              <a:rPr dirty="0" spc="-10" b="0">
                <a:latin typeface="Times New Roman"/>
                <a:cs typeface="Times New Roman"/>
              </a:rPr>
              <a:t>GITHUB</a:t>
            </a:r>
            <a:r>
              <a:rPr dirty="0" b="0">
                <a:latin typeface="Times New Roman"/>
                <a:cs typeface="Times New Roman"/>
              </a:rPr>
              <a:t>	</a:t>
            </a:r>
            <a:r>
              <a:rPr dirty="0" spc="-20" b="0">
                <a:latin typeface="Times New Roman"/>
                <a:cs typeface="Times New Roman"/>
              </a:rPr>
              <a:t>LINK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1956" y="4287772"/>
            <a:ext cx="82708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https://github.com/asanm40924134091802522003/Vijayalakshmi-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8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0"/>
                </a:moveTo>
                <a:lnTo>
                  <a:pt x="0" y="0"/>
                </a:lnTo>
                <a:lnTo>
                  <a:pt x="0" y="323849"/>
                </a:lnTo>
                <a:lnTo>
                  <a:pt x="314324" y="323849"/>
                </a:lnTo>
                <a:lnTo>
                  <a:pt x="314324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0"/>
                </a:moveTo>
                <a:lnTo>
                  <a:pt x="0" y="0"/>
                </a:lnTo>
                <a:lnTo>
                  <a:pt x="0" y="180974"/>
                </a:lnTo>
                <a:lnTo>
                  <a:pt x="180974" y="180974"/>
                </a:lnTo>
                <a:lnTo>
                  <a:pt x="180974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2196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95"/>
              </a:spcBef>
            </a:pPr>
            <a:r>
              <a:rPr dirty="0" sz="4250"/>
              <a:t>PROJECT</a:t>
            </a:r>
            <a:r>
              <a:rPr dirty="0" sz="4250" spc="60" b="0">
                <a:latin typeface="Times New Roman"/>
                <a:cs typeface="Times New Roman"/>
              </a:rPr>
              <a:t> </a:t>
            </a:r>
            <a:r>
              <a:rPr dirty="0" sz="4250" spc="-10"/>
              <a:t>TITLE</a:t>
            </a:r>
            <a:endParaRPr sz="425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66725" y="6410325"/>
            <a:ext cx="3705860" cy="295275"/>
            <a:chOff x="466725" y="6410325"/>
            <a:chExt cx="3705860" cy="29527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199" cy="1777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40" cy="295274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00710" rIns="0" bIns="0" rtlCol="0" vert="horz">
            <a:spAutoFit/>
          </a:bodyPr>
          <a:lstStyle/>
          <a:p>
            <a:pPr marL="10795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/>
              <a:t>project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/>
              <a:t>title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/>
              <a:t>concise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10"/>
              <a:t>descriptive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/>
              <a:t>name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-20"/>
              <a:t>that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/>
              <a:t>captures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/>
              <a:t>essence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/>
              <a:t>your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-10"/>
              <a:t>project.When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/>
              <a:t>choosing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 spc="-10"/>
              <a:t>project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/>
              <a:t>title,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-10"/>
              <a:t>consider:1.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/>
              <a:t>Clarity2.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 spc="-10"/>
              <a:t>Relevance3.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10"/>
              <a:t>Creativity4.</a:t>
            </a:r>
          </a:p>
          <a:p>
            <a:pPr marL="10795" marR="69850">
              <a:lnSpc>
                <a:spcPct val="100000"/>
              </a:lnSpc>
            </a:pPr>
            <a:r>
              <a:rPr dirty="0" spc="-10"/>
              <a:t>MemorabilityWhat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/>
              <a:t>kind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/>
              <a:t>project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/>
              <a:t>are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/>
              <a:t>you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/>
              <a:t>working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/>
              <a:t>on?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/>
              <a:t>I'd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25"/>
              <a:t>be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/>
              <a:t>happy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/>
              <a:t>help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/>
              <a:t>you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-10"/>
              <a:t>brainstorm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10"/>
              <a:t>title!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631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368"/>
                </a:lnTo>
                <a:lnTo>
                  <a:pt x="12191999" y="6829368"/>
                </a:lnTo>
                <a:lnTo>
                  <a:pt x="1219199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48550" y="481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65" y="0"/>
                  </a:moveTo>
                  <a:lnTo>
                    <a:pt x="3147181" y="6852933"/>
                  </a:lnTo>
                </a:path>
                <a:path w="4743450" h="6853555">
                  <a:moveTo>
                    <a:pt x="4743327" y="3690122"/>
                  </a:moveTo>
                  <a:lnTo>
                    <a:pt x="0" y="6853064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778" y="0"/>
                  </a:moveTo>
                  <a:lnTo>
                    <a:pt x="2044324" y="0"/>
                  </a:lnTo>
                  <a:lnTo>
                    <a:pt x="0" y="6857678"/>
                  </a:lnTo>
                  <a:lnTo>
                    <a:pt x="3009778" y="6857678"/>
                  </a:lnTo>
                  <a:lnTo>
                    <a:pt x="3009778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2845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032" y="0"/>
                  </a:moveTo>
                  <a:lnTo>
                    <a:pt x="0" y="0"/>
                  </a:lnTo>
                  <a:lnTo>
                    <a:pt x="1208806" y="6857678"/>
                  </a:lnTo>
                  <a:lnTo>
                    <a:pt x="2589032" y="6857678"/>
                  </a:lnTo>
                  <a:lnTo>
                    <a:pt x="2589032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49" y="0"/>
                  </a:moveTo>
                  <a:lnTo>
                    <a:pt x="0" y="3809999"/>
                  </a:lnTo>
                  <a:lnTo>
                    <a:pt x="3257549" y="3809999"/>
                  </a:lnTo>
                  <a:lnTo>
                    <a:pt x="3257549" y="0"/>
                  </a:lnTo>
                  <a:close/>
                </a:path>
              </a:pathLst>
            </a:custGeom>
            <a:solidFill>
              <a:srgbClr val="16AE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7944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55" y="0"/>
                  </a:moveTo>
                  <a:lnTo>
                    <a:pt x="0" y="0"/>
                  </a:lnTo>
                  <a:lnTo>
                    <a:pt x="2469885" y="6857678"/>
                  </a:lnTo>
                  <a:lnTo>
                    <a:pt x="2854055" y="6857678"/>
                  </a:lnTo>
                  <a:lnTo>
                    <a:pt x="2854055" y="0"/>
                  </a:lnTo>
                  <a:close/>
                </a:path>
              </a:pathLst>
            </a:custGeom>
            <a:solidFill>
              <a:srgbClr val="16AE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360" y="0"/>
                  </a:lnTo>
                  <a:lnTo>
                    <a:pt x="0" y="6857678"/>
                  </a:lnTo>
                  <a:lnTo>
                    <a:pt x="1295399" y="6857678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C82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5" y="0"/>
                  </a:moveTo>
                  <a:lnTo>
                    <a:pt x="0" y="0"/>
                  </a:lnTo>
                  <a:lnTo>
                    <a:pt x="1114562" y="6857678"/>
                  </a:lnTo>
                  <a:lnTo>
                    <a:pt x="1255775" y="6857678"/>
                  </a:lnTo>
                  <a:lnTo>
                    <a:pt x="1255775" y="0"/>
                  </a:lnTo>
                  <a:close/>
                </a:path>
              </a:pathLst>
            </a:custGeom>
            <a:solidFill>
              <a:srgbClr val="2160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40" y="3590909"/>
              <a:ext cx="1819275" cy="3267710"/>
            </a:xfrm>
            <a:custGeom>
              <a:avLst/>
              <a:gdLst/>
              <a:ahLst/>
              <a:cxnLst/>
              <a:rect l="l" t="t" r="r" b="b"/>
              <a:pathLst>
                <a:path w="1819275" h="3267709">
                  <a:moveTo>
                    <a:pt x="1819259" y="0"/>
                  </a:moveTo>
                  <a:lnTo>
                    <a:pt x="0" y="3267090"/>
                  </a:lnTo>
                  <a:lnTo>
                    <a:pt x="1819259" y="3267090"/>
                  </a:lnTo>
                  <a:lnTo>
                    <a:pt x="1819259" y="0"/>
                  </a:lnTo>
                  <a:close/>
                </a:path>
              </a:pathLst>
            </a:custGeom>
            <a:solidFill>
              <a:srgbClr val="16AE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2546" y="6488605"/>
            <a:ext cx="1762760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>
                <a:solidFill>
                  <a:srgbClr val="2C82C3"/>
                </a:solidFill>
                <a:latin typeface="Trebuchet MS"/>
                <a:cs typeface="Trebuchet MS"/>
              </a:rPr>
              <a:t>3/21/2024</a:t>
            </a:r>
            <a:r>
              <a:rPr dirty="0" sz="1100" spc="190">
                <a:solidFill>
                  <a:srgbClr val="2C82C3"/>
                </a:solidFill>
                <a:latin typeface="Times New Roman"/>
                <a:cs typeface="Times New Roman"/>
              </a:rPr>
              <a:t>  </a:t>
            </a:r>
            <a:r>
              <a:rPr dirty="0" sz="1100" b="1">
                <a:solidFill>
                  <a:srgbClr val="2C82C3"/>
                </a:solidFill>
                <a:latin typeface="Trebuchet MS"/>
                <a:cs typeface="Trebuchet MS"/>
              </a:rPr>
              <a:t>Annual</a:t>
            </a:r>
            <a:r>
              <a:rPr dirty="0" sz="1100">
                <a:solidFill>
                  <a:srgbClr val="2C82C3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2C82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2839" y="447659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59" y="0"/>
                </a:moveTo>
                <a:lnTo>
                  <a:pt x="132831" y="6492"/>
                </a:lnTo>
                <a:lnTo>
                  <a:pt x="89641" y="24658"/>
                </a:lnTo>
                <a:lnTo>
                  <a:pt x="52943" y="52974"/>
                </a:lnTo>
                <a:lnTo>
                  <a:pt x="24627" y="89672"/>
                </a:lnTo>
                <a:lnTo>
                  <a:pt x="6461" y="132862"/>
                </a:lnTo>
                <a:lnTo>
                  <a:pt x="0" y="180990"/>
                </a:lnTo>
                <a:lnTo>
                  <a:pt x="6461" y="229118"/>
                </a:lnTo>
                <a:lnTo>
                  <a:pt x="24627" y="272308"/>
                </a:lnTo>
                <a:lnTo>
                  <a:pt x="52943" y="309006"/>
                </a:lnTo>
                <a:lnTo>
                  <a:pt x="89641" y="337200"/>
                </a:lnTo>
                <a:lnTo>
                  <a:pt x="132831" y="355488"/>
                </a:lnTo>
                <a:lnTo>
                  <a:pt x="180959" y="361949"/>
                </a:lnTo>
                <a:lnTo>
                  <a:pt x="229087" y="355488"/>
                </a:lnTo>
                <a:lnTo>
                  <a:pt x="272277" y="337200"/>
                </a:lnTo>
                <a:lnTo>
                  <a:pt x="308975" y="309006"/>
                </a:lnTo>
                <a:lnTo>
                  <a:pt x="337169" y="272308"/>
                </a:lnTo>
                <a:lnTo>
                  <a:pt x="355457" y="229118"/>
                </a:lnTo>
                <a:lnTo>
                  <a:pt x="361949" y="180990"/>
                </a:lnTo>
                <a:lnTo>
                  <a:pt x="355457" y="132862"/>
                </a:lnTo>
                <a:lnTo>
                  <a:pt x="337169" y="89672"/>
                </a:lnTo>
                <a:lnTo>
                  <a:pt x="308975" y="52974"/>
                </a:lnTo>
                <a:lnTo>
                  <a:pt x="272277" y="24658"/>
                </a:lnTo>
                <a:lnTo>
                  <a:pt x="229087" y="6492"/>
                </a:lnTo>
                <a:lnTo>
                  <a:pt x="18095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49" y="0"/>
                </a:moveTo>
                <a:lnTo>
                  <a:pt x="275965" y="3499"/>
                </a:lnTo>
                <a:lnTo>
                  <a:pt x="230367" y="13703"/>
                </a:lnTo>
                <a:lnTo>
                  <a:pt x="187330" y="30074"/>
                </a:lnTo>
                <a:lnTo>
                  <a:pt x="147462" y="52148"/>
                </a:lnTo>
                <a:lnTo>
                  <a:pt x="111373" y="79436"/>
                </a:lnTo>
                <a:lnTo>
                  <a:pt x="79369" y="111370"/>
                </a:lnTo>
                <a:lnTo>
                  <a:pt x="52212" y="147495"/>
                </a:lnTo>
                <a:lnTo>
                  <a:pt x="30114" y="187320"/>
                </a:lnTo>
                <a:lnTo>
                  <a:pt x="13715" y="230291"/>
                </a:lnTo>
                <a:lnTo>
                  <a:pt x="3566" y="275999"/>
                </a:lnTo>
                <a:lnTo>
                  <a:pt x="0" y="323849"/>
                </a:lnTo>
                <a:lnTo>
                  <a:pt x="3566" y="371676"/>
                </a:lnTo>
                <a:lnTo>
                  <a:pt x="13715" y="417374"/>
                </a:lnTo>
                <a:lnTo>
                  <a:pt x="30114" y="460354"/>
                </a:lnTo>
                <a:lnTo>
                  <a:pt x="52212" y="500170"/>
                </a:lnTo>
                <a:lnTo>
                  <a:pt x="79369" y="536292"/>
                </a:lnTo>
                <a:lnTo>
                  <a:pt x="111373" y="568238"/>
                </a:lnTo>
                <a:lnTo>
                  <a:pt x="147462" y="595490"/>
                </a:lnTo>
                <a:lnTo>
                  <a:pt x="187330" y="617588"/>
                </a:lnTo>
                <a:lnTo>
                  <a:pt x="230367" y="633971"/>
                </a:lnTo>
                <a:lnTo>
                  <a:pt x="275965" y="644152"/>
                </a:lnTo>
                <a:lnTo>
                  <a:pt x="323849" y="647699"/>
                </a:lnTo>
                <a:lnTo>
                  <a:pt x="371734" y="644152"/>
                </a:lnTo>
                <a:lnTo>
                  <a:pt x="417332" y="633971"/>
                </a:lnTo>
                <a:lnTo>
                  <a:pt x="460369" y="617588"/>
                </a:lnTo>
                <a:lnTo>
                  <a:pt x="500115" y="595490"/>
                </a:lnTo>
                <a:lnTo>
                  <a:pt x="536326" y="568238"/>
                </a:lnTo>
                <a:lnTo>
                  <a:pt x="568208" y="536292"/>
                </a:lnTo>
                <a:lnTo>
                  <a:pt x="595518" y="500170"/>
                </a:lnTo>
                <a:lnTo>
                  <a:pt x="617616" y="460354"/>
                </a:lnTo>
                <a:lnTo>
                  <a:pt x="633983" y="417374"/>
                </a:lnTo>
                <a:lnTo>
                  <a:pt x="644133" y="371676"/>
                </a:lnTo>
                <a:lnTo>
                  <a:pt x="647699" y="323849"/>
                </a:lnTo>
                <a:lnTo>
                  <a:pt x="644133" y="275999"/>
                </a:lnTo>
                <a:lnTo>
                  <a:pt x="633983" y="230291"/>
                </a:lnTo>
                <a:lnTo>
                  <a:pt x="617616" y="187320"/>
                </a:lnTo>
                <a:lnTo>
                  <a:pt x="595518" y="147495"/>
                </a:lnTo>
                <a:lnTo>
                  <a:pt x="568208" y="111370"/>
                </a:lnTo>
                <a:lnTo>
                  <a:pt x="536326" y="79436"/>
                </a:lnTo>
                <a:lnTo>
                  <a:pt x="500115" y="52148"/>
                </a:lnTo>
                <a:lnTo>
                  <a:pt x="460369" y="30074"/>
                </a:lnTo>
                <a:lnTo>
                  <a:pt x="417332" y="13703"/>
                </a:lnTo>
                <a:lnTo>
                  <a:pt x="371734" y="3499"/>
                </a:lnTo>
                <a:lnTo>
                  <a:pt x="323849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49" cy="247649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625" y="3819518"/>
            <a:ext cx="4124960" cy="3009900"/>
            <a:chOff x="47625" y="3819518"/>
            <a:chExt cx="4124960" cy="30099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40" cy="29527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18"/>
              <a:ext cx="1733549" cy="300989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39" y="427985"/>
            <a:ext cx="23526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AGENDA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588770" y="1489705"/>
            <a:ext cx="4274820" cy="38658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8765" indent="-269875">
              <a:lnSpc>
                <a:spcPct val="100000"/>
              </a:lnSpc>
              <a:spcBef>
                <a:spcPts val="95"/>
              </a:spcBef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8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800" spc="-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8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278130" indent="-269875">
              <a:lnSpc>
                <a:spcPct val="100000"/>
              </a:lnSpc>
              <a:buSzPct val="96428"/>
              <a:buAutoNum type="arabicPeriod"/>
              <a:tabLst>
                <a:tab pos="278130" algn="l"/>
              </a:tabLst>
            </a:pPr>
            <a:r>
              <a:rPr dirty="0" sz="2800" spc="-25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8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-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8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8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8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800">
              <a:latin typeface="Times New Roman"/>
              <a:cs typeface="Times New Roman"/>
            </a:endParaRPr>
          </a:p>
          <a:p>
            <a:pPr marL="278130" indent="-269875">
              <a:lnSpc>
                <a:spcPct val="100000"/>
              </a:lnSpc>
              <a:buSzPct val="96428"/>
              <a:buAutoNum type="arabicPeriod"/>
              <a:tabLst>
                <a:tab pos="278130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spcBef>
                <a:spcPts val="5"/>
              </a:spcBef>
              <a:buSzPct val="96428"/>
              <a:buAutoNum type="arabicPeriod"/>
              <a:tabLst>
                <a:tab pos="278765" algn="l"/>
              </a:tabLst>
            </a:pP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800" spc="-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91490" y="2933700"/>
            <a:ext cx="2762250" cy="3257550"/>
            <a:chOff x="7991490" y="2933700"/>
            <a:chExt cx="2762250" cy="325755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0"/>
                  </a:moveTo>
                  <a:lnTo>
                    <a:pt x="0" y="0"/>
                  </a:lnTo>
                  <a:lnTo>
                    <a:pt x="0" y="180974"/>
                  </a:lnTo>
                  <a:lnTo>
                    <a:pt x="180974" y="180974"/>
                  </a:lnTo>
                  <a:lnTo>
                    <a:pt x="18097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90" y="2933700"/>
              <a:ext cx="2762249" cy="3257549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8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0"/>
                </a:moveTo>
                <a:lnTo>
                  <a:pt x="0" y="0"/>
                </a:lnTo>
                <a:lnTo>
                  <a:pt x="0" y="323849"/>
                </a:lnTo>
                <a:lnTo>
                  <a:pt x="314324" y="323849"/>
                </a:lnTo>
                <a:lnTo>
                  <a:pt x="314324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27" y="564002"/>
            <a:ext cx="5629910" cy="6731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7960" algn="l"/>
              </a:tabLst>
            </a:pPr>
            <a:r>
              <a:rPr dirty="0" sz="4250" spc="-10"/>
              <a:t>PROBLEM</a:t>
            </a:r>
            <a:r>
              <a:rPr dirty="0" sz="4250" b="0">
                <a:latin typeface="Times New Roman"/>
                <a:cs typeface="Times New Roman"/>
              </a:rPr>
              <a:t>	</a:t>
            </a:r>
            <a:r>
              <a:rPr dirty="0" sz="4250" spc="-85"/>
              <a:t>STATEMENT</a:t>
            </a:r>
            <a:endParaRPr sz="425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89814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10"/>
              <a:t>problem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 spc="-20"/>
              <a:t>statement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/>
              <a:t>clear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/>
              <a:t>concise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10"/>
              <a:t>description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-50"/>
              <a:t>a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 spc="-10"/>
              <a:t>problem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/>
              <a:t>or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10"/>
              <a:t>challenge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that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/>
              <a:t>needs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/>
              <a:t>be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 spc="-10"/>
              <a:t>addressed.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/>
              <a:t>It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10"/>
              <a:t>typically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 spc="-10"/>
              <a:t>includes:1.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10"/>
              <a:t>Description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10"/>
              <a:t>problem2.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/>
              <a:t>Impact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25"/>
              <a:t>the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 spc="-10"/>
              <a:t>problem3.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/>
              <a:t>Goals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/>
              <a:t>or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-10"/>
              <a:t>objectivesA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10"/>
              <a:t>well-</a:t>
            </a:r>
            <a:r>
              <a:rPr dirty="0"/>
              <a:t>defined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 spc="-10"/>
              <a:t>problem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 spc="-20"/>
              <a:t>statement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/>
              <a:t>helps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/>
              <a:t>guide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10"/>
              <a:t>development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-10"/>
              <a:t>solutions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-25"/>
              <a:t>and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 spc="-10"/>
              <a:t>ensures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/>
              <a:t>everyone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10"/>
              <a:t>involved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/>
              <a:t>working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10"/>
              <a:t>towards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20"/>
              <a:t>same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30"/>
              <a:t>goal.Would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/>
              <a:t>you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10"/>
              <a:t>like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/>
              <a:t>share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/>
              <a:t>specific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10"/>
              <a:t>problem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 spc="-10"/>
              <a:t>statement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 spc="-10"/>
              <a:t>you're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/>
              <a:t>working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 spc="-25"/>
              <a:t>on?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8240" y="2647950"/>
            <a:ext cx="3534410" cy="3810000"/>
            <a:chOff x="8658240" y="2647950"/>
            <a:chExt cx="3534410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0"/>
                  </a:moveTo>
                  <a:lnTo>
                    <a:pt x="0" y="0"/>
                  </a:lnTo>
                  <a:lnTo>
                    <a:pt x="0" y="180974"/>
                  </a:lnTo>
                  <a:lnTo>
                    <a:pt x="180974" y="180974"/>
                  </a:lnTo>
                  <a:lnTo>
                    <a:pt x="18097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40" y="2647950"/>
              <a:ext cx="3533789" cy="3809999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9608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0"/>
                </a:moveTo>
                <a:lnTo>
                  <a:pt x="0" y="0"/>
                </a:lnTo>
                <a:lnTo>
                  <a:pt x="0" y="323849"/>
                </a:lnTo>
                <a:lnTo>
                  <a:pt x="314324" y="323849"/>
                </a:lnTo>
                <a:lnTo>
                  <a:pt x="314324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239" y="818510"/>
            <a:ext cx="5257165" cy="6731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3505" algn="l"/>
              </a:tabLst>
            </a:pPr>
            <a:r>
              <a:rPr dirty="0" sz="4250" spc="-10"/>
              <a:t>PROJECT</a:t>
            </a:r>
            <a:r>
              <a:rPr dirty="0" sz="4250" b="0">
                <a:latin typeface="Times New Roman"/>
                <a:cs typeface="Times New Roman"/>
              </a:rPr>
              <a:t>	</a:t>
            </a:r>
            <a:r>
              <a:rPr dirty="0" sz="4250" spc="-20"/>
              <a:t>OVERVIEW</a:t>
            </a:r>
            <a:endParaRPr sz="425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3129155" y="2715002"/>
            <a:ext cx="597852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5">
                <a:latin typeface="Calibri"/>
                <a:cs typeface="Calibri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provide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project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Calibri"/>
                <a:cs typeface="Calibri"/>
              </a:rPr>
              <a:t>overview,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I'll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need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more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context.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Could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Calibri"/>
                <a:cs typeface="Calibri"/>
              </a:rPr>
              <a:t>you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please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share:1.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Project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type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(e.g.,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software,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research,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creative)2.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Project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goals3.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Key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Calibri"/>
                <a:cs typeface="Calibri"/>
              </a:rPr>
              <a:t>stakeholders4.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Current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statusWith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info,</a:t>
            </a:r>
            <a:endParaRPr sz="18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I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help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summarize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project's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main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aspects.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8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0"/>
                </a:moveTo>
                <a:lnTo>
                  <a:pt x="0" y="0"/>
                </a:lnTo>
                <a:lnTo>
                  <a:pt x="0" y="323849"/>
                </a:lnTo>
                <a:lnTo>
                  <a:pt x="314324" y="323849"/>
                </a:lnTo>
                <a:lnTo>
                  <a:pt x="314324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0"/>
                </a:moveTo>
                <a:lnTo>
                  <a:pt x="0" y="0"/>
                </a:lnTo>
                <a:lnTo>
                  <a:pt x="0" y="180974"/>
                </a:lnTo>
                <a:lnTo>
                  <a:pt x="180974" y="180974"/>
                </a:lnTo>
                <a:lnTo>
                  <a:pt x="180974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8617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WHO</a:t>
            </a:r>
            <a:r>
              <a:rPr dirty="0" sz="3200" spc="-110" b="0">
                <a:latin typeface="Times New Roman"/>
                <a:cs typeface="Times New Roman"/>
              </a:rPr>
              <a:t> </a:t>
            </a:r>
            <a:r>
              <a:rPr dirty="0" sz="3200"/>
              <a:t>ARE</a:t>
            </a:r>
            <a:r>
              <a:rPr dirty="0" sz="3200" spc="95" b="0">
                <a:latin typeface="Times New Roman"/>
                <a:cs typeface="Times New Roman"/>
              </a:rPr>
              <a:t> </a:t>
            </a:r>
            <a:r>
              <a:rPr dirty="0" sz="3200"/>
              <a:t>THE</a:t>
            </a:r>
            <a:r>
              <a:rPr dirty="0" sz="3200" spc="105" b="0">
                <a:latin typeface="Times New Roman"/>
                <a:cs typeface="Times New Roman"/>
              </a:rPr>
              <a:t> </a:t>
            </a:r>
            <a:r>
              <a:rPr dirty="0" sz="3200"/>
              <a:t>END</a:t>
            </a:r>
            <a:r>
              <a:rPr dirty="0" sz="3200" spc="95" b="0">
                <a:latin typeface="Times New Roman"/>
                <a:cs typeface="Times New Roman"/>
              </a:rPr>
              <a:t> </a:t>
            </a:r>
            <a:r>
              <a:rPr dirty="0" sz="3200" spc="-10"/>
              <a:t>USERS?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4" cy="485774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89814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10"/>
              <a:t>end-</a:t>
            </a:r>
            <a:r>
              <a:rPr dirty="0"/>
              <a:t>users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/>
              <a:t>are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10"/>
              <a:t>individuals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/>
              <a:t>who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/>
              <a:t>will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-10"/>
              <a:t>ultimately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10"/>
              <a:t>interact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/>
              <a:t>with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/>
              <a:t>or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/>
              <a:t>benefit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/>
              <a:t>from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-10"/>
              <a:t>product,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/>
              <a:t>service,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/>
              <a:t>or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 spc="-10"/>
              <a:t>system.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/>
              <a:t>They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 spc="-25"/>
              <a:t>are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/>
              <a:t>typically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10"/>
              <a:t>target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-10"/>
              <a:t>audience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/>
              <a:t>or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-20"/>
              <a:t>customers.Examples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20"/>
              <a:t>end-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/>
              <a:t>users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 spc="-10"/>
              <a:t>include:1.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-10"/>
              <a:t>Consumers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/>
              <a:t>using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/>
              <a:t>mobile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/>
              <a:t>app2.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 spc="-10"/>
              <a:t>Employees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/>
              <a:t>using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 spc="-10"/>
              <a:t>company's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-10"/>
              <a:t>internal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10"/>
              <a:t>software3.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 spc="-10"/>
              <a:t>Customers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/>
              <a:t>visiting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-50"/>
              <a:t>a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 spc="-20"/>
              <a:t>websiteUnderstanding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10"/>
              <a:t>end-</a:t>
            </a:r>
            <a:r>
              <a:rPr dirty="0"/>
              <a:t>users'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/>
              <a:t>needs,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-10"/>
              <a:t>preferences,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-25"/>
              <a:t>and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 spc="-10"/>
              <a:t>behaviors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/>
              <a:t>crucial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/>
              <a:t>for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/>
              <a:t>designing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 spc="-10"/>
              <a:t>developing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10"/>
              <a:t>effective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 spc="-10"/>
              <a:t>solutions.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59"/>
            <a:ext cx="2695574" cy="324804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8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0"/>
                </a:moveTo>
                <a:lnTo>
                  <a:pt x="0" y="0"/>
                </a:lnTo>
                <a:lnTo>
                  <a:pt x="0" y="323849"/>
                </a:lnTo>
                <a:lnTo>
                  <a:pt x="314324" y="323849"/>
                </a:lnTo>
                <a:lnTo>
                  <a:pt x="314324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0"/>
                </a:moveTo>
                <a:lnTo>
                  <a:pt x="0" y="0"/>
                </a:lnTo>
                <a:lnTo>
                  <a:pt x="0" y="180974"/>
                </a:lnTo>
                <a:lnTo>
                  <a:pt x="180974" y="180974"/>
                </a:lnTo>
                <a:lnTo>
                  <a:pt x="180974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9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TOOLS</a:t>
            </a:r>
            <a:r>
              <a:rPr dirty="0" sz="3600" spc="175" b="0">
                <a:latin typeface="Times New Roman"/>
                <a:cs typeface="Times New Roman"/>
              </a:rPr>
              <a:t> </a:t>
            </a:r>
            <a:r>
              <a:rPr dirty="0" sz="3600"/>
              <a:t>AND</a:t>
            </a:r>
            <a:r>
              <a:rPr dirty="0" sz="3600" spc="190" b="0">
                <a:latin typeface="Times New Roman"/>
                <a:cs typeface="Times New Roman"/>
              </a:rPr>
              <a:t> </a:t>
            </a:r>
            <a:r>
              <a:rPr dirty="0" sz="3600" spc="-10"/>
              <a:t>TECHNIQUES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Tools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10"/>
              <a:t>techniques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10"/>
              <a:t>refer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/>
              <a:t>the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/>
              <a:t>methods,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/>
              <a:t>software,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 spc="-25"/>
              <a:t>and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 spc="-10"/>
              <a:t>technologies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/>
              <a:t>used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/>
              <a:t>to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 spc="-10"/>
              <a:t>achieve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/>
              <a:t>specific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/>
              <a:t>goal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/>
              <a:t>or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 spc="-10"/>
              <a:t>complete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-50"/>
              <a:t>a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/>
              <a:t>task.Some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 spc="-20"/>
              <a:t>examples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/>
              <a:t>of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/>
              <a:t>tools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-10"/>
              <a:t>techniques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10"/>
              <a:t>include:1.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10"/>
              <a:t>Project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 spc="-10"/>
              <a:t>management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/>
              <a:t>tools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/>
              <a:t>(e.g.,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/>
              <a:t>Asana,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 spc="-20"/>
              <a:t>Trello)2.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/>
              <a:t>Design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/>
              <a:t>tools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 spc="-10"/>
              <a:t>(e.g.,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/>
              <a:t>Adobe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 spc="-10"/>
              <a:t>Creative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/>
              <a:t>Cloud,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-10"/>
              <a:t>Figma)3.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10"/>
              <a:t>Development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/>
              <a:t>tools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 spc="-10"/>
              <a:t>(e.g.,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 spc="-10"/>
              <a:t>coding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-10"/>
              <a:t>languages,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/>
              <a:t>IDEs)4.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-10"/>
              <a:t>Data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/>
              <a:t>analysis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/>
              <a:t>tools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/>
              <a:t>(e.g.,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10"/>
              <a:t>Excel,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 spc="-30"/>
              <a:t>Tableau)Techniques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/>
              <a:t>might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10"/>
              <a:t>include:1.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/>
              <a:t>Agile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10"/>
              <a:t>methodologies2.</a:t>
            </a:r>
          </a:p>
          <a:p>
            <a:pPr marL="12700" marR="229870">
              <a:lnSpc>
                <a:spcPct val="100000"/>
              </a:lnSpc>
              <a:spcBef>
                <a:spcPts val="5"/>
              </a:spcBef>
            </a:pPr>
            <a:r>
              <a:rPr dirty="0"/>
              <a:t>User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10"/>
              <a:t>experience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/>
              <a:t>(UX)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 spc="-10"/>
              <a:t>design3.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/>
              <a:t>Data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 spc="-10"/>
              <a:t>visualization4.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10"/>
              <a:t>Version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 spc="-10"/>
              <a:t>control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/>
              <a:t>(e.g.,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/>
              <a:t>Git)What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10"/>
              <a:t>specific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/>
              <a:t>tools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 spc="-10"/>
              <a:t>techniques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/>
              <a:t>are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25"/>
              <a:t>you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 spc="-20"/>
              <a:t>interested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 spc="-25"/>
              <a:t>in?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0"/>
                </a:moveTo>
                <a:lnTo>
                  <a:pt x="0" y="0"/>
                </a:lnTo>
                <a:lnTo>
                  <a:pt x="0" y="180974"/>
                </a:lnTo>
                <a:lnTo>
                  <a:pt x="180974" y="180974"/>
                </a:lnTo>
                <a:lnTo>
                  <a:pt x="180974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POTFOLIO</a:t>
            </a:r>
            <a:r>
              <a:rPr dirty="0" sz="4000" spc="160" b="0">
                <a:latin typeface="Times New Roman"/>
                <a:cs typeface="Times New Roman"/>
              </a:rPr>
              <a:t> </a:t>
            </a:r>
            <a:r>
              <a:rPr dirty="0" sz="4000"/>
              <a:t>DESIGN</a:t>
            </a:r>
            <a:r>
              <a:rPr dirty="0" sz="4000" spc="-45" b="0">
                <a:latin typeface="Times New Roman"/>
                <a:cs typeface="Times New Roman"/>
              </a:rPr>
              <a:t> </a:t>
            </a:r>
            <a:r>
              <a:rPr dirty="0" sz="4000"/>
              <a:t>AND</a:t>
            </a:r>
            <a:r>
              <a:rPr dirty="0" sz="4000" spc="140" b="0">
                <a:latin typeface="Times New Roman"/>
                <a:cs typeface="Times New Roman"/>
              </a:rPr>
              <a:t> </a:t>
            </a:r>
            <a:r>
              <a:rPr dirty="0" sz="4000" spc="-10"/>
              <a:t>LAYOUT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0058400" y="5251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129155" y="2160774"/>
            <a:ext cx="5921375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4769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Portfolio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design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layout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Calibri"/>
                <a:cs typeface="Calibri"/>
              </a:rPr>
              <a:t>refer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visual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arrangement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Calibri"/>
                <a:cs typeface="Calibri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Calibri"/>
                <a:cs typeface="Calibri"/>
              </a:rPr>
              <a:t>organization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content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portfolio,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showcasing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work,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skills,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Calibri"/>
                <a:cs typeface="Calibri"/>
              </a:rPr>
              <a:t>accomplishments.Key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considerations:1.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Visual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appeal2.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Clear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navigation3.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Content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hierarchy4.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Branding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consistencyPopular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portfolio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layouts:1.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Grid-based2.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Minimalist3.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Calibri"/>
                <a:cs typeface="Calibri"/>
              </a:rPr>
              <a:t>Hero-</a:t>
            </a:r>
            <a:r>
              <a:rPr dirty="0" sz="1800" spc="-10">
                <a:latin typeface="Calibri"/>
                <a:cs typeface="Calibri"/>
              </a:rPr>
              <a:t>image4.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Storytelling-drivenWhen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designing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Calibri"/>
                <a:cs typeface="Calibri"/>
              </a:rPr>
              <a:t>a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Calibri"/>
                <a:cs typeface="Calibri"/>
              </a:rPr>
              <a:t>portfolio,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consider:1.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Calibri"/>
                <a:cs typeface="Calibri"/>
              </a:rPr>
              <a:t>Target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audience2.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Personal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brand3.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Showcase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strongest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work4.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Easy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Calibri"/>
                <a:cs typeface="Calibri"/>
              </a:rPr>
              <a:t>updateWould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Calibri"/>
                <a:cs typeface="Calibri"/>
              </a:rPr>
              <a:t>like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design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inspiration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Calibri"/>
                <a:cs typeface="Calibri"/>
              </a:rPr>
              <a:t>tips?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4315" rIns="0" bIns="0" rtlCol="0" vert="horz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</a:t>
            </a:r>
            <a:r>
              <a:rPr dirty="0" spc="210" b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dirty="0" spc="229" b="0">
                <a:latin typeface="Times New Roman"/>
                <a:cs typeface="Times New Roman"/>
              </a:rPr>
              <a:t> </a:t>
            </a:r>
            <a:r>
              <a:rPr dirty="0" spc="-10"/>
              <a:t>FUNCTIONALITY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29158" y="2160774"/>
            <a:ext cx="5866130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Features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functionality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Calibri"/>
                <a:cs typeface="Calibri"/>
              </a:rPr>
              <a:t>refer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capabilities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Calibri"/>
                <a:cs typeface="Calibri"/>
              </a:rPr>
              <a:t>and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characteristics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product,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Calibri"/>
                <a:cs typeface="Calibri"/>
              </a:rPr>
              <a:t>system,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service.Features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might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include:1.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User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elements2.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Functionalities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(e.g.,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search,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filtering)3.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Integration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other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tools4.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Customization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optionsFunctionality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encompass:1.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Performance2.</a:t>
            </a:r>
            <a:endParaRPr sz="1800">
              <a:latin typeface="Calibri"/>
              <a:cs typeface="Calibri"/>
            </a:endParaRPr>
          </a:p>
          <a:p>
            <a:pPr marL="12700" marR="14604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Security3.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Usability4.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ScalabilityWhen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designing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evaluating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features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Calibri"/>
                <a:cs typeface="Calibri"/>
              </a:rPr>
              <a:t>functionality,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consider:1.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User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needs2.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Technical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requirements3.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User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experience4.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Competitive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landscapeWhat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specific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product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Calibri"/>
                <a:cs typeface="Calibri"/>
              </a:rPr>
              <a:t>system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Calibri"/>
                <a:cs typeface="Calibri"/>
              </a:rPr>
              <a:t>interested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discussing?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2025-09-13T09:18:55Z</dcterms:created>
  <dcterms:modified xsi:type="dcterms:W3CDTF">2025-09-13T09:18:55Z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2025-09-13T00:00:00Z</vt:filetime>
  </property>
  <property fmtid="{D5CDD505-2E9C-101B-9397-08002B2CF9AE}" pid="3" name="Creator">
    <vt:lpwstr>Online2PDF.com</vt:lpwstr>
  </property>
  <property fmtid="{D5CDD505-2E9C-101B-9397-08002B2CF9AE}" pid="4" name="Producer">
    <vt:lpwstr>Online2PDF.com</vt:lpwstr>
  </property>
  <property fmtid="{D5CDD505-2E9C-101B-9397-08002B2CF9AE}" pid="5" name="LastSaved">
    <vt:filetime>2025-09-13T00:00:00Z</vt:filetime>
  </property>
</Properties>
</file>