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9" r:id="rId21"/>
    <p:sldId id="325" r:id="rId22"/>
    <p:sldId id="326" r:id="rId23"/>
    <p:sldId id="327" r:id="rId24"/>
    <p:sldId id="328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CC0000"/>
    <a:srgbClr val="FF6600"/>
    <a:srgbClr val="FF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13-Jul-15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0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D3EC-5B82-486F-B28D-0553EAA0E2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31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967DDB-0E42-484B-A01A-C2FE05DC3F8D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56BF-4843-4FF7-9740-7AB2701BD582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161-F1DE-4737-881A-3016DBCA3CA3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5EE-05FD-4D54-AA6C-FEFBE7DDFC98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0ED-9ABA-4770-A7B2-BABBFD9FC9DE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FB48-E207-4050-B935-335CAD6EAE4F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83A651-C90A-475E-AA0D-08B6E2246F7F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E6C76D-44D6-43AC-A65C-0C1B2D65E9CD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1C2C-712B-48E6-9E96-E8C6048A7C73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88A-334B-4A8C-9E32-8865A515296D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283-4B2A-4CD5-A9D7-9851652FD5FF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13B0376A-645B-4EBA-BCDD-B9CC590C01C4}" type="datetime3">
              <a:rPr lang="en-US" smtClean="0"/>
              <a:pPr/>
              <a:t>13 July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1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 – Unit 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types, Variables and Arrays   – Chapter 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Defined by “</a:t>
            </a:r>
            <a:r>
              <a:rPr lang="en-US" dirty="0" err="1" smtClean="0"/>
              <a:t>datatype</a:t>
            </a:r>
            <a:r>
              <a:rPr lang="en-US" dirty="0" smtClean="0"/>
              <a:t>” + “identifier” + “</a:t>
            </a:r>
            <a:r>
              <a:rPr lang="en-US" dirty="0" err="1" smtClean="0"/>
              <a:t>initializer</a:t>
            </a:r>
            <a:r>
              <a:rPr lang="en-US" dirty="0" smtClean="0"/>
              <a:t>” (optional)</a:t>
            </a:r>
          </a:p>
          <a:p>
            <a:r>
              <a:rPr lang="en-US" dirty="0" smtClean="0"/>
              <a:t>All variables have a </a:t>
            </a:r>
            <a:r>
              <a:rPr lang="en-US" dirty="0" smtClean="0">
                <a:solidFill>
                  <a:srgbClr val="FF0000"/>
                </a:solidFill>
              </a:rPr>
              <a:t>scope-defining their visibility and lifetime</a:t>
            </a:r>
          </a:p>
          <a:p>
            <a:r>
              <a:rPr lang="en-US" dirty="0" smtClean="0"/>
              <a:t>Declaring:</a:t>
            </a:r>
          </a:p>
          <a:p>
            <a:pPr lvl="1"/>
            <a:r>
              <a:rPr lang="en-US" dirty="0" smtClean="0"/>
              <a:t>type id1[=value], id2[=value];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Dynamic initialization</a:t>
            </a:r>
          </a:p>
          <a:p>
            <a:pPr lvl="1"/>
            <a:r>
              <a:rPr lang="en-US" sz="2200" dirty="0" smtClean="0"/>
              <a:t>Values can be </a:t>
            </a:r>
            <a:r>
              <a:rPr lang="en-US" sz="2200" dirty="0" smtClean="0">
                <a:solidFill>
                  <a:srgbClr val="008000"/>
                </a:solidFill>
              </a:rPr>
              <a:t>obtained through runtime</a:t>
            </a:r>
          </a:p>
          <a:p>
            <a:pPr lvl="1"/>
            <a:r>
              <a:rPr lang="en-US" sz="2200" dirty="0" smtClean="0"/>
              <a:t>Values can be </a:t>
            </a:r>
            <a:r>
              <a:rPr lang="en-US" sz="2200" dirty="0" smtClean="0">
                <a:solidFill>
                  <a:srgbClr val="008000"/>
                </a:solidFill>
              </a:rPr>
              <a:t>computed within the program by expressions</a:t>
            </a:r>
            <a:endParaRPr lang="en-US" sz="2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and lifetime</a:t>
            </a:r>
          </a:p>
          <a:p>
            <a:pPr lvl="1"/>
            <a:r>
              <a:rPr lang="en-US" dirty="0" smtClean="0"/>
              <a:t>A block within “{“ and “}” defines a scope.</a:t>
            </a:r>
          </a:p>
          <a:p>
            <a:pPr lvl="1"/>
            <a:r>
              <a:rPr lang="en-US" dirty="0" smtClean="0"/>
              <a:t>Scope determines </a:t>
            </a:r>
            <a:r>
              <a:rPr lang="en-US" dirty="0" smtClean="0">
                <a:solidFill>
                  <a:srgbClr val="008000"/>
                </a:solidFill>
              </a:rPr>
              <a:t>what object are visible</a:t>
            </a:r>
            <a:r>
              <a:rPr lang="en-US" dirty="0" smtClean="0"/>
              <a:t> to other parts of program</a:t>
            </a:r>
          </a:p>
          <a:p>
            <a:r>
              <a:rPr lang="en-US" dirty="0" smtClean="0"/>
              <a:t>2 scopes: </a:t>
            </a:r>
            <a:r>
              <a:rPr lang="en-US" dirty="0" smtClean="0">
                <a:solidFill>
                  <a:srgbClr val="008000"/>
                </a:solidFill>
              </a:rPr>
              <a:t>Local and Global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class scope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x=10;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if(x==10)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y=20;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(x+ "   " +y);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x=50; y=100;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(x+ "   " +y);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42672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“y” is not accessible – ERROR!!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50292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“y” is not accessible – ERROR!!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Type 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Type conversion</a:t>
            </a:r>
            <a:r>
              <a:rPr lang="en-US" sz="2400" dirty="0" smtClean="0"/>
              <a:t>: Converting a variable of one type to another – Only if compatible!!!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Automatic type conversion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 supports in 2 conditions:</a:t>
            </a:r>
          </a:p>
          <a:p>
            <a:pPr lvl="2"/>
            <a:r>
              <a:rPr lang="en-US" sz="2000" dirty="0" smtClean="0"/>
              <a:t>The two types should be compatible</a:t>
            </a:r>
          </a:p>
          <a:p>
            <a:pPr lvl="2"/>
            <a:r>
              <a:rPr lang="en-US" sz="2000" dirty="0" smtClean="0"/>
              <a:t>The destination type is larger than source</a:t>
            </a:r>
          </a:p>
          <a:p>
            <a:pPr lvl="1"/>
            <a:r>
              <a:rPr lang="en-US" sz="2400" dirty="0" smtClean="0"/>
              <a:t>E.g.., </a:t>
            </a:r>
            <a:r>
              <a:rPr lang="en-US" sz="2400" dirty="0" smtClean="0">
                <a:solidFill>
                  <a:srgbClr val="00B050"/>
                </a:solidFill>
              </a:rPr>
              <a:t>long =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B050"/>
                </a:solidFill>
              </a:rPr>
              <a:t>double = float </a:t>
            </a:r>
            <a:r>
              <a:rPr lang="en-US" sz="2400" dirty="0" smtClean="0">
                <a:sym typeface="Wingdings" pitchFamily="2" charset="2"/>
              </a:rPr>
              <a:t> possible; leads to </a:t>
            </a:r>
            <a:r>
              <a:rPr lang="en-US" sz="2400" b="1" u="sng" dirty="0" smtClean="0">
                <a:solidFill>
                  <a:srgbClr val="FF00FF"/>
                </a:solidFill>
                <a:sym typeface="Wingdings" pitchFamily="2" charset="2"/>
              </a:rPr>
              <a:t>widening conversion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But,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float = double </a:t>
            </a:r>
            <a:r>
              <a:rPr lang="en-US" sz="2400" dirty="0" smtClean="0">
                <a:sym typeface="Wingdings" pitchFamily="2" charset="2"/>
              </a:rPr>
              <a:t> impossible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Type 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Casting Incompatible types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L</a:t>
            </a:r>
            <a:r>
              <a:rPr lang="en-US" sz="2400" dirty="0" smtClean="0">
                <a:sym typeface="Wingdings" pitchFamily="2" charset="2"/>
              </a:rPr>
              <a:t>eads to </a:t>
            </a:r>
            <a:r>
              <a:rPr lang="en-US" sz="2400" b="1" u="sng" dirty="0" smtClean="0">
                <a:solidFill>
                  <a:srgbClr val="FF00FF"/>
                </a:solidFill>
                <a:sym typeface="Wingdings" pitchFamily="2" charset="2"/>
              </a:rPr>
              <a:t>narrowing conversion.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Used to convert between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two incompatible types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Syntax: 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	(</a:t>
            </a:r>
            <a:r>
              <a:rPr lang="en-US" sz="2400" dirty="0" err="1" smtClean="0">
                <a:sym typeface="Wingdings" pitchFamily="2" charset="2"/>
              </a:rPr>
              <a:t>target_type</a:t>
            </a:r>
            <a:r>
              <a:rPr lang="en-US" sz="2400" dirty="0" smtClean="0">
                <a:sym typeface="Wingdings" pitchFamily="2" charset="2"/>
              </a:rPr>
              <a:t>) variable;</a:t>
            </a:r>
          </a:p>
          <a:p>
            <a:pPr lvl="1">
              <a:buNone/>
            </a:pPr>
            <a:r>
              <a:rPr lang="en-US" sz="2400" dirty="0" err="1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 a = 257;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byte b = 1;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b=(byte)a;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SOP(b);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3" y="4267200"/>
          <a:ext cx="5333994" cy="82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2666"/>
                <a:gridCol w="592666"/>
                <a:gridCol w="592666"/>
                <a:gridCol w="592666"/>
                <a:gridCol w="592666"/>
                <a:gridCol w="592666"/>
                <a:gridCol w="592666"/>
                <a:gridCol w="592666"/>
                <a:gridCol w="59266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256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128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75463" y="5488578"/>
          <a:ext cx="4741328" cy="82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2666"/>
                <a:gridCol w="592666"/>
                <a:gridCol w="592666"/>
                <a:gridCol w="592666"/>
                <a:gridCol w="592666"/>
                <a:gridCol w="592666"/>
                <a:gridCol w="592666"/>
                <a:gridCol w="59266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128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5562600"/>
            <a:ext cx="68800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b=1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6191250" y="2952750"/>
            <a:ext cx="342900" cy="464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Truncation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conversion, that occurs when a </a:t>
            </a:r>
            <a:r>
              <a:rPr lang="en-US" dirty="0" smtClean="0">
                <a:solidFill>
                  <a:srgbClr val="0000FF"/>
                </a:solidFill>
              </a:rPr>
              <a:t>floating-point variable is assigned to an integer type</a:t>
            </a:r>
          </a:p>
          <a:p>
            <a:pPr>
              <a:buNone/>
            </a:pPr>
            <a:r>
              <a:rPr lang="en-US" dirty="0" smtClean="0"/>
              <a:t>			double d=324.14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 (</a:t>
            </a:r>
            <a:r>
              <a:rPr lang="en-US" dirty="0" err="1" smtClean="0"/>
              <a:t>int</a:t>
            </a:r>
            <a:r>
              <a:rPr lang="en-US" dirty="0" smtClean="0"/>
              <a:t>) d;</a:t>
            </a:r>
          </a:p>
          <a:p>
            <a:pPr>
              <a:buNone/>
            </a:pPr>
            <a:r>
              <a:rPr lang="en-US" dirty="0" smtClean="0"/>
              <a:t>			SOP (</a:t>
            </a:r>
            <a:r>
              <a:rPr lang="en-US" dirty="0" err="1" smtClean="0"/>
              <a:t>i</a:t>
            </a:r>
            <a:r>
              <a:rPr lang="en-US" dirty="0" smtClean="0"/>
              <a:t>);  // “</a:t>
            </a:r>
            <a:r>
              <a:rPr lang="en-US" dirty="0" err="1" smtClean="0"/>
              <a:t>i</a:t>
            </a:r>
            <a:r>
              <a:rPr lang="en-US" dirty="0" smtClean="0"/>
              <a:t>” will now be 324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Type Promotions in Expressions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byte a = 40;</a:t>
            </a:r>
          </a:p>
          <a:p>
            <a:pPr>
              <a:buNone/>
            </a:pPr>
            <a:r>
              <a:rPr lang="en-US" dirty="0" smtClean="0"/>
              <a:t>byte b = 50;</a:t>
            </a:r>
          </a:p>
          <a:p>
            <a:pPr>
              <a:buNone/>
            </a:pPr>
            <a:r>
              <a:rPr lang="en-US" dirty="0" smtClean="0"/>
              <a:t>byte c = 100;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=(a*b)/c;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byte bb=(a*b)/c;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byte </a:t>
            </a:r>
            <a:r>
              <a:rPr lang="en-US" dirty="0" err="1" smtClean="0"/>
              <a:t>bbb</a:t>
            </a:r>
            <a:r>
              <a:rPr lang="en-US" dirty="0" smtClean="0"/>
              <a:t>=(byte)((a*b)/c);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971800"/>
            <a:ext cx="5715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a*b=2000 </a:t>
            </a:r>
            <a:r>
              <a:rPr lang="en-US" dirty="0" smtClean="0">
                <a:sym typeface="Wingdings" pitchFamily="2" charset="2"/>
              </a:rPr>
              <a:t> cannot be hold in byte; hence, the result is stored in a variable that is promoted to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or long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4114800"/>
            <a:ext cx="55626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Shows error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hence automatic type conversion cannot be made as result  will make loss in precision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5334000"/>
            <a:ext cx="42672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 type conversion is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Type Promotion Rules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>
                <a:solidFill>
                  <a:srgbClr val="0000FF"/>
                </a:solidFill>
              </a:rPr>
              <a:t>byte, short and char values are promoted to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FF"/>
                </a:solidFill>
              </a:rPr>
              <a:t>one operand is a long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FF"/>
                </a:solidFill>
              </a:rPr>
              <a:t>whole expression is promoted to long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one operand is a float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B050"/>
                </a:solidFill>
              </a:rPr>
              <a:t>entire expression is promoted to float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Tutorial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declares byte, short, </a:t>
            </a:r>
            <a:r>
              <a:rPr lang="en-US" dirty="0" err="1" smtClean="0"/>
              <a:t>int</a:t>
            </a:r>
            <a:r>
              <a:rPr lang="en-US" dirty="0" smtClean="0"/>
              <a:t>, long, char, float and double variables</a:t>
            </a:r>
          </a:p>
          <a:p>
            <a:r>
              <a:rPr lang="en-US" dirty="0" smtClean="0"/>
              <a:t>Try out all possible automatic type promotions in expressions.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Arrays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Array is a group of </a:t>
            </a:r>
            <a:r>
              <a:rPr lang="en-IN" sz="2400" dirty="0" smtClean="0">
                <a:solidFill>
                  <a:srgbClr val="FF0000"/>
                </a:solidFill>
              </a:rPr>
              <a:t>like-typed variables </a:t>
            </a:r>
            <a:r>
              <a:rPr lang="en-IN" sz="2400" dirty="0" smtClean="0"/>
              <a:t>that are referred by a </a:t>
            </a:r>
            <a:r>
              <a:rPr lang="en-IN" sz="2400" dirty="0" smtClean="0">
                <a:solidFill>
                  <a:srgbClr val="FF0000"/>
                </a:solidFill>
              </a:rPr>
              <a:t>common name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Either in 1 or more </a:t>
            </a:r>
            <a:r>
              <a:rPr lang="en-IN" sz="2400" dirty="0" smtClean="0"/>
              <a:t>dimensions</a:t>
            </a:r>
            <a:endParaRPr lang="en-IN" sz="2400" dirty="0" smtClean="0"/>
          </a:p>
          <a:p>
            <a:r>
              <a:rPr lang="en-IN" sz="2400" dirty="0" smtClean="0"/>
              <a:t>A specific element in an array is </a:t>
            </a:r>
            <a:r>
              <a:rPr lang="en-IN" sz="2400" dirty="0" smtClean="0">
                <a:solidFill>
                  <a:srgbClr val="FF0000"/>
                </a:solidFill>
              </a:rPr>
              <a:t>accessed by its index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One dimensional array:</a:t>
            </a:r>
          </a:p>
          <a:p>
            <a:pPr lvl="1"/>
            <a:r>
              <a:rPr lang="en-IN" sz="2400" dirty="0" smtClean="0"/>
              <a:t>Syntax:     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  </a:t>
            </a:r>
            <a:r>
              <a:rPr lang="en-IN" sz="2400" dirty="0" err="1" smtClean="0"/>
              <a:t>var_name</a:t>
            </a:r>
            <a:r>
              <a:rPr lang="en-IN" sz="2400" dirty="0" smtClean="0"/>
              <a:t>[ ] =  new 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[size</a:t>
            </a:r>
            <a:r>
              <a:rPr lang="en-IN" sz="2400" dirty="0" smtClean="0"/>
              <a:t>];</a:t>
            </a:r>
          </a:p>
          <a:p>
            <a:pPr marL="411480" lvl="1" indent="0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          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smtClean="0"/>
              <a:t>i[ ] 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[10];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5181600"/>
            <a:ext cx="25146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Alternate:</a:t>
            </a:r>
          </a:p>
          <a:p>
            <a:r>
              <a:rPr lang="en-IN" sz="2400" dirty="0" err="1" smtClean="0">
                <a:latin typeface="Cambria" pitchFamily="18" charset="0"/>
              </a:rPr>
              <a:t>int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>
                <a:latin typeface="Cambria" pitchFamily="18" charset="0"/>
              </a:rPr>
              <a:t>i[ </a:t>
            </a:r>
            <a:r>
              <a:rPr lang="en-IN" sz="2400" dirty="0" smtClean="0">
                <a:latin typeface="Cambria" pitchFamily="18" charset="0"/>
              </a:rPr>
              <a:t>] ; </a:t>
            </a:r>
          </a:p>
          <a:p>
            <a:r>
              <a:rPr lang="en-IN" sz="2400" dirty="0" smtClean="0">
                <a:latin typeface="Cambria" pitchFamily="18" charset="0"/>
              </a:rPr>
              <a:t>i = </a:t>
            </a:r>
            <a:r>
              <a:rPr lang="en-IN" sz="2400" dirty="0">
                <a:latin typeface="Cambria" pitchFamily="18" charset="0"/>
              </a:rPr>
              <a:t>new </a:t>
            </a:r>
            <a:r>
              <a:rPr lang="en-IN" sz="2400" dirty="0" err="1">
                <a:latin typeface="Cambria" pitchFamily="18" charset="0"/>
              </a:rPr>
              <a:t>int</a:t>
            </a:r>
            <a:r>
              <a:rPr lang="en-IN" sz="2400" dirty="0">
                <a:latin typeface="Cambria" pitchFamily="18" charset="0"/>
              </a:rPr>
              <a:t>[10];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5410200"/>
            <a:ext cx="4800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 err="1" smtClean="0">
                <a:latin typeface="Cambria" pitchFamily="18" charset="0"/>
              </a:rPr>
              <a:t>int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err="1" smtClean="0">
                <a:latin typeface="Cambria" pitchFamily="18" charset="0"/>
              </a:rPr>
              <a:t>i</a:t>
            </a:r>
            <a:r>
              <a:rPr lang="en-IN" sz="2400" dirty="0" smtClean="0">
                <a:latin typeface="Cambria" pitchFamily="18" charset="0"/>
              </a:rPr>
              <a:t>[10] </a:t>
            </a:r>
            <a:r>
              <a:rPr lang="en-IN" sz="2400" dirty="0" smtClean="0">
                <a:latin typeface="Cambria" pitchFamily="18" charset="0"/>
              </a:rPr>
              <a:t>; </a:t>
            </a:r>
            <a:r>
              <a:rPr lang="en-IN" sz="2400" dirty="0" smtClean="0">
                <a:latin typeface="Cambria" pitchFamily="18" charset="0"/>
                <a:sym typeface="Wingdings" pitchFamily="2" charset="2"/>
              </a:rPr>
              <a:t> Wrong syntax</a:t>
            </a:r>
            <a:r>
              <a:rPr lang="en-IN" sz="2400" dirty="0" smtClean="0">
                <a:latin typeface="Cambri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181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Primitive types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Floating point types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Booleans</a:t>
            </a:r>
          </a:p>
          <a:p>
            <a:r>
              <a:rPr lang="en-US" dirty="0" smtClean="0"/>
              <a:t>Literals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Type conversion and 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 ways of array declaration: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err="1" smtClean="0">
                <a:solidFill>
                  <a:srgbClr val="0000FF"/>
                </a:solidFill>
              </a:rPr>
              <a:t>datatype</a:t>
            </a:r>
            <a:r>
              <a:rPr lang="en-IN" dirty="0" smtClean="0">
                <a:solidFill>
                  <a:srgbClr val="0000FF"/>
                </a:solidFill>
              </a:rPr>
              <a:t>[ ]  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  = new  </a:t>
            </a:r>
            <a:r>
              <a:rPr lang="en-IN" dirty="0" err="1" smtClean="0">
                <a:solidFill>
                  <a:srgbClr val="0000FF"/>
                </a:solidFill>
              </a:rPr>
              <a:t>datatype</a:t>
            </a:r>
            <a:r>
              <a:rPr lang="en-IN" dirty="0" smtClean="0">
                <a:solidFill>
                  <a:srgbClr val="0000FF"/>
                </a:solidFill>
              </a:rPr>
              <a:t>[size</a:t>
            </a:r>
            <a:r>
              <a:rPr lang="en-IN" dirty="0" smtClean="0">
                <a:solidFill>
                  <a:srgbClr val="0000FF"/>
                </a:solidFill>
              </a:rPr>
              <a:t>];</a:t>
            </a:r>
          </a:p>
          <a:p>
            <a:pPr marL="109728" indent="0">
              <a:buNone/>
            </a:pPr>
            <a:r>
              <a:rPr lang="en-IN" dirty="0"/>
              <a:t>	 </a:t>
            </a:r>
            <a:r>
              <a:rPr lang="en-IN" dirty="0" smtClean="0"/>
              <a:t>   </a:t>
            </a:r>
            <a:r>
              <a:rPr lang="en-IN" sz="2400" dirty="0" err="1" smtClean="0"/>
              <a:t>int</a:t>
            </a:r>
            <a:r>
              <a:rPr lang="en-IN" sz="2400" dirty="0" smtClean="0"/>
              <a:t>[ ] </a:t>
            </a:r>
            <a:r>
              <a:rPr lang="en-IN" sz="2400" dirty="0" err="1" smtClean="0"/>
              <a:t>aa</a:t>
            </a:r>
            <a:r>
              <a:rPr lang="en-IN" sz="2400" dirty="0" smtClean="0"/>
              <a:t> 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[10];</a:t>
            </a:r>
            <a:endParaRPr lang="en-IN" dirty="0" smtClean="0"/>
          </a:p>
          <a:p>
            <a:pPr marL="109728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err="1" smtClean="0">
                <a:solidFill>
                  <a:srgbClr val="0000FF"/>
                </a:solidFill>
              </a:rPr>
              <a:t>datatype</a:t>
            </a:r>
            <a:r>
              <a:rPr lang="en-IN" dirty="0" smtClean="0">
                <a:solidFill>
                  <a:srgbClr val="0000FF"/>
                </a:solidFill>
              </a:rPr>
              <a:t>  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[ ]  = new  </a:t>
            </a:r>
            <a:r>
              <a:rPr lang="en-IN" dirty="0" err="1" smtClean="0">
                <a:solidFill>
                  <a:srgbClr val="0000FF"/>
                </a:solidFill>
              </a:rPr>
              <a:t>datatype</a:t>
            </a:r>
            <a:r>
              <a:rPr lang="en-IN" dirty="0" smtClean="0">
                <a:solidFill>
                  <a:srgbClr val="0000FF"/>
                </a:solidFill>
              </a:rPr>
              <a:t>[size</a:t>
            </a:r>
            <a:r>
              <a:rPr lang="en-IN" dirty="0" smtClean="0">
                <a:solidFill>
                  <a:srgbClr val="0000FF"/>
                </a:solidFill>
              </a:rPr>
              <a:t>]; 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aa</a:t>
            </a:r>
            <a:r>
              <a:rPr lang="en-IN" sz="2400" dirty="0" smtClean="0"/>
              <a:t>[ ] 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[10];</a:t>
            </a: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6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Initialization:   </a:t>
            </a:r>
            <a:r>
              <a:rPr lang="en-IN" dirty="0" err="1" smtClean="0"/>
              <a:t>int</a:t>
            </a:r>
            <a:r>
              <a:rPr lang="en-IN" dirty="0" smtClean="0"/>
              <a:t> i[ ]={1,2,3,4,5};</a:t>
            </a:r>
          </a:p>
          <a:p>
            <a:r>
              <a:rPr lang="en-IN" dirty="0" smtClean="0"/>
              <a:t>Multi-dimensional arrays:</a:t>
            </a:r>
          </a:p>
          <a:p>
            <a:pPr lvl="1"/>
            <a:r>
              <a:rPr lang="en-IN" dirty="0" smtClean="0"/>
              <a:t>Arrays of arrays</a:t>
            </a:r>
          </a:p>
          <a:p>
            <a:pPr lvl="1"/>
            <a:r>
              <a:rPr lang="en-IN" dirty="0" smtClean="0"/>
              <a:t>Syntax:  </a:t>
            </a:r>
            <a:r>
              <a:rPr lang="en-IN" dirty="0" smtClean="0">
                <a:solidFill>
                  <a:srgbClr val="0000FF"/>
                </a:solidFill>
              </a:rPr>
              <a:t>type 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[ ] [ ] = new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[size-row][size-col];  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 j[ ] [ ]=new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[4][5];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6458863"/>
              </p:ext>
            </p:extLst>
          </p:nvPr>
        </p:nvGraphicFramePr>
        <p:xfrm>
          <a:off x="4800600" y="4495800"/>
          <a:ext cx="3886200" cy="198120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4572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Row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5123766"/>
            <a:ext cx="0" cy="62796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4294909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408253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Column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162800" y="5567065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506841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</p:spTree>
    <p:extLst>
      <p:ext uri="{BB962C8B-B14F-4D97-AF65-F5344CB8AC3E}">
        <p14:creationId xmlns:p14="http://schemas.microsoft.com/office/powerpoint/2010/main" xmlns="" val="11029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ways of declaration: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j[ ][ ] = new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[4][ ];</a:t>
            </a:r>
          </a:p>
          <a:p>
            <a:pPr lvl="1"/>
            <a:r>
              <a:rPr lang="en-IN" dirty="0" smtClean="0"/>
              <a:t>j[0]=new </a:t>
            </a:r>
            <a:r>
              <a:rPr lang="en-IN" dirty="0" err="1" smtClean="0"/>
              <a:t>int</a:t>
            </a:r>
            <a:r>
              <a:rPr lang="en-IN" dirty="0" smtClean="0"/>
              <a:t> [4];</a:t>
            </a:r>
          </a:p>
          <a:p>
            <a:pPr lvl="1"/>
            <a:r>
              <a:rPr lang="en-IN" dirty="0" smtClean="0"/>
              <a:t>j[1]=new </a:t>
            </a:r>
            <a:r>
              <a:rPr lang="en-IN" dirty="0" err="1" smtClean="0"/>
              <a:t>int</a:t>
            </a:r>
            <a:r>
              <a:rPr lang="en-IN" dirty="0" smtClean="0"/>
              <a:t> [4];</a:t>
            </a:r>
          </a:p>
          <a:p>
            <a:pPr lvl="1"/>
            <a:r>
              <a:rPr lang="en-IN" dirty="0" smtClean="0"/>
              <a:t>j[2]=</a:t>
            </a:r>
            <a:r>
              <a:rPr lang="en-IN" dirty="0"/>
              <a:t>new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[4];</a:t>
            </a:r>
          </a:p>
          <a:p>
            <a:pPr lvl="1"/>
            <a:r>
              <a:rPr lang="en-IN" dirty="0" smtClean="0"/>
              <a:t>j[3]=</a:t>
            </a:r>
            <a:r>
              <a:rPr lang="en-IN" dirty="0"/>
              <a:t>new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[4];</a:t>
            </a:r>
          </a:p>
          <a:p>
            <a:pPr lvl="1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9123417"/>
              </p:ext>
            </p:extLst>
          </p:nvPr>
        </p:nvGraphicFramePr>
        <p:xfrm>
          <a:off x="1219200" y="5105400"/>
          <a:ext cx="2255520" cy="146304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563880"/>
                <a:gridCol w="563880"/>
                <a:gridCol w="563880"/>
                <a:gridCol w="5638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30430" y="2050468"/>
            <a:ext cx="44196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8368" lvl="1" indent="-246888">
              <a:lnSpc>
                <a:spcPct val="130000"/>
              </a:lnSpc>
              <a:spcBef>
                <a:spcPts val="300"/>
              </a:spcBef>
              <a:buFont typeface="Georgia"/>
              <a:buChar char="▫"/>
            </a:pPr>
            <a:r>
              <a:rPr lang="en-IN" sz="2600" dirty="0" err="1">
                <a:solidFill>
                  <a:srgbClr val="0000FF"/>
                </a:solidFill>
                <a:latin typeface="Cambria" pitchFamily="18" charset="0"/>
              </a:rPr>
              <a:t>int</a:t>
            </a:r>
            <a:r>
              <a:rPr lang="en-IN" sz="2600" dirty="0">
                <a:solidFill>
                  <a:srgbClr val="0000FF"/>
                </a:solidFill>
                <a:latin typeface="Cambria" pitchFamily="18" charset="0"/>
              </a:rPr>
              <a:t> j[ ][ ] = new </a:t>
            </a:r>
            <a:r>
              <a:rPr lang="en-IN" sz="2600" dirty="0" err="1">
                <a:solidFill>
                  <a:srgbClr val="0000FF"/>
                </a:solidFill>
                <a:latin typeface="Cambria" pitchFamily="18" charset="0"/>
              </a:rPr>
              <a:t>int</a:t>
            </a:r>
            <a:r>
              <a:rPr lang="en-IN" sz="2600" dirty="0">
                <a:solidFill>
                  <a:srgbClr val="0000FF"/>
                </a:solidFill>
                <a:latin typeface="Cambria" pitchFamily="18" charset="0"/>
              </a:rPr>
              <a:t>[4][ ];</a:t>
            </a:r>
          </a:p>
          <a:p>
            <a:pPr marL="658368" lvl="1" indent="-246888">
              <a:lnSpc>
                <a:spcPct val="130000"/>
              </a:lnSpc>
              <a:spcBef>
                <a:spcPts val="300"/>
              </a:spcBef>
              <a:buFont typeface="Georgia"/>
              <a:buChar char="▫"/>
            </a:pPr>
            <a:r>
              <a:rPr lang="en-IN" sz="2600" dirty="0">
                <a:latin typeface="Cambria" pitchFamily="18" charset="0"/>
              </a:rPr>
              <a:t>j[0]=new </a:t>
            </a:r>
            <a:r>
              <a:rPr lang="en-IN" sz="2600" dirty="0" err="1">
                <a:latin typeface="Cambria" pitchFamily="18" charset="0"/>
              </a:rPr>
              <a:t>int</a:t>
            </a:r>
            <a:r>
              <a:rPr lang="en-IN" sz="2600" dirty="0">
                <a:latin typeface="Cambria" pitchFamily="18" charset="0"/>
              </a:rPr>
              <a:t> </a:t>
            </a:r>
            <a:r>
              <a:rPr lang="en-IN" sz="2600" dirty="0" smtClean="0">
                <a:latin typeface="Cambria" pitchFamily="18" charset="0"/>
              </a:rPr>
              <a:t>[</a:t>
            </a:r>
            <a:r>
              <a:rPr lang="en-IN" sz="26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IN" sz="2600" dirty="0" smtClean="0">
                <a:latin typeface="Cambria" pitchFamily="18" charset="0"/>
              </a:rPr>
              <a:t>];</a:t>
            </a:r>
            <a:endParaRPr lang="en-IN" sz="2600" dirty="0">
              <a:latin typeface="Cambria" pitchFamily="18" charset="0"/>
            </a:endParaRPr>
          </a:p>
          <a:p>
            <a:pPr marL="658368" lvl="1" indent="-246888">
              <a:lnSpc>
                <a:spcPct val="130000"/>
              </a:lnSpc>
              <a:spcBef>
                <a:spcPts val="300"/>
              </a:spcBef>
              <a:buFont typeface="Georgia"/>
              <a:buChar char="▫"/>
            </a:pPr>
            <a:r>
              <a:rPr lang="en-IN" sz="2600" dirty="0">
                <a:latin typeface="Cambria" pitchFamily="18" charset="0"/>
              </a:rPr>
              <a:t>j[1]=new </a:t>
            </a:r>
            <a:r>
              <a:rPr lang="en-IN" sz="2600" dirty="0" err="1">
                <a:latin typeface="Cambria" pitchFamily="18" charset="0"/>
              </a:rPr>
              <a:t>int</a:t>
            </a:r>
            <a:r>
              <a:rPr lang="en-IN" sz="2600" dirty="0">
                <a:latin typeface="Cambria" pitchFamily="18" charset="0"/>
              </a:rPr>
              <a:t> </a:t>
            </a:r>
            <a:r>
              <a:rPr lang="en-IN" sz="2600" dirty="0" smtClean="0">
                <a:latin typeface="Cambria" pitchFamily="18" charset="0"/>
              </a:rPr>
              <a:t>[</a:t>
            </a:r>
            <a:r>
              <a:rPr lang="en-IN" sz="26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IN" sz="2600" dirty="0" smtClean="0">
                <a:latin typeface="Cambria" pitchFamily="18" charset="0"/>
              </a:rPr>
              <a:t>];</a:t>
            </a:r>
            <a:endParaRPr lang="en-IN" sz="2600" dirty="0">
              <a:latin typeface="Cambria" pitchFamily="18" charset="0"/>
            </a:endParaRPr>
          </a:p>
          <a:p>
            <a:pPr marL="658368" lvl="1" indent="-246888">
              <a:lnSpc>
                <a:spcPct val="130000"/>
              </a:lnSpc>
              <a:spcBef>
                <a:spcPts val="300"/>
              </a:spcBef>
              <a:buFont typeface="Georgia"/>
              <a:buChar char="▫"/>
            </a:pPr>
            <a:r>
              <a:rPr lang="en-IN" sz="2600" dirty="0">
                <a:latin typeface="Cambria" pitchFamily="18" charset="0"/>
              </a:rPr>
              <a:t>j[2]=new </a:t>
            </a:r>
            <a:r>
              <a:rPr lang="en-IN" sz="2600" dirty="0" err="1">
                <a:latin typeface="Cambria" pitchFamily="18" charset="0"/>
              </a:rPr>
              <a:t>int</a:t>
            </a:r>
            <a:r>
              <a:rPr lang="en-IN" sz="2600" dirty="0">
                <a:latin typeface="Cambria" pitchFamily="18" charset="0"/>
              </a:rPr>
              <a:t> </a:t>
            </a:r>
            <a:r>
              <a:rPr lang="en-IN" sz="2600" dirty="0" smtClean="0">
                <a:latin typeface="Cambria" pitchFamily="18" charset="0"/>
              </a:rPr>
              <a:t>[</a:t>
            </a:r>
            <a:r>
              <a:rPr lang="en-IN" sz="26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IN" sz="2600" dirty="0" smtClean="0">
                <a:latin typeface="Cambria" pitchFamily="18" charset="0"/>
              </a:rPr>
              <a:t>];</a:t>
            </a:r>
            <a:endParaRPr lang="en-IN" sz="2600" dirty="0">
              <a:latin typeface="Cambria" pitchFamily="18" charset="0"/>
            </a:endParaRPr>
          </a:p>
          <a:p>
            <a:pPr marL="658368" lvl="1" indent="-246888">
              <a:lnSpc>
                <a:spcPct val="130000"/>
              </a:lnSpc>
              <a:spcBef>
                <a:spcPts val="300"/>
              </a:spcBef>
              <a:buFont typeface="Georgia"/>
              <a:buChar char="▫"/>
            </a:pPr>
            <a:r>
              <a:rPr lang="en-IN" sz="2600" dirty="0">
                <a:latin typeface="Cambria" pitchFamily="18" charset="0"/>
              </a:rPr>
              <a:t>j[3]=new </a:t>
            </a:r>
            <a:r>
              <a:rPr lang="en-IN" sz="2600" dirty="0" err="1">
                <a:latin typeface="Cambria" pitchFamily="18" charset="0"/>
              </a:rPr>
              <a:t>int</a:t>
            </a:r>
            <a:r>
              <a:rPr lang="en-IN" sz="2600" dirty="0">
                <a:latin typeface="Cambria" pitchFamily="18" charset="0"/>
              </a:rPr>
              <a:t> </a:t>
            </a:r>
            <a:r>
              <a:rPr lang="en-IN" sz="2600" dirty="0" smtClean="0">
                <a:latin typeface="Cambria" pitchFamily="18" charset="0"/>
              </a:rPr>
              <a:t>[</a:t>
            </a:r>
            <a:r>
              <a:rPr lang="en-IN" sz="2600" dirty="0" smtClean="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IN" sz="2600" dirty="0" smtClean="0">
                <a:latin typeface="Cambria" pitchFamily="18" charset="0"/>
              </a:rPr>
              <a:t>];</a:t>
            </a:r>
            <a:endParaRPr lang="en-IN" sz="2600" dirty="0">
              <a:latin typeface="Cambri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3868698"/>
              </p:ext>
            </p:extLst>
          </p:nvPr>
        </p:nvGraphicFramePr>
        <p:xfrm>
          <a:off x="5257800" y="5029200"/>
          <a:ext cx="2255520" cy="14630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63880"/>
                <a:gridCol w="563880"/>
                <a:gridCol w="563880"/>
                <a:gridCol w="563880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5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Drawback of </a:t>
            </a:r>
            <a:r>
              <a:rPr lang="en-IN" dirty="0">
                <a:solidFill>
                  <a:srgbClr val="0000FF"/>
                </a:solidFill>
              </a:rPr>
              <a:t>Asymmetric Array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>
                <a:solidFill>
                  <a:srgbClr val="FF00FF"/>
                </a:solidFill>
              </a:rPr>
              <a:t>Uneven </a:t>
            </a:r>
            <a:r>
              <a:rPr lang="en-IN" dirty="0" smtClean="0"/>
              <a:t>– irregular multidimensional array</a:t>
            </a:r>
          </a:p>
          <a:p>
            <a:pPr lvl="1"/>
            <a:r>
              <a:rPr lang="en-IN" dirty="0" smtClean="0"/>
              <a:t>Runs </a:t>
            </a:r>
            <a:r>
              <a:rPr lang="en-IN" dirty="0" smtClean="0">
                <a:solidFill>
                  <a:srgbClr val="FF00FF"/>
                </a:solidFill>
              </a:rPr>
              <a:t>contrary</a:t>
            </a:r>
          </a:p>
          <a:p>
            <a:pPr lvl="1"/>
            <a:r>
              <a:rPr lang="en-IN" dirty="0" smtClean="0"/>
              <a:t>May </a:t>
            </a:r>
            <a:r>
              <a:rPr lang="en-IN" dirty="0" smtClean="0">
                <a:solidFill>
                  <a:srgbClr val="FF00FF"/>
                </a:solidFill>
              </a:rPr>
              <a:t>not be applicable </a:t>
            </a:r>
            <a:r>
              <a:rPr lang="en-IN" dirty="0" smtClean="0"/>
              <a:t>for many applications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Initializing M-D arrays: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2400" dirty="0" smtClean="0"/>
              <a:t>double d[ ][ ] = {	{0.0, 0.1, 0.2, 0.3} ,</a:t>
            </a:r>
          </a:p>
          <a:p>
            <a:pPr marL="109728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{1.0</a:t>
            </a:r>
            <a:r>
              <a:rPr lang="en-IN" sz="2400" dirty="0"/>
              <a:t>, </a:t>
            </a:r>
            <a:r>
              <a:rPr lang="en-IN" sz="2400" dirty="0" smtClean="0"/>
              <a:t>1.1</a:t>
            </a:r>
            <a:r>
              <a:rPr lang="en-IN" sz="2400" dirty="0"/>
              <a:t>, </a:t>
            </a:r>
            <a:r>
              <a:rPr lang="en-IN" sz="2400" dirty="0" smtClean="0"/>
              <a:t>1.2</a:t>
            </a:r>
            <a:r>
              <a:rPr lang="en-IN" sz="2400" dirty="0"/>
              <a:t>, </a:t>
            </a:r>
            <a:r>
              <a:rPr lang="en-IN" sz="2400" dirty="0" smtClean="0"/>
              <a:t>1.3</a:t>
            </a:r>
            <a:r>
              <a:rPr lang="en-IN" sz="2400" dirty="0"/>
              <a:t>} </a:t>
            </a:r>
            <a:r>
              <a:rPr lang="en-IN" sz="2400" dirty="0" smtClean="0"/>
              <a:t>,</a:t>
            </a:r>
          </a:p>
          <a:p>
            <a:pPr marL="109728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{2.0</a:t>
            </a:r>
            <a:r>
              <a:rPr lang="en-IN" sz="2400" dirty="0"/>
              <a:t>, </a:t>
            </a:r>
            <a:r>
              <a:rPr lang="en-IN" sz="2400" dirty="0" smtClean="0"/>
              <a:t>2.1</a:t>
            </a:r>
            <a:r>
              <a:rPr lang="en-IN" sz="2400" dirty="0"/>
              <a:t>, </a:t>
            </a:r>
            <a:r>
              <a:rPr lang="en-IN" sz="2400" dirty="0" smtClean="0"/>
              <a:t>2.2</a:t>
            </a:r>
            <a:r>
              <a:rPr lang="en-IN" sz="2400" dirty="0"/>
              <a:t>, </a:t>
            </a:r>
            <a:r>
              <a:rPr lang="en-IN" sz="2400" dirty="0" smtClean="0"/>
              <a:t>2.3</a:t>
            </a:r>
            <a:r>
              <a:rPr lang="en-IN" sz="2400" dirty="0"/>
              <a:t>} </a:t>
            </a:r>
            <a:r>
              <a:rPr lang="en-IN" sz="2400" dirty="0" smtClean="0"/>
              <a:t>,         };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432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3200" dirty="0" smtClean="0"/>
              <a:t>Write a program to create 3 dimensional array</a:t>
            </a:r>
            <a:r>
              <a:rPr lang="en-IN" sz="3200" dirty="0" smtClean="0"/>
              <a:t>. </a:t>
            </a:r>
          </a:p>
          <a:p>
            <a:pPr marL="109728" indent="0">
              <a:buNone/>
            </a:pPr>
            <a:r>
              <a:rPr lang="en-IN" sz="3200" dirty="0" smtClean="0"/>
              <a:t>Display it with suitable values as: </a:t>
            </a:r>
            <a:r>
              <a:rPr lang="en-IN" sz="3200" dirty="0" err="1" smtClean="0"/>
              <a:t>i</a:t>
            </a:r>
            <a:r>
              <a:rPr lang="en-IN" sz="3200" dirty="0" smtClean="0"/>
              <a:t> * j * k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10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8 primitive (simple) data types </a:t>
            </a:r>
            <a:r>
              <a:rPr lang="en-US" dirty="0" smtClean="0"/>
              <a:t>– categorized into 4 groups: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Boolean</a:t>
            </a:r>
          </a:p>
          <a:p>
            <a:r>
              <a:rPr lang="en-US" dirty="0" smtClean="0"/>
              <a:t>Called as primitive because</a:t>
            </a:r>
          </a:p>
          <a:p>
            <a:pPr lvl="1"/>
            <a:r>
              <a:rPr lang="en-US" dirty="0" smtClean="0"/>
              <a:t>These types can be </a:t>
            </a:r>
            <a:r>
              <a:rPr lang="en-US" dirty="0" smtClean="0">
                <a:solidFill>
                  <a:srgbClr val="0000FF"/>
                </a:solidFill>
              </a:rPr>
              <a:t>used as it is </a:t>
            </a:r>
          </a:p>
          <a:p>
            <a:pPr lvl="1"/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form the basis</a:t>
            </a:r>
            <a:r>
              <a:rPr lang="en-US" dirty="0" smtClean="0"/>
              <a:t> for all other types</a:t>
            </a:r>
          </a:p>
          <a:p>
            <a:r>
              <a:rPr lang="en-US" dirty="0" smtClean="0"/>
              <a:t>Represent </a:t>
            </a:r>
            <a:r>
              <a:rPr lang="en-US" dirty="0" smtClean="0">
                <a:solidFill>
                  <a:srgbClr val="0000FF"/>
                </a:solidFill>
              </a:rPr>
              <a:t>single values </a:t>
            </a:r>
            <a:r>
              <a:rPr lang="en-US" dirty="0" smtClean="0"/>
              <a:t>– not complex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Byte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FF"/>
                </a:solidFill>
              </a:rPr>
              <a:t>1-byte </a:t>
            </a:r>
            <a:r>
              <a:rPr lang="en-US" dirty="0" smtClean="0"/>
              <a:t>integer (-128 to +127)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Short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FF"/>
                </a:solidFill>
              </a:rPr>
              <a:t>2-byte</a:t>
            </a:r>
            <a:r>
              <a:rPr lang="en-US" dirty="0" smtClean="0"/>
              <a:t> integer (-32,768 to +32,767)</a:t>
            </a:r>
          </a:p>
          <a:p>
            <a:pPr>
              <a:defRPr/>
            </a:pP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/>
              <a:t> – the default declaration – </a:t>
            </a:r>
            <a:r>
              <a:rPr lang="en-US" dirty="0" smtClean="0">
                <a:solidFill>
                  <a:srgbClr val="FF00FF"/>
                </a:solidFill>
              </a:rPr>
              <a:t>4-byte</a:t>
            </a:r>
            <a:r>
              <a:rPr lang="en-US" dirty="0" smtClean="0"/>
              <a:t> integer </a:t>
            </a:r>
          </a:p>
          <a:p>
            <a:pPr lvl="1">
              <a:defRPr/>
            </a:pPr>
            <a:r>
              <a:rPr lang="en-US" dirty="0" smtClean="0"/>
              <a:t>Ranges between -2,147,483,648 to +2,147,483,647</a:t>
            </a:r>
          </a:p>
          <a:p>
            <a:pPr lvl="1">
              <a:defRPr/>
            </a:pPr>
            <a:r>
              <a:rPr lang="en-US" dirty="0" smtClean="0"/>
              <a:t>“byte” and “short” are not used in looping statements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Long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FF"/>
                </a:solidFill>
              </a:rPr>
              <a:t>8-byte</a:t>
            </a:r>
            <a:r>
              <a:rPr lang="en-US" dirty="0" smtClean="0"/>
              <a:t> integer</a:t>
            </a:r>
          </a:p>
          <a:p>
            <a:pPr lvl="1">
              <a:defRPr/>
            </a:pPr>
            <a:r>
              <a:rPr lang="en-US" dirty="0" smtClean="0"/>
              <a:t>Used for large values like real time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1.b Floating Point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real numbers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Single precision </a:t>
            </a:r>
            <a:r>
              <a:rPr lang="en-US" dirty="0" smtClean="0"/>
              <a:t>values -</a:t>
            </a:r>
            <a:r>
              <a:rPr lang="en-US" dirty="0" smtClean="0">
                <a:solidFill>
                  <a:srgbClr val="0000FF"/>
                </a:solidFill>
              </a:rPr>
              <a:t>32 bits of storage</a:t>
            </a:r>
          </a:p>
          <a:p>
            <a:pPr lvl="1"/>
            <a:r>
              <a:rPr lang="en-US" dirty="0" smtClean="0"/>
              <a:t>Used when large degree of precision is not required</a:t>
            </a:r>
          </a:p>
          <a:p>
            <a:pPr lvl="1"/>
            <a:r>
              <a:rPr lang="en-US" dirty="0" smtClean="0"/>
              <a:t>Represents dollars, rupees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Double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solidFill>
                  <a:srgbClr val="0000FF"/>
                </a:solidFill>
              </a:rPr>
              <a:t>64 bits of storage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Double precision</a:t>
            </a:r>
          </a:p>
          <a:p>
            <a:pPr lvl="1"/>
            <a:r>
              <a:rPr lang="en-US" dirty="0" smtClean="0"/>
              <a:t>Faster than single precision in modern processors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 its 8 bits wide</a:t>
            </a:r>
          </a:p>
          <a:p>
            <a:r>
              <a:rPr lang="en-US" dirty="0" smtClean="0"/>
              <a:t>In Java – it uses </a:t>
            </a:r>
            <a:r>
              <a:rPr lang="en-US" dirty="0" smtClean="0">
                <a:solidFill>
                  <a:srgbClr val="FF0000"/>
                </a:solidFill>
              </a:rPr>
              <a:t>UNICODE</a:t>
            </a:r>
            <a:r>
              <a:rPr lang="en-US" dirty="0" smtClean="0">
                <a:solidFill>
                  <a:srgbClr val="00B0F0"/>
                </a:solidFill>
              </a:rPr>
              <a:t> representation = 16 bits</a:t>
            </a:r>
          </a:p>
          <a:p>
            <a:pPr lvl="1"/>
            <a:r>
              <a:rPr lang="en-US" dirty="0" smtClean="0"/>
              <a:t>Unicode defines a </a:t>
            </a:r>
            <a:r>
              <a:rPr lang="en-US" dirty="0" smtClean="0">
                <a:solidFill>
                  <a:srgbClr val="00B0F0"/>
                </a:solidFill>
              </a:rPr>
              <a:t>fully international character set </a:t>
            </a:r>
            <a:r>
              <a:rPr lang="en-US" dirty="0" smtClean="0"/>
              <a:t>that can represent all of the chars found in human languages</a:t>
            </a:r>
          </a:p>
          <a:p>
            <a:r>
              <a:rPr lang="en-US" dirty="0" smtClean="0"/>
              <a:t>Range = 0-65536</a:t>
            </a:r>
          </a:p>
          <a:p>
            <a:r>
              <a:rPr lang="en-US" dirty="0" smtClean="0"/>
              <a:t>Other char forms: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ASCII (0-127) and ISO-Latin-1 (0-255)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rgbClr val="CC0000"/>
                </a:solidFill>
              </a:rPr>
              <a:t>logical values </a:t>
            </a:r>
            <a:r>
              <a:rPr lang="en-US" dirty="0" smtClean="0"/>
              <a:t>(true/ false)</a:t>
            </a:r>
          </a:p>
          <a:p>
            <a:r>
              <a:rPr lang="en-US" dirty="0" smtClean="0"/>
              <a:t>It’s a data type </a:t>
            </a:r>
            <a:r>
              <a:rPr lang="en-US" dirty="0" smtClean="0">
                <a:solidFill>
                  <a:srgbClr val="CC0000"/>
                </a:solidFill>
              </a:rPr>
              <a:t>returned by all relational operators </a:t>
            </a:r>
            <a:r>
              <a:rPr lang="en-US" dirty="0" smtClean="0"/>
              <a:t>(&lt;,&gt;,=,…)</a:t>
            </a:r>
          </a:p>
          <a:p>
            <a:r>
              <a:rPr lang="en-US" dirty="0" smtClean="0"/>
              <a:t>Also used in </a:t>
            </a:r>
            <a:r>
              <a:rPr lang="en-US" dirty="0" smtClean="0">
                <a:solidFill>
                  <a:srgbClr val="CC0000"/>
                </a:solidFill>
              </a:rPr>
              <a:t>conditional statements </a:t>
            </a:r>
            <a:r>
              <a:rPr lang="en-US" dirty="0" smtClean="0"/>
              <a:t>– controlling looping statements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Literals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Integer</a:t>
            </a:r>
          </a:p>
          <a:p>
            <a:pPr lvl="1"/>
            <a:r>
              <a:rPr lang="en-US" dirty="0" smtClean="0"/>
              <a:t>Whole numbers (1,50,600) </a:t>
            </a:r>
            <a:r>
              <a:rPr lang="en-US" dirty="0" smtClean="0">
                <a:sym typeface="Wingdings" pitchFamily="2" charset="2"/>
              </a:rPr>
              <a:t> Base 10 – decimal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Leading 0 (05,03,01)  Base 8 – Octal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Leading 0x (0x5,0x9,0xA)  Base 16 – hexadecimal</a:t>
            </a:r>
          </a:p>
          <a:p>
            <a:r>
              <a:rPr lang="en-US" dirty="0" smtClean="0">
                <a:solidFill>
                  <a:srgbClr val="008000"/>
                </a:solidFill>
                <a:sym typeface="Wingdings" pitchFamily="2" charset="2"/>
              </a:rPr>
              <a:t>Floating-point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Standard notation: 2.0,5.1,7.89858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Scientific notation: 6.002E23 = 6.022x10</a:t>
            </a:r>
            <a:r>
              <a:rPr lang="en-US" baseline="30000" dirty="0" smtClean="0">
                <a:sym typeface="Wingdings" pitchFamily="2" charset="2"/>
              </a:rPr>
              <a:t>23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			31415E-05 = 31415x10</a:t>
            </a:r>
            <a:r>
              <a:rPr lang="en-US" baseline="30000" dirty="0" smtClean="0">
                <a:sym typeface="Wingdings" pitchFamily="2" charset="2"/>
              </a:rPr>
              <a:t>-5</a:t>
            </a:r>
            <a:endParaRPr lang="en-US"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Literals (values)…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Boolean</a:t>
            </a:r>
          </a:p>
          <a:p>
            <a:pPr lvl="1"/>
            <a:r>
              <a:rPr lang="en-US" dirty="0" smtClean="0"/>
              <a:t>True/false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olidFill>
                  <a:srgbClr val="008000"/>
                </a:solidFill>
                <a:sym typeface="Wingdings" pitchFamily="2" charset="2"/>
              </a:rPr>
              <a:t>Character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Unicode char set; ‘a’, ‘@’, ‘\n’, ‘\t’</a:t>
            </a:r>
          </a:p>
          <a:p>
            <a:r>
              <a:rPr lang="en-US" dirty="0" smtClean="0">
                <a:solidFill>
                  <a:srgbClr val="008000"/>
                </a:solidFill>
                <a:sym typeface="Wingdings" pitchFamily="2" charset="2"/>
              </a:rPr>
              <a:t>String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 sequence of chars within “..”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2153</TotalTime>
  <Words>1047</Words>
  <Application>Microsoft Office PowerPoint</Application>
  <PresentationFormat>On-screen Show (4:3)</PresentationFormat>
  <Paragraphs>244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Java Programming – Unit I  Data types, Variables and Arrays   – Chapter 3</vt:lpstr>
      <vt:lpstr>Contents</vt:lpstr>
      <vt:lpstr>1. The Primitive Data types</vt:lpstr>
      <vt:lpstr>1.a Integers</vt:lpstr>
      <vt:lpstr>1.b Floating Point Types</vt:lpstr>
      <vt:lpstr>1.c Characters</vt:lpstr>
      <vt:lpstr>1.d Boolean</vt:lpstr>
      <vt:lpstr>2. Literals (values)</vt:lpstr>
      <vt:lpstr>2. Literals (values)…</vt:lpstr>
      <vt:lpstr>3. Variables</vt:lpstr>
      <vt:lpstr>3. Variables…</vt:lpstr>
      <vt:lpstr>Slide 12</vt:lpstr>
      <vt:lpstr>4. Type Conversion and Casting</vt:lpstr>
      <vt:lpstr>4. Type Conversion and Casting</vt:lpstr>
      <vt:lpstr>Truncation</vt:lpstr>
      <vt:lpstr>Type Promotions in Expressions</vt:lpstr>
      <vt:lpstr>Type Promotion Rules</vt:lpstr>
      <vt:lpstr>Tutorial 1</vt:lpstr>
      <vt:lpstr>Arrays</vt:lpstr>
      <vt:lpstr>Arrays…</vt:lpstr>
      <vt:lpstr>Arrays…</vt:lpstr>
      <vt:lpstr>Arrays…</vt:lpstr>
      <vt:lpstr>Arrays…</vt:lpstr>
      <vt:lpstr>Tutorial - II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334</cp:revision>
  <dcterms:created xsi:type="dcterms:W3CDTF">2006-08-16T00:00:00Z</dcterms:created>
  <dcterms:modified xsi:type="dcterms:W3CDTF">2015-07-13T04:13:42Z</dcterms:modified>
</cp:coreProperties>
</file>