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7434"/>
    <a:srgbClr val="CC0000"/>
    <a:srgbClr val="FF66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CBDD-0DA9-406A-8C1B-FCD53569FD67}" type="datetimeFigureOut">
              <a:rPr lang="en-US" smtClean="0"/>
              <a:pPr/>
              <a:t>21/Jun/2019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FD3EC-5B82-486F-B28D-0553EAA0E2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9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4523F54-0CC5-4451-B62C-B0742E0AA516}" type="datetime3">
              <a:rPr lang="en-US" smtClean="0"/>
              <a:pPr/>
              <a:t>21 June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F87D-3516-4136-9B97-D017A0C1E62E}" type="datetime3">
              <a:rPr lang="en-US" smtClean="0"/>
              <a:pPr/>
              <a:t>21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8BDD-D1C2-456A-95A7-E39F06194BAD}" type="datetime3">
              <a:rPr lang="en-US" smtClean="0"/>
              <a:pPr/>
              <a:t>21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17A-1D7F-4701-941A-8FBEBB36FE93}" type="datetime3">
              <a:rPr lang="en-US" smtClean="0"/>
              <a:pPr/>
              <a:t>21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0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A62-127C-496D-A905-EE032F3E6E6A}" type="datetime3">
              <a:rPr lang="en-US" smtClean="0"/>
              <a:pPr/>
              <a:t>21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7302-75BB-4F61-B0BC-6E89A509714D}" type="datetime3">
              <a:rPr lang="en-US" smtClean="0"/>
              <a:pPr/>
              <a:t>21 June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9046B2-38C6-4089-964F-D482743CC5D7}" type="datetime3">
              <a:rPr lang="en-US" smtClean="0"/>
              <a:pPr/>
              <a:t>21 June 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B985707-45EB-499C-91A9-DBD8F840D264}" type="datetime3">
              <a:rPr lang="en-US" smtClean="0"/>
              <a:pPr/>
              <a:t>21 June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09C6-28E6-4848-B18D-83BD7B1997F8}" type="datetime3">
              <a:rPr lang="en-US" smtClean="0"/>
              <a:pPr/>
              <a:t>21 June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3971-152E-48BA-B045-CAAC395AE262}" type="datetime3">
              <a:rPr lang="en-US" smtClean="0"/>
              <a:pPr/>
              <a:t>21 June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5B9A-73A0-4426-A8B1-95A944F32342}" type="datetime3">
              <a:rPr lang="en-US" smtClean="0"/>
              <a:pPr/>
              <a:t>21 June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2286000" y="6248400"/>
            <a:ext cx="1219200" cy="457200"/>
          </a:xfrm>
          <a:prstGeom prst="rect">
            <a:avLst/>
          </a:prstGeom>
        </p:spPr>
        <p:txBody>
          <a:bodyPr vert="horz" anchor="b" anchorCtr="0"/>
          <a:lstStyle>
            <a:lvl1pPr algn="r" eaLnBrk="1" latinLnBrk="0" hangingPunct="1">
              <a:defRPr kumimoji="0" sz="1050">
                <a:solidFill>
                  <a:schemeClr val="accent2"/>
                </a:solidFill>
              </a:defRPr>
            </a:lvl1pPr>
          </a:lstStyle>
          <a:p>
            <a:fld id="{C2856B47-3A99-433D-87AD-3FB1A0104C93}" type="datetime3">
              <a:rPr lang="en-US" smtClean="0"/>
              <a:pPr/>
              <a:t>21 June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1688680" cy="457200"/>
          </a:xfrm>
          <a:prstGeom prst="rect">
            <a:avLst/>
          </a:prstGeom>
        </p:spPr>
        <p:txBody>
          <a:bodyPr vert="horz" anchor="b" anchorCtr="0"/>
          <a:lstStyle>
            <a:lvl1pPr algn="r" eaLnBrk="1" latinLnBrk="0" hangingPunct="1">
              <a:defRPr kumimoji="0" sz="105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848600" y="6351896"/>
            <a:ext cx="970506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accent3">
              <a:lumMod val="75000"/>
            </a:schemeClr>
          </a:solidFill>
          <a:latin typeface="Cambria" pitchFamily="18" charset="0"/>
          <a:ea typeface="+mj-ea"/>
          <a:cs typeface="+mj-cs"/>
        </a:defRPr>
      </a:lvl1pPr>
    </p:titleStyle>
    <p:bodyStyle>
      <a:lvl1pPr marL="365760" indent="-256032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•"/>
        <a:defRPr kumimoji="0"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658368" indent="-246888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▫"/>
        <a:defRPr kumimoji="0" sz="26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923544" indent="-219456" algn="l" rtl="0" eaLnBrk="1" latinLnBrk="0" hangingPunct="1">
        <a:lnSpc>
          <a:spcPct val="130000"/>
        </a:lnSpc>
        <a:spcBef>
          <a:spcPts val="300"/>
        </a:spcBef>
        <a:buClrTx/>
        <a:buFont typeface="Wingdings 2"/>
        <a:buChar char=""/>
        <a:defRPr kumimoji="0"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179576" indent="-201168" algn="l" rtl="0" eaLnBrk="1" latinLnBrk="0" hangingPunct="1">
        <a:lnSpc>
          <a:spcPct val="130000"/>
        </a:lnSpc>
        <a:spcBef>
          <a:spcPts val="300"/>
        </a:spcBef>
        <a:buClrTx/>
        <a:buFont typeface="Wingdings 2"/>
        <a:buChar char=""/>
        <a:defRPr kumimoji="0" sz="22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1389888" indent="-182880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▫"/>
        <a:defRPr kumimoji="0"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458200" cy="2362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Unit I – Chapter </a:t>
            </a:r>
            <a:r>
              <a:rPr lang="en-US" sz="3600" dirty="0"/>
              <a:t>4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Operators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7. Operator Precedence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Starts with ( ) and [ ]</a:t>
            </a:r>
          </a:p>
          <a:p>
            <a:r>
              <a:rPr lang="en-IN" dirty="0" smtClean="0">
                <a:solidFill>
                  <a:srgbClr val="FF00FF"/>
                </a:solidFill>
              </a:rPr>
              <a:t>++ (postfix);  -- (postfix)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++ (prefix); --(prefix), ~, !, + (unary), - (unary), (type cast)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*, /, %</a:t>
            </a:r>
          </a:p>
          <a:p>
            <a:r>
              <a:rPr lang="en-IN" dirty="0" smtClean="0">
                <a:solidFill>
                  <a:srgbClr val="007434"/>
                </a:solidFill>
              </a:rPr>
              <a:t>+ (addition), - (minus)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&gt;&gt;, &gt;&gt;&gt;, &lt;&lt;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Statements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CHAPTER - 5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Selection Statements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</a:t>
            </a:r>
          </a:p>
          <a:p>
            <a:r>
              <a:rPr lang="en-IN" dirty="0" smtClean="0"/>
              <a:t>Else-if</a:t>
            </a:r>
          </a:p>
          <a:p>
            <a:r>
              <a:rPr lang="en-IN" dirty="0" smtClean="0"/>
              <a:t>Else-if ladder</a:t>
            </a:r>
          </a:p>
          <a:p>
            <a:r>
              <a:rPr lang="en-IN" dirty="0" smtClean="0"/>
              <a:t>Switch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Iteration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</a:t>
            </a:r>
          </a:p>
          <a:p>
            <a:r>
              <a:rPr lang="en-IN" dirty="0" smtClean="0"/>
              <a:t>Do-while</a:t>
            </a:r>
          </a:p>
          <a:p>
            <a:r>
              <a:rPr lang="en-IN" dirty="0" smtClean="0"/>
              <a:t>For</a:t>
            </a:r>
          </a:p>
          <a:p>
            <a:r>
              <a:rPr lang="en-IN" dirty="0" smtClean="0"/>
              <a:t>Nested Loops (nested for)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Jump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break</a:t>
            </a:r>
          </a:p>
          <a:p>
            <a:r>
              <a:rPr lang="en-IN" dirty="0" smtClean="0"/>
              <a:t>Using continue</a:t>
            </a:r>
          </a:p>
          <a:p>
            <a:r>
              <a:rPr lang="en-IN" dirty="0" smtClean="0"/>
              <a:t>Using return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12954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smtClean="0">
                <a:latin typeface="Cambria" pitchFamily="18" charset="0"/>
              </a:rPr>
              <a:t>class sample</a:t>
            </a:r>
          </a:p>
          <a:p>
            <a:r>
              <a:rPr lang="en-IN" sz="2000" dirty="0" smtClean="0">
                <a:latin typeface="Cambria" pitchFamily="18" charset="0"/>
              </a:rPr>
              <a:t>{</a:t>
            </a:r>
          </a:p>
          <a:p>
            <a:r>
              <a:rPr lang="en-IN" sz="2000" dirty="0" smtClean="0">
                <a:latin typeface="Cambria" pitchFamily="18" charset="0"/>
              </a:rPr>
              <a:t>public static void main(String </a:t>
            </a:r>
            <a:r>
              <a:rPr lang="en-IN" sz="2000" dirty="0" err="1" smtClean="0">
                <a:latin typeface="Cambria" pitchFamily="18" charset="0"/>
              </a:rPr>
              <a:t>args</a:t>
            </a:r>
            <a:r>
              <a:rPr lang="en-IN" sz="2000" dirty="0" smtClean="0">
                <a:latin typeface="Cambria" pitchFamily="18" charset="0"/>
              </a:rPr>
              <a:t>[])</a:t>
            </a:r>
          </a:p>
          <a:p>
            <a:r>
              <a:rPr lang="en-IN" sz="2000" dirty="0" smtClean="0">
                <a:latin typeface="Cambria" pitchFamily="18" charset="0"/>
              </a:rPr>
              <a:t>{</a:t>
            </a:r>
          </a:p>
          <a:p>
            <a:r>
              <a:rPr lang="en-IN" sz="2000" dirty="0" smtClean="0">
                <a:latin typeface="Cambria" pitchFamily="18" charset="0"/>
              </a:rPr>
              <a:t>	</a:t>
            </a:r>
            <a:r>
              <a:rPr lang="en-IN" sz="2000" dirty="0" err="1" smtClean="0">
                <a:latin typeface="Cambria" pitchFamily="18" charset="0"/>
              </a:rPr>
              <a:t>int</a:t>
            </a:r>
            <a:r>
              <a:rPr lang="en-IN" sz="2000" dirty="0" smtClean="0">
                <a:latin typeface="Cambria" pitchFamily="18" charset="0"/>
              </a:rPr>
              <a:t> </a:t>
            </a:r>
            <a:r>
              <a:rPr lang="en-IN" sz="2000" dirty="0" err="1" smtClean="0">
                <a:latin typeface="Cambria" pitchFamily="18" charset="0"/>
              </a:rPr>
              <a:t>i</a:t>
            </a:r>
            <a:r>
              <a:rPr lang="en-IN" sz="2000" dirty="0" smtClean="0">
                <a:latin typeface="Cambria" pitchFamily="18" charset="0"/>
              </a:rPr>
              <a:t>;</a:t>
            </a:r>
          </a:p>
          <a:p>
            <a:r>
              <a:rPr lang="en-IN" sz="2000" dirty="0" smtClean="0">
                <a:latin typeface="Cambria" pitchFamily="18" charset="0"/>
              </a:rPr>
              <a:t>	</a:t>
            </a:r>
            <a:r>
              <a:rPr lang="en-IN" sz="2000" dirty="0" smtClean="0">
                <a:solidFill>
                  <a:srgbClr val="FF0000"/>
                </a:solidFill>
                <a:latin typeface="Cambria" pitchFamily="18" charset="0"/>
              </a:rPr>
              <a:t>for(</a:t>
            </a:r>
            <a:r>
              <a:rPr lang="en-IN" sz="2000" dirty="0" err="1" smtClean="0">
                <a:solidFill>
                  <a:srgbClr val="FF0000"/>
                </a:solidFill>
                <a:latin typeface="Cambria" pitchFamily="18" charset="0"/>
              </a:rPr>
              <a:t>i</a:t>
            </a:r>
            <a:r>
              <a:rPr lang="en-IN" sz="2000" dirty="0" smtClean="0">
                <a:solidFill>
                  <a:srgbClr val="FF0000"/>
                </a:solidFill>
                <a:latin typeface="Cambria" pitchFamily="18" charset="0"/>
              </a:rPr>
              <a:t>=0;i&lt;10;i++)</a:t>
            </a:r>
          </a:p>
          <a:p>
            <a:r>
              <a:rPr lang="en-IN" sz="2000" dirty="0" smtClean="0">
                <a:latin typeface="Cambria" pitchFamily="18" charset="0"/>
              </a:rPr>
              <a:t>	{</a:t>
            </a:r>
          </a:p>
          <a:p>
            <a:r>
              <a:rPr lang="en-IN" sz="2000" dirty="0" smtClean="0">
                <a:latin typeface="Cambria" pitchFamily="18" charset="0"/>
              </a:rPr>
              <a:t>	</a:t>
            </a:r>
            <a:r>
              <a:rPr lang="en-IN" sz="2000" dirty="0" err="1" smtClean="0">
                <a:solidFill>
                  <a:srgbClr val="FF0000"/>
                </a:solidFill>
                <a:latin typeface="Cambria" pitchFamily="18" charset="0"/>
              </a:rPr>
              <a:t>System.out.print</a:t>
            </a:r>
            <a:r>
              <a:rPr lang="en-IN" sz="2000" dirty="0" smtClean="0">
                <a:solidFill>
                  <a:srgbClr val="FF0000"/>
                </a:solidFill>
                <a:latin typeface="Cambria" pitchFamily="18" charset="0"/>
              </a:rPr>
              <a:t>(</a:t>
            </a:r>
            <a:r>
              <a:rPr lang="en-IN" sz="2000" dirty="0" err="1" smtClean="0">
                <a:solidFill>
                  <a:srgbClr val="FF0000"/>
                </a:solidFill>
                <a:latin typeface="Cambria" pitchFamily="18" charset="0"/>
              </a:rPr>
              <a:t>i</a:t>
            </a:r>
            <a:r>
              <a:rPr lang="en-IN" sz="2000" dirty="0" smtClean="0">
                <a:solidFill>
                  <a:srgbClr val="FF0000"/>
                </a:solidFill>
                <a:latin typeface="Cambria" pitchFamily="18" charset="0"/>
              </a:rPr>
              <a:t>+"\t");</a:t>
            </a:r>
          </a:p>
          <a:p>
            <a:r>
              <a:rPr lang="en-IN" sz="2000" dirty="0" smtClean="0">
                <a:latin typeface="Cambria" pitchFamily="18" charset="0"/>
              </a:rPr>
              <a:t>	</a:t>
            </a:r>
            <a:r>
              <a:rPr lang="en-IN" sz="2000" dirty="0" smtClean="0">
                <a:solidFill>
                  <a:srgbClr val="0000FF"/>
                </a:solidFill>
                <a:latin typeface="Cambria" pitchFamily="18" charset="0"/>
              </a:rPr>
              <a:t>if(i%2==0) </a:t>
            </a:r>
          </a:p>
          <a:p>
            <a:r>
              <a:rPr lang="en-IN" sz="2000" dirty="0" smtClean="0">
                <a:latin typeface="Cambria" pitchFamily="18" charset="0"/>
              </a:rPr>
              <a:t>		</a:t>
            </a:r>
            <a:r>
              <a:rPr lang="en-IN" sz="2000" dirty="0" smtClean="0">
                <a:solidFill>
                  <a:srgbClr val="0000FF"/>
                </a:solidFill>
                <a:latin typeface="Cambria" pitchFamily="18" charset="0"/>
              </a:rPr>
              <a:t>continue;</a:t>
            </a:r>
          </a:p>
          <a:p>
            <a:r>
              <a:rPr lang="en-IN" sz="2000" dirty="0" smtClean="0">
                <a:latin typeface="Cambria" pitchFamily="18" charset="0"/>
              </a:rPr>
              <a:t>	</a:t>
            </a:r>
            <a:r>
              <a:rPr lang="en-IN" sz="2000" dirty="0" err="1" smtClean="0">
                <a:solidFill>
                  <a:srgbClr val="FF00FF"/>
                </a:solidFill>
                <a:latin typeface="Cambria" pitchFamily="18" charset="0"/>
              </a:rPr>
              <a:t>System.out.println</a:t>
            </a:r>
            <a:r>
              <a:rPr lang="en-IN" sz="2000" dirty="0" smtClean="0">
                <a:solidFill>
                  <a:srgbClr val="FF00FF"/>
                </a:solidFill>
                <a:latin typeface="Cambria" pitchFamily="18" charset="0"/>
              </a:rPr>
              <a:t>("");</a:t>
            </a:r>
          </a:p>
          <a:p>
            <a:r>
              <a:rPr lang="en-IN" sz="2000" dirty="0" smtClean="0">
                <a:latin typeface="Cambria" pitchFamily="18" charset="0"/>
              </a:rPr>
              <a:t>	}</a:t>
            </a:r>
          </a:p>
          <a:p>
            <a:r>
              <a:rPr lang="en-IN" sz="2000" dirty="0" smtClean="0">
                <a:latin typeface="Cambria" pitchFamily="18" charset="0"/>
              </a:rPr>
              <a:t>}</a:t>
            </a:r>
          </a:p>
          <a:p>
            <a:r>
              <a:rPr lang="en-IN" sz="2000" dirty="0" smtClean="0">
                <a:latin typeface="Cambria" pitchFamily="18" charset="0"/>
              </a:rPr>
              <a:t>}</a:t>
            </a:r>
            <a:endParaRPr lang="en-IN" sz="2000" dirty="0"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9370" t="21875" r="50220" b="57292"/>
          <a:stretch>
            <a:fillRect/>
          </a:stretch>
        </p:blipFill>
        <p:spPr bwMode="auto">
          <a:xfrm>
            <a:off x="0" y="4876800"/>
            <a:ext cx="6400800" cy="185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operators supported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Arithmetic Operators</a:t>
            </a:r>
          </a:p>
          <a:p>
            <a:r>
              <a:rPr lang="en-IN" dirty="0" smtClean="0"/>
              <a:t>Bitwise Operators</a:t>
            </a:r>
          </a:p>
          <a:p>
            <a:r>
              <a:rPr lang="en-IN" dirty="0" smtClean="0"/>
              <a:t>Relational</a:t>
            </a:r>
            <a:r>
              <a:rPr lang="en-IN" dirty="0"/>
              <a:t> </a:t>
            </a:r>
            <a:r>
              <a:rPr lang="en-IN" dirty="0" smtClean="0"/>
              <a:t>Operators</a:t>
            </a:r>
          </a:p>
          <a:p>
            <a:r>
              <a:rPr lang="en-IN" dirty="0" smtClean="0"/>
              <a:t>Boolean Logical</a:t>
            </a:r>
            <a:r>
              <a:rPr lang="en-IN" dirty="0"/>
              <a:t> </a:t>
            </a:r>
            <a:r>
              <a:rPr lang="en-IN" dirty="0" smtClean="0"/>
              <a:t>Operators</a:t>
            </a:r>
          </a:p>
          <a:p>
            <a:r>
              <a:rPr lang="en-IN" dirty="0" smtClean="0"/>
              <a:t>Assignment</a:t>
            </a:r>
            <a:r>
              <a:rPr lang="en-IN" dirty="0"/>
              <a:t> </a:t>
            </a:r>
            <a:r>
              <a:rPr lang="en-IN" dirty="0" smtClean="0"/>
              <a:t>Operator</a:t>
            </a:r>
          </a:p>
          <a:p>
            <a:r>
              <a:rPr lang="en-IN" dirty="0" smtClean="0"/>
              <a:t>? Operator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Arithmetic</a:t>
            </a:r>
            <a:r>
              <a:rPr lang="en-IN" dirty="0"/>
              <a:t>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Basic Arithmetic operators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smtClean="0"/>
              <a:t>+, - , *, /, Negation(-)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Modulus Operator </a:t>
            </a:r>
            <a:r>
              <a:rPr lang="en-IN" dirty="0" smtClean="0">
                <a:sym typeface="Wingdings" pitchFamily="2" charset="2"/>
              </a:rPr>
              <a:t> % (returns the reminder)</a:t>
            </a:r>
          </a:p>
          <a:p>
            <a:r>
              <a:rPr lang="en-IN" dirty="0" smtClean="0">
                <a:solidFill>
                  <a:srgbClr val="FF0000"/>
                </a:solidFill>
                <a:sym typeface="Wingdings" pitchFamily="2" charset="2"/>
              </a:rPr>
              <a:t>Arithmetic compound assignment operators </a:t>
            </a:r>
            <a:r>
              <a:rPr lang="en-IN" dirty="0" smtClean="0">
                <a:sym typeface="Wingdings" pitchFamily="2" charset="2"/>
              </a:rPr>
              <a:t> a+=4  a=a+4;    a%=2  a=a%2;</a:t>
            </a:r>
          </a:p>
          <a:p>
            <a:r>
              <a:rPr lang="en-IN" dirty="0" smtClean="0">
                <a:solidFill>
                  <a:srgbClr val="FF0000"/>
                </a:solidFill>
                <a:sym typeface="Wingdings" pitchFamily="2" charset="2"/>
              </a:rPr>
              <a:t>Increment and decrement </a:t>
            </a:r>
            <a:r>
              <a:rPr lang="en-IN" dirty="0" smtClean="0">
                <a:sym typeface="Wingdings" pitchFamily="2" charset="2"/>
              </a:rPr>
              <a:t> ++, --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2 forms:</a:t>
            </a:r>
          </a:p>
          <a:p>
            <a:pPr lvl="2"/>
            <a:r>
              <a:rPr lang="en-IN" dirty="0" smtClean="0">
                <a:solidFill>
                  <a:srgbClr val="0000FF"/>
                </a:solidFill>
                <a:sym typeface="Wingdings" pitchFamily="2" charset="2"/>
              </a:rPr>
              <a:t>Postfix form  a++ </a:t>
            </a:r>
            <a:r>
              <a:rPr lang="en-IN" dirty="0" smtClean="0">
                <a:sym typeface="Wingdings" pitchFamily="2" charset="2"/>
              </a:rPr>
              <a:t>= here the previous value is obtained and then operated</a:t>
            </a:r>
          </a:p>
          <a:p>
            <a:pPr lvl="2"/>
            <a:r>
              <a:rPr lang="en-IN" dirty="0" smtClean="0">
                <a:solidFill>
                  <a:srgbClr val="0000FF"/>
                </a:solidFill>
                <a:sym typeface="Wingdings" pitchFamily="2" charset="2"/>
              </a:rPr>
              <a:t>Prefix form  ++a </a:t>
            </a:r>
            <a:r>
              <a:rPr lang="en-IN" dirty="0" smtClean="0">
                <a:sym typeface="Wingdings" pitchFamily="2" charset="2"/>
              </a:rPr>
              <a:t>= the operand is incremented, before the value is obtained for use.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Arithmetic Operators…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 i=10, j=20;</a:t>
            </a:r>
          </a:p>
          <a:p>
            <a:r>
              <a:rPr lang="en-IN" dirty="0" smtClean="0"/>
              <a:t>SOP(i++); </a:t>
            </a:r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SOP(j++);</a:t>
            </a:r>
          </a:p>
          <a:p>
            <a:r>
              <a:rPr lang="en-IN" dirty="0" smtClean="0">
                <a:sym typeface="Wingdings" pitchFamily="2" charset="2"/>
              </a:rPr>
              <a:t>SOP(i); </a:t>
            </a:r>
          </a:p>
          <a:p>
            <a:r>
              <a:rPr lang="en-IN" dirty="0" smtClean="0">
                <a:sym typeface="Wingdings" pitchFamily="2" charset="2"/>
              </a:rPr>
              <a:t>SOP(j); </a:t>
            </a:r>
          </a:p>
          <a:p>
            <a:r>
              <a:rPr lang="en-IN" dirty="0" smtClean="0">
                <a:sym typeface="Wingdings" pitchFamily="2" charset="2"/>
              </a:rPr>
              <a:t>SOP(++i); </a:t>
            </a:r>
          </a:p>
          <a:p>
            <a:r>
              <a:rPr lang="en-IN" dirty="0" smtClean="0">
                <a:sym typeface="Wingdings" pitchFamily="2" charset="2"/>
              </a:rPr>
              <a:t>SOP(++j); </a:t>
            </a:r>
          </a:p>
          <a:p>
            <a:r>
              <a:rPr lang="en-IN" dirty="0" smtClean="0">
                <a:sym typeface="Wingdings" pitchFamily="2" charset="2"/>
              </a:rPr>
              <a:t>SOP(i) ; </a:t>
            </a:r>
          </a:p>
          <a:p>
            <a:r>
              <a:rPr lang="en-IN" dirty="0" smtClean="0">
                <a:sym typeface="Wingdings" pitchFamily="2" charset="2"/>
              </a:rPr>
              <a:t>SOP(j);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1981200"/>
            <a:ext cx="9541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dirty="0" smtClean="0">
                <a:solidFill>
                  <a:srgbClr val="0000FF"/>
                </a:solidFill>
                <a:latin typeface="Cambria" pitchFamily="18" charset="0"/>
                <a:sym typeface="Wingdings" pitchFamily="2" charset="2"/>
              </a:rPr>
              <a:t> 10</a:t>
            </a:r>
            <a:endParaRPr lang="en-IN" sz="2600" dirty="0">
              <a:solidFill>
                <a:srgbClr val="0000FF"/>
              </a:solidFill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438400"/>
            <a:ext cx="9541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dirty="0" smtClean="0">
                <a:solidFill>
                  <a:srgbClr val="0000FF"/>
                </a:solidFill>
                <a:latin typeface="Cambria" pitchFamily="18" charset="0"/>
                <a:sym typeface="Wingdings" pitchFamily="2" charset="2"/>
              </a:rPr>
              <a:t> 20</a:t>
            </a:r>
            <a:endParaRPr lang="en-IN" sz="2600" dirty="0">
              <a:solidFill>
                <a:srgbClr val="0000FF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895600"/>
            <a:ext cx="9541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dirty="0" smtClean="0">
                <a:solidFill>
                  <a:srgbClr val="0000FF"/>
                </a:solidFill>
                <a:latin typeface="Cambria" pitchFamily="18" charset="0"/>
                <a:sym typeface="Wingdings" pitchFamily="2" charset="2"/>
              </a:rPr>
              <a:t> 11</a:t>
            </a:r>
            <a:endParaRPr lang="en-IN" sz="2600" dirty="0">
              <a:solidFill>
                <a:srgbClr val="0000FF"/>
              </a:solidFill>
              <a:latin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3352800"/>
            <a:ext cx="9541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dirty="0" smtClean="0">
                <a:solidFill>
                  <a:srgbClr val="0000FF"/>
                </a:solidFill>
                <a:latin typeface="Cambria" pitchFamily="18" charset="0"/>
                <a:sym typeface="Wingdings" pitchFamily="2" charset="2"/>
              </a:rPr>
              <a:t> 21</a:t>
            </a:r>
            <a:endParaRPr lang="en-IN" sz="2600" dirty="0">
              <a:solidFill>
                <a:srgbClr val="0000FF"/>
              </a:solidFill>
              <a:latin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0" y="3886200"/>
            <a:ext cx="9541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dirty="0" smtClean="0">
                <a:solidFill>
                  <a:srgbClr val="0000FF"/>
                </a:solidFill>
                <a:latin typeface="Cambria" pitchFamily="18" charset="0"/>
                <a:sym typeface="Wingdings" pitchFamily="2" charset="2"/>
              </a:rPr>
              <a:t> 12</a:t>
            </a:r>
            <a:endParaRPr lang="en-IN" sz="2600" dirty="0">
              <a:solidFill>
                <a:srgbClr val="0000FF"/>
              </a:solidFill>
              <a:latin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4343400"/>
            <a:ext cx="88036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dirty="0" smtClean="0">
                <a:solidFill>
                  <a:srgbClr val="0000FF"/>
                </a:solidFill>
                <a:latin typeface="Cambria" pitchFamily="18" charset="0"/>
                <a:sym typeface="Wingdings" pitchFamily="2" charset="2"/>
              </a:rPr>
              <a:t>22</a:t>
            </a:r>
            <a:endParaRPr lang="en-IN" sz="2600" dirty="0">
              <a:solidFill>
                <a:srgbClr val="0000FF"/>
              </a:solidFill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1200" y="4800600"/>
            <a:ext cx="9541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dirty="0" smtClean="0">
                <a:solidFill>
                  <a:srgbClr val="0000FF"/>
                </a:solidFill>
                <a:latin typeface="Cambria" pitchFamily="18" charset="0"/>
                <a:sym typeface="Wingdings" pitchFamily="2" charset="2"/>
              </a:rPr>
              <a:t> 12</a:t>
            </a:r>
            <a:endParaRPr lang="en-IN" sz="2600" dirty="0">
              <a:solidFill>
                <a:srgbClr val="0000FF"/>
              </a:solidFill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5257800"/>
            <a:ext cx="88036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dirty="0" smtClean="0">
                <a:solidFill>
                  <a:srgbClr val="0000FF"/>
                </a:solidFill>
                <a:latin typeface="Cambria" pitchFamily="18" charset="0"/>
                <a:sym typeface="Wingdings" pitchFamily="2" charset="2"/>
              </a:rPr>
              <a:t>22</a:t>
            </a:r>
            <a:endParaRPr lang="en-IN" sz="2600" dirty="0">
              <a:solidFill>
                <a:srgbClr val="0000FF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Bitwise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6019800" cy="46482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Act upon </a:t>
            </a:r>
            <a:r>
              <a:rPr lang="en-IN" dirty="0" smtClean="0">
                <a:solidFill>
                  <a:srgbClr val="FF0000"/>
                </a:solidFill>
              </a:rPr>
              <a:t>individual bits </a:t>
            </a:r>
            <a:r>
              <a:rPr lang="en-IN" dirty="0" smtClean="0"/>
              <a:t>of their operands </a:t>
            </a:r>
          </a:p>
          <a:p>
            <a:r>
              <a:rPr lang="en-IN" dirty="0" smtClean="0"/>
              <a:t>Applied to long, </a:t>
            </a:r>
            <a:r>
              <a:rPr lang="en-IN" dirty="0" err="1" smtClean="0"/>
              <a:t>int</a:t>
            </a:r>
            <a:r>
              <a:rPr lang="en-IN" dirty="0" smtClean="0"/>
              <a:t>, short, byte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~ </a:t>
            </a:r>
            <a:r>
              <a:rPr lang="en-IN" dirty="0" smtClean="0"/>
              <a:t>: Unary NOT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&amp;</a:t>
            </a:r>
            <a:r>
              <a:rPr lang="en-IN" dirty="0" smtClean="0"/>
              <a:t> : AND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|</a:t>
            </a:r>
            <a:r>
              <a:rPr lang="en-IN" dirty="0" smtClean="0"/>
              <a:t> : OR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^</a:t>
            </a:r>
            <a:r>
              <a:rPr lang="en-IN" dirty="0" smtClean="0"/>
              <a:t>: XOR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&gt;&gt;</a:t>
            </a:r>
            <a:r>
              <a:rPr lang="en-IN" dirty="0" smtClean="0"/>
              <a:t> : Shift Right (fills 1 for –</a:t>
            </a:r>
            <a:r>
              <a:rPr lang="en-IN" dirty="0" err="1" smtClean="0"/>
              <a:t>ve</a:t>
            </a:r>
            <a:r>
              <a:rPr lang="en-IN" dirty="0" smtClean="0"/>
              <a:t> </a:t>
            </a:r>
            <a:r>
              <a:rPr lang="en-IN" dirty="0" err="1" smtClean="0"/>
              <a:t>nums</a:t>
            </a:r>
            <a:r>
              <a:rPr lang="en-IN" dirty="0" smtClean="0"/>
              <a:t>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&gt;&gt;&gt;</a:t>
            </a:r>
            <a:r>
              <a:rPr lang="en-IN" dirty="0" smtClean="0"/>
              <a:t> : Shift Right </a:t>
            </a:r>
            <a:r>
              <a:rPr lang="en-IN" dirty="0" err="1" smtClean="0"/>
              <a:t>zerofill</a:t>
            </a: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&lt;&lt;</a:t>
            </a:r>
            <a:r>
              <a:rPr lang="en-IN" dirty="0" smtClean="0"/>
              <a:t>: Shift left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&amp;=, |=, ^=,&gt;&gt;=,&gt;&gt;&gt;=,&lt;&lt;= 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1905000"/>
            <a:ext cx="335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solidFill>
                  <a:srgbClr val="0000FF"/>
                </a:solidFill>
                <a:latin typeface="Cambria" pitchFamily="18" charset="0"/>
              </a:rPr>
              <a:t>int</a:t>
            </a:r>
            <a:r>
              <a:rPr lang="en-IN" sz="2000" dirty="0" smtClean="0">
                <a:solidFill>
                  <a:srgbClr val="0000FF"/>
                </a:solidFill>
                <a:latin typeface="Cambria" pitchFamily="18" charset="0"/>
              </a:rPr>
              <a:t> i=10;</a:t>
            </a:r>
          </a:p>
          <a:p>
            <a:r>
              <a:rPr lang="en-IN" sz="2000" dirty="0" err="1" smtClean="0">
                <a:solidFill>
                  <a:srgbClr val="0000FF"/>
                </a:solidFill>
                <a:latin typeface="Cambria" pitchFamily="18" charset="0"/>
              </a:rPr>
              <a:t>int</a:t>
            </a:r>
            <a:r>
              <a:rPr lang="en-IN" sz="2000" dirty="0" smtClean="0">
                <a:solidFill>
                  <a:srgbClr val="0000FF"/>
                </a:solidFill>
                <a:latin typeface="Cambria" pitchFamily="18" charset="0"/>
              </a:rPr>
              <a:t> a = i &gt;&gt; 1;</a:t>
            </a:r>
          </a:p>
          <a:p>
            <a:endParaRPr lang="en-IN" sz="2000" dirty="0" smtClean="0">
              <a:latin typeface="Cambria" pitchFamily="18" charset="0"/>
            </a:endParaRPr>
          </a:p>
          <a:p>
            <a:r>
              <a:rPr lang="en-IN" sz="2000" dirty="0" smtClean="0">
                <a:latin typeface="Cambria" pitchFamily="18" charset="0"/>
              </a:rPr>
              <a:t>Shifting right:</a:t>
            </a:r>
          </a:p>
          <a:p>
            <a:endParaRPr lang="en-IN" sz="1100" dirty="0" smtClean="0">
              <a:latin typeface="Cambria" pitchFamily="18" charset="0"/>
            </a:endParaRPr>
          </a:p>
          <a:p>
            <a:r>
              <a:rPr lang="en-IN" sz="2000" dirty="0" smtClean="0">
                <a:latin typeface="Cambria" pitchFamily="18" charset="0"/>
              </a:rPr>
              <a:t>              8      4      2      1  </a:t>
            </a:r>
            <a:endParaRPr lang="en-IN" sz="2000" dirty="0">
              <a:latin typeface="Cambria" pitchFamily="18" charset="0"/>
            </a:endParaRPr>
          </a:p>
          <a:p>
            <a:r>
              <a:rPr lang="en-IN" sz="2000" dirty="0" smtClean="0">
                <a:latin typeface="Cambria" pitchFamily="18" charset="0"/>
              </a:rPr>
              <a:t>10 =      1      0      1      0</a:t>
            </a:r>
          </a:p>
          <a:p>
            <a:endParaRPr lang="en-IN" sz="2000" dirty="0">
              <a:latin typeface="Cambria" pitchFamily="18" charset="0"/>
            </a:endParaRPr>
          </a:p>
          <a:p>
            <a:endParaRPr lang="en-IN" sz="2000" dirty="0">
              <a:latin typeface="Cambria" pitchFamily="18" charset="0"/>
            </a:endParaRPr>
          </a:p>
          <a:p>
            <a:r>
              <a:rPr lang="en-IN" sz="2000" dirty="0">
                <a:latin typeface="Cambria" pitchFamily="18" charset="0"/>
              </a:rPr>
              <a:t> </a:t>
            </a:r>
            <a:r>
              <a:rPr lang="en-IN" sz="2000" dirty="0" smtClean="0">
                <a:latin typeface="Cambria" pitchFamily="18" charset="0"/>
              </a:rPr>
              <a:t>               0      1      0     1      0</a:t>
            </a:r>
          </a:p>
          <a:p>
            <a:endParaRPr lang="en-IN" sz="2000" dirty="0">
              <a:latin typeface="Cambria" pitchFamily="18" charset="0"/>
            </a:endParaRPr>
          </a:p>
          <a:p>
            <a:r>
              <a:rPr lang="en-IN" sz="2000" dirty="0" smtClean="0">
                <a:solidFill>
                  <a:srgbClr val="0000FF"/>
                </a:solidFill>
                <a:latin typeface="Cambria" pitchFamily="18" charset="0"/>
              </a:rPr>
              <a:t>Hence a = 5;</a:t>
            </a:r>
          </a:p>
          <a:p>
            <a:endParaRPr lang="en-IN" sz="2000" dirty="0">
              <a:latin typeface="Cambria" pitchFamily="18" charset="0"/>
            </a:endParaRPr>
          </a:p>
          <a:p>
            <a:r>
              <a:rPr lang="en-IN" sz="2000" dirty="0" smtClean="0">
                <a:solidFill>
                  <a:srgbClr val="FF00FF"/>
                </a:solidFill>
                <a:latin typeface="Cambria" pitchFamily="18" charset="0"/>
              </a:rPr>
              <a:t>i=10;</a:t>
            </a:r>
          </a:p>
          <a:p>
            <a:r>
              <a:rPr lang="en-IN" sz="2000" dirty="0" smtClean="0">
                <a:solidFill>
                  <a:srgbClr val="FF00FF"/>
                </a:solidFill>
                <a:latin typeface="Cambria" pitchFamily="18" charset="0"/>
              </a:rPr>
              <a:t>a= i &lt;&lt; 1; (Shift left)</a:t>
            </a:r>
            <a:r>
              <a:rPr lang="en-IN" sz="2000" dirty="0" smtClean="0">
                <a:latin typeface="Cambria" pitchFamily="18" charset="0"/>
              </a:rPr>
              <a:t>	</a:t>
            </a:r>
            <a:endParaRPr lang="en-IN" sz="2000" dirty="0">
              <a:latin typeface="Cambria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286500" y="3938155"/>
            <a:ext cx="4191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00850" y="3986646"/>
            <a:ext cx="4191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259782" y="3958937"/>
            <a:ext cx="4191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678882" y="3938155"/>
            <a:ext cx="4191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31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Relational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= =, !=, &gt;, &lt;, &gt;=, &lt;=</a:t>
            </a:r>
          </a:p>
          <a:p>
            <a:r>
              <a:rPr lang="en-IN" dirty="0" smtClean="0"/>
              <a:t>Output of the relational operators = Boolean</a:t>
            </a:r>
          </a:p>
          <a:p>
            <a:r>
              <a:rPr lang="en-IN" dirty="0" smtClean="0"/>
              <a:t>In C++</a:t>
            </a:r>
          </a:p>
          <a:p>
            <a:pPr lvl="1"/>
            <a:r>
              <a:rPr lang="en-IN" dirty="0" smtClean="0"/>
              <a:t>Any non-zero value = TRUE</a:t>
            </a:r>
          </a:p>
          <a:p>
            <a:pPr lvl="1"/>
            <a:r>
              <a:rPr lang="en-IN" dirty="0" smtClean="0"/>
              <a:t>Zero value = FALSE</a:t>
            </a:r>
          </a:p>
          <a:p>
            <a:pPr lvl="1"/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a; if(a) { ... }</a:t>
            </a:r>
            <a:r>
              <a:rPr lang="en-IN" dirty="0" smtClean="0">
                <a:sym typeface="Wingdings" pitchFamily="2" charset="2"/>
              </a:rPr>
              <a:t> possible in C/C++</a:t>
            </a:r>
            <a:endParaRPr lang="en-IN" dirty="0" smtClean="0"/>
          </a:p>
          <a:p>
            <a:r>
              <a:rPr lang="en-IN" dirty="0" smtClean="0"/>
              <a:t>In Java</a:t>
            </a:r>
          </a:p>
          <a:p>
            <a:pPr lvl="1"/>
            <a:r>
              <a:rPr lang="en-IN" dirty="0" smtClean="0"/>
              <a:t>Both TRUE and FALSE are Non-numeric values – do not relate to zero/non-zero 	</a:t>
            </a:r>
          </a:p>
          <a:p>
            <a:pPr lvl="1"/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a; if(a) { ... } </a:t>
            </a:r>
            <a:r>
              <a:rPr lang="en-IN" dirty="0" smtClean="0">
                <a:sym typeface="Wingdings" pitchFamily="2" charset="2"/>
              </a:rPr>
              <a:t> error!!!;  Hence use as: </a:t>
            </a:r>
            <a:r>
              <a:rPr lang="en-IN" dirty="0" smtClean="0">
                <a:solidFill>
                  <a:srgbClr val="FF0000"/>
                </a:solidFill>
                <a:sym typeface="Wingdings" pitchFamily="2" charset="2"/>
              </a:rPr>
              <a:t>if(a==0) { ... }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Boolean Logical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Operators with </a:t>
            </a:r>
            <a:r>
              <a:rPr lang="en-IN" dirty="0" smtClean="0">
                <a:solidFill>
                  <a:srgbClr val="FF0000"/>
                </a:solidFill>
              </a:rPr>
              <a:t>Boolean operands</a:t>
            </a:r>
          </a:p>
          <a:p>
            <a:r>
              <a:rPr lang="en-IN" dirty="0" smtClean="0"/>
              <a:t>Used to </a:t>
            </a:r>
            <a:r>
              <a:rPr lang="en-IN" dirty="0" smtClean="0">
                <a:solidFill>
                  <a:srgbClr val="FF0000"/>
                </a:solidFill>
              </a:rPr>
              <a:t>combine multiple conditions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&amp;</a:t>
            </a:r>
            <a:r>
              <a:rPr lang="en-IN" dirty="0" smtClean="0"/>
              <a:t>: Logical AND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|</a:t>
            </a:r>
            <a:r>
              <a:rPr lang="en-IN" dirty="0" smtClean="0"/>
              <a:t>: Logical OR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^</a:t>
            </a:r>
            <a:r>
              <a:rPr lang="en-IN" dirty="0" smtClean="0"/>
              <a:t>: logical XOR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&amp;&amp;</a:t>
            </a:r>
            <a:r>
              <a:rPr lang="en-IN" dirty="0" smtClean="0"/>
              <a:t>: AND condition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||</a:t>
            </a:r>
            <a:r>
              <a:rPr lang="en-IN" dirty="0" smtClean="0"/>
              <a:t> : OR condition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&amp;=, |=,==,!=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5. Assignment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=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= expression;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6. Ternary Operators (?)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to replace certain type of if-then-else statements:</a:t>
            </a:r>
          </a:p>
          <a:p>
            <a:r>
              <a:rPr lang="en-IN" dirty="0" smtClean="0"/>
              <a:t>Syntax:</a:t>
            </a:r>
          </a:p>
          <a:p>
            <a:pPr marL="109728" indent="0">
              <a:buNone/>
            </a:pPr>
            <a:r>
              <a:rPr lang="en-IN" dirty="0"/>
              <a:t>	</a:t>
            </a:r>
            <a:r>
              <a:rPr lang="en-IN" dirty="0" smtClean="0">
                <a:solidFill>
                  <a:srgbClr val="0000FF"/>
                </a:solidFill>
              </a:rPr>
              <a:t>expression1 </a:t>
            </a:r>
            <a:r>
              <a:rPr lang="en-IN" dirty="0" smtClean="0"/>
              <a:t>  ?   </a:t>
            </a:r>
            <a:r>
              <a:rPr lang="en-IN" dirty="0">
                <a:solidFill>
                  <a:srgbClr val="FF00FF"/>
                </a:solidFill>
              </a:rPr>
              <a:t>e</a:t>
            </a:r>
            <a:r>
              <a:rPr lang="en-IN" dirty="0" smtClean="0">
                <a:solidFill>
                  <a:srgbClr val="FF00FF"/>
                </a:solidFill>
              </a:rPr>
              <a:t>xpression2</a:t>
            </a:r>
            <a:r>
              <a:rPr lang="en-IN" dirty="0" smtClean="0"/>
              <a:t>  :   </a:t>
            </a:r>
            <a:r>
              <a:rPr lang="en-IN" dirty="0" smtClean="0">
                <a:solidFill>
                  <a:srgbClr val="FF0000"/>
                </a:solidFill>
              </a:rPr>
              <a:t>expression3</a:t>
            </a:r>
          </a:p>
          <a:p>
            <a:pPr marL="109728" indent="0">
              <a:buNone/>
            </a:pPr>
            <a:r>
              <a:rPr lang="en-IN" sz="1600" dirty="0" smtClean="0"/>
              <a:t>                                                                               </a:t>
            </a:r>
            <a:r>
              <a:rPr lang="en-IN" sz="1600" dirty="0" smtClean="0">
                <a:solidFill>
                  <a:srgbClr val="FF00FF"/>
                </a:solidFill>
              </a:rPr>
              <a:t>True expression </a:t>
            </a:r>
            <a:r>
              <a:rPr lang="en-IN" sz="1600" dirty="0" smtClean="0"/>
              <a:t>                 </a:t>
            </a:r>
            <a:r>
              <a:rPr lang="en-IN" sz="1600" dirty="0" smtClean="0">
                <a:solidFill>
                  <a:srgbClr val="FF0000"/>
                </a:solidFill>
              </a:rPr>
              <a:t> False expression</a:t>
            </a:r>
          </a:p>
          <a:p>
            <a:r>
              <a:rPr lang="en-IN" dirty="0" smtClean="0"/>
              <a:t>E.g..,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        c   =  a&gt;</a:t>
            </a:r>
            <a:r>
              <a:rPr lang="en-IN" dirty="0" err="1" smtClean="0"/>
              <a:t>b?a:b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2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C000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FF0000"/>
      </a:hlink>
      <a:folHlink>
        <a:srgbClr val="00B05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2673</TotalTime>
  <Words>483</Words>
  <Application>Microsoft Office PowerPoint</Application>
  <PresentationFormat>On-screen Show (4:3)</PresentationFormat>
  <Paragraphs>140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Java Programming  Unit I – Chapter 4 Operators</vt:lpstr>
      <vt:lpstr>Types of operators supported in Java</vt:lpstr>
      <vt:lpstr>1. Arithmetic Operators</vt:lpstr>
      <vt:lpstr>Arithmetic Operators…</vt:lpstr>
      <vt:lpstr>2. Bitwise Operators</vt:lpstr>
      <vt:lpstr>3. Relational Operators</vt:lpstr>
      <vt:lpstr>4. Boolean Logical Operators</vt:lpstr>
      <vt:lpstr>5. Assignment Operators</vt:lpstr>
      <vt:lpstr>6. Ternary Operators (?)</vt:lpstr>
      <vt:lpstr>7. Operator Precedence</vt:lpstr>
      <vt:lpstr>Control Statements</vt:lpstr>
      <vt:lpstr>1. Selection Statements</vt:lpstr>
      <vt:lpstr>2. Iteration Statements</vt:lpstr>
      <vt:lpstr>3. Jump Statements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STUDENT</dc:creator>
  <cp:lastModifiedBy>admin</cp:lastModifiedBy>
  <cp:revision>416</cp:revision>
  <dcterms:created xsi:type="dcterms:W3CDTF">2006-08-16T00:00:00Z</dcterms:created>
  <dcterms:modified xsi:type="dcterms:W3CDTF">2019-06-21T04:59:21Z</dcterms:modified>
</cp:coreProperties>
</file>