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7"/>
  </p:notesMasterIdLst>
  <p:sldIdLst>
    <p:sldId id="256" r:id="rId2"/>
    <p:sldId id="298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300" r:id="rId11"/>
    <p:sldId id="278" r:id="rId12"/>
    <p:sldId id="301" r:id="rId13"/>
    <p:sldId id="279" r:id="rId14"/>
    <p:sldId id="302" r:id="rId15"/>
    <p:sldId id="303" r:id="rId16"/>
    <p:sldId id="304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90" r:id="rId26"/>
    <p:sldId id="291" r:id="rId27"/>
    <p:sldId id="293" r:id="rId28"/>
    <p:sldId id="294" r:id="rId29"/>
    <p:sldId id="295" r:id="rId30"/>
    <p:sldId id="292" r:id="rId31"/>
    <p:sldId id="296" r:id="rId32"/>
    <p:sldId id="297" r:id="rId33"/>
    <p:sldId id="288" r:id="rId34"/>
    <p:sldId id="289" r:id="rId35"/>
    <p:sldId id="27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CC0000"/>
    <a:srgbClr val="FF66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4CBDD-0DA9-406A-8C1B-FCD53569FD67}" type="datetimeFigureOut">
              <a:rPr lang="en-US" smtClean="0"/>
              <a:pPr/>
              <a:t>12/Jul/2019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FD3EC-5B82-486F-B28D-0553EAA0E2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9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FD3EC-5B82-486F-B28D-0553EAA0E2A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4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FD3EC-5B82-486F-B28D-0553EAA0E2A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44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FD3EC-5B82-486F-B28D-0553EAA0E2A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44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4523F54-0CC5-4451-B62C-B0742E0AA516}" type="datetime3">
              <a:rPr lang="en-US" smtClean="0"/>
              <a:pPr/>
              <a:t>12 July 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F87D-3516-4136-9B97-D017A0C1E62E}" type="datetime3">
              <a:rPr lang="en-US" smtClean="0"/>
              <a:pPr/>
              <a:t>12 July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8BDD-D1C2-456A-95A7-E39F06194BAD}" type="datetime3">
              <a:rPr lang="en-US" smtClean="0"/>
              <a:pPr/>
              <a:t>12 July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517A-1D7F-4701-941A-8FBEBB36FE93}" type="datetime3">
              <a:rPr lang="en-US" smtClean="0"/>
              <a:pPr/>
              <a:t>12 July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0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3A62-127C-496D-A905-EE032F3E6E6A}" type="datetime3">
              <a:rPr lang="en-US" smtClean="0"/>
              <a:pPr/>
              <a:t>12 July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7302-75BB-4F61-B0BC-6E89A509714D}" type="datetime3">
              <a:rPr lang="en-US" smtClean="0"/>
              <a:pPr/>
              <a:t>12 July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99046B2-38C6-4089-964F-D482743CC5D7}" type="datetime3">
              <a:rPr lang="en-US" smtClean="0"/>
              <a:pPr/>
              <a:t>12 July 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B985707-45EB-499C-91A9-DBD8F840D264}" type="datetime3">
              <a:rPr lang="en-US" smtClean="0"/>
              <a:pPr/>
              <a:t>12 July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09C6-28E6-4848-B18D-83BD7B1997F8}" type="datetime3">
              <a:rPr lang="en-US" smtClean="0"/>
              <a:pPr/>
              <a:t>12 July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3971-152E-48BA-B045-CAAC395AE262}" type="datetime3">
              <a:rPr lang="en-US" smtClean="0"/>
              <a:pPr/>
              <a:t>12 July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5B9A-73A0-4426-A8B1-95A944F32342}" type="datetime3">
              <a:rPr lang="en-US" smtClean="0"/>
              <a:pPr/>
              <a:t>12 July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62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48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2286000" y="6248400"/>
            <a:ext cx="1219200" cy="457200"/>
          </a:xfrm>
          <a:prstGeom prst="rect">
            <a:avLst/>
          </a:prstGeom>
        </p:spPr>
        <p:txBody>
          <a:bodyPr vert="horz" anchor="b" anchorCtr="0"/>
          <a:lstStyle>
            <a:lvl1pPr algn="r" eaLnBrk="1" latinLnBrk="0" hangingPunct="1">
              <a:defRPr kumimoji="0" sz="1050">
                <a:solidFill>
                  <a:schemeClr val="accent2"/>
                </a:solidFill>
              </a:defRPr>
            </a:lvl1pPr>
          </a:lstStyle>
          <a:p>
            <a:fld id="{C2856B47-3A99-433D-87AD-3FB1A0104C93}" type="datetime3">
              <a:rPr lang="en-US" smtClean="0"/>
              <a:pPr/>
              <a:t>12 July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1688680" cy="457200"/>
          </a:xfrm>
          <a:prstGeom prst="rect">
            <a:avLst/>
          </a:prstGeom>
        </p:spPr>
        <p:txBody>
          <a:bodyPr vert="horz" anchor="b" anchorCtr="0"/>
          <a:lstStyle>
            <a:lvl1pPr algn="r" eaLnBrk="1" latinLnBrk="0" hangingPunct="1">
              <a:defRPr kumimoji="0" sz="105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848600" y="6351896"/>
            <a:ext cx="970506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accent3">
              <a:lumMod val="75000"/>
            </a:schemeClr>
          </a:solidFill>
          <a:latin typeface="Cambria" pitchFamily="18" charset="0"/>
          <a:ea typeface="+mj-ea"/>
          <a:cs typeface="+mj-cs"/>
        </a:defRPr>
      </a:lvl1pPr>
    </p:titleStyle>
    <p:bodyStyle>
      <a:lvl1pPr marL="365760" indent="-256032" algn="l" rtl="0" eaLnBrk="1" latinLnBrk="0" hangingPunct="1">
        <a:lnSpc>
          <a:spcPct val="130000"/>
        </a:lnSpc>
        <a:spcBef>
          <a:spcPts val="300"/>
        </a:spcBef>
        <a:buClrTx/>
        <a:buFont typeface="Georgia"/>
        <a:buChar char="•"/>
        <a:defRPr kumimoji="0"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658368" indent="-246888" algn="l" rtl="0" eaLnBrk="1" latinLnBrk="0" hangingPunct="1">
        <a:lnSpc>
          <a:spcPct val="130000"/>
        </a:lnSpc>
        <a:spcBef>
          <a:spcPts val="300"/>
        </a:spcBef>
        <a:buClrTx/>
        <a:buFont typeface="Georgia"/>
        <a:buChar char="▫"/>
        <a:defRPr kumimoji="0" sz="26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923544" indent="-219456" algn="l" rtl="0" eaLnBrk="1" latinLnBrk="0" hangingPunct="1">
        <a:lnSpc>
          <a:spcPct val="130000"/>
        </a:lnSpc>
        <a:spcBef>
          <a:spcPts val="300"/>
        </a:spcBef>
        <a:buClrTx/>
        <a:buFont typeface="Wingdings 2"/>
        <a:buChar char=""/>
        <a:defRPr kumimoji="0"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179576" indent="-201168" algn="l" rtl="0" eaLnBrk="1" latinLnBrk="0" hangingPunct="1">
        <a:lnSpc>
          <a:spcPct val="130000"/>
        </a:lnSpc>
        <a:spcBef>
          <a:spcPts val="300"/>
        </a:spcBef>
        <a:buClrTx/>
        <a:buFont typeface="Wingdings 2"/>
        <a:buChar char=""/>
        <a:defRPr kumimoji="0" sz="22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1389888" indent="-182880" algn="l" rtl="0" eaLnBrk="1" latinLnBrk="0" hangingPunct="1">
        <a:lnSpc>
          <a:spcPct val="130000"/>
        </a:lnSpc>
        <a:spcBef>
          <a:spcPts val="300"/>
        </a:spcBef>
        <a:buClrTx/>
        <a:buFont typeface="Georgia"/>
        <a:buChar char="▫"/>
        <a:defRPr kumimoji="0"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90600"/>
            <a:ext cx="8458200" cy="2362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 Programming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Unit I – Chapter 8 </a:t>
            </a:r>
            <a:br>
              <a:rPr lang="en-US" sz="3600" dirty="0" smtClean="0"/>
            </a:br>
            <a:r>
              <a:rPr lang="en-US" sz="3600" dirty="0" smtClean="0"/>
              <a:t>Inheritance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Inheritance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</a:t>
            </a:r>
            <a:r>
              <a:rPr lang="en-US" b="1" dirty="0"/>
              <a:t>Inheritance</a:t>
            </a:r>
            <a:r>
              <a:rPr lang="en-US" dirty="0"/>
              <a:t>.</a:t>
            </a:r>
          </a:p>
          <a:p>
            <a:r>
              <a:rPr lang="en-US" dirty="0" smtClean="0"/>
              <a:t>Multilevel </a:t>
            </a:r>
            <a:r>
              <a:rPr lang="en-US" b="1" dirty="0"/>
              <a:t>Inheritance</a:t>
            </a:r>
            <a:r>
              <a:rPr lang="en-US" dirty="0"/>
              <a:t>.</a:t>
            </a:r>
          </a:p>
          <a:p>
            <a:r>
              <a:rPr lang="en-US" dirty="0"/>
              <a:t>Hierarchical </a:t>
            </a:r>
            <a:r>
              <a:rPr lang="en-US" b="1" dirty="0"/>
              <a:t>Inheritance</a:t>
            </a:r>
            <a:r>
              <a:rPr lang="en-US" dirty="0"/>
              <a:t>.</a:t>
            </a:r>
          </a:p>
          <a:p>
            <a:r>
              <a:rPr lang="en-US" dirty="0"/>
              <a:t>Multiple </a:t>
            </a:r>
            <a:r>
              <a:rPr lang="en-US" b="1" dirty="0"/>
              <a:t>Inheritance</a:t>
            </a:r>
            <a:r>
              <a:rPr lang="en-US" dirty="0"/>
              <a:t> (Through Interface)</a:t>
            </a:r>
          </a:p>
          <a:p>
            <a:r>
              <a:rPr lang="en-US" dirty="0" smtClean="0"/>
              <a:t>Hybrid </a:t>
            </a:r>
            <a:r>
              <a:rPr lang="en-US" b="1" dirty="0"/>
              <a:t>Inheritance</a:t>
            </a:r>
            <a:r>
              <a:rPr lang="en-US" dirty="0"/>
              <a:t> (Through Interface)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3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a) Single Inheritance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4724400" cy="4648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One parent class inherited by one sub class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A </a:t>
            </a:r>
          </a:p>
          <a:p>
            <a:pPr>
              <a:buNone/>
            </a:pPr>
            <a:r>
              <a:rPr lang="en-US" dirty="0" smtClean="0"/>
              <a:t>		{ … }</a:t>
            </a:r>
          </a:p>
          <a:p>
            <a:pPr>
              <a:buNone/>
            </a:pPr>
            <a:r>
              <a:rPr lang="en-US" dirty="0" smtClean="0"/>
              <a:t>class B extends A</a:t>
            </a:r>
          </a:p>
          <a:p>
            <a:pPr>
              <a:buNone/>
            </a:pPr>
            <a:r>
              <a:rPr lang="en-US" dirty="0" smtClean="0"/>
              <a:t>		{ … }</a:t>
            </a:r>
          </a:p>
          <a:p>
            <a:pPr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25394" y="2782094"/>
            <a:ext cx="1828800" cy="838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25394" y="4306094"/>
            <a:ext cx="1828800" cy="838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B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rot="5400000" flipH="1" flipV="1">
            <a:off x="6896894" y="3963194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b) Multilevel Inheritance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5562600" cy="5181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Here, derived </a:t>
            </a:r>
            <a:r>
              <a:rPr lang="en-US" dirty="0"/>
              <a:t>class will be inheriting a parent class and as well as the derived class act as the parent class to other class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A </a:t>
            </a:r>
          </a:p>
          <a:p>
            <a:pPr>
              <a:buNone/>
            </a:pPr>
            <a:r>
              <a:rPr lang="en-US" dirty="0" smtClean="0"/>
              <a:t>		{ … }</a:t>
            </a:r>
          </a:p>
          <a:p>
            <a:pPr>
              <a:buNone/>
            </a:pPr>
            <a:r>
              <a:rPr lang="en-US" dirty="0" smtClean="0"/>
              <a:t>class B extends A</a:t>
            </a:r>
          </a:p>
          <a:p>
            <a:pPr>
              <a:buNone/>
            </a:pPr>
            <a:r>
              <a:rPr lang="en-US" dirty="0" smtClean="0"/>
              <a:t>		{ … }</a:t>
            </a:r>
          </a:p>
          <a:p>
            <a:pPr>
              <a:buNone/>
            </a:pPr>
            <a:r>
              <a:rPr lang="en-US" dirty="0" smtClean="0"/>
              <a:t>class C extends B</a:t>
            </a:r>
          </a:p>
          <a:p>
            <a:pPr>
              <a:buNone/>
            </a:pPr>
            <a:r>
              <a:rPr lang="en-US" dirty="0" smtClean="0"/>
              <a:t>		{ … }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24600" y="1600200"/>
            <a:ext cx="1828800" cy="838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24600" y="3124200"/>
            <a:ext cx="1828800" cy="838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38170" y="4686822"/>
            <a:ext cx="1828800" cy="838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C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rot="5400000" flipH="1" flipV="1">
            <a:off x="6896100" y="27813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6896894" y="43045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84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2896394" y="3504406"/>
            <a:ext cx="56388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9600"/>
            <a:ext cx="5410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class A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	A()</a:t>
            </a:r>
          </a:p>
          <a:p>
            <a:r>
              <a:rPr lang="en-US" sz="1600" dirty="0" smtClean="0"/>
              <a:t>	{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>
                <a:solidFill>
                  <a:srgbClr val="0000FF"/>
                </a:solidFill>
              </a:rPr>
              <a:t>System.out.println</a:t>
            </a:r>
            <a:r>
              <a:rPr lang="en-US" sz="1600" dirty="0" smtClean="0">
                <a:solidFill>
                  <a:srgbClr val="0000FF"/>
                </a:solidFill>
              </a:rPr>
              <a:t>("Inside A's Constructor");</a:t>
            </a:r>
          </a:p>
          <a:p>
            <a:r>
              <a:rPr lang="en-US" sz="1600" dirty="0" smtClean="0"/>
              <a:t>	}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>
              <a:solidFill>
                <a:srgbClr val="FF00FF"/>
              </a:solidFill>
            </a:endParaRPr>
          </a:p>
          <a:p>
            <a:r>
              <a:rPr lang="en-US" sz="1600" dirty="0" smtClean="0">
                <a:solidFill>
                  <a:srgbClr val="FF00FF"/>
                </a:solidFill>
              </a:rPr>
              <a:t>class B </a:t>
            </a:r>
            <a:r>
              <a:rPr lang="en-US" sz="1600" dirty="0" smtClean="0"/>
              <a:t>extends A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	B()</a:t>
            </a:r>
          </a:p>
          <a:p>
            <a:r>
              <a:rPr lang="en-US" sz="1600" dirty="0" smtClean="0"/>
              <a:t>	{</a:t>
            </a:r>
          </a:p>
          <a:p>
            <a:r>
              <a:rPr lang="en-US" sz="1600" dirty="0" smtClean="0"/>
              <a:t>	super();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>
                <a:solidFill>
                  <a:srgbClr val="FF00FF"/>
                </a:solidFill>
              </a:rPr>
              <a:t>System.out.println</a:t>
            </a:r>
            <a:r>
              <a:rPr lang="en-US" sz="1600" dirty="0" smtClean="0">
                <a:solidFill>
                  <a:srgbClr val="FF00FF"/>
                </a:solidFill>
              </a:rPr>
              <a:t>("Inside B's Constructor");</a:t>
            </a:r>
          </a:p>
          <a:p>
            <a:r>
              <a:rPr lang="en-US" sz="1600" dirty="0" smtClean="0"/>
              <a:t>	}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class C </a:t>
            </a:r>
            <a:r>
              <a:rPr lang="en-US" sz="1600" dirty="0" smtClean="0"/>
              <a:t>extends B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	C()</a:t>
            </a:r>
          </a:p>
          <a:p>
            <a:r>
              <a:rPr lang="en-US" sz="1600" dirty="0" smtClean="0"/>
              <a:t>	{</a:t>
            </a:r>
          </a:p>
          <a:p>
            <a:r>
              <a:rPr lang="en-US" sz="1600" dirty="0" smtClean="0"/>
              <a:t>	super();	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>
                <a:solidFill>
                  <a:srgbClr val="00B050"/>
                </a:solidFill>
              </a:rPr>
              <a:t>System.out.println</a:t>
            </a:r>
            <a:r>
              <a:rPr lang="en-US" sz="1600" dirty="0" smtClean="0">
                <a:solidFill>
                  <a:srgbClr val="00B050"/>
                </a:solidFill>
              </a:rPr>
              <a:t>("Inside C's Constructor");</a:t>
            </a:r>
          </a:p>
          <a:p>
            <a:r>
              <a:rPr lang="en-US" sz="1600" dirty="0" smtClean="0"/>
              <a:t>	}</a:t>
            </a:r>
          </a:p>
          <a:p>
            <a:r>
              <a:rPr lang="en-US" sz="1600" dirty="0" smtClean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943600" y="1219200"/>
            <a:ext cx="3200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sample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public static void main(String </a:t>
            </a:r>
            <a:r>
              <a:rPr lang="en-US" dirty="0" err="1" smtClean="0"/>
              <a:t>arg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C cc=new C();		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7377" r="42280" b="72951"/>
          <a:stretch>
            <a:fillRect/>
          </a:stretch>
        </p:blipFill>
        <p:spPr bwMode="auto">
          <a:xfrm>
            <a:off x="3826669" y="4724400"/>
            <a:ext cx="531733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c) Hierarchical </a:t>
            </a:r>
            <a:r>
              <a:rPr lang="en-US" dirty="0"/>
              <a:t>Inheritance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4191000" cy="5181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parent class will be inherited by many sub classes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A </a:t>
            </a:r>
          </a:p>
          <a:p>
            <a:pPr>
              <a:buNone/>
            </a:pPr>
            <a:r>
              <a:rPr lang="en-US" dirty="0" smtClean="0"/>
              <a:t>		{ … }</a:t>
            </a:r>
          </a:p>
          <a:p>
            <a:pPr>
              <a:buNone/>
            </a:pPr>
            <a:r>
              <a:rPr lang="en-US" dirty="0" smtClean="0"/>
              <a:t>class B extends A</a:t>
            </a:r>
          </a:p>
          <a:p>
            <a:pPr>
              <a:buNone/>
            </a:pPr>
            <a:r>
              <a:rPr lang="en-US" dirty="0" smtClean="0"/>
              <a:t>		{ … }</a:t>
            </a:r>
          </a:p>
          <a:p>
            <a:pPr>
              <a:buNone/>
            </a:pPr>
            <a:r>
              <a:rPr lang="en-US" dirty="0" smtClean="0"/>
              <a:t>class C extends A</a:t>
            </a:r>
          </a:p>
          <a:p>
            <a:pPr>
              <a:buNone/>
            </a:pPr>
            <a:r>
              <a:rPr lang="en-US" dirty="0" smtClean="0"/>
              <a:t>		{ … }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91200" y="1600200"/>
            <a:ext cx="1828800" cy="838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48200" y="3810000"/>
            <a:ext cx="1828800" cy="838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39000" y="3810794"/>
            <a:ext cx="1828800" cy="838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C</a:t>
            </a:r>
            <a:endParaRPr lang="en-US" dirty="0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5334000" y="2667794"/>
            <a:ext cx="1371600" cy="9144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V="1">
            <a:off x="6896497" y="2553097"/>
            <a:ext cx="1370806" cy="11430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97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d) Multiple </a:t>
            </a:r>
            <a:r>
              <a:rPr lang="en-US" dirty="0"/>
              <a:t>Inheritance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41910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Here </a:t>
            </a:r>
            <a:r>
              <a:rPr lang="en-US" dirty="0"/>
              <a:t>one class </a:t>
            </a:r>
            <a:r>
              <a:rPr lang="en-US" dirty="0" smtClean="0"/>
              <a:t>extends </a:t>
            </a:r>
            <a:r>
              <a:rPr lang="en-US" dirty="0"/>
              <a:t>more than one class. </a:t>
            </a:r>
            <a:endParaRPr lang="en-US" dirty="0" smtClean="0"/>
          </a:p>
          <a:p>
            <a:r>
              <a:rPr lang="en-US" dirty="0"/>
              <a:t>Not Directly supported in java. </a:t>
            </a:r>
          </a:p>
          <a:p>
            <a:r>
              <a:rPr lang="en-US" dirty="0" smtClean="0"/>
              <a:t>Supported through </a:t>
            </a:r>
            <a:r>
              <a:rPr lang="en-US" dirty="0" smtClean="0">
                <a:solidFill>
                  <a:srgbClr val="FF0000"/>
                </a:solidFill>
              </a:rPr>
              <a:t>Interface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76800" y="1967681"/>
            <a:ext cx="1828800" cy="838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43916" y="1967681"/>
            <a:ext cx="1828800" cy="838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19800" y="3810794"/>
            <a:ext cx="1828800" cy="838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C</a:t>
            </a:r>
            <a:endParaRPr lang="en-US" dirty="0"/>
          </a:p>
        </p:txBody>
      </p:sp>
      <p:cxnSp>
        <p:nvCxnSpPr>
          <p:cNvPr id="9" name="Elbow Connector 8"/>
          <p:cNvCxnSpPr/>
          <p:nvPr/>
        </p:nvCxnSpPr>
        <p:spPr>
          <a:xfrm rot="16200000" flipH="1">
            <a:off x="5745944" y="2851137"/>
            <a:ext cx="1004913" cy="9144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>
            <a:off x="7198659" y="2851137"/>
            <a:ext cx="1004914" cy="9144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03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e) Hybrid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572000" cy="4648200"/>
          </a:xfrm>
        </p:spPr>
        <p:txBody>
          <a:bodyPr>
            <a:normAutofit fontScale="92500"/>
          </a:bodyPr>
          <a:lstStyle/>
          <a:p>
            <a:r>
              <a:rPr lang="en-US" dirty="0"/>
              <a:t>Hybrid Inheritance is the combination of both Single and Multiple </a:t>
            </a:r>
            <a:r>
              <a:rPr lang="en-US" dirty="0" smtClean="0"/>
              <a:t>Inheritance</a:t>
            </a:r>
          </a:p>
          <a:p>
            <a:r>
              <a:rPr lang="en-US" dirty="0" smtClean="0"/>
              <a:t>As Multiple inheritance is supported through interface, </a:t>
            </a:r>
            <a:r>
              <a:rPr lang="en-US" dirty="0" smtClean="0">
                <a:solidFill>
                  <a:srgbClr val="FF0000"/>
                </a:solidFill>
              </a:rPr>
              <a:t>Hybrid is also supported through interface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19800" y="1752600"/>
            <a:ext cx="1828800" cy="838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00600" y="3200400"/>
            <a:ext cx="1828800" cy="838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54213" y="4793226"/>
            <a:ext cx="1828800" cy="838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86600" y="3200400"/>
            <a:ext cx="1828800" cy="838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D</a:t>
            </a:r>
            <a:endParaRPr lang="en-US" dirty="0"/>
          </a:p>
        </p:txBody>
      </p:sp>
      <p:cxnSp>
        <p:nvCxnSpPr>
          <p:cNvPr id="10" name="Elbow Connector 9"/>
          <p:cNvCxnSpPr>
            <a:stCxn id="5" idx="1"/>
          </p:cNvCxnSpPr>
          <p:nvPr/>
        </p:nvCxnSpPr>
        <p:spPr>
          <a:xfrm rot="10800000" flipV="1">
            <a:off x="5486400" y="2171700"/>
            <a:ext cx="533400" cy="10287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6200000" flipH="1">
            <a:off x="7639051" y="2381250"/>
            <a:ext cx="1028699" cy="609600"/>
          </a:xfrm>
          <a:prstGeom prst="bentConnector3">
            <a:avLst>
              <a:gd name="adj1" fmla="val -179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5166237" y="4358763"/>
            <a:ext cx="1173726" cy="533400"/>
          </a:xfrm>
          <a:prstGeom prst="bentConnector3">
            <a:avLst>
              <a:gd name="adj1" fmla="val 10026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5400000">
            <a:off x="7522907" y="4398706"/>
            <a:ext cx="1295400" cy="575188"/>
          </a:xfrm>
          <a:prstGeom prst="bentConnector3">
            <a:avLst>
              <a:gd name="adj1" fmla="val 10009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67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Overriding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</a:t>
            </a:r>
            <a:r>
              <a:rPr lang="en-US" dirty="0" smtClean="0">
                <a:solidFill>
                  <a:srgbClr val="FF0000"/>
                </a:solidFill>
              </a:rPr>
              <a:t>method in a subclass </a:t>
            </a:r>
            <a:r>
              <a:rPr lang="en-US" dirty="0" smtClean="0"/>
              <a:t>has the </a:t>
            </a:r>
            <a:r>
              <a:rPr lang="en-US" dirty="0" smtClean="0">
                <a:solidFill>
                  <a:srgbClr val="FF0000"/>
                </a:solidFill>
              </a:rPr>
              <a:t>same name and type signature as a method in its </a:t>
            </a:r>
            <a:r>
              <a:rPr lang="en-US" dirty="0" err="1" smtClean="0">
                <a:solidFill>
                  <a:srgbClr val="FF0000"/>
                </a:solidFill>
              </a:rPr>
              <a:t>superclass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Then the method in the subclass is said to </a:t>
            </a:r>
            <a:r>
              <a:rPr lang="en-US" i="1" dirty="0" smtClean="0">
                <a:solidFill>
                  <a:srgbClr val="0000FF"/>
                </a:solidFill>
              </a:rPr>
              <a:t>override the method in</a:t>
            </a:r>
            <a:r>
              <a:rPr lang="en-US" i="1" dirty="0" smtClean="0"/>
              <a:t> </a:t>
            </a:r>
            <a:r>
              <a:rPr lang="en-US" dirty="0" smtClean="0"/>
              <a:t>the </a:t>
            </a:r>
            <a:r>
              <a:rPr lang="en-US" dirty="0" err="1" smtClean="0"/>
              <a:t>superclass</a:t>
            </a:r>
            <a:r>
              <a:rPr lang="en-US" dirty="0" smtClean="0"/>
              <a:t>.</a:t>
            </a:r>
          </a:p>
          <a:p>
            <a:pPr lvl="1"/>
            <a:r>
              <a:rPr lang="en-US" u="sng" dirty="0" smtClean="0">
                <a:solidFill>
                  <a:srgbClr val="0000FF"/>
                </a:solidFill>
              </a:rPr>
              <a:t>No need of differences in argument type/number</a:t>
            </a:r>
            <a:endParaRPr lang="en-US" u="sng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533400"/>
            <a:ext cx="50292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class A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00B050"/>
                </a:solidFill>
              </a:rPr>
              <a:t>void show()</a:t>
            </a:r>
          </a:p>
          <a:p>
            <a:r>
              <a:rPr lang="en-US" sz="1600" dirty="0" smtClean="0"/>
              <a:t>	{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("Inside A's show");</a:t>
            </a:r>
          </a:p>
          <a:p>
            <a:r>
              <a:rPr lang="en-US" sz="1600" dirty="0" smtClean="0"/>
              <a:t>	}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smtClean="0"/>
              <a:t>class B extends A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00B050"/>
                </a:solidFill>
              </a:rPr>
              <a:t>void show()</a:t>
            </a:r>
          </a:p>
          <a:p>
            <a:r>
              <a:rPr lang="en-US" sz="1600" dirty="0" smtClean="0"/>
              <a:t>	{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("Inside B's show");</a:t>
            </a:r>
          </a:p>
          <a:p>
            <a:r>
              <a:rPr lang="en-US" sz="1600" dirty="0" smtClean="0"/>
              <a:t>	}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smtClean="0"/>
              <a:t>class C extends B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00B050"/>
                </a:solidFill>
              </a:rPr>
              <a:t>void show()</a:t>
            </a:r>
          </a:p>
          <a:p>
            <a:r>
              <a:rPr lang="en-US" sz="1600" dirty="0" smtClean="0"/>
              <a:t>	{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("Inside C's show");</a:t>
            </a:r>
          </a:p>
          <a:p>
            <a:r>
              <a:rPr lang="en-US" sz="1600" dirty="0" smtClean="0"/>
              <a:t>	}</a:t>
            </a:r>
          </a:p>
          <a:p>
            <a:r>
              <a:rPr lang="en-US" sz="1600" dirty="0" smtClean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105400" y="1143000"/>
            <a:ext cx="3733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class sample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public static void main(String </a:t>
            </a:r>
            <a:r>
              <a:rPr lang="en-US" sz="1600" dirty="0" err="1" smtClean="0"/>
              <a:t>arg</a:t>
            </a:r>
            <a:r>
              <a:rPr lang="en-US" sz="1600" dirty="0" smtClean="0"/>
              <a:t>[])</a:t>
            </a:r>
          </a:p>
          <a:p>
            <a:r>
              <a:rPr lang="en-US" sz="1600" dirty="0" smtClean="0"/>
              <a:t>	{</a:t>
            </a:r>
          </a:p>
          <a:p>
            <a:r>
              <a:rPr lang="en-US" sz="1600" dirty="0" smtClean="0"/>
              <a:t>		C cc=new C();		</a:t>
            </a:r>
          </a:p>
          <a:p>
            <a:r>
              <a:rPr lang="en-US" sz="1600" dirty="0" smtClean="0"/>
              <a:t>	}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2058194" y="3428206"/>
            <a:ext cx="56388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997874" y="2388296"/>
            <a:ext cx="1114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cc.show</a:t>
            </a:r>
            <a:r>
              <a:rPr lang="en-US" sz="1600" dirty="0" smtClean="0"/>
              <a:t>();</a:t>
            </a: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t="15574" r="41315" b="72951"/>
          <a:stretch>
            <a:fillRect/>
          </a:stretch>
        </p:blipFill>
        <p:spPr bwMode="auto">
          <a:xfrm>
            <a:off x="3429000" y="6004142"/>
            <a:ext cx="5715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533400"/>
            <a:ext cx="50292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class A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00B050"/>
                </a:solidFill>
              </a:rPr>
              <a:t>void show()</a:t>
            </a:r>
          </a:p>
          <a:p>
            <a:r>
              <a:rPr lang="en-US" sz="1600" dirty="0" smtClean="0"/>
              <a:t>	{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("Inside A's show");</a:t>
            </a:r>
          </a:p>
          <a:p>
            <a:r>
              <a:rPr lang="en-US" sz="1600" dirty="0" smtClean="0"/>
              <a:t>	}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smtClean="0"/>
              <a:t>class B extends A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00B050"/>
                </a:solidFill>
              </a:rPr>
              <a:t>void show()</a:t>
            </a:r>
          </a:p>
          <a:p>
            <a:r>
              <a:rPr lang="en-US" sz="1600" dirty="0" smtClean="0"/>
              <a:t>	{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super.show</a:t>
            </a:r>
            <a:r>
              <a:rPr lang="en-US" sz="1600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("Inside B's show");</a:t>
            </a:r>
          </a:p>
          <a:p>
            <a:r>
              <a:rPr lang="en-US" sz="1600" dirty="0" smtClean="0"/>
              <a:t>	}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smtClean="0"/>
              <a:t>class C extends B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00B050"/>
                </a:solidFill>
              </a:rPr>
              <a:t>void show()</a:t>
            </a:r>
          </a:p>
          <a:p>
            <a:r>
              <a:rPr lang="en-US" sz="1600" dirty="0" smtClean="0"/>
              <a:t>	{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super.show</a:t>
            </a:r>
            <a:r>
              <a:rPr lang="en-US" sz="1600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("Inside C's show");</a:t>
            </a:r>
          </a:p>
          <a:p>
            <a:r>
              <a:rPr lang="en-US" sz="1600" dirty="0" smtClean="0"/>
              <a:t>	}</a:t>
            </a:r>
          </a:p>
          <a:p>
            <a:r>
              <a:rPr lang="en-US" sz="1600" dirty="0" smtClean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105400" y="1143000"/>
            <a:ext cx="3733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class sample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public static void main(String </a:t>
            </a:r>
            <a:r>
              <a:rPr lang="en-US" sz="1600" dirty="0" err="1" smtClean="0"/>
              <a:t>arg</a:t>
            </a:r>
            <a:r>
              <a:rPr lang="en-US" sz="1600" dirty="0" smtClean="0"/>
              <a:t>[])</a:t>
            </a:r>
          </a:p>
          <a:p>
            <a:r>
              <a:rPr lang="en-US" sz="1600" dirty="0" smtClean="0"/>
              <a:t>	{</a:t>
            </a:r>
          </a:p>
          <a:p>
            <a:r>
              <a:rPr lang="en-US" sz="1600" dirty="0" smtClean="0"/>
              <a:t>		C cc=new C();		</a:t>
            </a:r>
          </a:p>
          <a:p>
            <a:r>
              <a:rPr lang="en-US" sz="1600" dirty="0" smtClean="0"/>
              <a:t>	}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2058194" y="3428206"/>
            <a:ext cx="56388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997874" y="2388296"/>
            <a:ext cx="1114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cc.show</a:t>
            </a:r>
            <a:r>
              <a:rPr lang="en-US" sz="1600" dirty="0" smtClean="0"/>
              <a:t>();</a:t>
            </a:r>
            <a:endParaRPr 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t="33607" r="42280" b="48360"/>
          <a:stretch>
            <a:fillRect/>
          </a:stretch>
        </p:blipFill>
        <p:spPr bwMode="auto">
          <a:xfrm>
            <a:off x="3747369" y="4800600"/>
            <a:ext cx="538638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 Basics</a:t>
            </a:r>
          </a:p>
          <a:p>
            <a:r>
              <a:rPr lang="en-US" dirty="0" smtClean="0"/>
              <a:t>Method Overriding</a:t>
            </a:r>
          </a:p>
          <a:p>
            <a:r>
              <a:rPr lang="en-US" dirty="0" smtClean="0"/>
              <a:t>Dynamic Method Dispatch</a:t>
            </a:r>
          </a:p>
          <a:p>
            <a:r>
              <a:rPr lang="en-US" dirty="0" smtClean="0"/>
              <a:t>Abstract Class</a:t>
            </a:r>
          </a:p>
          <a:p>
            <a:r>
              <a:rPr lang="en-US" smtClean="0"/>
              <a:t>Using Final 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8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533400"/>
            <a:ext cx="50292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class A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00B050"/>
                </a:solidFill>
              </a:rPr>
              <a:t>void show()</a:t>
            </a:r>
          </a:p>
          <a:p>
            <a:r>
              <a:rPr lang="en-US" sz="1600" dirty="0" smtClean="0"/>
              <a:t>	{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("Inside A's show");</a:t>
            </a:r>
          </a:p>
          <a:p>
            <a:r>
              <a:rPr lang="en-US" sz="1600" dirty="0" smtClean="0"/>
              <a:t>	}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smtClean="0"/>
              <a:t>class B extends A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00B050"/>
                </a:solidFill>
              </a:rPr>
              <a:t>void show()</a:t>
            </a:r>
          </a:p>
          <a:p>
            <a:r>
              <a:rPr lang="en-US" sz="1600" dirty="0" smtClean="0"/>
              <a:t>	{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("Inside B's show");</a:t>
            </a:r>
          </a:p>
          <a:p>
            <a:r>
              <a:rPr lang="en-US" sz="1600" dirty="0" smtClean="0"/>
              <a:t>	}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smtClean="0"/>
              <a:t>class C extends B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00B050"/>
                </a:solidFill>
              </a:rPr>
              <a:t>void show()</a:t>
            </a:r>
          </a:p>
          <a:p>
            <a:r>
              <a:rPr lang="en-US" sz="1600" dirty="0" smtClean="0"/>
              <a:t>	{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("Inside C's show");</a:t>
            </a:r>
          </a:p>
          <a:p>
            <a:r>
              <a:rPr lang="en-US" sz="1600" dirty="0" smtClean="0"/>
              <a:t>	}</a:t>
            </a:r>
          </a:p>
          <a:p>
            <a:r>
              <a:rPr lang="en-US" sz="1600" dirty="0" smtClean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105400" y="1143000"/>
            <a:ext cx="3733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class sample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public static void main(String </a:t>
            </a:r>
            <a:r>
              <a:rPr lang="en-US" sz="1600" dirty="0" err="1" smtClean="0"/>
              <a:t>arg</a:t>
            </a:r>
            <a:r>
              <a:rPr lang="en-US" sz="1600" dirty="0" smtClean="0"/>
              <a:t>[])</a:t>
            </a:r>
          </a:p>
          <a:p>
            <a:r>
              <a:rPr lang="en-US" sz="1600" dirty="0" smtClean="0"/>
              <a:t>	{</a:t>
            </a:r>
          </a:p>
          <a:p>
            <a:r>
              <a:rPr lang="en-US" sz="1600" dirty="0" smtClean="0"/>
              <a:t>		C cc=new C();		</a:t>
            </a:r>
          </a:p>
          <a:p>
            <a:r>
              <a:rPr lang="en-US" sz="1600" dirty="0" smtClean="0"/>
              <a:t>	}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2058194" y="3428206"/>
            <a:ext cx="56388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997874" y="2388296"/>
            <a:ext cx="1114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cc.show</a:t>
            </a:r>
            <a:r>
              <a:rPr lang="en-US" sz="1600" dirty="0" smtClean="0"/>
              <a:t>();</a:t>
            </a:r>
            <a:endParaRPr 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t="59836" r="38420" b="27049"/>
          <a:stretch>
            <a:fillRect/>
          </a:stretch>
        </p:blipFill>
        <p:spPr bwMode="auto">
          <a:xfrm>
            <a:off x="4281488" y="4191000"/>
            <a:ext cx="48625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 t="77869" r="40350" b="10656"/>
          <a:stretch>
            <a:fillRect/>
          </a:stretch>
        </p:blipFill>
        <p:spPr bwMode="auto">
          <a:xfrm>
            <a:off x="4267200" y="4952999"/>
            <a:ext cx="4876800" cy="552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 t="63115" r="28770" b="5738"/>
          <a:stretch>
            <a:fillRect/>
          </a:stretch>
        </p:blipFill>
        <p:spPr bwMode="auto">
          <a:xfrm>
            <a:off x="3519488" y="5410200"/>
            <a:ext cx="5624512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394692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A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void show()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("Inside A's show; No arguments");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class B extends A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void show(String a)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("Inside B's show; 1 argument "+a);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class C extends B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FF"/>
                </a:solidFill>
              </a:rPr>
              <a:t>void show(String a, String b)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("Inside C's show; 2 arguments "+a+"  "+b);</a:t>
            </a:r>
          </a:p>
          <a:p>
            <a:r>
              <a:rPr lang="en-US" dirty="0" smtClean="0"/>
              <a:t>	}	</a:t>
            </a:r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62000"/>
            <a:ext cx="6096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sample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public static void main(String </a:t>
            </a:r>
            <a:r>
              <a:rPr lang="en-US" dirty="0" err="1" smtClean="0"/>
              <a:t>arg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C cc=new C();		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t="6557" r="9650" b="83607"/>
          <a:stretch>
            <a:fillRect/>
          </a:stretch>
        </p:blipFill>
        <p:spPr bwMode="auto">
          <a:xfrm>
            <a:off x="2009775" y="3276600"/>
            <a:ext cx="7134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905000" y="2209800"/>
            <a:ext cx="1229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cc.show</a:t>
            </a:r>
            <a:r>
              <a:rPr lang="en-US" dirty="0" smtClean="0">
                <a:solidFill>
                  <a:srgbClr val="00B0F0"/>
                </a:solidFill>
              </a:rPr>
              <a:t>();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 t="22950" r="9650" b="65574"/>
          <a:stretch>
            <a:fillRect/>
          </a:stretch>
        </p:blipFill>
        <p:spPr bwMode="auto">
          <a:xfrm>
            <a:off x="2009775" y="3810000"/>
            <a:ext cx="71342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200400" y="2209800"/>
            <a:ext cx="205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cc.show</a:t>
            </a:r>
            <a:r>
              <a:rPr lang="en-US" dirty="0" smtClean="0">
                <a:solidFill>
                  <a:srgbClr val="00B0F0"/>
                </a:solidFill>
              </a:rPr>
              <a:t>(“Hello”);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 t="40983" r="9650" b="47542"/>
          <a:stretch>
            <a:fillRect/>
          </a:stretch>
        </p:blipFill>
        <p:spPr bwMode="auto">
          <a:xfrm>
            <a:off x="2009775" y="4495800"/>
            <a:ext cx="71342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5181600" y="2209800"/>
            <a:ext cx="3581400" cy="3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cc.show</a:t>
            </a:r>
            <a:r>
              <a:rPr lang="en-US" dirty="0" smtClean="0">
                <a:solidFill>
                  <a:srgbClr val="00B0F0"/>
                </a:solidFill>
              </a:rPr>
              <a:t>(“Hello”, “World”);</a:t>
            </a:r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 t="53278" r="9650" b="23771"/>
          <a:stretch>
            <a:fillRect/>
          </a:stretch>
        </p:blipFill>
        <p:spPr bwMode="auto">
          <a:xfrm>
            <a:off x="2009775" y="5181600"/>
            <a:ext cx="71342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1981200" y="2590800"/>
            <a:ext cx="403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cc.show</a:t>
            </a:r>
            <a:r>
              <a:rPr lang="en-US" dirty="0" smtClean="0">
                <a:solidFill>
                  <a:srgbClr val="00B0F0"/>
                </a:solidFill>
              </a:rPr>
              <a:t>(“Hello”, “World”, “Nice”);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0" grpId="1"/>
      <p:bldP spid="12" grpId="0"/>
      <p:bldP spid="12" grpId="1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Method Dispatch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Dynamic method dispatch </a:t>
            </a:r>
            <a:r>
              <a:rPr lang="en-US" dirty="0" smtClean="0"/>
              <a:t>is the mechanism by which</a:t>
            </a:r>
            <a:r>
              <a:rPr lang="en-US" i="1" dirty="0" smtClean="0"/>
              <a:t> a </a:t>
            </a:r>
            <a:r>
              <a:rPr lang="en-US" i="1" dirty="0" smtClean="0">
                <a:solidFill>
                  <a:srgbClr val="FF0000"/>
                </a:solidFill>
              </a:rPr>
              <a:t>call to an overridden method is resolved at run time</a:t>
            </a:r>
            <a:r>
              <a:rPr lang="en-US" i="1" dirty="0" smtClean="0"/>
              <a:t>, </a:t>
            </a:r>
            <a:r>
              <a:rPr lang="en-US" i="1" dirty="0" smtClean="0">
                <a:solidFill>
                  <a:srgbClr val="00B050"/>
                </a:solidFill>
              </a:rPr>
              <a:t>rather than compile time</a:t>
            </a:r>
          </a:p>
          <a:p>
            <a:r>
              <a:rPr lang="en-US" dirty="0" smtClean="0"/>
              <a:t>This is called as </a:t>
            </a:r>
            <a:r>
              <a:rPr lang="en-US" dirty="0" smtClean="0">
                <a:solidFill>
                  <a:srgbClr val="FF00FF"/>
                </a:solidFill>
              </a:rPr>
              <a:t>Run-time Polymorphism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394692"/>
            <a:ext cx="4572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class A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	void show()</a:t>
            </a:r>
          </a:p>
          <a:p>
            <a:r>
              <a:rPr lang="en-US" sz="1600" dirty="0" smtClean="0"/>
              <a:t>	{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("Inside A's show");</a:t>
            </a:r>
          </a:p>
          <a:p>
            <a:r>
              <a:rPr lang="en-US" sz="1600" dirty="0" smtClean="0"/>
              <a:t>	}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00B050"/>
                </a:solidFill>
              </a:rPr>
              <a:t>class B extends A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	void show()</a:t>
            </a:r>
          </a:p>
          <a:p>
            <a:r>
              <a:rPr lang="en-US" sz="1600" dirty="0" smtClean="0"/>
              <a:t>	{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("Inside B's show");</a:t>
            </a:r>
          </a:p>
          <a:p>
            <a:r>
              <a:rPr lang="en-US" sz="1600" dirty="0" smtClean="0"/>
              <a:t>	}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00B0F0"/>
                </a:solidFill>
              </a:rPr>
              <a:t>class C extends B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	void show()</a:t>
            </a:r>
          </a:p>
          <a:p>
            <a:r>
              <a:rPr lang="en-US" sz="1600" dirty="0" smtClean="0"/>
              <a:t>	{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("Inside C's show");</a:t>
            </a:r>
          </a:p>
          <a:p>
            <a:r>
              <a:rPr lang="en-US" sz="1600" dirty="0" smtClean="0"/>
              <a:t>	}	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648200" y="807720"/>
            <a:ext cx="4495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class sample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	public static void main(String </a:t>
            </a:r>
            <a:r>
              <a:rPr lang="en-US" sz="1600" dirty="0" err="1" smtClean="0"/>
              <a:t>arg</a:t>
            </a:r>
            <a:r>
              <a:rPr lang="en-US" sz="1600" dirty="0" smtClean="0"/>
              <a:t>[])</a:t>
            </a:r>
          </a:p>
          <a:p>
            <a:r>
              <a:rPr lang="en-US" sz="1600" dirty="0" smtClean="0"/>
              <a:t>	{</a:t>
            </a:r>
          </a:p>
          <a:p>
            <a:r>
              <a:rPr lang="en-US" sz="1600" dirty="0" smtClean="0"/>
              <a:t>		A </a:t>
            </a:r>
            <a:r>
              <a:rPr lang="en-US" sz="1600" dirty="0" err="1" smtClean="0"/>
              <a:t>aa</a:t>
            </a:r>
            <a:r>
              <a:rPr lang="en-US" sz="1600" dirty="0" smtClean="0"/>
              <a:t>=new A();</a:t>
            </a:r>
          </a:p>
          <a:p>
            <a:r>
              <a:rPr lang="en-US" sz="1600" dirty="0" smtClean="0"/>
              <a:t>		B bb=new B();</a:t>
            </a:r>
          </a:p>
          <a:p>
            <a:r>
              <a:rPr lang="en-US" sz="1600" dirty="0" smtClean="0"/>
              <a:t>		C cc=new C();</a:t>
            </a:r>
          </a:p>
          <a:p>
            <a:r>
              <a:rPr lang="en-US" sz="1600" dirty="0" smtClean="0"/>
              <a:t>		</a:t>
            </a:r>
            <a:r>
              <a:rPr lang="en-US" sz="1600" dirty="0" smtClean="0">
                <a:solidFill>
                  <a:srgbClr val="FF00FF"/>
                </a:solidFill>
              </a:rPr>
              <a:t>A </a:t>
            </a:r>
            <a:r>
              <a:rPr lang="en-US" sz="1600" dirty="0" err="1" smtClean="0">
                <a:solidFill>
                  <a:srgbClr val="FF00FF"/>
                </a:solidFill>
              </a:rPr>
              <a:t>rr</a:t>
            </a:r>
            <a:r>
              <a:rPr lang="en-US" sz="1600" dirty="0" smtClean="0">
                <a:solidFill>
                  <a:srgbClr val="FF00FF"/>
                </a:solidFill>
              </a:rPr>
              <a:t>;</a:t>
            </a:r>
          </a:p>
          <a:p>
            <a:endParaRPr lang="en-US" sz="1600" dirty="0" smtClean="0"/>
          </a:p>
          <a:p>
            <a:r>
              <a:rPr lang="en-US" sz="1600" dirty="0" smtClean="0"/>
              <a:t>		</a:t>
            </a:r>
            <a:r>
              <a:rPr lang="en-US" sz="1600" dirty="0" err="1" smtClean="0">
                <a:solidFill>
                  <a:srgbClr val="FF0000"/>
                </a:solidFill>
              </a:rPr>
              <a:t>rr</a:t>
            </a:r>
            <a:r>
              <a:rPr lang="en-US" sz="1600" dirty="0" smtClean="0">
                <a:solidFill>
                  <a:srgbClr val="FF0000"/>
                </a:solidFill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</a:rPr>
              <a:t>aa</a:t>
            </a:r>
            <a:r>
              <a:rPr lang="en-US" sz="1600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sz="1600" dirty="0" smtClean="0"/>
              <a:t>		</a:t>
            </a:r>
            <a:r>
              <a:rPr lang="en-US" sz="1600" dirty="0" err="1" smtClean="0"/>
              <a:t>rr.show</a:t>
            </a:r>
            <a:r>
              <a:rPr lang="en-US" sz="1600" dirty="0" smtClean="0"/>
              <a:t>();</a:t>
            </a:r>
          </a:p>
          <a:p>
            <a:endParaRPr lang="en-US" sz="1600" dirty="0" smtClean="0"/>
          </a:p>
          <a:p>
            <a:r>
              <a:rPr lang="en-US" sz="1600" dirty="0" smtClean="0"/>
              <a:t>		</a:t>
            </a:r>
            <a:r>
              <a:rPr lang="en-US" sz="1600" dirty="0" err="1" smtClean="0">
                <a:solidFill>
                  <a:srgbClr val="00B050"/>
                </a:solidFill>
              </a:rPr>
              <a:t>rr</a:t>
            </a:r>
            <a:r>
              <a:rPr lang="en-US" sz="1600" dirty="0" smtClean="0">
                <a:solidFill>
                  <a:srgbClr val="00B050"/>
                </a:solidFill>
              </a:rPr>
              <a:t>=bb;</a:t>
            </a:r>
          </a:p>
          <a:p>
            <a:r>
              <a:rPr lang="en-US" sz="1600" dirty="0" smtClean="0"/>
              <a:t>		</a:t>
            </a:r>
            <a:r>
              <a:rPr lang="en-US" sz="1600" dirty="0" err="1" smtClean="0"/>
              <a:t>rr.show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		</a:t>
            </a:r>
          </a:p>
          <a:p>
            <a:r>
              <a:rPr lang="en-US" sz="1600" dirty="0" smtClean="0"/>
              <a:t>		</a:t>
            </a:r>
            <a:r>
              <a:rPr lang="en-US" sz="1600" dirty="0" err="1" smtClean="0">
                <a:solidFill>
                  <a:srgbClr val="00B0F0"/>
                </a:solidFill>
              </a:rPr>
              <a:t>rr</a:t>
            </a:r>
            <a:r>
              <a:rPr lang="en-US" sz="1600" dirty="0" smtClean="0">
                <a:solidFill>
                  <a:srgbClr val="00B0F0"/>
                </a:solidFill>
              </a:rPr>
              <a:t>=cc;</a:t>
            </a:r>
          </a:p>
          <a:p>
            <a:r>
              <a:rPr lang="en-US" sz="1600" dirty="0" smtClean="0"/>
              <a:t>		</a:t>
            </a:r>
            <a:r>
              <a:rPr lang="en-US" sz="1600" dirty="0" err="1" smtClean="0"/>
              <a:t>rr.show</a:t>
            </a:r>
            <a:r>
              <a:rPr lang="en-US" sz="1600" dirty="0" smtClean="0"/>
              <a:t>();		</a:t>
            </a:r>
          </a:p>
          <a:p>
            <a:r>
              <a:rPr lang="en-US" sz="1600" dirty="0" smtClean="0"/>
              <a:t>		</a:t>
            </a:r>
          </a:p>
          <a:p>
            <a:r>
              <a:rPr lang="en-US" sz="1600" dirty="0" smtClean="0"/>
              <a:t>	}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1829594" y="3428206"/>
            <a:ext cx="56388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Abstract Classes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</a:t>
            </a:r>
            <a:r>
              <a:rPr lang="en-US" dirty="0"/>
              <a:t>a superclass that </a:t>
            </a:r>
            <a:r>
              <a:rPr lang="en-US" dirty="0">
                <a:solidFill>
                  <a:srgbClr val="FF0000"/>
                </a:solidFill>
              </a:rPr>
              <a:t>declares the </a:t>
            </a:r>
            <a:r>
              <a:rPr lang="en-US" dirty="0" smtClean="0">
                <a:solidFill>
                  <a:srgbClr val="FF0000"/>
                </a:solidFill>
              </a:rPr>
              <a:t>structure </a:t>
            </a:r>
            <a:r>
              <a:rPr lang="en-US" dirty="0" smtClean="0"/>
              <a:t>of </a:t>
            </a:r>
            <a:r>
              <a:rPr lang="en-US" dirty="0"/>
              <a:t>a given abstraction </a:t>
            </a:r>
            <a:r>
              <a:rPr lang="en-US" dirty="0">
                <a:solidFill>
                  <a:srgbClr val="0000FF"/>
                </a:solidFill>
              </a:rPr>
              <a:t>without providing a complete implementation of every </a:t>
            </a:r>
            <a:r>
              <a:rPr lang="en-US" dirty="0" smtClean="0">
                <a:solidFill>
                  <a:srgbClr val="0000FF"/>
                </a:solidFill>
              </a:rPr>
              <a:t>method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Superclass only </a:t>
            </a:r>
            <a:r>
              <a:rPr lang="en-US" dirty="0">
                <a:solidFill>
                  <a:srgbClr val="FF0000"/>
                </a:solidFill>
              </a:rPr>
              <a:t>defines a generalized form </a:t>
            </a:r>
            <a:r>
              <a:rPr lang="en-US" dirty="0" smtClean="0"/>
              <a:t>that will </a:t>
            </a:r>
            <a:r>
              <a:rPr lang="en-US" dirty="0"/>
              <a:t>be shared by all of its subclasses, </a:t>
            </a:r>
            <a:r>
              <a:rPr lang="en-US" dirty="0">
                <a:solidFill>
                  <a:srgbClr val="FF00FF"/>
                </a:solidFill>
              </a:rPr>
              <a:t>leaving it to each subclass to fill in the </a:t>
            </a:r>
            <a:r>
              <a:rPr lang="en-US" dirty="0" smtClean="0">
                <a:solidFill>
                  <a:srgbClr val="FF00FF"/>
                </a:solidFill>
              </a:rPr>
              <a:t>details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	abstract </a:t>
            </a:r>
            <a:r>
              <a:rPr lang="en-US" i="1" dirty="0">
                <a:solidFill>
                  <a:srgbClr val="00B0F0"/>
                </a:solidFill>
              </a:rPr>
              <a:t>type name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i="1" dirty="0">
                <a:solidFill>
                  <a:srgbClr val="00B0F0"/>
                </a:solidFill>
              </a:rPr>
              <a:t>parameter-list</a:t>
            </a:r>
            <a:r>
              <a:rPr lang="en-US" dirty="0" smtClean="0">
                <a:solidFill>
                  <a:srgbClr val="00B0F0"/>
                </a:solidFill>
              </a:rPr>
              <a:t>);</a:t>
            </a:r>
          </a:p>
          <a:p>
            <a:r>
              <a:rPr lang="en-US" dirty="0" smtClean="0"/>
              <a:t>Condition: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subclass </a:t>
            </a:r>
            <a:r>
              <a:rPr lang="en-US" dirty="0" smtClean="0">
                <a:solidFill>
                  <a:srgbClr val="FF0000"/>
                </a:solidFill>
              </a:rPr>
              <a:t>must override </a:t>
            </a:r>
            <a:r>
              <a:rPr lang="en-US" dirty="0">
                <a:solidFill>
                  <a:srgbClr val="FF0000"/>
                </a:solidFill>
              </a:rPr>
              <a:t>them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7090" y="737388"/>
            <a:ext cx="6553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abstract	</a:t>
            </a:r>
            <a:r>
              <a:rPr lang="en-US" dirty="0" smtClean="0"/>
              <a:t>class </a:t>
            </a:r>
            <a:r>
              <a:rPr lang="en-US" dirty="0"/>
              <a:t>base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abstract void </a:t>
            </a:r>
            <a:r>
              <a:rPr lang="en-US" dirty="0" err="1">
                <a:solidFill>
                  <a:srgbClr val="FF0000"/>
                </a:solidFill>
              </a:rPr>
              <a:t>callme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sub extends base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sample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sub </a:t>
            </a:r>
            <a:r>
              <a:rPr lang="en-US" dirty="0" err="1"/>
              <a:t>ss</a:t>
            </a:r>
            <a:r>
              <a:rPr lang="en-US" dirty="0"/>
              <a:t>=new sub();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	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30" r="2544" b="19560"/>
          <a:stretch/>
        </p:blipFill>
        <p:spPr bwMode="auto">
          <a:xfrm>
            <a:off x="1" y="5805054"/>
            <a:ext cx="9254836" cy="1052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16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7090" y="737388"/>
            <a:ext cx="6553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class </a:t>
            </a:r>
            <a:r>
              <a:rPr lang="en-US" dirty="0"/>
              <a:t>base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abstract void </a:t>
            </a:r>
            <a:r>
              <a:rPr lang="en-US" dirty="0" err="1">
                <a:solidFill>
                  <a:srgbClr val="FF0000"/>
                </a:solidFill>
              </a:rPr>
              <a:t>callme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sub extends base</a:t>
            </a:r>
          </a:p>
          <a:p>
            <a:r>
              <a:rPr lang="en-US" dirty="0"/>
              <a:t>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FF"/>
                </a:solidFill>
              </a:rPr>
              <a:t>void </a:t>
            </a:r>
            <a:r>
              <a:rPr lang="en-US" dirty="0" err="1" smtClean="0">
                <a:solidFill>
                  <a:srgbClr val="FF00FF"/>
                </a:solidFill>
              </a:rPr>
              <a:t>callme</a:t>
            </a:r>
            <a:r>
              <a:rPr lang="en-US" dirty="0" smtClean="0">
                <a:solidFill>
                  <a:srgbClr val="FF00FF"/>
                </a:solidFill>
              </a:rPr>
              <a:t>()</a:t>
            </a:r>
          </a:p>
          <a:p>
            <a:r>
              <a:rPr lang="en-US" dirty="0">
                <a:solidFill>
                  <a:srgbClr val="FF00FF"/>
                </a:solidFill>
              </a:rPr>
              <a:t>	</a:t>
            </a:r>
            <a:r>
              <a:rPr lang="en-US" dirty="0" smtClean="0">
                <a:solidFill>
                  <a:srgbClr val="FF00FF"/>
                </a:solidFill>
              </a:rPr>
              <a:t>{</a:t>
            </a:r>
          </a:p>
          <a:p>
            <a:r>
              <a:rPr lang="en-US" dirty="0">
                <a:solidFill>
                  <a:srgbClr val="FF00FF"/>
                </a:solidFill>
              </a:rPr>
              <a:t>	</a:t>
            </a:r>
            <a:r>
              <a:rPr lang="en-US" dirty="0" err="1">
                <a:solidFill>
                  <a:srgbClr val="FF00FF"/>
                </a:solidFill>
              </a:rPr>
              <a:t>System.out.println</a:t>
            </a:r>
            <a:r>
              <a:rPr lang="en-US" dirty="0">
                <a:solidFill>
                  <a:srgbClr val="FF00FF"/>
                </a:solidFill>
              </a:rPr>
              <a:t>("Overridden Method");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	}</a:t>
            </a:r>
            <a:endParaRPr lang="en-US" dirty="0">
              <a:solidFill>
                <a:srgbClr val="FF00FF"/>
              </a:solidFill>
            </a:endParaRP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sample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sub </a:t>
            </a:r>
            <a:r>
              <a:rPr lang="en-US" dirty="0" err="1"/>
              <a:t>ss</a:t>
            </a:r>
            <a:r>
              <a:rPr lang="en-US" dirty="0"/>
              <a:t>=new sub</a:t>
            </a:r>
            <a:r>
              <a:rPr lang="en-US" dirty="0" smtClean="0"/>
              <a:t>();</a:t>
            </a:r>
          </a:p>
          <a:p>
            <a:r>
              <a:rPr lang="en-US" dirty="0"/>
              <a:t>	</a:t>
            </a:r>
            <a:r>
              <a:rPr lang="en-US" dirty="0" err="1" smtClean="0"/>
              <a:t>ss.callme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}	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02" r="2399" b="6396"/>
          <a:stretch/>
        </p:blipFill>
        <p:spPr bwMode="auto">
          <a:xfrm>
            <a:off x="-20782" y="5666508"/>
            <a:ext cx="9268691" cy="1191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3235" y="737388"/>
            <a:ext cx="1007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abstract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53" r="3711" b="7055"/>
          <a:stretch/>
        </p:blipFill>
        <p:spPr bwMode="auto">
          <a:xfrm>
            <a:off x="-20782" y="6283035"/>
            <a:ext cx="9144000" cy="56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669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401782"/>
            <a:ext cx="8991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abstract</a:t>
            </a:r>
            <a:r>
              <a:rPr lang="en-US" sz="1600" dirty="0"/>
              <a:t> class base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rgbClr val="0000FF"/>
                </a:solidFill>
              </a:rPr>
              <a:t>void get()</a:t>
            </a:r>
          </a:p>
          <a:p>
            <a:r>
              <a:rPr lang="en-US" sz="1600" dirty="0">
                <a:solidFill>
                  <a:srgbClr val="0000FF"/>
                </a:solidFill>
              </a:rPr>
              <a:t>	{</a:t>
            </a:r>
          </a:p>
          <a:p>
            <a:r>
              <a:rPr lang="en-US" sz="1600" dirty="0">
                <a:solidFill>
                  <a:srgbClr val="0000FF"/>
                </a:solidFill>
              </a:rPr>
              <a:t>	</a:t>
            </a:r>
            <a:r>
              <a:rPr lang="en-US" sz="1600" dirty="0" err="1">
                <a:solidFill>
                  <a:srgbClr val="0000FF"/>
                </a:solidFill>
              </a:rPr>
              <a:t>System.out.println</a:t>
            </a:r>
            <a:r>
              <a:rPr lang="en-US" sz="1600" dirty="0">
                <a:solidFill>
                  <a:srgbClr val="0000FF"/>
                </a:solidFill>
              </a:rPr>
              <a:t>("Inside </a:t>
            </a:r>
            <a:r>
              <a:rPr lang="en-US" sz="1600" dirty="0" smtClean="0">
                <a:solidFill>
                  <a:srgbClr val="0000FF"/>
                </a:solidFill>
              </a:rPr>
              <a:t>base class get </a:t>
            </a:r>
            <a:r>
              <a:rPr lang="en-US" sz="1600" dirty="0">
                <a:solidFill>
                  <a:srgbClr val="0000FF"/>
                </a:solidFill>
              </a:rPr>
              <a:t>method");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	}</a:t>
            </a:r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rgbClr val="FF0000"/>
                </a:solidFill>
              </a:rPr>
              <a:t>abstract void </a:t>
            </a:r>
            <a:r>
              <a:rPr lang="en-US" sz="1600" dirty="0" err="1">
                <a:solidFill>
                  <a:srgbClr val="FF0000"/>
                </a:solidFill>
              </a:rPr>
              <a:t>callme</a:t>
            </a:r>
            <a:r>
              <a:rPr lang="en-US" sz="1600" dirty="0">
                <a:solidFill>
                  <a:srgbClr val="FF0000"/>
                </a:solidFill>
              </a:rPr>
              <a:t>();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class sub extends base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void </a:t>
            </a:r>
            <a:r>
              <a:rPr lang="en-US" sz="1600" dirty="0" err="1"/>
              <a:t>callme</a:t>
            </a:r>
            <a:r>
              <a:rPr lang="en-US" sz="1600" dirty="0"/>
              <a:t>()</a:t>
            </a:r>
          </a:p>
          <a:p>
            <a:r>
              <a:rPr lang="en-US" sz="1600" dirty="0"/>
              <a:t>	{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System.out.println</a:t>
            </a:r>
            <a:r>
              <a:rPr lang="en-US" sz="1600" dirty="0"/>
              <a:t>("Inside overridden method");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 smtClean="0"/>
              <a:t>class </a:t>
            </a:r>
            <a:r>
              <a:rPr lang="en-US" sz="1600" dirty="0"/>
              <a:t>sample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public static void main(String </a:t>
            </a:r>
            <a:r>
              <a:rPr lang="en-US" sz="1600" dirty="0" err="1"/>
              <a:t>args</a:t>
            </a:r>
            <a:r>
              <a:rPr lang="en-US" sz="1600" dirty="0"/>
              <a:t>[])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rgbClr val="FF0000"/>
                </a:solidFill>
              </a:rPr>
              <a:t>base bb=new base();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err="1">
                <a:solidFill>
                  <a:srgbClr val="FF0000"/>
                </a:solidFill>
              </a:rPr>
              <a:t>bb.get</a:t>
            </a:r>
            <a:r>
              <a:rPr lang="en-US" sz="1600" dirty="0">
                <a:solidFill>
                  <a:srgbClr val="FF0000"/>
                </a:solidFill>
              </a:rPr>
              <a:t>();</a:t>
            </a:r>
          </a:p>
          <a:p>
            <a:r>
              <a:rPr lang="en-US" sz="1600" dirty="0"/>
              <a:t>	sub </a:t>
            </a:r>
            <a:r>
              <a:rPr lang="en-US" sz="1600" dirty="0" err="1"/>
              <a:t>ss</a:t>
            </a:r>
            <a:r>
              <a:rPr lang="en-US" sz="1600" dirty="0"/>
              <a:t>=new sub();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ss.callme</a:t>
            </a:r>
            <a:r>
              <a:rPr lang="en-US" sz="1600" dirty="0"/>
              <a:t>();</a:t>
            </a:r>
          </a:p>
          <a:p>
            <a:r>
              <a:rPr lang="en-US" sz="1600" dirty="0" smtClean="0"/>
              <a:t>} }</a:t>
            </a: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97" r="17279" b="7713"/>
          <a:stretch/>
        </p:blipFill>
        <p:spPr bwMode="auto">
          <a:xfrm>
            <a:off x="1288473" y="5181600"/>
            <a:ext cx="7855527" cy="900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187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401782"/>
            <a:ext cx="8991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abstract</a:t>
            </a:r>
            <a:r>
              <a:rPr lang="en-US" sz="1600" dirty="0"/>
              <a:t> class base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rgbClr val="0000FF"/>
                </a:solidFill>
              </a:rPr>
              <a:t>void get()</a:t>
            </a:r>
          </a:p>
          <a:p>
            <a:r>
              <a:rPr lang="en-US" sz="1600" dirty="0">
                <a:solidFill>
                  <a:srgbClr val="0000FF"/>
                </a:solidFill>
              </a:rPr>
              <a:t>	{</a:t>
            </a:r>
          </a:p>
          <a:p>
            <a:r>
              <a:rPr lang="en-US" sz="1600" dirty="0">
                <a:solidFill>
                  <a:srgbClr val="0000FF"/>
                </a:solidFill>
              </a:rPr>
              <a:t>	</a:t>
            </a:r>
            <a:r>
              <a:rPr lang="en-US" sz="1600" dirty="0" err="1">
                <a:solidFill>
                  <a:srgbClr val="0000FF"/>
                </a:solidFill>
              </a:rPr>
              <a:t>System.out.println</a:t>
            </a:r>
            <a:r>
              <a:rPr lang="en-US" sz="1600" dirty="0">
                <a:solidFill>
                  <a:srgbClr val="0000FF"/>
                </a:solidFill>
              </a:rPr>
              <a:t>("Inside </a:t>
            </a:r>
            <a:r>
              <a:rPr lang="en-US" sz="1600" dirty="0" smtClean="0">
                <a:solidFill>
                  <a:srgbClr val="0000FF"/>
                </a:solidFill>
              </a:rPr>
              <a:t>base class get </a:t>
            </a:r>
            <a:r>
              <a:rPr lang="en-US" sz="1600" dirty="0">
                <a:solidFill>
                  <a:srgbClr val="0000FF"/>
                </a:solidFill>
              </a:rPr>
              <a:t>method");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	}</a:t>
            </a:r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rgbClr val="FF0000"/>
                </a:solidFill>
              </a:rPr>
              <a:t>abstract void </a:t>
            </a:r>
            <a:r>
              <a:rPr lang="en-US" sz="1600" dirty="0" err="1">
                <a:solidFill>
                  <a:srgbClr val="FF0000"/>
                </a:solidFill>
              </a:rPr>
              <a:t>callme</a:t>
            </a:r>
            <a:r>
              <a:rPr lang="en-US" sz="1600" dirty="0">
                <a:solidFill>
                  <a:srgbClr val="FF0000"/>
                </a:solidFill>
              </a:rPr>
              <a:t>();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class sub extends base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void </a:t>
            </a:r>
            <a:r>
              <a:rPr lang="en-US" sz="1600" dirty="0" err="1"/>
              <a:t>callme</a:t>
            </a:r>
            <a:r>
              <a:rPr lang="en-US" sz="1600" dirty="0"/>
              <a:t>()</a:t>
            </a:r>
          </a:p>
          <a:p>
            <a:r>
              <a:rPr lang="en-US" sz="1600" dirty="0"/>
              <a:t>	{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System.out.println</a:t>
            </a:r>
            <a:r>
              <a:rPr lang="en-US" sz="1600" dirty="0"/>
              <a:t>("Inside overridden method");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 smtClean="0"/>
              <a:t>class </a:t>
            </a:r>
            <a:r>
              <a:rPr lang="en-US" sz="1600" dirty="0"/>
              <a:t>sample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public static void main(String </a:t>
            </a:r>
            <a:r>
              <a:rPr lang="en-US" sz="1600" dirty="0" err="1"/>
              <a:t>args</a:t>
            </a:r>
            <a:r>
              <a:rPr lang="en-US" sz="1600" dirty="0"/>
              <a:t>[])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sub </a:t>
            </a:r>
            <a:r>
              <a:rPr lang="en-US" sz="1600" dirty="0" err="1"/>
              <a:t>ss</a:t>
            </a:r>
            <a:r>
              <a:rPr lang="en-US" sz="1600" dirty="0"/>
              <a:t>=new sub</a:t>
            </a:r>
            <a:r>
              <a:rPr lang="en-US" sz="1600" dirty="0" smtClean="0"/>
              <a:t>();</a:t>
            </a:r>
          </a:p>
          <a:p>
            <a:r>
              <a:rPr lang="en-US" sz="1600" dirty="0"/>
              <a:t>	</a:t>
            </a:r>
            <a:r>
              <a:rPr lang="en-US" sz="1600" dirty="0" err="1" smtClean="0">
                <a:solidFill>
                  <a:srgbClr val="FF00FF"/>
                </a:solidFill>
              </a:rPr>
              <a:t>ss.get</a:t>
            </a:r>
            <a:r>
              <a:rPr lang="en-US" sz="1600" dirty="0" smtClean="0">
                <a:solidFill>
                  <a:srgbClr val="FF00FF"/>
                </a:solidFill>
              </a:rPr>
              <a:t>();</a:t>
            </a:r>
            <a:endParaRPr lang="en-US" sz="1600" dirty="0">
              <a:solidFill>
                <a:srgbClr val="FF00FF"/>
              </a:solidFill>
            </a:endParaRPr>
          </a:p>
          <a:p>
            <a:r>
              <a:rPr lang="en-US" sz="1600" dirty="0"/>
              <a:t>	</a:t>
            </a:r>
            <a:r>
              <a:rPr lang="en-US" sz="1600" dirty="0" err="1"/>
              <a:t>ss.callme</a:t>
            </a:r>
            <a:r>
              <a:rPr lang="en-US" sz="1600" dirty="0"/>
              <a:t>();</a:t>
            </a:r>
          </a:p>
          <a:p>
            <a:r>
              <a:rPr lang="en-US" sz="1600" dirty="0" smtClean="0"/>
              <a:t>} }</a:t>
            </a:r>
            <a:endParaRPr 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7" r="23990" b="7055"/>
          <a:stretch/>
        </p:blipFill>
        <p:spPr bwMode="auto">
          <a:xfrm>
            <a:off x="1828800" y="5527964"/>
            <a:ext cx="7218218" cy="875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455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the creation of </a:t>
            </a:r>
            <a:r>
              <a:rPr lang="en-US" dirty="0" smtClean="0">
                <a:solidFill>
                  <a:srgbClr val="FF0000"/>
                </a:solidFill>
              </a:rPr>
              <a:t>hierarchical classifications</a:t>
            </a:r>
          </a:p>
          <a:p>
            <a:pPr>
              <a:buNone/>
            </a:pPr>
            <a:r>
              <a:rPr lang="en-US" dirty="0" smtClean="0"/>
              <a:t>Defines: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General Class </a:t>
            </a:r>
            <a:r>
              <a:rPr lang="en-US" dirty="0" smtClean="0"/>
              <a:t>(Super/Base class)</a:t>
            </a:r>
          </a:p>
          <a:p>
            <a:pPr lvl="1"/>
            <a:r>
              <a:rPr lang="en-US" dirty="0" smtClean="0"/>
              <a:t>Defines traits common to a set of related items</a:t>
            </a:r>
          </a:p>
          <a:p>
            <a:pPr lvl="1"/>
            <a:r>
              <a:rPr lang="en-US" dirty="0" smtClean="0"/>
              <a:t>Can be inherited by other, more specific classes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Specific Class </a:t>
            </a:r>
            <a:r>
              <a:rPr lang="en-US" dirty="0" smtClean="0"/>
              <a:t>(Sub/Derived class)</a:t>
            </a:r>
          </a:p>
          <a:p>
            <a:pPr lvl="1"/>
            <a:r>
              <a:rPr lang="en-US" dirty="0" smtClean="0"/>
              <a:t>Inherits base class </a:t>
            </a:r>
            <a:r>
              <a:rPr lang="en-US" dirty="0" smtClean="0">
                <a:sym typeface="Wingdings" pitchFamily="2" charset="2"/>
              </a:rPr>
              <a:t> Access all common traits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Also adds specific traits, that are unique to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“final” </a:t>
            </a:r>
            <a:r>
              <a:rPr lang="en-US" dirty="0"/>
              <a:t>with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3 uses of final</a:t>
            </a:r>
          </a:p>
          <a:p>
            <a:r>
              <a:rPr lang="en-US" dirty="0" smtClean="0"/>
              <a:t>Used to create constants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FF"/>
                </a:solidFill>
              </a:rPr>
              <a:t>final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a=10;</a:t>
            </a:r>
          </a:p>
          <a:p>
            <a:r>
              <a:rPr lang="en-US" dirty="0"/>
              <a:t>Prevent </a:t>
            </a:r>
            <a:r>
              <a:rPr lang="en-US" dirty="0" smtClean="0"/>
              <a:t>Overriding</a:t>
            </a:r>
          </a:p>
          <a:p>
            <a:r>
              <a:rPr lang="en-US" dirty="0"/>
              <a:t>Prevent Inheritance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8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dirty="0"/>
              <a:t>class A {</a:t>
            </a:r>
          </a:p>
          <a:p>
            <a:pPr marL="109728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FF"/>
                </a:solidFill>
              </a:rPr>
              <a:t>final </a:t>
            </a:r>
            <a:r>
              <a:rPr lang="en-US" dirty="0">
                <a:solidFill>
                  <a:srgbClr val="FF00FF"/>
                </a:solidFill>
              </a:rPr>
              <a:t>void meth() </a:t>
            </a:r>
            <a:r>
              <a:rPr lang="en-US" dirty="0"/>
              <a:t>{</a:t>
            </a:r>
          </a:p>
          <a:p>
            <a:pPr marL="109728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("This is a final method.");</a:t>
            </a:r>
          </a:p>
          <a:p>
            <a:pPr marL="109728" indent="0">
              <a:buNone/>
            </a:pPr>
            <a:r>
              <a:rPr lang="en-US" dirty="0" smtClean="0"/>
              <a:t>	}	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}</a:t>
            </a:r>
          </a:p>
          <a:p>
            <a:pPr marL="109728" indent="0">
              <a:buNone/>
            </a:pPr>
            <a:r>
              <a:rPr lang="en-US" dirty="0"/>
              <a:t>class B extends A {</a:t>
            </a:r>
          </a:p>
          <a:p>
            <a:pPr marL="109728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FF"/>
                </a:solidFill>
              </a:rPr>
              <a:t>void </a:t>
            </a:r>
            <a:r>
              <a:rPr lang="en-US" dirty="0">
                <a:solidFill>
                  <a:srgbClr val="FF00FF"/>
                </a:solidFill>
              </a:rPr>
              <a:t>meth() </a:t>
            </a:r>
            <a:r>
              <a:rPr lang="en-US" dirty="0" smtClean="0">
                <a:solidFill>
                  <a:srgbClr val="FF00FF"/>
                </a:solidFill>
              </a:rPr>
              <a:t>{ 	</a:t>
            </a:r>
            <a:r>
              <a:rPr lang="en-US" dirty="0" smtClean="0"/>
              <a:t>		// </a:t>
            </a:r>
            <a:r>
              <a:rPr lang="en-US" dirty="0"/>
              <a:t>ERROR! Can't override.</a:t>
            </a:r>
          </a:p>
          <a:p>
            <a:pPr marL="109728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("Illegal!");</a:t>
            </a:r>
          </a:p>
          <a:p>
            <a:pPr marL="109728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4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>
                <a:solidFill>
                  <a:srgbClr val="FF00FF"/>
                </a:solidFill>
              </a:rPr>
              <a:t>final</a:t>
            </a:r>
            <a:r>
              <a:rPr lang="en-US" dirty="0"/>
              <a:t> class A {</a:t>
            </a:r>
          </a:p>
          <a:p>
            <a:pPr marL="109728" indent="0">
              <a:buNone/>
            </a:pPr>
            <a:r>
              <a:rPr lang="en-US" dirty="0" smtClean="0"/>
              <a:t>	//...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</a:t>
            </a:r>
          </a:p>
          <a:p>
            <a:pPr marL="109728" indent="0">
              <a:buNone/>
            </a:pPr>
            <a:r>
              <a:rPr lang="en-US" dirty="0" smtClean="0"/>
              <a:t>class </a:t>
            </a:r>
            <a:r>
              <a:rPr lang="en-US" dirty="0"/>
              <a:t>B </a:t>
            </a:r>
            <a:r>
              <a:rPr lang="en-US" dirty="0">
                <a:solidFill>
                  <a:srgbClr val="FF00FF"/>
                </a:solidFill>
              </a:rPr>
              <a:t>extends A</a:t>
            </a:r>
            <a:r>
              <a:rPr lang="en-US" dirty="0"/>
              <a:t> { </a:t>
            </a:r>
            <a:r>
              <a:rPr lang="en-US" dirty="0" smtClean="0"/>
              <a:t>	// </a:t>
            </a:r>
            <a:r>
              <a:rPr lang="en-US" dirty="0"/>
              <a:t>ERROR! Can't subclass A</a:t>
            </a:r>
          </a:p>
          <a:p>
            <a:pPr marL="109728" indent="0">
              <a:buNone/>
            </a:pPr>
            <a:r>
              <a:rPr lang="en-US" dirty="0" smtClean="0"/>
              <a:t>	//...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Question 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Calculate the area of Rectangle, Square and Triangle. Declare a method “area()” that computes the area by having necessary arguments. Apply method overloading to compute area of each shape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37935" y="3893329"/>
            <a:ext cx="2286000" cy="3429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Class:  Shape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4648200"/>
            <a:ext cx="3200400" cy="1524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1: </a:t>
            </a:r>
            <a:r>
              <a:rPr lang="en-US" dirty="0"/>
              <a:t>Rectangle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/>
              <a:t>a</a:t>
            </a:r>
            <a:r>
              <a:rPr lang="en-US" dirty="0" smtClean="0"/>
              <a:t>rea (</a:t>
            </a:r>
            <a:r>
              <a:rPr lang="en-US" dirty="0" err="1" smtClean="0"/>
              <a:t>int</a:t>
            </a:r>
            <a:r>
              <a:rPr lang="en-US" dirty="0" smtClean="0"/>
              <a:t> length, </a:t>
            </a:r>
            <a:r>
              <a:rPr lang="en-US" dirty="0" err="1" smtClean="0"/>
              <a:t>int</a:t>
            </a:r>
            <a:r>
              <a:rPr lang="en-US" dirty="0" smtClean="0"/>
              <a:t> breath)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area=length*breath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29000" y="4648200"/>
            <a:ext cx="2590800" cy="1524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Method </a:t>
            </a:r>
            <a:r>
              <a:rPr lang="en-US" dirty="0" smtClean="0"/>
              <a:t>2: Square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area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side)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Area=(side)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8" name="Rectangle 7"/>
          <p:cNvSpPr/>
          <p:nvPr/>
        </p:nvSpPr>
        <p:spPr>
          <a:xfrm>
            <a:off x="5943600" y="4648200"/>
            <a:ext cx="3048000" cy="1524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3 :Triangle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area(float height, </a:t>
            </a:r>
            <a:r>
              <a:rPr lang="en-US" dirty="0" err="1" smtClean="0"/>
              <a:t>int</a:t>
            </a:r>
            <a:r>
              <a:rPr lang="en-US" dirty="0" smtClean="0"/>
              <a:t> base)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Area=1/2*h*b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Question 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Design a “Pay roll” processing system, that computes salary of employees of the following categories</a:t>
            </a:r>
          </a:p>
          <a:p>
            <a:pPr lvl="1"/>
            <a:r>
              <a:rPr lang="en-US" sz="2200" dirty="0" smtClean="0"/>
              <a:t>Manager</a:t>
            </a:r>
          </a:p>
          <a:p>
            <a:pPr lvl="1"/>
            <a:r>
              <a:rPr lang="en-US" sz="2200" dirty="0" smtClean="0"/>
              <a:t>Officer</a:t>
            </a:r>
          </a:p>
          <a:p>
            <a:pPr lvl="1"/>
            <a:r>
              <a:rPr lang="en-US" sz="2200" dirty="0" smtClean="0"/>
              <a:t>Labor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84220" y="3627120"/>
            <a:ext cx="2286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Employee</a:t>
            </a:r>
          </a:p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eid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 name,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desig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 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5029200"/>
            <a:ext cx="2286000" cy="1219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Manager</a:t>
            </a:r>
          </a:p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Allow: DA, CCA, HRA</a:t>
            </a:r>
          </a:p>
          <a:p>
            <a:pPr algn="ctr"/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Ded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: Loan and PF</a:t>
            </a:r>
          </a:p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Salary =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Basic+Allow-ded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9000" y="5029200"/>
            <a:ext cx="2286000" cy="1219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Officer</a:t>
            </a:r>
          </a:p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Allow: DA</a:t>
            </a:r>
          </a:p>
          <a:p>
            <a:pPr algn="ctr"/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Ded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: PF</a:t>
            </a:r>
          </a:p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Salary=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Basic+Allow-ded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43600" y="5029200"/>
            <a:ext cx="2286000" cy="1219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Labor</a:t>
            </a:r>
          </a:p>
          <a:p>
            <a:pPr algn="ctr"/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No.of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Hrs worked</a:t>
            </a:r>
          </a:p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Pay/hr</a:t>
            </a:r>
          </a:p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Salary=hrs*pay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905000" y="4648200"/>
            <a:ext cx="5181600" cy="1588"/>
          </a:xfrm>
          <a:prstGeom prst="lin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1714500" y="48387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4229894" y="48379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6896894" y="48379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4267200" y="4495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9900" y="700790"/>
            <a:ext cx="43459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class base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x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	void </a:t>
            </a:r>
            <a:r>
              <a:rPr lang="en-US" sz="2000" dirty="0" err="1" smtClean="0">
                <a:solidFill>
                  <a:srgbClr val="FF0000"/>
                </a:solidFill>
              </a:rPr>
              <a:t>dispbase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	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("x="+x);</a:t>
            </a:r>
          </a:p>
          <a:p>
            <a:r>
              <a:rPr lang="en-US" sz="2000" dirty="0" smtClean="0"/>
              <a:t>	}</a:t>
            </a:r>
          </a:p>
          <a:p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FF00FF"/>
                </a:solidFill>
              </a:rPr>
              <a:t>class sub </a:t>
            </a:r>
            <a:r>
              <a:rPr lang="en-US" sz="2000" dirty="0" smtClean="0">
                <a:solidFill>
                  <a:srgbClr val="0000FF"/>
                </a:solidFill>
              </a:rPr>
              <a:t>extends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base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FF"/>
                </a:solidFill>
              </a:rPr>
              <a:t>y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	void </a:t>
            </a:r>
            <a:r>
              <a:rPr lang="en-US" sz="2000" dirty="0" err="1" smtClean="0">
                <a:solidFill>
                  <a:srgbClr val="FF00FF"/>
                </a:solidFill>
              </a:rPr>
              <a:t>dispsub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	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("y="+y);</a:t>
            </a:r>
          </a:p>
          <a:p>
            <a:r>
              <a:rPr lang="en-US" sz="2000" dirty="0" smtClean="0"/>
              <a:t>	}	</a:t>
            </a:r>
          </a:p>
          <a:p>
            <a:r>
              <a:rPr lang="en-US" sz="2000" dirty="0" smtClean="0"/>
              <a:t>}</a:t>
            </a:r>
          </a:p>
          <a:p>
            <a:endParaRPr lang="en-US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186590" y="762000"/>
            <a:ext cx="3505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class sample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	public static void main(String </a:t>
            </a:r>
            <a:r>
              <a:rPr lang="en-US" sz="2000" dirty="0" err="1" smtClean="0"/>
              <a:t>arg</a:t>
            </a:r>
            <a:r>
              <a:rPr lang="en-US" sz="2000" dirty="0" smtClean="0"/>
              <a:t>[])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	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base bb=new base();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FF"/>
                </a:solidFill>
              </a:rPr>
              <a:t>sub </a:t>
            </a:r>
            <a:r>
              <a:rPr lang="en-US" sz="2000" dirty="0" err="1" smtClean="0">
                <a:solidFill>
                  <a:srgbClr val="FF00FF"/>
                </a:solidFill>
              </a:rPr>
              <a:t>ss</a:t>
            </a:r>
            <a:r>
              <a:rPr lang="en-US" sz="2000" dirty="0" smtClean="0">
                <a:solidFill>
                  <a:srgbClr val="FF00FF"/>
                </a:solidFill>
              </a:rPr>
              <a:t>=new sub();</a:t>
            </a:r>
          </a:p>
          <a:p>
            <a:r>
              <a:rPr lang="en-US" sz="2000" dirty="0" smtClean="0"/>
              <a:t>		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bb.x</a:t>
            </a:r>
            <a:r>
              <a:rPr lang="en-US" sz="2000" dirty="0" smtClean="0">
                <a:solidFill>
                  <a:srgbClr val="FF0000"/>
                </a:solidFill>
              </a:rPr>
              <a:t>=10;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bb.dispbase</a:t>
            </a:r>
            <a:r>
              <a:rPr lang="en-US" sz="2000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		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>
                <a:solidFill>
                  <a:srgbClr val="FF00FF"/>
                </a:solidFill>
              </a:rPr>
              <a:t>ss.</a:t>
            </a:r>
            <a:r>
              <a:rPr lang="en-US" sz="2000" dirty="0" err="1" smtClean="0">
                <a:solidFill>
                  <a:srgbClr val="FF0000"/>
                </a:solidFill>
              </a:rPr>
              <a:t>x</a:t>
            </a:r>
            <a:r>
              <a:rPr lang="en-US" sz="2000" dirty="0" smtClean="0">
                <a:solidFill>
                  <a:srgbClr val="FF00FF"/>
                </a:solidFill>
              </a:rPr>
              <a:t>=100;</a:t>
            </a:r>
          </a:p>
          <a:p>
            <a:r>
              <a:rPr lang="en-US" sz="2000" dirty="0" smtClean="0">
                <a:solidFill>
                  <a:srgbClr val="FF00FF"/>
                </a:solidFill>
              </a:rPr>
              <a:t>	</a:t>
            </a:r>
            <a:r>
              <a:rPr lang="en-US" sz="2000" dirty="0" err="1" smtClean="0">
                <a:solidFill>
                  <a:srgbClr val="FF00FF"/>
                </a:solidFill>
              </a:rPr>
              <a:t>ss.y</a:t>
            </a:r>
            <a:r>
              <a:rPr lang="en-US" sz="2000" dirty="0" smtClean="0">
                <a:solidFill>
                  <a:srgbClr val="FF00FF"/>
                </a:solidFill>
              </a:rPr>
              <a:t>=200;</a:t>
            </a:r>
          </a:p>
          <a:p>
            <a:r>
              <a:rPr lang="en-US" sz="2000" dirty="0" smtClean="0">
                <a:solidFill>
                  <a:srgbClr val="FF00FF"/>
                </a:solidFill>
              </a:rPr>
              <a:t>	</a:t>
            </a:r>
            <a:r>
              <a:rPr lang="en-US" sz="2000" dirty="0" err="1" smtClean="0">
                <a:solidFill>
                  <a:srgbClr val="FF00FF"/>
                </a:solidFill>
              </a:rPr>
              <a:t>ss.</a:t>
            </a:r>
            <a:r>
              <a:rPr lang="en-US" sz="2000" dirty="0" err="1" smtClean="0">
                <a:solidFill>
                  <a:srgbClr val="FF0000"/>
                </a:solidFill>
              </a:rPr>
              <a:t>dispbase</a:t>
            </a:r>
            <a:r>
              <a:rPr lang="en-US" sz="2000" dirty="0" smtClean="0">
                <a:solidFill>
                  <a:srgbClr val="FF00FF"/>
                </a:solidFill>
              </a:rPr>
              <a:t>();</a:t>
            </a:r>
          </a:p>
          <a:p>
            <a:r>
              <a:rPr lang="en-US" sz="2000" dirty="0" smtClean="0">
                <a:solidFill>
                  <a:srgbClr val="FF00FF"/>
                </a:solidFill>
              </a:rPr>
              <a:t>	</a:t>
            </a:r>
            <a:r>
              <a:rPr lang="en-US" sz="2000" dirty="0" err="1" smtClean="0">
                <a:solidFill>
                  <a:srgbClr val="FF00FF"/>
                </a:solidFill>
              </a:rPr>
              <a:t>ss.dispsub</a:t>
            </a:r>
            <a:r>
              <a:rPr lang="en-US" sz="2000" dirty="0" smtClean="0">
                <a:solidFill>
                  <a:srgbClr val="FF00FF"/>
                </a:solidFill>
              </a:rPr>
              <a:t>();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1828800" y="3657600"/>
            <a:ext cx="56388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33751" b="54878"/>
          <a:stretch>
            <a:fillRect/>
          </a:stretch>
        </p:blipFill>
        <p:spPr bwMode="auto">
          <a:xfrm>
            <a:off x="381000" y="2209800"/>
            <a:ext cx="837444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Access and Inheritance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Public:</a:t>
            </a:r>
          </a:p>
          <a:p>
            <a:pPr lvl="1"/>
            <a:r>
              <a:rPr lang="en-US" dirty="0" smtClean="0"/>
              <a:t>Default access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Private:	</a:t>
            </a:r>
          </a:p>
          <a:p>
            <a:pPr lvl="1"/>
            <a:r>
              <a:rPr lang="en-US" dirty="0" smtClean="0"/>
              <a:t>Subclass cannot access the members of the </a:t>
            </a:r>
            <a:r>
              <a:rPr lang="en-US" dirty="0" err="1" smtClean="0"/>
              <a:t>superclass</a:t>
            </a:r>
            <a:r>
              <a:rPr lang="en-US" dirty="0" smtClean="0"/>
              <a:t> that have been declared as </a:t>
            </a:r>
            <a:r>
              <a:rPr lang="en-US" b="1" dirty="0" smtClean="0"/>
              <a:t>private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Protected:</a:t>
            </a:r>
          </a:p>
          <a:p>
            <a:pPr lvl="1"/>
            <a:r>
              <a:rPr lang="en-US" dirty="0" smtClean="0"/>
              <a:t>Allows access to current class, sub-class of same package, sub-class of different package.</a:t>
            </a:r>
          </a:p>
          <a:p>
            <a:pPr lvl="1"/>
            <a:r>
              <a:rPr lang="en-US" dirty="0" smtClean="0"/>
              <a:t>But not to non-subclass of different package.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“Super”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by a subclass that needs to </a:t>
            </a:r>
            <a:r>
              <a:rPr lang="en-US" dirty="0" smtClean="0">
                <a:solidFill>
                  <a:srgbClr val="FF6600"/>
                </a:solidFill>
              </a:rPr>
              <a:t>refer to its immediate super-class</a:t>
            </a:r>
          </a:p>
          <a:p>
            <a:r>
              <a:rPr lang="en-US" dirty="0" smtClean="0"/>
              <a:t>Super has two general forms. 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Calls the super-class’ constructor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Used to access a member of the </a:t>
            </a:r>
            <a:r>
              <a:rPr lang="en-US" dirty="0" err="1" smtClean="0">
                <a:solidFill>
                  <a:srgbClr val="FF6600"/>
                </a:solidFill>
              </a:rPr>
              <a:t>superclass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that has been hidden by a member of a subclass</a:t>
            </a:r>
          </a:p>
          <a:p>
            <a:r>
              <a:rPr lang="en-US" b="1" dirty="0" smtClean="0"/>
              <a:t>super() </a:t>
            </a:r>
            <a:r>
              <a:rPr lang="en-US" dirty="0" smtClean="0"/>
              <a:t>must always be the first statement executed inside a subclass’ constructor.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rot="5400000">
            <a:off x="3048794" y="3123406"/>
            <a:ext cx="56388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457200"/>
            <a:ext cx="58674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smtClean="0">
                <a:solidFill>
                  <a:srgbClr val="0000FF"/>
                </a:solidFill>
              </a:rPr>
              <a:t>base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base(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a)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("Inside base constructor");</a:t>
            </a:r>
          </a:p>
          <a:p>
            <a:r>
              <a:rPr lang="en-US" dirty="0" smtClean="0"/>
              <a:t>	x=a;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("x="+x);	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smtClean="0">
                <a:solidFill>
                  <a:srgbClr val="FF00FF"/>
                </a:solidFill>
              </a:rPr>
              <a:t>sub </a:t>
            </a:r>
            <a:r>
              <a:rPr lang="en-US" dirty="0" smtClean="0"/>
              <a:t>extends base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y;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FF"/>
                </a:solidFill>
              </a:rPr>
              <a:t>sub(</a:t>
            </a:r>
            <a:r>
              <a:rPr lang="en-US" dirty="0" err="1" smtClean="0">
                <a:solidFill>
                  <a:srgbClr val="FF00FF"/>
                </a:solidFill>
              </a:rPr>
              <a:t>int</a:t>
            </a: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 err="1" smtClean="0">
                <a:solidFill>
                  <a:srgbClr val="FF00FF"/>
                </a:solidFill>
              </a:rPr>
              <a:t>a,int</a:t>
            </a:r>
            <a:r>
              <a:rPr lang="en-US" dirty="0" smtClean="0">
                <a:solidFill>
                  <a:srgbClr val="FF00FF"/>
                </a:solidFill>
              </a:rPr>
              <a:t> b)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super(a);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("Inside sub constructor");</a:t>
            </a:r>
          </a:p>
          <a:p>
            <a:r>
              <a:rPr lang="en-US" dirty="0" smtClean="0"/>
              <a:t>	y=b;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("y="+y);</a:t>
            </a:r>
          </a:p>
          <a:p>
            <a:r>
              <a:rPr lang="en-US" dirty="0" smtClean="0"/>
              <a:t>	}	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122670" y="838200"/>
            <a:ext cx="2895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sample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public static void main(String </a:t>
            </a:r>
            <a:r>
              <a:rPr lang="en-US" dirty="0" err="1" smtClean="0"/>
              <a:t>arg</a:t>
            </a:r>
            <a:r>
              <a:rPr lang="en-US" dirty="0" smtClean="0"/>
              <a:t>[])</a:t>
            </a:r>
          </a:p>
          <a:p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sub s=new sub(10,20);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9016" r="42280" b="69672"/>
          <a:stretch>
            <a:fillRect/>
          </a:stretch>
        </p:blipFill>
        <p:spPr bwMode="auto">
          <a:xfrm>
            <a:off x="4187868" y="5486400"/>
            <a:ext cx="4953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5400000">
            <a:off x="3048794" y="3428206"/>
            <a:ext cx="56388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457200"/>
            <a:ext cx="58674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smtClean="0">
                <a:solidFill>
                  <a:srgbClr val="0000FF"/>
                </a:solidFill>
              </a:rPr>
              <a:t>base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r>
              <a:rPr lang="en-US" dirty="0" smtClean="0"/>
              <a:t>	void </a:t>
            </a:r>
            <a:r>
              <a:rPr lang="en-US" dirty="0" err="1" smtClean="0">
                <a:solidFill>
                  <a:srgbClr val="0000FF"/>
                </a:solidFill>
              </a:rPr>
              <a:t>base_disp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("Inside base constructor");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("x="+x);	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smtClean="0">
                <a:solidFill>
                  <a:srgbClr val="FF00FF"/>
                </a:solidFill>
              </a:rPr>
              <a:t>sub</a:t>
            </a:r>
            <a:r>
              <a:rPr lang="en-US" dirty="0" smtClean="0"/>
              <a:t> extends </a:t>
            </a:r>
            <a:r>
              <a:rPr lang="en-US" dirty="0" smtClean="0">
                <a:solidFill>
                  <a:srgbClr val="0000FF"/>
                </a:solidFill>
              </a:rPr>
              <a:t>base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y;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FF"/>
                </a:solidFill>
              </a:rPr>
              <a:t>sub(</a:t>
            </a:r>
            <a:r>
              <a:rPr lang="en-US" dirty="0" err="1" smtClean="0">
                <a:solidFill>
                  <a:srgbClr val="FF00FF"/>
                </a:solidFill>
              </a:rPr>
              <a:t>int</a:t>
            </a: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 err="1" smtClean="0">
                <a:solidFill>
                  <a:srgbClr val="FF00FF"/>
                </a:solidFill>
              </a:rPr>
              <a:t>a,int</a:t>
            </a:r>
            <a:r>
              <a:rPr lang="en-US" dirty="0" smtClean="0">
                <a:solidFill>
                  <a:srgbClr val="FF00FF"/>
                </a:solidFill>
              </a:rPr>
              <a:t> b)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olidFill>
                  <a:srgbClr val="0000FF"/>
                </a:solidFill>
              </a:rPr>
              <a:t>super.x</a:t>
            </a:r>
            <a:r>
              <a:rPr lang="en-US" dirty="0" smtClean="0">
                <a:solidFill>
                  <a:srgbClr val="0000FF"/>
                </a:solidFill>
              </a:rPr>
              <a:t>=a;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olidFill>
                  <a:srgbClr val="0000FF"/>
                </a:solidFill>
              </a:rPr>
              <a:t>super.base_disp</a:t>
            </a:r>
            <a:r>
              <a:rPr lang="en-US" dirty="0" smtClean="0">
                <a:solidFill>
                  <a:srgbClr val="0000FF"/>
                </a:solidFill>
              </a:rPr>
              <a:t>();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("Inside sub constructor");</a:t>
            </a:r>
          </a:p>
          <a:p>
            <a:r>
              <a:rPr lang="en-US" dirty="0" smtClean="0"/>
              <a:t>	y=b;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("y="+y);</a:t>
            </a:r>
          </a:p>
          <a:p>
            <a:r>
              <a:rPr lang="en-US" dirty="0" smtClean="0"/>
              <a:t>	}	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670" y="838200"/>
            <a:ext cx="2895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sample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public static void main(String </a:t>
            </a:r>
            <a:r>
              <a:rPr lang="en-US" dirty="0" err="1" smtClean="0"/>
              <a:t>arg</a:t>
            </a:r>
            <a:r>
              <a:rPr lang="en-US" dirty="0" smtClean="0"/>
              <a:t>[])</a:t>
            </a:r>
          </a:p>
          <a:p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sub s=new sub(10,20);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t="9016" r="42280" b="69672"/>
          <a:stretch>
            <a:fillRect/>
          </a:stretch>
        </p:blipFill>
        <p:spPr bwMode="auto">
          <a:xfrm>
            <a:off x="4187868" y="5486400"/>
            <a:ext cx="4953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2440</TotalTime>
  <Words>774</Words>
  <Application>Microsoft Office PowerPoint</Application>
  <PresentationFormat>On-screen Show (4:3)</PresentationFormat>
  <Paragraphs>588</Paragraphs>
  <Slides>35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Urban</vt:lpstr>
      <vt:lpstr>Java Programming  Unit I – Chapter 8  Inheritance</vt:lpstr>
      <vt:lpstr>Contents</vt:lpstr>
      <vt:lpstr>Inheritance Basics</vt:lpstr>
      <vt:lpstr>PowerPoint Presentation</vt:lpstr>
      <vt:lpstr>Output</vt:lpstr>
      <vt:lpstr>Member Access and Inheritance</vt:lpstr>
      <vt:lpstr>Using “Super”</vt:lpstr>
      <vt:lpstr>PowerPoint Presentation</vt:lpstr>
      <vt:lpstr>PowerPoint Presentation</vt:lpstr>
      <vt:lpstr>Types of Inheritance</vt:lpstr>
      <vt:lpstr>a) Single Inheritance</vt:lpstr>
      <vt:lpstr>b) Multilevel Inheritance</vt:lpstr>
      <vt:lpstr>PowerPoint Presentation</vt:lpstr>
      <vt:lpstr>c) Hierarchical Inheritance</vt:lpstr>
      <vt:lpstr>d) Multiple Inheritance</vt:lpstr>
      <vt:lpstr>e) Hybrid Inheritance</vt:lpstr>
      <vt:lpstr>Method Overriding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 Method Dispatch</vt:lpstr>
      <vt:lpstr>PowerPoint Presentation</vt:lpstr>
      <vt:lpstr>Using Abstract Classes</vt:lpstr>
      <vt:lpstr>PowerPoint Presentation</vt:lpstr>
      <vt:lpstr>PowerPoint Presentation</vt:lpstr>
      <vt:lpstr>PowerPoint Presentation</vt:lpstr>
      <vt:lpstr>PowerPoint Presentation</vt:lpstr>
      <vt:lpstr>“final” with Inheritance</vt:lpstr>
      <vt:lpstr>Prevent Overriding</vt:lpstr>
      <vt:lpstr>Prevent Inheritance</vt:lpstr>
      <vt:lpstr>Tutorial Question 3</vt:lpstr>
      <vt:lpstr>Tutorial Question 4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STUDENT</dc:creator>
  <cp:lastModifiedBy>admin</cp:lastModifiedBy>
  <cp:revision>329</cp:revision>
  <dcterms:created xsi:type="dcterms:W3CDTF">2006-08-16T00:00:00Z</dcterms:created>
  <dcterms:modified xsi:type="dcterms:W3CDTF">2019-07-12T04:09:27Z</dcterms:modified>
</cp:coreProperties>
</file>