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2" r:id="rId12"/>
    <p:sldId id="283" r:id="rId13"/>
    <p:sldId id="284" r:id="rId14"/>
    <p:sldId id="281" r:id="rId15"/>
    <p:sldId id="285" r:id="rId16"/>
    <p:sldId id="309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5" r:id="rId28"/>
    <p:sldId id="297" r:id="rId29"/>
    <p:sldId id="298" r:id="rId30"/>
    <p:sldId id="299" r:id="rId31"/>
    <p:sldId id="308" r:id="rId32"/>
    <p:sldId id="307" r:id="rId33"/>
    <p:sldId id="301" r:id="rId34"/>
    <p:sldId id="300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17/Jul/2019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967DDB-0E42-484B-A01A-C2FE05DC3F8D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6BF-4843-4FF7-9740-7AB2701BD582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161-F1DE-4737-881A-3016DBCA3CA3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5EE-05FD-4D54-AA6C-FEFBE7DDFC98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ED-9ABA-4770-A7B2-BABBFD9FC9DE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FB48-E207-4050-B935-335CAD6EAE4F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83A651-C90A-475E-AA0D-08B6E2246F7F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E6C76D-44D6-43AC-A65C-0C1B2D65E9CD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1C2C-712B-48E6-9E96-E8C6048A7C73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88A-334B-4A8C-9E32-8865A515296D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283-4B2A-4CD5-A9D7-9851652FD5FF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13B0376A-645B-4EBA-BCDD-B9CC590C01C4}" type="datetime3">
              <a:rPr lang="en-US" smtClean="0"/>
              <a:pPr/>
              <a:t>17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1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Java Programming – Unit II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Packages – Chapter 9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categories of visibility for class members:</a:t>
            </a:r>
          </a:p>
          <a:p>
            <a:pPr lvl="1"/>
            <a:r>
              <a:rPr lang="en-US" sz="2000" dirty="0" smtClean="0"/>
              <a:t>Subclasses in the same package</a:t>
            </a:r>
          </a:p>
          <a:p>
            <a:pPr lvl="1"/>
            <a:r>
              <a:rPr lang="en-US" sz="2000" dirty="0" smtClean="0"/>
              <a:t>Non-subclasses in the same package</a:t>
            </a:r>
          </a:p>
          <a:p>
            <a:pPr lvl="1"/>
            <a:r>
              <a:rPr lang="en-US" sz="2000" dirty="0" smtClean="0"/>
              <a:t>Subclasses in different packages</a:t>
            </a:r>
          </a:p>
          <a:p>
            <a:pPr lvl="1"/>
            <a:r>
              <a:rPr lang="en-US" sz="2000" dirty="0" smtClean="0"/>
              <a:t>Classes that are neither in the same package nor subclasses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9" y="4038600"/>
            <a:ext cx="91162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package p1;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class </a:t>
            </a:r>
            <a:r>
              <a:rPr lang="en-US" sz="2000" dirty="0" smtClean="0">
                <a:solidFill>
                  <a:srgbClr val="0000FF"/>
                </a:solidFill>
              </a:rPr>
              <a:t>base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j=0;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k=0;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p=0;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void </a:t>
            </a:r>
            <a:r>
              <a:rPr lang="en-US" sz="2000" dirty="0" err="1" smtClean="0">
                <a:solidFill>
                  <a:srgbClr val="0000FF"/>
                </a:solidFill>
              </a:rPr>
              <a:t>disp</a:t>
            </a:r>
            <a:r>
              <a:rPr lang="en-US" sz="20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i</a:t>
            </a:r>
            <a:r>
              <a:rPr lang="en-US" sz="2000" dirty="0" smtClean="0"/>
              <a:t>=10;</a:t>
            </a:r>
          </a:p>
          <a:p>
            <a:r>
              <a:rPr lang="en-US" sz="2000" dirty="0" smtClean="0"/>
              <a:t>		j=20;</a:t>
            </a:r>
          </a:p>
          <a:p>
            <a:r>
              <a:rPr lang="en-US" sz="2000" dirty="0" smtClean="0"/>
              <a:t>		k=30;</a:t>
            </a:r>
          </a:p>
          <a:p>
            <a:r>
              <a:rPr lang="en-US" sz="2000" dirty="0" smtClean="0"/>
              <a:t>		p=40;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/>
              <a:t>i</a:t>
            </a:r>
            <a:r>
              <a:rPr lang="en-US" sz="2000" dirty="0" smtClean="0"/>
              <a:t>+"\</a:t>
            </a:r>
            <a:r>
              <a:rPr lang="en-US" sz="2000" dirty="0" err="1" smtClean="0"/>
              <a:t>nj</a:t>
            </a:r>
            <a:r>
              <a:rPr lang="en-US" sz="2000" dirty="0" smtClean="0"/>
              <a:t>="+j+"\</a:t>
            </a:r>
            <a:r>
              <a:rPr lang="en-US" sz="2000" dirty="0" err="1" smtClean="0"/>
              <a:t>nk</a:t>
            </a:r>
            <a:r>
              <a:rPr lang="en-US" sz="2000" dirty="0" smtClean="0"/>
              <a:t>="+k+"\</a:t>
            </a:r>
            <a:r>
              <a:rPr lang="en-US" sz="2000" dirty="0" err="1" smtClean="0"/>
              <a:t>np</a:t>
            </a:r>
            <a:r>
              <a:rPr lang="en-US" sz="2000" dirty="0" smtClean="0"/>
              <a:t>="+p);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package p1;</a:t>
            </a:r>
          </a:p>
          <a:p>
            <a:r>
              <a:rPr lang="en-US" sz="2000" dirty="0" smtClean="0"/>
              <a:t>public class </a:t>
            </a:r>
            <a:r>
              <a:rPr lang="en-US" sz="2000" dirty="0" smtClean="0">
                <a:solidFill>
                  <a:srgbClr val="FF00FF"/>
                </a:solidFill>
              </a:rPr>
              <a:t>derived</a:t>
            </a:r>
            <a:r>
              <a:rPr lang="en-US" sz="2000" dirty="0" smtClean="0"/>
              <a:t> extends </a:t>
            </a:r>
            <a:r>
              <a:rPr lang="en-US" sz="2000" dirty="0" smtClean="0">
                <a:solidFill>
                  <a:srgbClr val="0000FF"/>
                </a:solidFill>
              </a:rPr>
              <a:t>base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public void </a:t>
            </a:r>
            <a:r>
              <a:rPr lang="en-US" sz="2000" dirty="0" err="1" smtClean="0">
                <a:solidFill>
                  <a:srgbClr val="FF00FF"/>
                </a:solidFill>
              </a:rPr>
              <a:t>disp_der</a:t>
            </a:r>
            <a:r>
              <a:rPr lang="en-US" sz="2000" dirty="0" smtClean="0">
                <a:solidFill>
                  <a:srgbClr val="FF00FF"/>
                </a:solidFill>
              </a:rPr>
              <a:t>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/>
              <a:t>i</a:t>
            </a:r>
            <a:r>
              <a:rPr lang="en-US" sz="2000" dirty="0" smtClean="0"/>
              <a:t>+"\</a:t>
            </a:r>
            <a:r>
              <a:rPr lang="en-US" sz="2000" dirty="0" err="1" smtClean="0"/>
              <a:t>nj</a:t>
            </a:r>
            <a:r>
              <a:rPr lang="en-US" sz="2000" dirty="0" smtClean="0"/>
              <a:t>="+j+"\</a:t>
            </a:r>
            <a:r>
              <a:rPr lang="en-US" sz="2000" dirty="0" err="1" smtClean="0"/>
              <a:t>nk</a:t>
            </a:r>
            <a:r>
              <a:rPr lang="en-US" sz="2000" dirty="0" smtClean="0"/>
              <a:t>="+k+"\</a:t>
            </a:r>
            <a:r>
              <a:rPr lang="en-US" sz="2000" dirty="0" err="1" smtClean="0"/>
              <a:t>np</a:t>
            </a:r>
            <a:r>
              <a:rPr lang="en-US" sz="2000" dirty="0" smtClean="0"/>
              <a:t>="+p);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358140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package p1;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00B0F0"/>
                </a:solidFill>
              </a:rPr>
              <a:t>packdemo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base b=new base();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FF"/>
                </a:solidFill>
              </a:rPr>
              <a:t>derived d=new derived();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0000FF"/>
                </a:solidFill>
              </a:rPr>
              <a:t>b.disp</a:t>
            </a:r>
            <a:r>
              <a:rPr lang="en-US" sz="2000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FF"/>
                </a:solidFill>
              </a:rPr>
              <a:t>d.disp_der</a:t>
            </a:r>
            <a:r>
              <a:rPr lang="en-US" sz="2000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/>
              <a:t>}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51977" b="67391"/>
          <a:stretch>
            <a:fillRect/>
          </a:stretch>
        </p:blipFill>
        <p:spPr bwMode="auto">
          <a:xfrm>
            <a:off x="2895600" y="457200"/>
            <a:ext cx="624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b="72581"/>
          <a:stretch>
            <a:fillRect/>
          </a:stretch>
        </p:blipFill>
        <p:spPr bwMode="auto">
          <a:xfrm>
            <a:off x="0" y="2743200"/>
            <a:ext cx="7972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 r="2251" b="25810"/>
          <a:stretch>
            <a:fillRect/>
          </a:stretch>
        </p:blipFill>
        <p:spPr bwMode="auto">
          <a:xfrm>
            <a:off x="2895600" y="3543113"/>
            <a:ext cx="6019800" cy="33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 r="28315" b="48387"/>
          <a:stretch>
            <a:fillRect/>
          </a:stretch>
        </p:blipFill>
        <p:spPr bwMode="auto">
          <a:xfrm>
            <a:off x="-1" y="2895600"/>
            <a:ext cx="92868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smtClean="0">
                <a:solidFill>
                  <a:srgbClr val="FF00FF"/>
                </a:solidFill>
              </a:rPr>
              <a:t>“packdemo.java” to bin directory</a:t>
            </a:r>
          </a:p>
          <a:p>
            <a:r>
              <a:rPr lang="en-US" dirty="0" smtClean="0"/>
              <a:t>Remove </a:t>
            </a:r>
            <a:r>
              <a:rPr lang="en-US" dirty="0" smtClean="0">
                <a:solidFill>
                  <a:srgbClr val="FF0000"/>
                </a:solidFill>
              </a:rPr>
              <a:t>“package p1” </a:t>
            </a:r>
            <a:r>
              <a:rPr lang="en-US" dirty="0" smtClean="0"/>
              <a:t>statement from “packdemo.java” </a:t>
            </a:r>
          </a:p>
          <a:p>
            <a:r>
              <a:rPr lang="en-US" dirty="0" smtClean="0"/>
              <a:t>Run “packdemo.java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r="29630" b="25806"/>
          <a:stretch>
            <a:fillRect/>
          </a:stretch>
        </p:blipFill>
        <p:spPr bwMode="auto">
          <a:xfrm>
            <a:off x="1781175" y="2257797"/>
            <a:ext cx="7362825" cy="460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077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 p1.*;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packdemo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derived d=new derived();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d.disp_der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 }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r="28674" b="48627"/>
          <a:stretch>
            <a:fillRect/>
          </a:stretch>
        </p:blipFill>
        <p:spPr bwMode="auto">
          <a:xfrm>
            <a:off x="1116770" y="3352800"/>
            <a:ext cx="79870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What is Interface?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Defining and Implementing Interface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Accessing through Interface References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Partial Implementations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Nested Interfaces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Interface Variables and Extends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Example: Stack Program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interface, you </a:t>
            </a:r>
            <a:r>
              <a:rPr lang="en-US" dirty="0" smtClean="0">
                <a:solidFill>
                  <a:srgbClr val="0000FF"/>
                </a:solidFill>
              </a:rPr>
              <a:t>can specify what a class must do</a:t>
            </a:r>
            <a:r>
              <a:rPr lang="en-US" dirty="0" smtClean="0"/>
              <a:t>, but not how it does 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Only method declaration</a:t>
            </a:r>
            <a:r>
              <a:rPr lang="en-US" dirty="0" smtClean="0"/>
              <a:t>, without implementation</a:t>
            </a:r>
          </a:p>
          <a:p>
            <a:r>
              <a:rPr lang="en-US" dirty="0" smtClean="0"/>
              <a:t>Similar to class, but</a:t>
            </a:r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No instance variables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(final)</a:t>
            </a:r>
          </a:p>
          <a:p>
            <a:pPr lvl="1"/>
            <a:r>
              <a:rPr lang="en-US" dirty="0" smtClean="0"/>
              <a:t>Methods without body</a:t>
            </a:r>
          </a:p>
          <a:p>
            <a:r>
              <a:rPr lang="en-US" dirty="0" smtClean="0"/>
              <a:t>Any number of classes can access (implement) this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implement any number of interfaces.</a:t>
            </a:r>
          </a:p>
          <a:p>
            <a:pPr lvl="1"/>
            <a:r>
              <a:rPr lang="en-US" dirty="0" smtClean="0"/>
              <a:t>Hence achieving multiple inheritance</a:t>
            </a:r>
          </a:p>
          <a:p>
            <a:pPr lvl="1"/>
            <a:r>
              <a:rPr lang="en-US" dirty="0" smtClean="0"/>
              <a:t>Drawback of multiple inheritance?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505200"/>
            <a:ext cx="22860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505200"/>
            <a:ext cx="2286000" cy="838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580" y="5091660"/>
            <a:ext cx="228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30094" y="4533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782094" y="4533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244884" y="4900366"/>
            <a:ext cx="381000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4724400"/>
            <a:ext cx="3048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6080" y="4495800"/>
            <a:ext cx="3289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void get()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SOP(“Should not be printed”);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495800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void get()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SOP(“Should be printed”);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}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120" y="606977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cc = new C ();</a:t>
            </a:r>
          </a:p>
          <a:p>
            <a:r>
              <a:rPr lang="en-US" dirty="0" err="1" smtClean="0"/>
              <a:t>cc.get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 </a:t>
            </a:r>
            <a:r>
              <a:rPr lang="en-US" i="1" dirty="0" smtClean="0"/>
              <a:t>&lt;</a:t>
            </a:r>
            <a:r>
              <a:rPr lang="en-US" i="1" dirty="0" err="1" smtClean="0"/>
              <a:t>interface_name</a:t>
            </a:r>
            <a:r>
              <a:rPr lang="en-US" i="1" dirty="0" smtClean="0"/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i="1" dirty="0" smtClean="0"/>
              <a:t>	return-type method1(</a:t>
            </a:r>
            <a:r>
              <a:rPr lang="en-US" i="1" dirty="0" err="1" smtClean="0"/>
              <a:t>args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	return-type method2(</a:t>
            </a:r>
            <a:r>
              <a:rPr lang="en-US" i="1" dirty="0" err="1" smtClean="0"/>
              <a:t>args</a:t>
            </a:r>
            <a:r>
              <a:rPr lang="en-US" i="1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datatype</a:t>
            </a:r>
            <a:r>
              <a:rPr lang="en-US" i="1" dirty="0" smtClean="0"/>
              <a:t> variable1=value; 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datatype</a:t>
            </a:r>
            <a:r>
              <a:rPr lang="en-US" i="1" dirty="0" smtClean="0"/>
              <a:t> variable1=value;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4495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These variables are by default “static” and “final”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05400" y="4343400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Packages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FF0000"/>
                </a:solidFill>
              </a:rPr>
              <a:t>containers for classes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Used to </a:t>
            </a:r>
            <a:r>
              <a:rPr lang="en-US" sz="2400" dirty="0" smtClean="0">
                <a:solidFill>
                  <a:srgbClr val="0000FF"/>
                </a:solidFill>
              </a:rPr>
              <a:t>keep the class name space compartmentalized</a:t>
            </a:r>
          </a:p>
          <a:p>
            <a:pPr lvl="1"/>
            <a:r>
              <a:rPr lang="en-US" sz="2000" dirty="0" smtClean="0"/>
              <a:t>Avoids: A unique name had to be used for each class to avoid name collisions</a:t>
            </a:r>
          </a:p>
          <a:p>
            <a:pPr marL="365760" lvl="1" indent="-256032">
              <a:buFont typeface="Georgia"/>
              <a:buChar char="•"/>
            </a:pPr>
            <a:r>
              <a:rPr lang="en-US" sz="2400" dirty="0" smtClean="0"/>
              <a:t>The package is </a:t>
            </a:r>
            <a:r>
              <a:rPr lang="en-US" sz="2400" dirty="0" smtClean="0">
                <a:solidFill>
                  <a:srgbClr val="FF00FF"/>
                </a:solidFill>
              </a:rPr>
              <a:t>both a naming and a visibility control mechanism</a:t>
            </a:r>
          </a:p>
          <a:p>
            <a:pPr lvl="1"/>
            <a:r>
              <a:rPr lang="en-US" sz="2000" dirty="0" smtClean="0"/>
              <a:t>Define classes inside a package that are </a:t>
            </a:r>
            <a:r>
              <a:rPr lang="en-US" sz="2000" u="sng" dirty="0" smtClean="0"/>
              <a:t>not accessible by code outside that package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Define class members that are exposed only to other members of the same package</a:t>
            </a:r>
          </a:p>
        </p:txBody>
      </p:sp>
      <p:pic>
        <p:nvPicPr>
          <p:cNvPr id="1028" name="Picture 4" descr="http://www.cic.org.my/wp-content/uploads/2013/08/folder-icon.jpg"/>
          <p:cNvPicPr>
            <a:picLocks noChangeAspect="1" noChangeArrowheads="1"/>
          </p:cNvPicPr>
          <p:nvPr/>
        </p:nvPicPr>
        <p:blipFill>
          <a:blip r:embed="rId2" cstate="print"/>
          <a:srcRect l="13617" t="12766" r="11489" b="14894"/>
          <a:stretch>
            <a:fillRect/>
          </a:stretch>
        </p:blipFill>
        <p:spPr bwMode="auto">
          <a:xfrm>
            <a:off x="7086600" y="762000"/>
            <a:ext cx="1676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the implements clause in a class definition</a:t>
            </a:r>
          </a:p>
          <a:p>
            <a:r>
              <a:rPr lang="en-US" dirty="0" smtClean="0"/>
              <a:t>Create the methods required by the interface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&lt;c-name&gt; </a:t>
            </a:r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&lt;</a:t>
            </a:r>
            <a:r>
              <a:rPr lang="en-US" dirty="0" err="1" smtClean="0"/>
              <a:t>interface_name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	public </a:t>
            </a:r>
            <a:r>
              <a:rPr lang="en-US" i="1" dirty="0" smtClean="0"/>
              <a:t>return-type method1(</a:t>
            </a:r>
            <a:r>
              <a:rPr lang="en-US" i="1" dirty="0" err="1" smtClean="0"/>
              <a:t>args</a:t>
            </a:r>
            <a:r>
              <a:rPr lang="en-US" i="1" dirty="0" smtClean="0"/>
              <a:t>) { …….. }</a:t>
            </a:r>
          </a:p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	public </a:t>
            </a:r>
            <a:r>
              <a:rPr lang="en-US" i="1" dirty="0" smtClean="0"/>
              <a:t>return-type method2(</a:t>
            </a:r>
            <a:r>
              <a:rPr lang="en-US" i="1" dirty="0" err="1" smtClean="0"/>
              <a:t>args</a:t>
            </a:r>
            <a:r>
              <a:rPr lang="en-US" i="1" dirty="0" smtClean="0"/>
              <a:t>) { ……..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75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interface inter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void display();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=10;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class sam1 </a:t>
            </a:r>
            <a:r>
              <a:rPr lang="en-US" sz="2000" dirty="0" smtClean="0">
                <a:solidFill>
                  <a:srgbClr val="0000FF"/>
                </a:solidFill>
              </a:rPr>
              <a:t>implements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void display()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("Hello; inside sam1. 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class sam2 </a:t>
            </a:r>
            <a:r>
              <a:rPr lang="en-US" sz="2000" dirty="0" smtClean="0">
                <a:solidFill>
                  <a:srgbClr val="0000FF"/>
                </a:solidFill>
              </a:rPr>
              <a:t>implements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void display()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 new method. Inside sam2. 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interdemo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sam1 s1=new sam1();</a:t>
            </a:r>
          </a:p>
          <a:p>
            <a:r>
              <a:rPr lang="en-US" sz="2000" dirty="0" smtClean="0"/>
              <a:t>	sam2 s2=new sam2();</a:t>
            </a:r>
          </a:p>
          <a:p>
            <a:r>
              <a:rPr lang="en-US" sz="2000" dirty="0" smtClean="0"/>
              <a:t>	s1.display();</a:t>
            </a:r>
          </a:p>
          <a:p>
            <a:r>
              <a:rPr lang="en-US" sz="2000" dirty="0" smtClean="0"/>
              <a:t>	s2.display();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465" b="52033"/>
          <a:stretch>
            <a:fillRect/>
          </a:stretch>
        </p:blipFill>
        <p:spPr bwMode="auto">
          <a:xfrm>
            <a:off x="0" y="3962400"/>
            <a:ext cx="91310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75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interface inter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void display();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=10;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class sam1 </a:t>
            </a:r>
            <a:r>
              <a:rPr lang="en-US" sz="2000" dirty="0" smtClean="0">
                <a:solidFill>
                  <a:srgbClr val="0000FF"/>
                </a:solidFill>
              </a:rPr>
              <a:t>implements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void display()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("Hello; inside sam1. 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class sam2 </a:t>
            </a:r>
            <a:r>
              <a:rPr lang="en-US" sz="2000" dirty="0" smtClean="0">
                <a:solidFill>
                  <a:srgbClr val="0000FF"/>
                </a:solidFill>
              </a:rPr>
              <a:t>implements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void display()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 new method. Inside sam2. 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="+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60" y="2820650"/>
            <a:ext cx="1007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public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980" y="5257800"/>
            <a:ext cx="1007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public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interdemo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sam1 s1=new sam1();</a:t>
            </a:r>
          </a:p>
          <a:p>
            <a:r>
              <a:rPr lang="en-US" sz="2000" dirty="0" smtClean="0"/>
              <a:t>	sam2 s2=new sam2();</a:t>
            </a:r>
          </a:p>
          <a:p>
            <a:r>
              <a:rPr lang="en-US" sz="2000" dirty="0" smtClean="0"/>
              <a:t>	s1.display();</a:t>
            </a:r>
          </a:p>
          <a:p>
            <a:r>
              <a:rPr lang="en-US" sz="2000" dirty="0" smtClean="0"/>
              <a:t>	s2.display();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465" b="67886"/>
          <a:stretch>
            <a:fillRect/>
          </a:stretch>
        </p:blipFill>
        <p:spPr bwMode="auto">
          <a:xfrm>
            <a:off x="104929" y="4368380"/>
            <a:ext cx="89626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Accessing Implementations Through Interface References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7086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interdemo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inn</a:t>
            </a:r>
            <a:r>
              <a:rPr lang="en-US" sz="2000" dirty="0" smtClean="0"/>
              <a:t>=new </a:t>
            </a:r>
            <a:r>
              <a:rPr lang="en-US" sz="2000" dirty="0" smtClean="0">
                <a:solidFill>
                  <a:srgbClr val="FF00FF"/>
                </a:solidFill>
              </a:rPr>
              <a:t>sam1();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inn.display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inn</a:t>
            </a:r>
            <a:r>
              <a:rPr lang="en-US" sz="2000" dirty="0" smtClean="0"/>
              <a:t>=new </a:t>
            </a:r>
            <a:r>
              <a:rPr lang="en-US" sz="2000" dirty="0" smtClean="0">
                <a:solidFill>
                  <a:srgbClr val="FF0000"/>
                </a:solidFill>
              </a:rPr>
              <a:t>sam2();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inn.display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3465" b="67886"/>
          <a:stretch>
            <a:fillRect/>
          </a:stretch>
        </p:blipFill>
        <p:spPr bwMode="auto">
          <a:xfrm>
            <a:off x="181337" y="4953000"/>
            <a:ext cx="89626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30480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“inn” is of type “inter” interface.</a:t>
            </a:r>
          </a:p>
          <a:p>
            <a:r>
              <a:rPr lang="en-US" dirty="0" smtClean="0"/>
              <a:t>But initialized/ assigned with the address of Class sam1 and sam2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Accessing Implementations Through Interface References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7086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interdemo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inter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inn</a:t>
            </a:r>
            <a:r>
              <a:rPr lang="en-US" sz="2000" dirty="0" smtClean="0"/>
              <a:t>=new </a:t>
            </a:r>
            <a:r>
              <a:rPr lang="en-US" sz="2000" dirty="0" smtClean="0">
                <a:solidFill>
                  <a:srgbClr val="FF00FF"/>
                </a:solidFill>
              </a:rPr>
              <a:t>sam1();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inn.display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sam2 </a:t>
            </a:r>
            <a:r>
              <a:rPr lang="en-US" sz="2000" dirty="0" err="1" smtClean="0">
                <a:solidFill>
                  <a:srgbClr val="FF0000"/>
                </a:solidFill>
              </a:rPr>
              <a:t>ss</a:t>
            </a:r>
            <a:r>
              <a:rPr lang="en-US" sz="2000" dirty="0" smtClean="0">
                <a:solidFill>
                  <a:srgbClr val="FF0000"/>
                </a:solidFill>
              </a:rPr>
              <a:t>=new sam2();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inn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ss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inn.display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000" dirty="0" smtClean="0"/>
              <a:t>} }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3465" b="67886"/>
          <a:stretch>
            <a:fillRect/>
          </a:stretch>
        </p:blipFill>
        <p:spPr bwMode="auto">
          <a:xfrm>
            <a:off x="181337" y="4953000"/>
            <a:ext cx="89626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30480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“inn” is initialized with the address of Class sam1 </a:t>
            </a:r>
          </a:p>
          <a:p>
            <a:endParaRPr lang="en-US" dirty="0" smtClean="0"/>
          </a:p>
          <a:p>
            <a:r>
              <a:rPr lang="en-US" dirty="0" smtClean="0"/>
              <a:t>Then it is assigned (overwritten) with the address of Class sam2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Implementations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05342"/>
            <a:ext cx="5410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interface inter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display();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void fun();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	class sam1 </a:t>
            </a:r>
            <a:r>
              <a:rPr lang="en-US" dirty="0" smtClean="0">
                <a:solidFill>
                  <a:srgbClr val="0000FF"/>
                </a:solidFill>
              </a:rPr>
              <a:t>implements </a:t>
            </a:r>
            <a:r>
              <a:rPr lang="en-US" dirty="0" smtClean="0">
                <a:solidFill>
                  <a:srgbClr val="FF0000"/>
                </a:solidFill>
              </a:rPr>
              <a:t>inter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void 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("Hello; inside sam1”);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1600200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interdemo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sam1 </a:t>
            </a:r>
            <a:r>
              <a:rPr lang="en-US" dirty="0" err="1" smtClean="0"/>
              <a:t>ss</a:t>
            </a:r>
            <a:r>
              <a:rPr lang="en-US" dirty="0" smtClean="0"/>
              <a:t>=new sam1();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ss.display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191000" y="3048000"/>
            <a:ext cx="2743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4754"/>
          <a:stretch>
            <a:fillRect/>
          </a:stretch>
        </p:blipFill>
        <p:spPr bwMode="auto">
          <a:xfrm>
            <a:off x="0" y="5087292"/>
            <a:ext cx="8915400" cy="17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-26126" y="2915192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FF"/>
                </a:solidFill>
              </a:rPr>
              <a:t>abstract</a:t>
            </a:r>
            <a:endParaRPr lang="en-US" sz="2000" dirty="0">
              <a:solidFill>
                <a:srgbClr val="FF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b="68033"/>
          <a:stretch>
            <a:fillRect/>
          </a:stretch>
        </p:blipFill>
        <p:spPr bwMode="auto">
          <a:xfrm>
            <a:off x="0" y="4572000"/>
            <a:ext cx="89085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can be declared a member of a class or another interface</a:t>
            </a:r>
          </a:p>
          <a:p>
            <a:r>
              <a:rPr lang="en-US" dirty="0" smtClean="0"/>
              <a:t>2 ways of declarations: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581400"/>
            <a:ext cx="403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 &lt;</a:t>
            </a:r>
            <a:r>
              <a:rPr lang="en-US" dirty="0" err="1" smtClean="0">
                <a:solidFill>
                  <a:srgbClr val="FF0000"/>
                </a:solidFill>
              </a:rPr>
              <a:t>outer_interface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Methods…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interface &lt;</a:t>
            </a:r>
            <a:r>
              <a:rPr lang="en-US" dirty="0" err="1" smtClean="0">
                <a:solidFill>
                  <a:srgbClr val="00B050"/>
                </a:solidFill>
              </a:rPr>
              <a:t>inner_interface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Methods…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3581400"/>
            <a:ext cx="419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&lt;</a:t>
            </a:r>
            <a:r>
              <a:rPr lang="en-US" dirty="0" err="1" smtClean="0">
                <a:solidFill>
                  <a:srgbClr val="FF0000"/>
                </a:solidFill>
              </a:rPr>
              <a:t>class_name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Methods…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interface &lt;</a:t>
            </a:r>
            <a:r>
              <a:rPr lang="en-US" dirty="0" err="1" smtClean="0">
                <a:solidFill>
                  <a:srgbClr val="00B050"/>
                </a:solidFill>
              </a:rPr>
              <a:t>interface_name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Methods…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 outer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display();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interface inner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void fun();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/>
              <a:t>class sam1 </a:t>
            </a:r>
            <a:r>
              <a:rPr lang="en-US" dirty="0" smtClean="0">
                <a:solidFill>
                  <a:srgbClr val="FF0000"/>
                </a:solidFill>
              </a:rPr>
              <a:t>implements outer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void </a:t>
            </a:r>
            <a:r>
              <a:rPr lang="en-US" dirty="0" smtClean="0">
                <a:solidFill>
                  <a:srgbClr val="FF0000"/>
                </a:solidFill>
              </a:rPr>
              <a:t>display()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sam1; display");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sam2 </a:t>
            </a:r>
            <a:r>
              <a:rPr lang="en-US" dirty="0" smtClean="0">
                <a:solidFill>
                  <a:srgbClr val="00B050"/>
                </a:solidFill>
              </a:rPr>
              <a:t>implements </a:t>
            </a:r>
            <a:r>
              <a:rPr lang="en-US" dirty="0" err="1" smtClean="0">
                <a:solidFill>
                  <a:srgbClr val="00B050"/>
                </a:solidFill>
              </a:rPr>
              <a:t>outer.inner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void </a:t>
            </a:r>
            <a:r>
              <a:rPr lang="en-US" dirty="0" smtClean="0">
                <a:solidFill>
                  <a:srgbClr val="00B050"/>
                </a:solidFill>
              </a:rPr>
              <a:t>fun()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sam2; fun");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85800"/>
            <a:ext cx="320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interdemo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sam1 s1=new sam1();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s1.display();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sam2 s2=new sam2();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s2.fun();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31967" r="27805" b="46721"/>
          <a:stretch>
            <a:fillRect/>
          </a:stretch>
        </p:blipFill>
        <p:spPr bwMode="auto">
          <a:xfrm>
            <a:off x="2362200" y="4724400"/>
            <a:ext cx="6577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 package command as the </a:t>
            </a:r>
            <a:r>
              <a:rPr lang="en-US" dirty="0" smtClean="0">
                <a:solidFill>
                  <a:srgbClr val="0000FF"/>
                </a:solidFill>
              </a:rPr>
              <a:t>first statement in a Java source file</a:t>
            </a:r>
          </a:p>
          <a:p>
            <a:r>
              <a:rPr lang="en-US" dirty="0" smtClean="0"/>
              <a:t>If you omit the package statement, the </a:t>
            </a:r>
            <a:r>
              <a:rPr lang="en-US" dirty="0" smtClean="0">
                <a:solidFill>
                  <a:srgbClr val="CC0000"/>
                </a:solidFill>
              </a:rPr>
              <a:t>class names are put into the default package</a:t>
            </a:r>
            <a:r>
              <a:rPr lang="en-US" dirty="0" smtClean="0"/>
              <a:t>, which has no name</a:t>
            </a:r>
          </a:p>
          <a:p>
            <a:r>
              <a:rPr lang="en-US" dirty="0" smtClean="0"/>
              <a:t>Default packages are </a:t>
            </a:r>
            <a:r>
              <a:rPr lang="en-US" dirty="0" smtClean="0">
                <a:solidFill>
                  <a:srgbClr val="CC0000"/>
                </a:solidFill>
              </a:rPr>
              <a:t>not suitable for real time apps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FF"/>
                </a:solidFill>
              </a:rPr>
              <a:t>package </a:t>
            </a:r>
            <a:r>
              <a:rPr lang="en-US" i="1" dirty="0" err="1" smtClean="0">
                <a:solidFill>
                  <a:srgbClr val="FF00FF"/>
                </a:solidFill>
              </a:rPr>
              <a:t>pkg_name</a:t>
            </a:r>
            <a:r>
              <a:rPr lang="en-US" i="1" dirty="0" smtClean="0">
                <a:solidFill>
                  <a:srgbClr val="FF00FF"/>
                </a:solidFill>
              </a:rPr>
              <a:t>;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5562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sam1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interface inner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void display();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get()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sam1; get");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sam2 </a:t>
            </a:r>
            <a:r>
              <a:rPr lang="en-US" dirty="0" smtClean="0">
                <a:solidFill>
                  <a:srgbClr val="008000"/>
                </a:solidFill>
              </a:rPr>
              <a:t>implements sam1.inner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public void display()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sam2; display");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5000" y="609600"/>
            <a:ext cx="342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interdemo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sam1 s1=new sam1();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s1.get();</a:t>
            </a:r>
          </a:p>
          <a:p>
            <a:r>
              <a:rPr lang="en-US" dirty="0" smtClean="0"/>
              <a:t>	sam2 s2=new sam2();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s2.display();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58197" r="36490" b="25410"/>
          <a:stretch>
            <a:fillRect/>
          </a:stretch>
        </p:blipFill>
        <p:spPr bwMode="auto">
          <a:xfrm>
            <a:off x="2590800" y="4114800"/>
            <a:ext cx="65193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in Interfaces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Variables used in interfaces are by default </a:t>
            </a:r>
            <a:r>
              <a:rPr lang="en-IN" dirty="0" smtClean="0">
                <a:solidFill>
                  <a:srgbClr val="0000FF"/>
                </a:solidFill>
              </a:rPr>
              <a:t>final</a:t>
            </a:r>
          </a:p>
          <a:p>
            <a:r>
              <a:rPr lang="en-US" dirty="0" smtClean="0"/>
              <a:t>Used to import </a:t>
            </a:r>
            <a:r>
              <a:rPr lang="en-US" dirty="0" smtClean="0">
                <a:solidFill>
                  <a:srgbClr val="0000FF"/>
                </a:solidFill>
              </a:rPr>
              <a:t>shared constants </a:t>
            </a:r>
            <a:r>
              <a:rPr lang="en-US" dirty="0" smtClean="0"/>
              <a:t>into multiple classes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in Interfaces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495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interface </a:t>
            </a:r>
            <a:r>
              <a:rPr lang="en-IN" sz="2000" dirty="0" err="1" smtClean="0">
                <a:solidFill>
                  <a:srgbClr val="FF0000"/>
                </a:solidFill>
              </a:rPr>
              <a:t>vari</a:t>
            </a:r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00FF"/>
                </a:solidFill>
              </a:rPr>
              <a:t>x</a:t>
            </a:r>
            <a:r>
              <a:rPr lang="en-IN" sz="2000" dirty="0" smtClean="0"/>
              <a:t>=10;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00FF"/>
                </a:solidFill>
              </a:rPr>
              <a:t>y</a:t>
            </a:r>
            <a:r>
              <a:rPr lang="en-IN" sz="2000" dirty="0" smtClean="0"/>
              <a:t>=20;</a:t>
            </a:r>
          </a:p>
          <a:p>
            <a:r>
              <a:rPr lang="en-IN" sz="2000" dirty="0" smtClean="0"/>
              <a:t>	void </a:t>
            </a:r>
            <a:r>
              <a:rPr lang="en-IN" sz="2000" dirty="0" smtClean="0">
                <a:solidFill>
                  <a:srgbClr val="0000FF"/>
                </a:solidFill>
              </a:rPr>
              <a:t>get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 smtClean="0"/>
          </a:p>
          <a:p>
            <a:r>
              <a:rPr lang="en-IN" sz="2000" dirty="0" smtClean="0"/>
              <a:t>class A </a:t>
            </a:r>
            <a:r>
              <a:rPr lang="en-IN" sz="2000" dirty="0" smtClean="0">
                <a:solidFill>
                  <a:srgbClr val="FF0000"/>
                </a:solidFill>
              </a:rPr>
              <a:t>implements </a:t>
            </a:r>
            <a:r>
              <a:rPr lang="en-IN" sz="2000" dirty="0" err="1" smtClean="0">
                <a:solidFill>
                  <a:srgbClr val="FF0000"/>
                </a:solidFill>
              </a:rPr>
              <a:t>vari</a:t>
            </a:r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	public void </a:t>
            </a:r>
            <a:r>
              <a:rPr lang="en-IN" sz="2000" dirty="0" smtClean="0">
                <a:solidFill>
                  <a:srgbClr val="0000FF"/>
                </a:solidFill>
              </a:rPr>
              <a:t>get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	{</a:t>
            </a:r>
          </a:p>
          <a:p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00FF"/>
                </a:solidFill>
              </a:rPr>
              <a:t>x=x+10;</a:t>
            </a:r>
          </a:p>
          <a:p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00FF"/>
                </a:solidFill>
              </a:rPr>
              <a:t>y=y+10;</a:t>
            </a:r>
          </a:p>
          <a:p>
            <a:r>
              <a:rPr lang="en-IN" sz="2000" dirty="0" err="1" smtClean="0"/>
              <a:t>System.out.println</a:t>
            </a:r>
            <a:r>
              <a:rPr lang="en-IN" sz="2000" dirty="0" smtClean="0"/>
              <a:t>("X="+x+"Y="+y);</a:t>
            </a:r>
          </a:p>
          <a:p>
            <a:r>
              <a:rPr lang="en-IN" sz="2000" dirty="0" smtClean="0"/>
              <a:t>	}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5410200" y="1600200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ex1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aa</a:t>
            </a:r>
            <a:r>
              <a:rPr lang="en-US" sz="2000" dirty="0" smtClean="0"/>
              <a:t>=new A();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aa.get</a:t>
            </a:r>
            <a:r>
              <a:rPr lang="en-US" sz="2000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	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52943" y="3999155"/>
            <a:ext cx="4648200" cy="26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16279" r="32497" b="21705"/>
          <a:stretch>
            <a:fillRect/>
          </a:stretch>
        </p:blipFill>
        <p:spPr bwMode="auto">
          <a:xfrm>
            <a:off x="1609725" y="4724400"/>
            <a:ext cx="7534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Can Be Extended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interface </a:t>
            </a:r>
            <a:r>
              <a:rPr lang="en-US" dirty="0" err="1" smtClean="0">
                <a:solidFill>
                  <a:srgbClr val="00B050"/>
                </a:solidFill>
              </a:rPr>
              <a:t>interA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void meth1();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interface </a:t>
            </a:r>
            <a:r>
              <a:rPr lang="en-US" dirty="0" err="1" smtClean="0">
                <a:solidFill>
                  <a:srgbClr val="FF0000"/>
                </a:solidFill>
              </a:rPr>
              <a:t>interB</a:t>
            </a:r>
            <a:r>
              <a:rPr lang="en-US" dirty="0" smtClean="0">
                <a:solidFill>
                  <a:srgbClr val="FF0000"/>
                </a:solidFill>
              </a:rPr>
              <a:t> extends </a:t>
            </a:r>
            <a:r>
              <a:rPr lang="en-US" dirty="0" err="1" smtClean="0">
                <a:solidFill>
                  <a:srgbClr val="FF0000"/>
                </a:solidFill>
              </a:rPr>
              <a:t>interA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void meth2();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578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class sample </a:t>
            </a:r>
            <a:r>
              <a:rPr lang="en-US" dirty="0" smtClean="0">
                <a:solidFill>
                  <a:srgbClr val="FF0000"/>
                </a:solidFill>
              </a:rPr>
              <a:t>implements </a:t>
            </a:r>
            <a:r>
              <a:rPr lang="en-US" dirty="0" err="1" smtClean="0">
                <a:solidFill>
                  <a:srgbClr val="FF0000"/>
                </a:solidFill>
              </a:rPr>
              <a:t>interB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public void meth1()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{ …}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void meth2()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{…}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9197" y="37816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class sample </a:t>
            </a:r>
            <a:r>
              <a:rPr lang="en-US" dirty="0" smtClean="0">
                <a:solidFill>
                  <a:srgbClr val="FF0000"/>
                </a:solidFill>
              </a:rPr>
              <a:t>implements </a:t>
            </a:r>
            <a:r>
              <a:rPr lang="en-US" dirty="0" err="1" smtClean="0">
                <a:solidFill>
                  <a:srgbClr val="FF0000"/>
                </a:solidFill>
              </a:rPr>
              <a:t>interA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public void meth1()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{ …}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“STACK” using interface, class and array.</a:t>
            </a:r>
          </a:p>
          <a:p>
            <a:r>
              <a:rPr lang="en-US" sz="2400" dirty="0" smtClean="0"/>
              <a:t>Create an interface with 2 method declarations: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void push(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item);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pop();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Class 1: </a:t>
            </a:r>
            <a:r>
              <a:rPr lang="en-US" sz="2400" dirty="0" err="1" smtClean="0">
                <a:solidFill>
                  <a:srgbClr val="0000FF"/>
                </a:solidFill>
              </a:rPr>
              <a:t>FixedStack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Stack size=5</a:t>
            </a:r>
          </a:p>
          <a:p>
            <a:pPr lvl="1"/>
            <a:r>
              <a:rPr lang="en-US" sz="2400" dirty="0" smtClean="0"/>
              <a:t>Items to be pushed and popped: 10,20,30,40,50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Class2:DynamicStack</a:t>
            </a:r>
          </a:p>
          <a:p>
            <a:pPr lvl="1"/>
            <a:r>
              <a:rPr lang="en-US" sz="2200" dirty="0" smtClean="0"/>
              <a:t>Stack size &amp; items to be pushed and popped – entered by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Package…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.class</a:t>
            </a:r>
            <a:r>
              <a:rPr lang="en-US" dirty="0" smtClean="0"/>
              <a:t> file should be </a:t>
            </a:r>
            <a:r>
              <a:rPr lang="en-US" dirty="0" smtClean="0">
                <a:solidFill>
                  <a:srgbClr val="00B0F0"/>
                </a:solidFill>
              </a:rPr>
              <a:t>stored in the directory </a:t>
            </a:r>
            <a:r>
              <a:rPr lang="en-US" dirty="0" smtClean="0"/>
              <a:t>where the </a:t>
            </a:r>
            <a:r>
              <a:rPr lang="en-US" dirty="0" smtClean="0">
                <a:solidFill>
                  <a:srgbClr val="00B0F0"/>
                </a:solidFill>
              </a:rPr>
              <a:t>.java </a:t>
            </a:r>
            <a:r>
              <a:rPr lang="en-US" dirty="0" smtClean="0"/>
              <a:t>file is present.</a:t>
            </a:r>
          </a:p>
          <a:p>
            <a:r>
              <a:rPr lang="en-US" dirty="0" smtClean="0"/>
              <a:t>Directory names are </a:t>
            </a:r>
            <a:r>
              <a:rPr lang="en-US" dirty="0" smtClean="0">
                <a:solidFill>
                  <a:srgbClr val="FF00FF"/>
                </a:solidFill>
              </a:rPr>
              <a:t>case-sensitive</a:t>
            </a:r>
          </a:p>
          <a:p>
            <a:r>
              <a:rPr lang="en-US" dirty="0" smtClean="0"/>
              <a:t>More than one file can include the same </a:t>
            </a:r>
            <a:r>
              <a:rPr lang="en-US" b="1" dirty="0" smtClean="0"/>
              <a:t>package statement</a:t>
            </a:r>
          </a:p>
          <a:p>
            <a:r>
              <a:rPr lang="en-US" dirty="0" smtClean="0"/>
              <a:t>Java uses file system directories to store packages.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9848"/>
          </a:xfrm>
        </p:spPr>
        <p:txBody>
          <a:bodyPr/>
          <a:lstStyle/>
          <a:p>
            <a:r>
              <a:rPr lang="en-US" dirty="0" smtClean="0"/>
              <a:t>Package Hierarchy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9040" y="1602700"/>
            <a:ext cx="2209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NewPackage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2209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PackageA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52800" y="3505200"/>
            <a:ext cx="2209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PackageB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248400" y="3505200"/>
            <a:ext cx="2209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PackageC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27220" y="4985480"/>
            <a:ext cx="2209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Package123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70220" y="3045500"/>
            <a:ext cx="5791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205990" y="3292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33614" y="3275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356154" y="3275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06784" y="2818606"/>
            <a:ext cx="457200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296194" y="4723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2450" y="193748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package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NewPackage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2590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FF"/>
                </a:solidFill>
              </a:rPr>
              <a:t>package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err="1" smtClean="0">
                <a:solidFill>
                  <a:srgbClr val="FF00FF"/>
                </a:solidFill>
              </a:rPr>
              <a:t>NewPackage.PackageA</a:t>
            </a:r>
            <a:r>
              <a:rPr lang="en-US" dirty="0" smtClean="0">
                <a:solidFill>
                  <a:srgbClr val="FF00FF"/>
                </a:solidFill>
              </a:rPr>
              <a:t>;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52578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package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NewPackage.PackageA.Package123;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Packages and CLASSPATH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the Java run-time system know where to look for packages that you create?</a:t>
            </a:r>
          </a:p>
          <a:p>
            <a:r>
              <a:rPr lang="en-US" dirty="0" smtClean="0"/>
              <a:t>3 ways</a:t>
            </a:r>
          </a:p>
          <a:p>
            <a:pPr lvl="1"/>
            <a:r>
              <a:rPr lang="en-US" dirty="0" smtClean="0"/>
              <a:t>Java run-time system </a:t>
            </a:r>
            <a:r>
              <a:rPr lang="en-US" dirty="0" smtClean="0">
                <a:solidFill>
                  <a:srgbClr val="FF00FF"/>
                </a:solidFill>
              </a:rPr>
              <a:t>uses the current working directory</a:t>
            </a:r>
            <a:r>
              <a:rPr lang="en-US" dirty="0" smtClean="0"/>
              <a:t> as its starting point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FF"/>
                </a:solidFill>
              </a:rPr>
              <a:t>specify a directory path or paths </a:t>
            </a:r>
            <a:r>
              <a:rPr lang="en-US" dirty="0" smtClean="0"/>
              <a:t>by setting the </a:t>
            </a:r>
            <a:r>
              <a:rPr lang="en-US" dirty="0" smtClean="0">
                <a:solidFill>
                  <a:srgbClr val="00B0F0"/>
                </a:solidFill>
              </a:rPr>
              <a:t>CLASSPATH</a:t>
            </a:r>
            <a:r>
              <a:rPr lang="en-US" dirty="0" smtClean="0"/>
              <a:t> environmental variable</a:t>
            </a:r>
          </a:p>
          <a:p>
            <a:pPr lvl="1"/>
            <a:r>
              <a:rPr lang="en-US" dirty="0" smtClean="0"/>
              <a:t>Can use the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err="1" smtClean="0">
                <a:solidFill>
                  <a:srgbClr val="00B0F0"/>
                </a:solidFill>
              </a:rPr>
              <a:t>classpath</a:t>
            </a:r>
            <a:r>
              <a:rPr lang="en-US" dirty="0" smtClean="0">
                <a:solidFill>
                  <a:srgbClr val="00B0F0"/>
                </a:solidFill>
              </a:rPr>
              <a:t> option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F0"/>
                </a:solidFill>
              </a:rPr>
              <a:t>java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B0F0"/>
                </a:solidFill>
              </a:rPr>
              <a:t>javac</a:t>
            </a:r>
            <a:r>
              <a:rPr lang="en-US" dirty="0" smtClean="0"/>
              <a:t> to specify the path to your classes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package </a:t>
            </a:r>
            <a:r>
              <a:rPr lang="en-US" sz="2000" dirty="0" err="1" smtClean="0">
                <a:solidFill>
                  <a:srgbClr val="FF0000"/>
                </a:solidFill>
              </a:rPr>
              <a:t>MyPackage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samplePack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 World");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6076" b="56250"/>
          <a:stretch>
            <a:fillRect/>
          </a:stretch>
        </p:blipFill>
        <p:spPr bwMode="auto">
          <a:xfrm>
            <a:off x="17490" y="3623870"/>
            <a:ext cx="5715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56442" b="45833"/>
          <a:stretch>
            <a:fillRect/>
          </a:stretch>
        </p:blipFill>
        <p:spPr bwMode="auto">
          <a:xfrm>
            <a:off x="3258649" y="2743200"/>
            <a:ext cx="58853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216700" y="4267200"/>
            <a:ext cx="1905000" cy="15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2895600"/>
            <a:ext cx="4038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60960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50000"/>
          <a:stretch>
            <a:fillRect/>
          </a:stretch>
        </p:blipFill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34027" b="41870"/>
          <a:stretch>
            <a:fillRect/>
          </a:stretch>
        </p:blipFill>
        <p:spPr bwMode="auto">
          <a:xfrm>
            <a:off x="799" y="3657600"/>
            <a:ext cx="914320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51626" b="15854"/>
          <a:stretch>
            <a:fillRect/>
          </a:stretch>
        </p:blipFill>
        <p:spPr bwMode="auto">
          <a:xfrm>
            <a:off x="0" y="3962399"/>
            <a:ext cx="9144000" cy="17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b="50000"/>
          <a:stretch>
            <a:fillRect/>
          </a:stretch>
        </p:blipFill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2060</TotalTime>
  <Words>832</Words>
  <Application>Microsoft Office PowerPoint</Application>
  <PresentationFormat>On-screen Show (4:3)</PresentationFormat>
  <Paragraphs>413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Java Programming – Unit II  Packages – Chapter 9</vt:lpstr>
      <vt:lpstr>What is Package?</vt:lpstr>
      <vt:lpstr>Defining a Package</vt:lpstr>
      <vt:lpstr>Defining a Package…</vt:lpstr>
      <vt:lpstr>Package Hierarchy</vt:lpstr>
      <vt:lpstr>Finding Packages and CLASSPATH</vt:lpstr>
      <vt:lpstr>PowerPoint Presentation</vt:lpstr>
      <vt:lpstr>PowerPoint Presentation</vt:lpstr>
      <vt:lpstr>PowerPoint Presentation</vt:lpstr>
      <vt:lpstr>Access Protection</vt:lpstr>
      <vt:lpstr>PowerPoint Presentation</vt:lpstr>
      <vt:lpstr>PowerPoint Presentation</vt:lpstr>
      <vt:lpstr>PowerPoint Presentation</vt:lpstr>
      <vt:lpstr>Importing Packages</vt:lpstr>
      <vt:lpstr>Import Statement</vt:lpstr>
      <vt:lpstr>Interfaces</vt:lpstr>
      <vt:lpstr>Interfaces</vt:lpstr>
      <vt:lpstr>Interfaces …</vt:lpstr>
      <vt:lpstr>Defining an Interface</vt:lpstr>
      <vt:lpstr>Implementing Interfaces</vt:lpstr>
      <vt:lpstr>PowerPoint Presentation</vt:lpstr>
      <vt:lpstr>PowerPoint Presentation</vt:lpstr>
      <vt:lpstr>PowerPoint Presentation</vt:lpstr>
      <vt:lpstr>PowerPoint Presentation</vt:lpstr>
      <vt:lpstr>Accessing Implementations Through Interface References</vt:lpstr>
      <vt:lpstr>Accessing Implementations Through Interface References</vt:lpstr>
      <vt:lpstr>Partial Implementations</vt:lpstr>
      <vt:lpstr>Nested Interfaces</vt:lpstr>
      <vt:lpstr>PowerPoint Presentation</vt:lpstr>
      <vt:lpstr>PowerPoint Presentation</vt:lpstr>
      <vt:lpstr>Variables in Interfaces</vt:lpstr>
      <vt:lpstr>Variables in Interfaces</vt:lpstr>
      <vt:lpstr>Interfaces Can Be Extended</vt:lpstr>
      <vt:lpstr>Example – Stack Implementation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289</cp:revision>
  <dcterms:created xsi:type="dcterms:W3CDTF">2006-08-16T00:00:00Z</dcterms:created>
  <dcterms:modified xsi:type="dcterms:W3CDTF">2019-07-17T04:27:45Z</dcterms:modified>
</cp:coreProperties>
</file>