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302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303" r:id="rId19"/>
    <p:sldId id="286" r:id="rId20"/>
    <p:sldId id="287" r:id="rId21"/>
    <p:sldId id="288" r:id="rId22"/>
    <p:sldId id="289" r:id="rId23"/>
    <p:sldId id="291" r:id="rId24"/>
    <p:sldId id="292" r:id="rId25"/>
    <p:sldId id="293" r:id="rId26"/>
    <p:sldId id="295" r:id="rId27"/>
    <p:sldId id="296" r:id="rId28"/>
    <p:sldId id="297" r:id="rId29"/>
    <p:sldId id="294" r:id="rId30"/>
    <p:sldId id="298" r:id="rId31"/>
    <p:sldId id="299" r:id="rId32"/>
    <p:sldId id="300" r:id="rId33"/>
    <p:sldId id="301" r:id="rId34"/>
    <p:sldId id="304" r:id="rId35"/>
    <p:sldId id="305" r:id="rId36"/>
    <p:sldId id="306" r:id="rId37"/>
    <p:sldId id="307" r:id="rId38"/>
    <p:sldId id="308" r:id="rId39"/>
    <p:sldId id="309" r:id="rId40"/>
    <p:sldId id="27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FF00FF"/>
    <a:srgbClr val="007434"/>
    <a:srgbClr val="CC0000"/>
    <a:srgbClr val="FF66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CBDD-0DA9-406A-8C1B-FCD53569FD67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D3EC-5B82-486F-B28D-0553EAA0E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4523F54-0CC5-4451-B62C-B0742E0AA516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F87D-3516-4136-9B97-D017A0C1E62E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8BDD-D1C2-456A-95A7-E39F06194BAD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17A-1D7F-4701-941A-8FBEBB36FE93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0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A62-127C-496D-A905-EE032F3E6E6A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7302-75BB-4F61-B0BC-6E89A509714D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9046B2-38C6-4089-964F-D482743CC5D7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B985707-45EB-499C-91A9-DBD8F840D264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9C6-28E6-4848-B18D-83BD7B1997F8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3971-152E-48BA-B045-CAAC395AE262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5B9A-73A0-4426-A8B1-95A944F32342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286000" y="6248400"/>
            <a:ext cx="121920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fld id="{C2856B47-3A99-433D-87AD-3FB1A0104C93}" type="datetime3">
              <a:rPr lang="en-US" smtClean="0"/>
              <a:pPr/>
              <a:t>3 August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168868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848600" y="6351896"/>
            <a:ext cx="970506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accent3">
              <a:lumMod val="75000"/>
            </a:schemeClr>
          </a:solidFill>
          <a:latin typeface="Cambria" pitchFamily="18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•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658368" indent="-246888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6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923544" indent="-219456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179576" indent="-201168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389888" indent="-182880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4582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Unit II – Chapter 10</a:t>
            </a:r>
            <a:br>
              <a:rPr lang="en-US" sz="3600" dirty="0" smtClean="0"/>
            </a:br>
            <a:r>
              <a:rPr lang="en-US" sz="3600" dirty="0" smtClean="0"/>
              <a:t>Exception Handling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a Description of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d=0;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a=0;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try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a=58/d;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err="1" smtClean="0">
                <a:solidFill>
                  <a:srgbClr val="FF00FF"/>
                </a:solidFill>
              </a:rPr>
              <a:t>System.out.println</a:t>
            </a:r>
            <a:r>
              <a:rPr lang="en-US" dirty="0" smtClean="0">
                <a:solidFill>
                  <a:srgbClr val="FF00FF"/>
                </a:solidFill>
              </a:rPr>
              <a:t>("a="+a);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}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7434"/>
                </a:solidFill>
              </a:rPr>
              <a:t>catch(</a:t>
            </a:r>
            <a:r>
              <a:rPr lang="en-US" dirty="0" err="1" smtClean="0">
                <a:solidFill>
                  <a:srgbClr val="007434"/>
                </a:solidFill>
              </a:rPr>
              <a:t>ArithmeticException</a:t>
            </a:r>
            <a:r>
              <a:rPr lang="en-US" dirty="0" smtClean="0">
                <a:solidFill>
                  <a:srgbClr val="007434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7434"/>
                </a:solidFill>
              </a:rPr>
              <a:t>)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</a:t>
            </a:r>
            <a:r>
              <a:rPr lang="en-US" dirty="0" err="1" smtClean="0">
                <a:solidFill>
                  <a:srgbClr val="007434"/>
                </a:solidFill>
              </a:rPr>
              <a:t>System.out.println</a:t>
            </a:r>
            <a:r>
              <a:rPr lang="en-US" dirty="0" smtClean="0">
                <a:solidFill>
                  <a:srgbClr val="007434"/>
                </a:solidFill>
              </a:rPr>
              <a:t>("Exception!! "+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7434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}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30328" r="33595" b="50492"/>
          <a:stretch>
            <a:fillRect/>
          </a:stretch>
        </p:blipFill>
        <p:spPr bwMode="auto">
          <a:xfrm>
            <a:off x="533400" y="2971800"/>
            <a:ext cx="806694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Catch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C00FF"/>
                </a:solidFill>
              </a:rPr>
              <a:t>More than one exception </a:t>
            </a:r>
            <a:r>
              <a:rPr lang="en-US" dirty="0" smtClean="0"/>
              <a:t>could be raised by a single piece of code. </a:t>
            </a:r>
          </a:p>
          <a:p>
            <a:r>
              <a:rPr lang="en-US" dirty="0" smtClean="0"/>
              <a:t>Hence specify </a:t>
            </a:r>
            <a:r>
              <a:rPr lang="en-US" dirty="0" smtClean="0">
                <a:solidFill>
                  <a:srgbClr val="CC00FF"/>
                </a:solidFill>
              </a:rPr>
              <a:t>two or more catch clauses</a:t>
            </a:r>
            <a:r>
              <a:rPr lang="en-US" dirty="0" smtClean="0"/>
              <a:t>, each catching a different type of exception.</a:t>
            </a:r>
          </a:p>
          <a:p>
            <a:r>
              <a:rPr lang="en-US" dirty="0" smtClean="0"/>
              <a:t>When an exception is thrown, each </a:t>
            </a:r>
            <a:r>
              <a:rPr lang="en-US" b="1" dirty="0" smtClean="0">
                <a:solidFill>
                  <a:srgbClr val="CC00FF"/>
                </a:solidFill>
              </a:rPr>
              <a:t>catch statement is inspected </a:t>
            </a:r>
            <a:r>
              <a:rPr lang="en-US" dirty="0" smtClean="0">
                <a:solidFill>
                  <a:srgbClr val="CC00FF"/>
                </a:solidFill>
              </a:rPr>
              <a:t>in order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The first one whose type matches that of the exception is executed. </a:t>
            </a:r>
          </a:p>
          <a:p>
            <a:pPr lvl="1"/>
            <a:r>
              <a:rPr lang="en-US" dirty="0" smtClean="0"/>
              <a:t>After one catch statement executes, the others are bypassed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57199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>
                <a:solidFill>
                  <a:srgbClr val="007434"/>
                </a:solidFill>
              </a:rPr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try 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a = </a:t>
            </a:r>
            <a:r>
              <a:rPr lang="en-US" dirty="0" err="1" smtClean="0">
                <a:solidFill>
                  <a:srgbClr val="007434"/>
                </a:solidFill>
              </a:rPr>
              <a:t>args</a:t>
            </a:r>
            <a:r>
              <a:rPr lang="en-US" dirty="0" err="1" smtClean="0">
                <a:solidFill>
                  <a:srgbClr val="0000FF"/>
                </a:solidFill>
              </a:rPr>
              <a:t>.length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System.out.println</a:t>
            </a:r>
            <a:r>
              <a:rPr lang="en-US" dirty="0" smtClean="0">
                <a:solidFill>
                  <a:srgbClr val="0000FF"/>
                </a:solidFill>
              </a:rPr>
              <a:t>("a = " + a);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b = 42 / a;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 c[] = new </a:t>
            </a:r>
            <a:r>
              <a:rPr lang="en-US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[3];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	c[42] = 99;</a:t>
            </a:r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catch(</a:t>
            </a:r>
            <a:r>
              <a:rPr lang="en-US" dirty="0" err="1" smtClean="0">
                <a:solidFill>
                  <a:srgbClr val="0000FF"/>
                </a:solidFill>
              </a:rPr>
              <a:t>ArithmeticException</a:t>
            </a:r>
            <a:r>
              <a:rPr lang="en-US" dirty="0" smtClean="0">
                <a:solidFill>
                  <a:srgbClr val="0000FF"/>
                </a:solidFill>
              </a:rPr>
              <a:t> e)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System.out.println</a:t>
            </a:r>
            <a:r>
              <a:rPr lang="en-US" dirty="0" smtClean="0">
                <a:solidFill>
                  <a:srgbClr val="0000FF"/>
                </a:solidFill>
              </a:rPr>
              <a:t>("Divide by 0: " + e);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}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catch(</a:t>
            </a:r>
            <a:r>
              <a:rPr lang="en-US" dirty="0" err="1" smtClean="0">
                <a:solidFill>
                  <a:srgbClr val="FF00FF"/>
                </a:solidFill>
              </a:rPr>
              <a:t>ArrayIndexOutOfBoundsException</a:t>
            </a:r>
            <a:r>
              <a:rPr lang="en-US" dirty="0" smtClean="0">
                <a:solidFill>
                  <a:srgbClr val="FF00FF"/>
                </a:solidFill>
              </a:rPr>
              <a:t> e) 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err="1" smtClean="0">
                <a:solidFill>
                  <a:srgbClr val="FF00FF"/>
                </a:solidFill>
              </a:rPr>
              <a:t>System.out.println</a:t>
            </a:r>
            <a:r>
              <a:rPr lang="en-US" dirty="0" smtClean="0">
                <a:solidFill>
                  <a:srgbClr val="FF00FF"/>
                </a:solidFill>
              </a:rPr>
              <a:t>("Array index Exception: " + e);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("After try/catch blocks.");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50000" r="16224" b="25033"/>
          <a:stretch>
            <a:fillRect/>
          </a:stretch>
        </p:blipFill>
        <p:spPr bwMode="auto">
          <a:xfrm>
            <a:off x="457200" y="4953000"/>
            <a:ext cx="8686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74967" r="16224" b="5738"/>
          <a:stretch>
            <a:fillRect/>
          </a:stretch>
        </p:blipFill>
        <p:spPr bwMode="auto">
          <a:xfrm>
            <a:off x="457200" y="3718559"/>
            <a:ext cx="8686800" cy="117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Exception used: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these are subclasses of “</a:t>
            </a:r>
            <a:r>
              <a:rPr lang="en-US" dirty="0" smtClean="0">
                <a:solidFill>
                  <a:srgbClr val="FF0000"/>
                </a:solidFill>
              </a:rPr>
              <a:t>Exception</a:t>
            </a:r>
            <a:r>
              <a:rPr lang="en-US" dirty="0" smtClean="0"/>
              <a:t>” 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ArithmeticException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err="1" smtClean="0">
                <a:solidFill>
                  <a:srgbClr val="FF00FF"/>
                </a:solidFill>
              </a:rPr>
              <a:t>ArrayIndexOutOfBoundsException</a:t>
            </a:r>
            <a:endParaRPr lang="en-US" dirty="0" smtClean="0">
              <a:solidFill>
                <a:srgbClr val="FF00FF"/>
              </a:solidFill>
            </a:endParaRP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Hence, when 1</a:t>
            </a:r>
            <a:r>
              <a:rPr lang="en-US" baseline="30000" dirty="0" smtClean="0"/>
              <a:t>st</a:t>
            </a:r>
            <a:r>
              <a:rPr lang="en-US" dirty="0" smtClean="0"/>
              <a:t> catch catches super class Exceptions, the sub classes catch block are not visited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33399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>
                <a:solidFill>
                  <a:srgbClr val="007434"/>
                </a:solidFill>
              </a:rPr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try 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a = </a:t>
            </a:r>
            <a:r>
              <a:rPr lang="en-US" dirty="0" err="1" smtClean="0">
                <a:solidFill>
                  <a:srgbClr val="007434"/>
                </a:solidFill>
              </a:rPr>
              <a:t>args</a:t>
            </a:r>
            <a:r>
              <a:rPr lang="en-US" dirty="0" err="1" smtClean="0">
                <a:solidFill>
                  <a:srgbClr val="0000FF"/>
                </a:solidFill>
              </a:rPr>
              <a:t>.length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System.out.println</a:t>
            </a:r>
            <a:r>
              <a:rPr lang="en-US" dirty="0" smtClean="0">
                <a:solidFill>
                  <a:srgbClr val="0000FF"/>
                </a:solidFill>
              </a:rPr>
              <a:t>("a = " + a);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b = 42 / a;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 c[] = new </a:t>
            </a:r>
            <a:r>
              <a:rPr lang="en-US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[3];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	c[42] = 99;</a:t>
            </a:r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catch(</a:t>
            </a:r>
            <a:r>
              <a:rPr lang="en-US" dirty="0" smtClean="0">
                <a:solidFill>
                  <a:srgbClr val="FF0000"/>
                </a:solidFill>
              </a:rPr>
              <a:t>Exception </a:t>
            </a:r>
            <a:r>
              <a:rPr lang="en-US" dirty="0" smtClean="0">
                <a:solidFill>
                  <a:srgbClr val="0000FF"/>
                </a:solidFill>
              </a:rPr>
              <a:t>e)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System.out.println</a:t>
            </a:r>
            <a:r>
              <a:rPr lang="en-US" dirty="0" smtClean="0">
                <a:solidFill>
                  <a:srgbClr val="0000FF"/>
                </a:solidFill>
              </a:rPr>
              <a:t>("Divide by 0: " + e);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}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catch(</a:t>
            </a:r>
            <a:r>
              <a:rPr lang="en-US" dirty="0" err="1" smtClean="0">
                <a:solidFill>
                  <a:srgbClr val="FF00FF"/>
                </a:solidFill>
              </a:rPr>
              <a:t>ArrayIndexOutOfBoundsException</a:t>
            </a:r>
            <a:r>
              <a:rPr lang="en-US" dirty="0" smtClean="0">
                <a:solidFill>
                  <a:srgbClr val="FF00FF"/>
                </a:solidFill>
              </a:rPr>
              <a:t> e) 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err="1" smtClean="0">
                <a:solidFill>
                  <a:srgbClr val="FF00FF"/>
                </a:solidFill>
              </a:rPr>
              <a:t>System.out.println</a:t>
            </a:r>
            <a:r>
              <a:rPr lang="en-US" dirty="0" smtClean="0">
                <a:solidFill>
                  <a:srgbClr val="FF00FF"/>
                </a:solidFill>
              </a:rPr>
              <a:t>("Array index Exception: " + e);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("After try/catch blocks.");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68033" b="7377"/>
          <a:stretch>
            <a:fillRect/>
          </a:stretch>
        </p:blipFill>
        <p:spPr bwMode="auto">
          <a:xfrm>
            <a:off x="194945" y="533400"/>
            <a:ext cx="894905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“try”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C00FF"/>
                </a:solidFill>
              </a:rPr>
              <a:t>try statement can be inside the block of another try</a:t>
            </a:r>
          </a:p>
          <a:p>
            <a:r>
              <a:rPr lang="en-US" dirty="0" smtClean="0"/>
              <a:t>Each time a try statement is entered</a:t>
            </a:r>
          </a:p>
          <a:p>
            <a:pPr lvl="1"/>
            <a:r>
              <a:rPr lang="en-US" dirty="0" smtClean="0"/>
              <a:t>The context of that exception is pushed on the </a:t>
            </a:r>
            <a:r>
              <a:rPr lang="en-US" dirty="0" smtClean="0">
                <a:solidFill>
                  <a:srgbClr val="FF0000"/>
                </a:solidFill>
              </a:rPr>
              <a:t>stack. </a:t>
            </a:r>
          </a:p>
          <a:p>
            <a:r>
              <a:rPr lang="en-US" dirty="0" smtClean="0"/>
              <a:t>If an </a:t>
            </a:r>
            <a:r>
              <a:rPr lang="en-US" dirty="0" smtClean="0">
                <a:solidFill>
                  <a:srgbClr val="FF0000"/>
                </a:solidFill>
              </a:rPr>
              <a:t>inner try statement does not have a catch handler</a:t>
            </a:r>
            <a:r>
              <a:rPr lang="en-US" dirty="0" smtClean="0"/>
              <a:t> for a particular exception,</a:t>
            </a:r>
          </a:p>
          <a:p>
            <a:pPr lvl="1"/>
            <a:r>
              <a:rPr lang="en-US" dirty="0" smtClean="0"/>
              <a:t>the stack is unwound and </a:t>
            </a:r>
            <a:r>
              <a:rPr lang="en-US" dirty="0" smtClean="0">
                <a:solidFill>
                  <a:srgbClr val="FF0000"/>
                </a:solidFill>
              </a:rPr>
              <a:t>the next try statement’s catch handlers are inspected</a:t>
            </a:r>
            <a:r>
              <a:rPr lang="en-US" dirty="0" smtClean="0"/>
              <a:t> for a match.</a:t>
            </a:r>
          </a:p>
          <a:p>
            <a:r>
              <a:rPr lang="en-US" dirty="0" smtClean="0"/>
              <a:t>This continues until one of the catch statements succeeds, or until all of the nested try statements are exhausted. </a:t>
            </a:r>
          </a:p>
          <a:p>
            <a:r>
              <a:rPr lang="en-US" dirty="0" smtClean="0"/>
              <a:t>If no catch statement matches</a:t>
            </a:r>
          </a:p>
          <a:p>
            <a:pPr lvl="1"/>
            <a:r>
              <a:rPr lang="en-US" dirty="0" smtClean="0"/>
              <a:t>then the Java run-time system will handle the exception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572000" cy="46482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 {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 try 1 block of code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lang="en-US" sz="2800" dirty="0" smtClean="0">
                <a:solidFill>
                  <a:srgbClr val="CC0000"/>
                </a:solidFill>
                <a:latin typeface="Cambria" pitchFamily="18" charset="0"/>
              </a:rPr>
              <a:t>		</a:t>
            </a:r>
            <a:r>
              <a:rPr lang="en-US" sz="2800" dirty="0" smtClean="0">
                <a:solidFill>
                  <a:srgbClr val="FF00FF"/>
                </a:solidFill>
                <a:latin typeface="Cambria" pitchFamily="18" charset="0"/>
              </a:rPr>
              <a:t>try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{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lang="en-US" sz="2800" dirty="0" smtClean="0">
                <a:solidFill>
                  <a:srgbClr val="FF00FF"/>
                </a:solidFill>
                <a:latin typeface="Cambria" pitchFamily="18" charset="0"/>
              </a:rPr>
              <a:t>			//try2 block of code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}</a:t>
            </a:r>
          </a:p>
          <a:p>
            <a:pPr marL="365760" lvl="0" indent="-256032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sz="2800" dirty="0" smtClean="0">
                <a:solidFill>
                  <a:srgbClr val="FF00FF"/>
                </a:solidFill>
                <a:latin typeface="Cambria" pitchFamily="18" charset="0"/>
              </a:rPr>
              <a:t>		catch (</a:t>
            </a:r>
            <a:r>
              <a:rPr lang="en-US" sz="2800" i="1" dirty="0" smtClean="0">
                <a:solidFill>
                  <a:srgbClr val="FF00FF"/>
                </a:solidFill>
                <a:latin typeface="Cambria" pitchFamily="18" charset="0"/>
              </a:rPr>
              <a:t>Excep1 ex1) {</a:t>
            </a:r>
          </a:p>
          <a:p>
            <a:pPr marL="365760" lvl="0" indent="-256032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sz="2800" dirty="0" smtClean="0">
                <a:solidFill>
                  <a:srgbClr val="FF00FF"/>
                </a:solidFill>
                <a:latin typeface="Cambria" pitchFamily="18" charset="0"/>
              </a:rPr>
              <a:t>		// exception handler for </a:t>
            </a:r>
            <a:r>
              <a:rPr lang="en-US" sz="2800" i="1" dirty="0" smtClean="0">
                <a:solidFill>
                  <a:srgbClr val="FF00FF"/>
                </a:solidFill>
                <a:latin typeface="Cambria" pitchFamily="18" charset="0"/>
              </a:rPr>
              <a:t>Type1</a:t>
            </a:r>
          </a:p>
          <a:p>
            <a:pPr marL="365760" lvl="0" indent="-256032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sz="2800" dirty="0" smtClean="0">
                <a:solidFill>
                  <a:srgbClr val="FF00FF"/>
                </a:solidFill>
                <a:latin typeface="Cambria" pitchFamily="18" charset="0"/>
              </a:rPr>
              <a:t>		}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Excep2 ex2) {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// exception handler for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Type2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3581400"/>
            <a:ext cx="3886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//Error… </a:t>
            </a:r>
          </a:p>
          <a:p>
            <a:r>
              <a:rPr lang="en-US" dirty="0" smtClean="0"/>
              <a:t>Try block  should have at least one catch 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572000" cy="464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 {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 try1 block generating excep1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lang="en-US" sz="2800" dirty="0" smtClean="0">
                <a:solidFill>
                  <a:srgbClr val="CC0000"/>
                </a:solidFill>
                <a:latin typeface="Cambria" pitchFamily="18" charset="0"/>
              </a:rPr>
              <a:t>		</a:t>
            </a:r>
            <a:r>
              <a:rPr lang="en-US" sz="2800" dirty="0" smtClean="0">
                <a:solidFill>
                  <a:srgbClr val="FF00FF"/>
                </a:solidFill>
                <a:latin typeface="Cambria" pitchFamily="18" charset="0"/>
              </a:rPr>
              <a:t>try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{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lang="en-US" sz="2800" dirty="0" smtClean="0">
                <a:solidFill>
                  <a:srgbClr val="FF00FF"/>
                </a:solidFill>
                <a:latin typeface="Cambria" pitchFamily="18" charset="0"/>
              </a:rPr>
              <a:t>		//try2 block generating excep2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}</a:t>
            </a:r>
          </a:p>
          <a:p>
            <a:pPr marL="365760" lvl="0" indent="-256032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sz="2800" dirty="0" smtClean="0">
                <a:solidFill>
                  <a:srgbClr val="FF00FF"/>
                </a:solidFill>
                <a:latin typeface="Cambria" pitchFamily="18" charset="0"/>
              </a:rPr>
              <a:t>		catch (</a:t>
            </a:r>
            <a:r>
              <a:rPr lang="en-US" sz="2800" i="1" dirty="0" smtClean="0">
                <a:solidFill>
                  <a:srgbClr val="FF00FF"/>
                </a:solidFill>
                <a:latin typeface="Cambria" pitchFamily="18" charset="0"/>
              </a:rPr>
              <a:t>Excep1 ex1) {</a:t>
            </a:r>
          </a:p>
          <a:p>
            <a:pPr marL="365760" lvl="0" indent="-256032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sz="2800" dirty="0" smtClean="0">
                <a:solidFill>
                  <a:srgbClr val="FF00FF"/>
                </a:solidFill>
                <a:latin typeface="Cambria" pitchFamily="18" charset="0"/>
              </a:rPr>
              <a:t>		// exception handler for </a:t>
            </a:r>
            <a:r>
              <a:rPr lang="en-US" sz="2800" i="1" dirty="0" smtClean="0">
                <a:solidFill>
                  <a:srgbClr val="FF00FF"/>
                </a:solidFill>
                <a:latin typeface="Cambria" pitchFamily="18" charset="0"/>
              </a:rPr>
              <a:t>Type1</a:t>
            </a:r>
          </a:p>
          <a:p>
            <a:pPr marL="365760" lvl="0" indent="-256032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sz="2800" dirty="0" smtClean="0">
                <a:solidFill>
                  <a:srgbClr val="FF00FF"/>
                </a:solidFill>
                <a:latin typeface="Cambria" pitchFamily="18" charset="0"/>
              </a:rPr>
              <a:t>		}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Excep2 ex2) {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// exception handler for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Type2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1295400"/>
          <a:ext cx="3048000" cy="47244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048000"/>
              </a:tblGrid>
              <a:tr h="787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try1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catch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Excep2 handler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try2 catch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Excep1 handler</a:t>
                      </a:r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try2 block</a:t>
                      </a:r>
                    </a:p>
                    <a:p>
                      <a:pPr algn="ctr"/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try1 block</a:t>
                      </a:r>
                    </a:p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7620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 Stack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4876800"/>
            <a:ext cx="19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ambria" pitchFamily="18" charset="0"/>
              </a:rPr>
              <a:t>generating excep2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29200" y="3276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28956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5638800"/>
            <a:ext cx="19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434"/>
                </a:solidFill>
                <a:latin typeface="Cambria" pitchFamily="18" charset="0"/>
              </a:rPr>
              <a:t>generating excep1</a:t>
            </a:r>
            <a:endParaRPr lang="en-US" dirty="0">
              <a:solidFill>
                <a:srgbClr val="00743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5787" y="6066020"/>
            <a:ext cx="3758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434"/>
                </a:solidFill>
                <a:latin typeface="Cambria" pitchFamily="18" charset="0"/>
              </a:rPr>
              <a:t>JVM Default Handler will handle this</a:t>
            </a:r>
            <a:endParaRPr lang="en-US" dirty="0">
              <a:solidFill>
                <a:srgbClr val="0074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3" grpId="1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class </a:t>
            </a:r>
            <a:r>
              <a:rPr lang="en-IN" sz="2000" dirty="0" err="1" smtClean="0"/>
              <a:t>excep</a:t>
            </a:r>
            <a:r>
              <a:rPr lang="en-IN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public static void main(String </a:t>
            </a:r>
            <a:r>
              <a:rPr lang="en-IN" sz="2000" dirty="0" err="1" smtClean="0"/>
              <a:t>args</a:t>
            </a:r>
            <a:r>
              <a:rPr lang="en-IN" sz="2000" dirty="0" smtClean="0"/>
              <a:t>[])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try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{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a = </a:t>
            </a:r>
            <a:r>
              <a:rPr lang="en-IN" sz="2000" dirty="0" err="1" smtClean="0">
                <a:solidFill>
                  <a:srgbClr val="FF0000"/>
                </a:solidFill>
              </a:rPr>
              <a:t>args.length</a:t>
            </a:r>
            <a:r>
              <a:rPr lang="en-IN" sz="2000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System.out.println</a:t>
            </a:r>
            <a:r>
              <a:rPr lang="en-IN" sz="2000" dirty="0" smtClean="0">
                <a:solidFill>
                  <a:srgbClr val="FF0000"/>
                </a:solidFill>
              </a:rPr>
              <a:t>("a = " + a);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b = 42 / a;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FF00FF"/>
                </a:solidFill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FF"/>
                </a:solidFill>
              </a:rPr>
              <a:t>		{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FF"/>
                </a:solidFill>
              </a:rPr>
              <a:t>			</a:t>
            </a:r>
            <a:r>
              <a:rPr lang="en-IN" sz="2000" dirty="0" err="1" smtClean="0">
                <a:solidFill>
                  <a:srgbClr val="FF00FF"/>
                </a:solidFill>
              </a:rPr>
              <a:t>int</a:t>
            </a:r>
            <a:r>
              <a:rPr lang="en-IN" sz="2000" dirty="0" smtClean="0">
                <a:solidFill>
                  <a:srgbClr val="FF00FF"/>
                </a:solidFill>
              </a:rPr>
              <a:t> c[] = new </a:t>
            </a:r>
            <a:r>
              <a:rPr lang="en-IN" sz="2000" dirty="0" err="1" smtClean="0">
                <a:solidFill>
                  <a:srgbClr val="FF00FF"/>
                </a:solidFill>
              </a:rPr>
              <a:t>int</a:t>
            </a:r>
            <a:r>
              <a:rPr lang="en-IN" sz="2000" dirty="0" smtClean="0">
                <a:solidFill>
                  <a:srgbClr val="FF00FF"/>
                </a:solidFill>
              </a:rPr>
              <a:t>[3];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FF"/>
                </a:solidFill>
              </a:rPr>
              <a:t>			c[42] = 99;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FF"/>
                </a:solidFill>
              </a:rPr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FF"/>
                </a:solidFill>
              </a:rPr>
              <a:t>		catch(</a:t>
            </a:r>
            <a:r>
              <a:rPr lang="en-IN" sz="2000" dirty="0" err="1" smtClean="0">
                <a:solidFill>
                  <a:srgbClr val="FF00FF"/>
                </a:solidFill>
              </a:rPr>
              <a:t>ArithmeticException</a:t>
            </a:r>
            <a:r>
              <a:rPr lang="en-IN" sz="2000" dirty="0" smtClean="0">
                <a:solidFill>
                  <a:srgbClr val="FF00FF"/>
                </a:solidFill>
              </a:rPr>
              <a:t> e)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FF"/>
                </a:solidFill>
              </a:rPr>
              <a:t>		{     </a:t>
            </a:r>
            <a:r>
              <a:rPr lang="en-IN" sz="2000" dirty="0" err="1" smtClean="0">
                <a:solidFill>
                  <a:srgbClr val="FF00FF"/>
                </a:solidFill>
              </a:rPr>
              <a:t>System.out.println</a:t>
            </a:r>
            <a:r>
              <a:rPr lang="en-IN" sz="2000" dirty="0" smtClean="0">
                <a:solidFill>
                  <a:srgbClr val="FF00FF"/>
                </a:solidFill>
              </a:rPr>
              <a:t>("Divide By Zero!!!! " + e);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}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catch(</a:t>
            </a:r>
            <a:r>
              <a:rPr lang="en-IN" sz="2000" dirty="0" err="1" smtClean="0">
                <a:solidFill>
                  <a:srgbClr val="FF0000"/>
                </a:solidFill>
              </a:rPr>
              <a:t>ArrayIndexOutOfBoundsException</a:t>
            </a:r>
            <a:r>
              <a:rPr lang="en-IN" sz="2000" dirty="0" smtClean="0">
                <a:solidFill>
                  <a:srgbClr val="FF0000"/>
                </a:solidFill>
              </a:rPr>
              <a:t> e)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{ 	</a:t>
            </a:r>
            <a:r>
              <a:rPr lang="en-IN" sz="2000" dirty="0" err="1" smtClean="0">
                <a:solidFill>
                  <a:srgbClr val="FF0000"/>
                </a:solidFill>
              </a:rPr>
              <a:t>System.out.println</a:t>
            </a:r>
            <a:r>
              <a:rPr lang="en-IN" sz="2000" dirty="0" smtClean="0">
                <a:solidFill>
                  <a:srgbClr val="FF0000"/>
                </a:solidFill>
              </a:rPr>
              <a:t>("Array Index Exception!!! " + e); 	}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err="1" smtClean="0"/>
              <a:t>System.out.println</a:t>
            </a:r>
            <a:r>
              <a:rPr lang="en-IN" sz="2000" dirty="0" smtClean="0"/>
              <a:t>("After try/catch blocks.");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}    }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510" t="21477" r="5945" b="24832"/>
          <a:stretch>
            <a:fillRect/>
          </a:stretch>
        </p:blipFill>
        <p:spPr bwMode="auto">
          <a:xfrm>
            <a:off x="0" y="0"/>
            <a:ext cx="9144000" cy="104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1184" t="19162" r="4888" b="34183"/>
          <a:stretch>
            <a:fillRect/>
          </a:stretch>
        </p:blipFill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program to throw an exception explicitly, using the throw statement.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throw </a:t>
            </a:r>
            <a:r>
              <a:rPr lang="en-US" i="1" dirty="0" err="1" smtClean="0">
                <a:solidFill>
                  <a:srgbClr val="FF0000"/>
                </a:solidFill>
              </a:rPr>
              <a:t>ThrowableInstance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err="1" smtClean="0"/>
              <a:t>ThrowableInstance</a:t>
            </a:r>
            <a:r>
              <a:rPr lang="en-US" dirty="0" smtClean="0"/>
              <a:t> must be an object of type  </a:t>
            </a:r>
            <a:r>
              <a:rPr lang="en-US" dirty="0" err="1" smtClean="0"/>
              <a:t>Throwable</a:t>
            </a:r>
            <a:r>
              <a:rPr lang="en-US" dirty="0" smtClean="0"/>
              <a:t> or a subclass of </a:t>
            </a:r>
            <a:r>
              <a:rPr lang="en-US" dirty="0" err="1" smtClean="0"/>
              <a:t>Throwable</a:t>
            </a:r>
            <a:endParaRPr lang="en-US" dirty="0" smtClean="0"/>
          </a:p>
          <a:p>
            <a:r>
              <a:rPr lang="en-US" dirty="0" smtClean="0">
                <a:solidFill>
                  <a:srgbClr val="CC00FF"/>
                </a:solidFill>
              </a:rPr>
              <a:t>There are two ways you can obtain a </a:t>
            </a:r>
            <a:r>
              <a:rPr lang="en-US" dirty="0" err="1" smtClean="0">
                <a:solidFill>
                  <a:srgbClr val="CC00FF"/>
                </a:solidFill>
              </a:rPr>
              <a:t>Throwable</a:t>
            </a:r>
            <a:r>
              <a:rPr lang="en-US" dirty="0" smtClean="0">
                <a:solidFill>
                  <a:srgbClr val="CC00FF"/>
                </a:solidFill>
              </a:rPr>
              <a:t> object</a:t>
            </a:r>
          </a:p>
          <a:p>
            <a:pPr lvl="1"/>
            <a:r>
              <a:rPr lang="en-US" dirty="0" smtClean="0">
                <a:solidFill>
                  <a:srgbClr val="CC00FF"/>
                </a:solidFill>
              </a:rPr>
              <a:t>using a parameter in a catch clause </a:t>
            </a:r>
          </a:p>
          <a:p>
            <a:pPr lvl="1"/>
            <a:r>
              <a:rPr lang="en-US" dirty="0" smtClean="0">
                <a:solidFill>
                  <a:srgbClr val="CC00FF"/>
                </a:solidFill>
              </a:rPr>
              <a:t>creating one with the new operator</a:t>
            </a:r>
            <a:endParaRPr lang="en-US" dirty="0">
              <a:solidFill>
                <a:srgbClr val="CC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Exception – Fundamentals</a:t>
            </a:r>
          </a:p>
          <a:p>
            <a:r>
              <a:rPr lang="en-IN" dirty="0" smtClean="0"/>
              <a:t>5 Keywords and Syntax</a:t>
            </a:r>
          </a:p>
          <a:p>
            <a:r>
              <a:rPr lang="en-IN" dirty="0" smtClean="0"/>
              <a:t>Exception Types</a:t>
            </a:r>
          </a:p>
          <a:p>
            <a:r>
              <a:rPr lang="en-US" dirty="0" smtClean="0"/>
              <a:t>Multiple Catch Clauses</a:t>
            </a:r>
          </a:p>
          <a:p>
            <a:r>
              <a:rPr lang="en-US" dirty="0" smtClean="0"/>
              <a:t>Nested Try</a:t>
            </a:r>
          </a:p>
          <a:p>
            <a:r>
              <a:rPr lang="en-US" dirty="0" smtClean="0"/>
              <a:t>Throw, Throws, </a:t>
            </a:r>
            <a:r>
              <a:rPr lang="en-US" dirty="0" smtClean="0"/>
              <a:t>Finally</a:t>
            </a:r>
          </a:p>
          <a:p>
            <a:r>
              <a:rPr lang="en-US" dirty="0" smtClean="0"/>
              <a:t>Creating Own Exceptions</a:t>
            </a:r>
          </a:p>
          <a:p>
            <a:r>
              <a:rPr lang="en-US" dirty="0" smtClean="0"/>
              <a:t>Chained Exceptions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5334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7434"/>
                </a:solidFill>
              </a:rPr>
              <a:t>try 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throw new </a:t>
            </a:r>
            <a:r>
              <a:rPr lang="en-US" dirty="0" err="1" smtClean="0">
                <a:solidFill>
                  <a:srgbClr val="FF0000"/>
                </a:solidFill>
              </a:rPr>
              <a:t>ArithmeticException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	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}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catch(</a:t>
            </a:r>
            <a:r>
              <a:rPr lang="en-US" dirty="0" err="1" smtClean="0">
                <a:solidFill>
                  <a:srgbClr val="FF00FF"/>
                </a:solidFill>
              </a:rPr>
              <a:t>ArithmeticException</a:t>
            </a:r>
            <a:r>
              <a:rPr lang="en-US" dirty="0" smtClean="0">
                <a:solidFill>
                  <a:srgbClr val="FF00FF"/>
                </a:solidFill>
              </a:rPr>
              <a:t> e) 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err="1" smtClean="0">
                <a:solidFill>
                  <a:srgbClr val="FF00FF"/>
                </a:solidFill>
              </a:rPr>
              <a:t>System.out.println</a:t>
            </a:r>
            <a:r>
              <a:rPr lang="en-US" dirty="0" smtClean="0">
                <a:solidFill>
                  <a:srgbClr val="FF00FF"/>
                </a:solidFill>
              </a:rPr>
              <a:t>("Inside main() catch " + e);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}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("After try/catch blocks.");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9512" r="33751" b="7724"/>
          <a:stretch>
            <a:fillRect/>
          </a:stretch>
        </p:blipFill>
        <p:spPr bwMode="auto">
          <a:xfrm>
            <a:off x="457200" y="4876800"/>
            <a:ext cx="7924800" cy="160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sam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void get() 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try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	throw new </a:t>
            </a:r>
            <a:r>
              <a:rPr lang="en-US" dirty="0" err="1" smtClean="0">
                <a:solidFill>
                  <a:srgbClr val="0000FF"/>
                </a:solidFill>
              </a:rPr>
              <a:t>ArrayIndexOutOfBoundsException</a:t>
            </a:r>
            <a:r>
              <a:rPr lang="en-US" dirty="0" smtClean="0">
                <a:solidFill>
                  <a:srgbClr val="0000FF"/>
                </a:solidFill>
              </a:rPr>
              <a:t>();	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}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catch(</a:t>
            </a:r>
            <a:r>
              <a:rPr lang="en-US" dirty="0" err="1" smtClean="0">
                <a:solidFill>
                  <a:srgbClr val="FF00FF"/>
                </a:solidFill>
              </a:rPr>
              <a:t>ArrayIndexOutOfBoundsException</a:t>
            </a:r>
            <a:r>
              <a:rPr lang="en-US" dirty="0" smtClean="0">
                <a:solidFill>
                  <a:srgbClr val="FF00FF"/>
                </a:solidFill>
              </a:rPr>
              <a:t> e)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	</a:t>
            </a:r>
            <a:r>
              <a:rPr lang="en-US" dirty="0" err="1" smtClean="0">
                <a:solidFill>
                  <a:srgbClr val="FF00FF"/>
                </a:solidFill>
              </a:rPr>
              <a:t>System.out.println</a:t>
            </a:r>
            <a:r>
              <a:rPr lang="en-US" dirty="0" smtClean="0">
                <a:solidFill>
                  <a:srgbClr val="FF00FF"/>
                </a:solidFill>
              </a:rPr>
              <a:t>("Inside get() catch " + e);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}</a:t>
            </a:r>
          </a:p>
          <a:p>
            <a:r>
              <a:rPr lang="en-US" dirty="0" smtClean="0"/>
              <a:t>	} 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try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{	</a:t>
            </a:r>
            <a:r>
              <a:rPr lang="en-US" dirty="0" err="1" smtClean="0">
                <a:solidFill>
                  <a:srgbClr val="00B0F0"/>
                </a:solidFill>
              </a:rPr>
              <a:t>sam</a:t>
            </a:r>
            <a:r>
              <a:rPr lang="en-US" dirty="0" smtClean="0">
                <a:solidFill>
                  <a:srgbClr val="00B0F0"/>
                </a:solidFill>
              </a:rPr>
              <a:t> s=new </a:t>
            </a:r>
            <a:r>
              <a:rPr lang="en-US" dirty="0" err="1" smtClean="0">
                <a:solidFill>
                  <a:srgbClr val="00B0F0"/>
                </a:solidFill>
              </a:rPr>
              <a:t>sam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s.get</a:t>
            </a:r>
            <a:r>
              <a:rPr lang="en-US" dirty="0" smtClean="0">
                <a:solidFill>
                  <a:srgbClr val="00B0F0"/>
                </a:solidFill>
              </a:rPr>
              <a:t>();	 		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}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7434"/>
                </a:solidFill>
              </a:rPr>
              <a:t>catch(</a:t>
            </a:r>
            <a:r>
              <a:rPr lang="en-US" dirty="0" err="1" smtClean="0">
                <a:solidFill>
                  <a:srgbClr val="007434"/>
                </a:solidFill>
              </a:rPr>
              <a:t>ArithmeticException</a:t>
            </a:r>
            <a:r>
              <a:rPr lang="en-US" dirty="0" smtClean="0">
                <a:solidFill>
                  <a:srgbClr val="007434"/>
                </a:solidFill>
              </a:rPr>
              <a:t> e) 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</a:t>
            </a:r>
            <a:r>
              <a:rPr lang="en-US" dirty="0" err="1" smtClean="0">
                <a:solidFill>
                  <a:srgbClr val="007434"/>
                </a:solidFill>
              </a:rPr>
              <a:t>System.out.println</a:t>
            </a:r>
            <a:r>
              <a:rPr lang="en-US" dirty="0" smtClean="0">
                <a:solidFill>
                  <a:srgbClr val="007434"/>
                </a:solidFill>
              </a:rPr>
              <a:t>("Inside main() catch " + e);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}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("After try/catch blocks.");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69919" r="24851" b="7317"/>
          <a:stretch>
            <a:fillRect/>
          </a:stretch>
        </p:blipFill>
        <p:spPr bwMode="auto">
          <a:xfrm>
            <a:off x="762000" y="3352800"/>
            <a:ext cx="813094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sam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void get() 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try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	throw new </a:t>
            </a:r>
            <a:r>
              <a:rPr lang="en-US" dirty="0" err="1" smtClean="0">
                <a:solidFill>
                  <a:srgbClr val="007434"/>
                </a:solidFill>
              </a:rPr>
              <a:t>ArithmeticException</a:t>
            </a:r>
            <a:r>
              <a:rPr lang="en-US" dirty="0" smtClean="0">
                <a:solidFill>
                  <a:srgbClr val="007434"/>
                </a:solidFill>
              </a:rPr>
              <a:t>()</a:t>
            </a:r>
            <a:r>
              <a:rPr lang="en-US" dirty="0" smtClean="0">
                <a:solidFill>
                  <a:srgbClr val="0000FF"/>
                </a:solidFill>
              </a:rPr>
              <a:t>;	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}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catch(</a:t>
            </a:r>
            <a:r>
              <a:rPr lang="en-US" dirty="0" err="1" smtClean="0">
                <a:solidFill>
                  <a:srgbClr val="FF00FF"/>
                </a:solidFill>
              </a:rPr>
              <a:t>ArrayIndexOutOfBoundsException</a:t>
            </a:r>
            <a:r>
              <a:rPr lang="en-US" dirty="0" smtClean="0">
                <a:solidFill>
                  <a:srgbClr val="FF00FF"/>
                </a:solidFill>
              </a:rPr>
              <a:t> e)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	</a:t>
            </a:r>
            <a:r>
              <a:rPr lang="en-US" dirty="0" err="1" smtClean="0">
                <a:solidFill>
                  <a:srgbClr val="FF00FF"/>
                </a:solidFill>
              </a:rPr>
              <a:t>System.out.println</a:t>
            </a:r>
            <a:r>
              <a:rPr lang="en-US" dirty="0" smtClean="0">
                <a:solidFill>
                  <a:srgbClr val="FF00FF"/>
                </a:solidFill>
              </a:rPr>
              <a:t>("Inside get() catch " + e);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}</a:t>
            </a:r>
          </a:p>
          <a:p>
            <a:r>
              <a:rPr lang="en-US" dirty="0" smtClean="0"/>
              <a:t>	} 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try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{	</a:t>
            </a:r>
            <a:r>
              <a:rPr lang="en-US" dirty="0" err="1" smtClean="0">
                <a:solidFill>
                  <a:srgbClr val="00B0F0"/>
                </a:solidFill>
              </a:rPr>
              <a:t>sam</a:t>
            </a:r>
            <a:r>
              <a:rPr lang="en-US" dirty="0" smtClean="0">
                <a:solidFill>
                  <a:srgbClr val="00B0F0"/>
                </a:solidFill>
              </a:rPr>
              <a:t> s=new </a:t>
            </a:r>
            <a:r>
              <a:rPr lang="en-US" dirty="0" err="1" smtClean="0">
                <a:solidFill>
                  <a:srgbClr val="00B0F0"/>
                </a:solidFill>
              </a:rPr>
              <a:t>sam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s.get</a:t>
            </a:r>
            <a:r>
              <a:rPr lang="en-US" dirty="0" smtClean="0">
                <a:solidFill>
                  <a:srgbClr val="00B0F0"/>
                </a:solidFill>
              </a:rPr>
              <a:t>();	 		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}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7434"/>
                </a:solidFill>
              </a:rPr>
              <a:t>catch(</a:t>
            </a:r>
            <a:r>
              <a:rPr lang="en-US" dirty="0" err="1" smtClean="0">
                <a:solidFill>
                  <a:srgbClr val="007434"/>
                </a:solidFill>
              </a:rPr>
              <a:t>ArithmeticException</a:t>
            </a:r>
            <a:r>
              <a:rPr lang="en-US" dirty="0" smtClean="0">
                <a:solidFill>
                  <a:srgbClr val="007434"/>
                </a:solidFill>
              </a:rPr>
              <a:t> e) 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</a:t>
            </a:r>
            <a:r>
              <a:rPr lang="en-US" dirty="0" err="1" smtClean="0">
                <a:solidFill>
                  <a:srgbClr val="007434"/>
                </a:solidFill>
              </a:rPr>
              <a:t>System.out.println</a:t>
            </a:r>
            <a:r>
              <a:rPr lang="en-US" dirty="0" smtClean="0">
                <a:solidFill>
                  <a:srgbClr val="007434"/>
                </a:solidFill>
              </a:rPr>
              <a:t>("Inside main() catch " + e);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}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("After try/catch blocks.");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48374" r="33751" b="30488"/>
          <a:stretch>
            <a:fillRect/>
          </a:stretch>
        </p:blipFill>
        <p:spPr bwMode="auto">
          <a:xfrm>
            <a:off x="228600" y="3505200"/>
            <a:ext cx="853183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81600" y="685800"/>
            <a:ext cx="36936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Like Nested try – Exception Stack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9144000" cy="70866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sam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void get() 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try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	throw new </a:t>
            </a:r>
            <a:r>
              <a:rPr lang="en-US" dirty="0" err="1" smtClean="0">
                <a:solidFill>
                  <a:srgbClr val="0000FF"/>
                </a:solidFill>
              </a:rPr>
              <a:t>ArrayIndexOutOfBoundsException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"Index 42 accessed"</a:t>
            </a:r>
            <a:r>
              <a:rPr lang="en-US" dirty="0" smtClean="0">
                <a:solidFill>
                  <a:srgbClr val="0000FF"/>
                </a:solidFill>
              </a:rPr>
              <a:t>);	}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catch(</a:t>
            </a:r>
            <a:r>
              <a:rPr lang="en-US" dirty="0" err="1" smtClean="0">
                <a:solidFill>
                  <a:srgbClr val="FF00FF"/>
                </a:solidFill>
              </a:rPr>
              <a:t>ArrayIndexOutOfBoundsException</a:t>
            </a:r>
            <a:r>
              <a:rPr lang="en-US" dirty="0" smtClean="0">
                <a:solidFill>
                  <a:srgbClr val="FF00FF"/>
                </a:solidFill>
              </a:rPr>
              <a:t> e)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	</a:t>
            </a:r>
            <a:r>
              <a:rPr lang="en-US" dirty="0" err="1" smtClean="0">
                <a:solidFill>
                  <a:srgbClr val="FF00FF"/>
                </a:solidFill>
              </a:rPr>
              <a:t>System.out.println</a:t>
            </a:r>
            <a:r>
              <a:rPr lang="en-US" dirty="0" smtClean="0">
                <a:solidFill>
                  <a:srgbClr val="FF00FF"/>
                </a:solidFill>
              </a:rPr>
              <a:t>("Inside get() catch " + e);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}</a:t>
            </a:r>
          </a:p>
          <a:p>
            <a:r>
              <a:rPr lang="en-US" dirty="0" smtClean="0"/>
              <a:t>	} 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try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{	</a:t>
            </a:r>
            <a:r>
              <a:rPr lang="en-US" dirty="0" err="1" smtClean="0">
                <a:solidFill>
                  <a:srgbClr val="00B0F0"/>
                </a:solidFill>
              </a:rPr>
              <a:t>sam</a:t>
            </a:r>
            <a:r>
              <a:rPr lang="en-US" dirty="0" smtClean="0">
                <a:solidFill>
                  <a:srgbClr val="00B0F0"/>
                </a:solidFill>
              </a:rPr>
              <a:t> s=new </a:t>
            </a:r>
            <a:r>
              <a:rPr lang="en-US" dirty="0" err="1" smtClean="0">
                <a:solidFill>
                  <a:srgbClr val="00B0F0"/>
                </a:solidFill>
              </a:rPr>
              <a:t>sam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s.get</a:t>
            </a:r>
            <a:r>
              <a:rPr lang="en-US" dirty="0" smtClean="0">
                <a:solidFill>
                  <a:srgbClr val="00B0F0"/>
                </a:solidFill>
              </a:rPr>
              <a:t>();	 		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}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7434"/>
                </a:solidFill>
              </a:rPr>
              <a:t>catch(</a:t>
            </a:r>
            <a:r>
              <a:rPr lang="en-US" dirty="0" err="1" smtClean="0">
                <a:solidFill>
                  <a:srgbClr val="007434"/>
                </a:solidFill>
              </a:rPr>
              <a:t>ArithmeticException</a:t>
            </a:r>
            <a:r>
              <a:rPr lang="en-US" dirty="0" smtClean="0">
                <a:solidFill>
                  <a:srgbClr val="007434"/>
                </a:solidFill>
              </a:rPr>
              <a:t> e) 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</a:t>
            </a:r>
            <a:r>
              <a:rPr lang="en-US" dirty="0" err="1" smtClean="0">
                <a:solidFill>
                  <a:srgbClr val="007434"/>
                </a:solidFill>
              </a:rPr>
              <a:t>System.out.println</a:t>
            </a:r>
            <a:r>
              <a:rPr lang="en-US" dirty="0" smtClean="0">
                <a:solidFill>
                  <a:srgbClr val="007434"/>
                </a:solidFill>
              </a:rPr>
              <a:t>("Inside main() catch " + e);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}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("After try/catch blocks.");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71138" r="4122" b="7724"/>
          <a:stretch>
            <a:fillRect/>
          </a:stretch>
        </p:blipFill>
        <p:spPr bwMode="auto">
          <a:xfrm>
            <a:off x="0" y="3200400"/>
            <a:ext cx="9144000" cy="118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Methods that cannot/will not handle</a:t>
            </a:r>
            <a:r>
              <a:rPr lang="en-US" dirty="0" smtClean="0"/>
              <a:t> the exceptions thrown, may use </a:t>
            </a:r>
            <a:r>
              <a:rPr lang="en-US" b="1" dirty="0" smtClean="0"/>
              <a:t>“throws”</a:t>
            </a:r>
            <a:r>
              <a:rPr lang="en-US" dirty="0" smtClean="0"/>
              <a:t> clause to handle it in some other way.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Throws clause lists the types of exceptions that a method might throw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return-type method-name (</a:t>
            </a:r>
            <a:r>
              <a:rPr lang="en-US" sz="2400" dirty="0" err="1" smtClean="0">
                <a:solidFill>
                  <a:srgbClr val="0000FF"/>
                </a:solidFill>
              </a:rPr>
              <a:t>params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b="1" i="1" dirty="0" smtClean="0">
                <a:solidFill>
                  <a:srgbClr val="0000FF"/>
                </a:solidFill>
              </a:rPr>
              <a:t>throws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Exception-List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{ … }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C00FF"/>
                </a:solidFill>
              </a:rPr>
              <a:t>public static void main(String </a:t>
            </a:r>
            <a:r>
              <a:rPr lang="en-US" sz="2400" dirty="0" err="1" smtClean="0">
                <a:solidFill>
                  <a:srgbClr val="CC00FF"/>
                </a:solidFill>
              </a:rPr>
              <a:t>args</a:t>
            </a:r>
            <a:r>
              <a:rPr lang="en-US" sz="2400" dirty="0" smtClean="0">
                <a:solidFill>
                  <a:srgbClr val="CC00FF"/>
                </a:solidFill>
              </a:rPr>
              <a:t>[]) throws Exception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33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sam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void get() throws </a:t>
            </a:r>
            <a:r>
              <a:rPr lang="en-US" dirty="0" err="1" smtClean="0">
                <a:solidFill>
                  <a:srgbClr val="FF0000"/>
                </a:solidFill>
              </a:rPr>
              <a:t>ArithmeticException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a=98/0;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try 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sam</a:t>
            </a:r>
            <a:r>
              <a:rPr lang="en-US" dirty="0" smtClean="0"/>
              <a:t> s=new </a:t>
            </a:r>
            <a:r>
              <a:rPr lang="en-US" dirty="0" err="1" smtClean="0"/>
              <a:t>sam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s.get</a:t>
            </a:r>
            <a:r>
              <a:rPr lang="en-US" dirty="0" smtClean="0"/>
              <a:t>();	</a:t>
            </a:r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catch(</a:t>
            </a:r>
            <a:r>
              <a:rPr lang="en-US" dirty="0" err="1" smtClean="0">
                <a:solidFill>
                  <a:srgbClr val="FF0000"/>
                </a:solidFill>
              </a:rPr>
              <a:t>ArithmeticException</a:t>
            </a:r>
            <a:r>
              <a:rPr lang="en-US" dirty="0" smtClean="0">
                <a:solidFill>
                  <a:srgbClr val="FF0000"/>
                </a:solidFill>
              </a:rPr>
              <a:t> e)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("Inside main() catch " + e);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}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("After try/catch blocks.");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1371600"/>
            <a:ext cx="316785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// No try and catch blocks here…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9512" r="24194" b="7724"/>
          <a:stretch>
            <a:fillRect/>
          </a:stretch>
        </p:blipFill>
        <p:spPr bwMode="auto">
          <a:xfrm>
            <a:off x="510269" y="2514600"/>
            <a:ext cx="86337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57200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DataInputStream</a:t>
            </a:r>
            <a:r>
              <a:rPr lang="en-US" dirty="0" smtClean="0"/>
              <a:t> </a:t>
            </a:r>
            <a:r>
              <a:rPr lang="en-US" dirty="0" err="1" smtClean="0"/>
              <a:t>inp</a:t>
            </a:r>
            <a:r>
              <a:rPr lang="en-US" dirty="0" smtClean="0"/>
              <a:t>=new </a:t>
            </a:r>
            <a:r>
              <a:rPr lang="en-US" dirty="0" err="1" smtClean="0"/>
              <a:t>DataInputStream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("Enter a value:");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CC00FF"/>
                </a:solidFill>
              </a:rPr>
              <a:t>a=</a:t>
            </a:r>
            <a:r>
              <a:rPr lang="en-US" dirty="0" err="1" smtClean="0">
                <a:solidFill>
                  <a:srgbClr val="CC00FF"/>
                </a:solidFill>
              </a:rPr>
              <a:t>Integer.parseInt</a:t>
            </a:r>
            <a:r>
              <a:rPr lang="en-US" dirty="0" smtClean="0">
                <a:solidFill>
                  <a:srgbClr val="CC00FF"/>
                </a:solidFill>
              </a:rPr>
              <a:t>(</a:t>
            </a:r>
            <a:r>
              <a:rPr lang="en-US" dirty="0" err="1" smtClean="0">
                <a:solidFill>
                  <a:srgbClr val="CC00FF"/>
                </a:solidFill>
              </a:rPr>
              <a:t>inp.readLine</a:t>
            </a:r>
            <a:r>
              <a:rPr lang="en-US" dirty="0" smtClean="0">
                <a:solidFill>
                  <a:srgbClr val="CC00FF"/>
                </a:solidFill>
              </a:rPr>
              <a:t>());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("value of a="+a);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t="58130" b="7724"/>
          <a:stretch>
            <a:fillRect/>
          </a:stretch>
        </p:blipFill>
        <p:spPr bwMode="auto">
          <a:xfrm>
            <a:off x="32657" y="4191000"/>
            <a:ext cx="911134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57200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  <a:r>
              <a:rPr lang="en-US" dirty="0" smtClean="0">
                <a:solidFill>
                  <a:srgbClr val="FF0000"/>
                </a:solidFill>
              </a:rPr>
              <a:t>throws Exception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DataInputStream</a:t>
            </a:r>
            <a:r>
              <a:rPr lang="en-US" dirty="0" smtClean="0"/>
              <a:t> </a:t>
            </a:r>
            <a:r>
              <a:rPr lang="en-US" dirty="0" err="1" smtClean="0"/>
              <a:t>inp</a:t>
            </a:r>
            <a:r>
              <a:rPr lang="en-US" dirty="0" smtClean="0"/>
              <a:t>=new </a:t>
            </a:r>
            <a:r>
              <a:rPr lang="en-US" dirty="0" err="1" smtClean="0"/>
              <a:t>DataInputStream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("Enter a value:");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	a=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inp.readLine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("value of a="+a);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59756" r="33751" b="7724"/>
          <a:stretch>
            <a:fillRect/>
          </a:stretch>
        </p:blipFill>
        <p:spPr bwMode="auto">
          <a:xfrm>
            <a:off x="1066800" y="4114800"/>
            <a:ext cx="7696200" cy="22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CC00FF"/>
                </a:solidFill>
              </a:rPr>
              <a:t>Problem in Exceptions:</a:t>
            </a:r>
          </a:p>
          <a:p>
            <a:pPr lvl="1"/>
            <a:r>
              <a:rPr lang="en-US" sz="2400" dirty="0" smtClean="0"/>
              <a:t>Non-Linear flow of control in code execution</a:t>
            </a:r>
          </a:p>
          <a:p>
            <a:pPr lvl="1"/>
            <a:r>
              <a:rPr lang="en-US" sz="2400" dirty="0" smtClean="0"/>
              <a:t>Some part of the code, inside the exception block, may not be executed</a:t>
            </a:r>
          </a:p>
          <a:p>
            <a:pPr lvl="1"/>
            <a:r>
              <a:rPr lang="en-US" sz="2400" dirty="0" smtClean="0"/>
              <a:t>Methods are exited prematurely</a:t>
            </a:r>
          </a:p>
          <a:p>
            <a:r>
              <a:rPr lang="en-US" sz="2400" dirty="0" smtClean="0"/>
              <a:t>E.g.., Opened files are to be closed</a:t>
            </a:r>
          </a:p>
          <a:p>
            <a:r>
              <a:rPr lang="en-US" sz="2400" dirty="0" smtClean="0"/>
              <a:t>The finally is designed to address this contingency.</a:t>
            </a:r>
          </a:p>
          <a:p>
            <a:r>
              <a:rPr lang="en-US" sz="2400" dirty="0" smtClean="0"/>
              <a:t>finally = </a:t>
            </a:r>
            <a:r>
              <a:rPr lang="en-US" sz="2400" dirty="0" smtClean="0">
                <a:solidFill>
                  <a:srgbClr val="CC00FF"/>
                </a:solidFill>
              </a:rPr>
              <a:t>block of code that is executed after a try /catch block has completed and before the code following the try/catch block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finally block will execute </a:t>
            </a:r>
            <a:r>
              <a:rPr lang="en-US" sz="2400" dirty="0" smtClean="0">
                <a:solidFill>
                  <a:srgbClr val="CC00FF"/>
                </a:solidFill>
              </a:rPr>
              <a:t>whether or not an exception is thrown, whether or not catch matches</a:t>
            </a:r>
          </a:p>
          <a:p>
            <a:r>
              <a:rPr lang="en-US" sz="2400" dirty="0" smtClean="0"/>
              <a:t>This can be useful for </a:t>
            </a:r>
            <a:r>
              <a:rPr lang="en-US" sz="2400" dirty="0" smtClean="0">
                <a:solidFill>
                  <a:srgbClr val="0000FF"/>
                </a:solidFill>
              </a:rPr>
              <a:t>closing file handles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freeing up any other resources</a:t>
            </a:r>
            <a:r>
              <a:rPr lang="en-US" sz="2400" dirty="0" smtClean="0"/>
              <a:t> that might have been allocated at the beginning of a method</a:t>
            </a:r>
          </a:p>
          <a:p>
            <a:r>
              <a:rPr lang="en-US" sz="2400" dirty="0" smtClean="0"/>
              <a:t>However, </a:t>
            </a:r>
            <a:r>
              <a:rPr lang="en-US" sz="2400" dirty="0" smtClean="0">
                <a:solidFill>
                  <a:srgbClr val="0000FF"/>
                </a:solidFill>
              </a:rPr>
              <a:t>each try statement requires at least one catch or a finally clause</a:t>
            </a:r>
            <a:r>
              <a:rPr lang="en-US" sz="24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exception is an abnormal </a:t>
            </a:r>
            <a:r>
              <a:rPr lang="en-US" dirty="0" smtClean="0">
                <a:solidFill>
                  <a:srgbClr val="FF0000"/>
                </a:solidFill>
              </a:rPr>
              <a:t>condition </a:t>
            </a:r>
            <a:r>
              <a:rPr lang="en-US" dirty="0" smtClean="0"/>
              <a:t>that arises in a code sequence at run time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Run-time error</a:t>
            </a:r>
          </a:p>
          <a:p>
            <a:r>
              <a:rPr lang="en-US" dirty="0" smtClean="0"/>
              <a:t>Error?</a:t>
            </a:r>
          </a:p>
          <a:p>
            <a:pPr lvl="1"/>
            <a:r>
              <a:rPr lang="en-US" dirty="0" smtClean="0"/>
              <a:t>Fundamental errors that </a:t>
            </a:r>
            <a:r>
              <a:rPr lang="en-US" dirty="0" smtClean="0">
                <a:solidFill>
                  <a:srgbClr val="FF0000"/>
                </a:solidFill>
              </a:rPr>
              <a:t>violate the rules </a:t>
            </a:r>
            <a:r>
              <a:rPr lang="en-US" dirty="0" smtClean="0"/>
              <a:t>of the Java language or </a:t>
            </a:r>
            <a:r>
              <a:rPr lang="en-US" dirty="0" smtClean="0">
                <a:solidFill>
                  <a:srgbClr val="FF0000"/>
                </a:solidFill>
              </a:rPr>
              <a:t>constraints</a:t>
            </a:r>
            <a:r>
              <a:rPr lang="en-US" dirty="0" smtClean="0"/>
              <a:t> of the Java execution environment.</a:t>
            </a:r>
          </a:p>
          <a:p>
            <a:r>
              <a:rPr lang="en-US" dirty="0" smtClean="0"/>
              <a:t>Java treats </a:t>
            </a:r>
            <a:r>
              <a:rPr lang="en-US" dirty="0" smtClean="0">
                <a:solidFill>
                  <a:srgbClr val="0000FF"/>
                </a:solidFill>
              </a:rPr>
              <a:t>exception as “object”</a:t>
            </a:r>
          </a:p>
          <a:p>
            <a:pPr lvl="1"/>
            <a:r>
              <a:rPr lang="en-US" dirty="0" smtClean="0"/>
              <a:t>This object </a:t>
            </a:r>
            <a:r>
              <a:rPr lang="en-US" dirty="0" smtClean="0">
                <a:solidFill>
                  <a:srgbClr val="0000FF"/>
                </a:solidFill>
              </a:rPr>
              <a:t>describes</a:t>
            </a:r>
            <a:r>
              <a:rPr lang="en-US" dirty="0" smtClean="0"/>
              <a:t> the exceptional </a:t>
            </a:r>
            <a:r>
              <a:rPr lang="en-US" dirty="0" smtClean="0">
                <a:solidFill>
                  <a:srgbClr val="0000FF"/>
                </a:solidFill>
              </a:rPr>
              <a:t>(error) condition </a:t>
            </a:r>
            <a:r>
              <a:rPr lang="en-US" dirty="0" smtClean="0"/>
              <a:t>that has occurred in a piece of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4346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try 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 err="1" smtClean="0"/>
              <a:t>args.length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("a = " + a);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 = 42 / a;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 c[] = new </a:t>
            </a:r>
            <a:r>
              <a:rPr lang="en-US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[2];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	c[a] = 99;</a:t>
            </a:r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catch(</a:t>
            </a:r>
            <a:r>
              <a:rPr lang="en-US" dirty="0" err="1" smtClean="0">
                <a:solidFill>
                  <a:srgbClr val="FF0000"/>
                </a:solidFill>
              </a:rPr>
              <a:t>ArithmeticException</a:t>
            </a:r>
            <a:r>
              <a:rPr lang="en-US" dirty="0" smtClean="0">
                <a:solidFill>
                  <a:srgbClr val="FF0000"/>
                </a:solidFill>
              </a:rPr>
              <a:t> e)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{ 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("Divide by 0: " + e); 	}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catch(</a:t>
            </a:r>
            <a:r>
              <a:rPr lang="en-US" dirty="0" err="1" smtClean="0">
                <a:solidFill>
                  <a:srgbClr val="FF00FF"/>
                </a:solidFill>
              </a:rPr>
              <a:t>ArrayIndexOutOfBoundsException</a:t>
            </a:r>
            <a:r>
              <a:rPr lang="en-US" dirty="0" smtClean="0">
                <a:solidFill>
                  <a:srgbClr val="FF00FF"/>
                </a:solidFill>
              </a:rPr>
              <a:t> e) 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{ 	</a:t>
            </a:r>
            <a:r>
              <a:rPr lang="en-US" dirty="0" err="1" smtClean="0">
                <a:solidFill>
                  <a:srgbClr val="FF00FF"/>
                </a:solidFill>
              </a:rPr>
              <a:t>System.out.println</a:t>
            </a:r>
            <a:r>
              <a:rPr lang="en-US" dirty="0" smtClean="0">
                <a:solidFill>
                  <a:srgbClr val="FF00FF"/>
                </a:solidFill>
              </a:rPr>
              <a:t>("Array index Exception: " + e); 	}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7434"/>
                </a:solidFill>
              </a:rPr>
              <a:t>finally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{ 	</a:t>
            </a:r>
            <a:r>
              <a:rPr lang="en-US" dirty="0" err="1" smtClean="0">
                <a:solidFill>
                  <a:srgbClr val="007434"/>
                </a:solidFill>
              </a:rPr>
              <a:t>System.out.println</a:t>
            </a:r>
            <a:r>
              <a:rPr lang="en-US" dirty="0" smtClean="0">
                <a:solidFill>
                  <a:srgbClr val="007434"/>
                </a:solidFill>
              </a:rPr>
              <a:t>("Inside Finally."); 	}</a:t>
            </a:r>
          </a:p>
          <a:p>
            <a:r>
              <a:rPr lang="en-US" dirty="0" smtClean="0"/>
              <a:t>	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System.out.println</a:t>
            </a:r>
            <a:r>
              <a:rPr lang="en-US" dirty="0" smtClean="0">
                <a:solidFill>
                  <a:srgbClr val="0000FF"/>
                </a:solidFill>
              </a:rPr>
              <a:t>("After try/catch blocks.");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9350" r="17503" b="28862"/>
          <a:stretch>
            <a:fillRect/>
          </a:stretch>
        </p:blipFill>
        <p:spPr bwMode="auto">
          <a:xfrm>
            <a:off x="585788" y="1524000"/>
            <a:ext cx="848088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Built-in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standard package </a:t>
            </a:r>
            <a:r>
              <a:rPr lang="en-US" b="1" dirty="0" err="1" smtClean="0"/>
              <a:t>java.lang</a:t>
            </a:r>
            <a:endParaRPr lang="en-US" b="1" dirty="0" smtClean="0"/>
          </a:p>
          <a:p>
            <a:r>
              <a:rPr lang="en-US" dirty="0" smtClean="0"/>
              <a:t>these exceptions need not be included in any method’s </a:t>
            </a:r>
            <a:r>
              <a:rPr lang="en-US" b="1" dirty="0" smtClean="0"/>
              <a:t>throws list</a:t>
            </a:r>
          </a:p>
          <a:p>
            <a:r>
              <a:rPr lang="en-US" dirty="0" smtClean="0"/>
              <a:t>These are called </a:t>
            </a:r>
            <a:r>
              <a:rPr lang="en-US" i="1" dirty="0" smtClean="0">
                <a:solidFill>
                  <a:srgbClr val="0000FF"/>
                </a:solidFill>
              </a:rPr>
              <a:t>unchecked exceptions </a:t>
            </a:r>
            <a:r>
              <a:rPr lang="en-US" dirty="0" smtClean="0"/>
              <a:t>because the compiler does not check to see if a method handles or throws these exceptions</a:t>
            </a:r>
          </a:p>
          <a:p>
            <a:pPr lvl="1"/>
            <a:r>
              <a:rPr lang="en-US" dirty="0" smtClean="0"/>
              <a:t>Handled by JVM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Checked Exceptions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14066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1447800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Compiler checks to see if a method handles or throws these exceptions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Own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600" dirty="0" smtClean="0"/>
              <a:t>Used to create </a:t>
            </a:r>
            <a:r>
              <a:rPr lang="en-IN" sz="2600" dirty="0" smtClean="0">
                <a:solidFill>
                  <a:srgbClr val="CC00FF"/>
                </a:solidFill>
              </a:rPr>
              <a:t>“Application-Dependent”</a:t>
            </a:r>
            <a:r>
              <a:rPr lang="en-IN" sz="2600" dirty="0" smtClean="0"/>
              <a:t> Exceptions</a:t>
            </a:r>
          </a:p>
          <a:p>
            <a:r>
              <a:rPr lang="en-IN" sz="2600" dirty="0" smtClean="0"/>
              <a:t>Idea: </a:t>
            </a:r>
            <a:r>
              <a:rPr lang="en-IN" sz="2600" dirty="0" smtClean="0">
                <a:solidFill>
                  <a:srgbClr val="CC00FF"/>
                </a:solidFill>
              </a:rPr>
              <a:t>Create user-defined class</a:t>
            </a:r>
            <a:r>
              <a:rPr lang="en-IN" sz="2600" dirty="0" smtClean="0"/>
              <a:t> – </a:t>
            </a:r>
            <a:r>
              <a:rPr lang="en-IN" sz="2600" dirty="0" smtClean="0">
                <a:solidFill>
                  <a:srgbClr val="FF0000"/>
                </a:solidFill>
              </a:rPr>
              <a:t>which is the subclass of “Exception”</a:t>
            </a:r>
            <a:r>
              <a:rPr lang="en-IN" sz="2600" dirty="0" smtClean="0"/>
              <a:t> (thereby subclass of “</a:t>
            </a:r>
            <a:r>
              <a:rPr lang="en-IN" sz="2600" dirty="0" err="1" smtClean="0"/>
              <a:t>Throwable</a:t>
            </a:r>
            <a:r>
              <a:rPr lang="en-IN" sz="2600" dirty="0" smtClean="0"/>
              <a:t>”)</a:t>
            </a:r>
          </a:p>
          <a:p>
            <a:r>
              <a:rPr lang="en-IN" sz="2600" dirty="0" smtClean="0"/>
              <a:t>Use the following methods of “</a:t>
            </a:r>
            <a:r>
              <a:rPr lang="en-IN" sz="2600" dirty="0" err="1" smtClean="0"/>
              <a:t>Throwable</a:t>
            </a:r>
            <a:r>
              <a:rPr lang="en-IN" sz="2600" dirty="0" smtClean="0"/>
              <a:t>” class:</a:t>
            </a: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String </a:t>
            </a:r>
            <a:r>
              <a:rPr lang="en-IN" sz="2400" dirty="0" err="1" smtClean="0">
                <a:solidFill>
                  <a:srgbClr val="FF0000"/>
                </a:solidFill>
              </a:rPr>
              <a:t>getMessage</a:t>
            </a:r>
            <a:r>
              <a:rPr lang="en-IN" sz="2400" dirty="0" smtClean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en-IN" dirty="0" smtClean="0"/>
              <a:t>Returns the description of the exception</a:t>
            </a: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String </a:t>
            </a:r>
            <a:r>
              <a:rPr lang="en-IN" sz="2400" dirty="0" err="1" smtClean="0">
                <a:solidFill>
                  <a:srgbClr val="FF0000"/>
                </a:solidFill>
              </a:rPr>
              <a:t>toString</a:t>
            </a:r>
            <a:r>
              <a:rPr lang="en-IN" sz="2400" dirty="0" smtClean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en-IN" dirty="0" smtClean="0"/>
              <a:t>Returns the description. But called by </a:t>
            </a:r>
            <a:r>
              <a:rPr lang="en-IN" dirty="0" err="1" smtClean="0"/>
              <a:t>println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Constructors of 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 smtClean="0"/>
              <a:t>4 public constructors: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For Normal Exceptions:</a:t>
            </a:r>
          </a:p>
          <a:p>
            <a:pPr lvl="1"/>
            <a:r>
              <a:rPr lang="en-IN" dirty="0" smtClean="0"/>
              <a:t>Exception()</a:t>
            </a:r>
          </a:p>
          <a:p>
            <a:pPr lvl="1"/>
            <a:r>
              <a:rPr lang="en-IN" dirty="0" smtClean="0"/>
              <a:t>Exception(String </a:t>
            </a:r>
            <a:r>
              <a:rPr lang="en-IN" dirty="0" err="1" smtClean="0"/>
              <a:t>msg</a:t>
            </a:r>
            <a:r>
              <a:rPr lang="en-IN" dirty="0" smtClean="0"/>
              <a:t>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For Chained Exceptions:</a:t>
            </a:r>
          </a:p>
          <a:p>
            <a:pPr lvl="1"/>
            <a:r>
              <a:rPr lang="en-IN" dirty="0" err="1" smtClean="0"/>
              <a:t>Throwable</a:t>
            </a:r>
            <a:r>
              <a:rPr lang="en-IN" dirty="0" smtClean="0"/>
              <a:t>(</a:t>
            </a:r>
            <a:r>
              <a:rPr lang="en-IN" dirty="0" err="1" smtClean="0"/>
              <a:t>Throwable</a:t>
            </a:r>
            <a:r>
              <a:rPr lang="en-IN" dirty="0" smtClean="0"/>
              <a:t> </a:t>
            </a:r>
            <a:r>
              <a:rPr lang="en-IN" dirty="0" err="1" smtClean="0"/>
              <a:t>causeExcep</a:t>
            </a:r>
            <a:r>
              <a:rPr lang="en-IN" dirty="0" smtClean="0"/>
              <a:t>)</a:t>
            </a:r>
          </a:p>
          <a:p>
            <a:pPr lvl="1"/>
            <a:r>
              <a:rPr lang="en-IN" dirty="0" err="1" smtClean="0"/>
              <a:t>Throwable</a:t>
            </a:r>
            <a:r>
              <a:rPr lang="en-IN" dirty="0" smtClean="0"/>
              <a:t>(String </a:t>
            </a:r>
            <a:r>
              <a:rPr lang="en-IN" dirty="0" err="1" smtClean="0"/>
              <a:t>msg</a:t>
            </a:r>
            <a:r>
              <a:rPr lang="en-IN" dirty="0" smtClean="0"/>
              <a:t>, </a:t>
            </a:r>
            <a:r>
              <a:rPr lang="en-IN" dirty="0" err="1" smtClean="0"/>
              <a:t>Throwable</a:t>
            </a:r>
            <a:r>
              <a:rPr lang="en-IN" dirty="0" smtClean="0"/>
              <a:t> </a:t>
            </a:r>
            <a:r>
              <a:rPr lang="en-IN" dirty="0" err="1" smtClean="0"/>
              <a:t>Excep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– User defined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class </a:t>
            </a:r>
            <a:r>
              <a:rPr lang="en-IN" sz="2000" dirty="0" smtClean="0">
                <a:solidFill>
                  <a:srgbClr val="FF0000"/>
                </a:solidFill>
              </a:rPr>
              <a:t>&lt;</a:t>
            </a:r>
            <a:r>
              <a:rPr lang="en-IN" sz="2000" dirty="0" err="1" smtClean="0">
                <a:solidFill>
                  <a:srgbClr val="FF0000"/>
                </a:solidFill>
              </a:rPr>
              <a:t>new_excep</a:t>
            </a:r>
            <a:r>
              <a:rPr lang="en-IN" sz="2000" dirty="0" smtClean="0">
                <a:solidFill>
                  <a:srgbClr val="FF0000"/>
                </a:solidFill>
              </a:rPr>
              <a:t>&gt;</a:t>
            </a:r>
            <a:r>
              <a:rPr lang="en-IN" sz="2000" dirty="0" smtClean="0"/>
              <a:t> extends Exception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{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	</a:t>
            </a:r>
            <a:r>
              <a:rPr lang="en-IN" sz="2000" dirty="0" smtClean="0">
                <a:solidFill>
                  <a:srgbClr val="CC00FF"/>
                </a:solidFill>
              </a:rPr>
              <a:t>public String </a:t>
            </a:r>
            <a:r>
              <a:rPr lang="en-IN" sz="2000" dirty="0" err="1" smtClean="0">
                <a:solidFill>
                  <a:srgbClr val="CC00FF"/>
                </a:solidFill>
              </a:rPr>
              <a:t>toString</a:t>
            </a:r>
            <a:r>
              <a:rPr lang="en-IN" sz="2000" dirty="0" smtClean="0">
                <a:solidFill>
                  <a:srgbClr val="CC00FF"/>
                </a:solidFill>
              </a:rPr>
              <a:t>()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CC00FF"/>
                </a:solidFill>
              </a:rPr>
              <a:t>	</a:t>
            </a:r>
            <a:r>
              <a:rPr lang="en-IN" sz="2000" dirty="0" smtClean="0">
                <a:solidFill>
                  <a:srgbClr val="CC00FF"/>
                </a:solidFill>
              </a:rPr>
              <a:t>{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CC00FF"/>
                </a:solidFill>
              </a:rPr>
              <a:t>	</a:t>
            </a:r>
            <a:r>
              <a:rPr lang="en-IN" sz="2000" dirty="0" smtClean="0">
                <a:solidFill>
                  <a:srgbClr val="CC00FF"/>
                </a:solidFill>
              </a:rPr>
              <a:t>	return “message”;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CC00FF"/>
                </a:solidFill>
              </a:rPr>
              <a:t>	</a:t>
            </a:r>
            <a:r>
              <a:rPr lang="en-IN" sz="2000" dirty="0" smtClean="0">
                <a:solidFill>
                  <a:srgbClr val="CC00FF"/>
                </a:solidFill>
              </a:rPr>
              <a:t>}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}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/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class sample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/>
              <a:t>{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	</a:t>
            </a:r>
            <a:r>
              <a:rPr lang="en-IN" sz="2000" dirty="0" smtClean="0"/>
              <a:t>public static void main(String </a:t>
            </a:r>
            <a:r>
              <a:rPr lang="en-IN" sz="2000" dirty="0" err="1" smtClean="0"/>
              <a:t>args</a:t>
            </a:r>
            <a:r>
              <a:rPr lang="en-IN" sz="2000" dirty="0" smtClean="0"/>
              <a:t>[]) </a:t>
            </a:r>
            <a:r>
              <a:rPr lang="en-IN" sz="2000" dirty="0" smtClean="0">
                <a:solidFill>
                  <a:srgbClr val="FF0000"/>
                </a:solidFill>
              </a:rPr>
              <a:t>throws </a:t>
            </a:r>
            <a:r>
              <a:rPr lang="en-IN" sz="2000" dirty="0" err="1" smtClean="0">
                <a:solidFill>
                  <a:srgbClr val="FF0000"/>
                </a:solidFill>
              </a:rPr>
              <a:t>new_excep</a:t>
            </a:r>
            <a:endParaRPr lang="en-IN" sz="2000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	</a:t>
            </a:r>
            <a:r>
              <a:rPr lang="en-IN" sz="2000" dirty="0" smtClean="0"/>
              <a:t>{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	</a:t>
            </a:r>
            <a:r>
              <a:rPr lang="en-IN" sz="2000" dirty="0" smtClean="0"/>
              <a:t>	…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throw new  </a:t>
            </a:r>
            <a:r>
              <a:rPr lang="en-IN" sz="2000" dirty="0" err="1" smtClean="0">
                <a:solidFill>
                  <a:srgbClr val="FF0000"/>
                </a:solidFill>
              </a:rPr>
              <a:t>new_excep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	</a:t>
            </a:r>
            <a:r>
              <a:rPr lang="en-IN" sz="2000" dirty="0" smtClean="0"/>
              <a:t>	…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	</a:t>
            </a:r>
            <a:r>
              <a:rPr lang="en-IN" sz="2000" dirty="0" smtClean="0"/>
              <a:t>}</a:t>
            </a:r>
          </a:p>
          <a:p>
            <a:pPr marL="10972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IN" dirty="0"/>
              <a:t>class </a:t>
            </a:r>
            <a:r>
              <a:rPr lang="en-IN" dirty="0" err="1">
                <a:solidFill>
                  <a:srgbClr val="FF0000"/>
                </a:solidFill>
              </a:rPr>
              <a:t>Age_Negative</a:t>
            </a:r>
            <a:r>
              <a:rPr lang="en-IN" dirty="0"/>
              <a:t> extends Exception</a:t>
            </a:r>
          </a:p>
          <a:p>
            <a:pPr marL="109728" indent="0">
              <a:buNone/>
            </a:pP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public String </a:t>
            </a:r>
            <a:r>
              <a:rPr lang="en-IN" dirty="0" err="1">
                <a:solidFill>
                  <a:srgbClr val="FF0000"/>
                </a:solidFill>
              </a:rPr>
              <a:t>toString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pPr marL="109728" indent="0">
              <a:buNone/>
            </a:pPr>
            <a:r>
              <a:rPr lang="en-IN" dirty="0">
                <a:solidFill>
                  <a:srgbClr val="FF0000"/>
                </a:solidFill>
              </a:rPr>
              <a:t>	{</a:t>
            </a:r>
          </a:p>
          <a:p>
            <a:pPr marL="109728" indent="0">
              <a:buNone/>
            </a:pPr>
            <a:r>
              <a:rPr lang="en-IN" dirty="0">
                <a:solidFill>
                  <a:srgbClr val="FF0000"/>
                </a:solidFill>
              </a:rPr>
              <a:t>	return "OOPS!!! Age cannot be Negative";</a:t>
            </a:r>
          </a:p>
          <a:p>
            <a:pPr marL="109728" indent="0">
              <a:buNone/>
            </a:pPr>
            <a:r>
              <a:rPr lang="en-IN" dirty="0">
                <a:solidFill>
                  <a:srgbClr val="FF0000"/>
                </a:solidFill>
              </a:rPr>
              <a:t>	}</a:t>
            </a:r>
          </a:p>
          <a:p>
            <a:pPr marL="109728" indent="0">
              <a:buNone/>
            </a:pPr>
            <a:r>
              <a:rPr lang="en-IN" dirty="0"/>
              <a:t>}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class sample</a:t>
            </a:r>
          </a:p>
          <a:p>
            <a:pPr marL="109728" indent="0">
              <a:buNone/>
            </a:pP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  <a:r>
              <a:rPr lang="en-IN" dirty="0">
                <a:solidFill>
                  <a:srgbClr val="FF0000"/>
                </a:solidFill>
              </a:rPr>
              <a:t>throws </a:t>
            </a:r>
            <a:r>
              <a:rPr lang="en-IN" dirty="0" err="1">
                <a:solidFill>
                  <a:srgbClr val="FF0000"/>
                </a:solidFill>
              </a:rPr>
              <a:t>Age_Negative</a:t>
            </a:r>
            <a:endParaRPr lang="en-IN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x=10;</a:t>
            </a:r>
          </a:p>
          <a:p>
            <a:pPr marL="109728" indent="0">
              <a:buNone/>
            </a:pPr>
            <a:r>
              <a:rPr lang="en-IN" dirty="0" smtClean="0"/>
              <a:t>	if(x&lt;0</a:t>
            </a:r>
            <a:r>
              <a:rPr lang="en-IN" dirty="0"/>
              <a:t>)</a:t>
            </a:r>
          </a:p>
          <a:p>
            <a:pPr marL="109728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FF0000"/>
                </a:solidFill>
              </a:rPr>
              <a:t>throw </a:t>
            </a:r>
            <a:r>
              <a:rPr lang="en-IN" dirty="0">
                <a:solidFill>
                  <a:srgbClr val="FF0000"/>
                </a:solidFill>
              </a:rPr>
              <a:t>new </a:t>
            </a:r>
            <a:r>
              <a:rPr lang="en-IN" dirty="0" err="1">
                <a:solidFill>
                  <a:srgbClr val="FF0000"/>
                </a:solidFill>
              </a:rPr>
              <a:t>Age_Negative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n-IN" dirty="0" smtClean="0"/>
              <a:t>	else</a:t>
            </a:r>
            <a:endParaRPr lang="en-IN" dirty="0"/>
          </a:p>
          <a:p>
            <a:pPr marL="109728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("No problem");</a:t>
            </a:r>
          </a:p>
          <a:p>
            <a:pPr marL="109728" indent="0">
              <a:buNone/>
            </a:pPr>
            <a:r>
              <a:rPr lang="en-IN" dirty="0" smtClean="0"/>
              <a:t>} }</a:t>
            </a:r>
            <a:r>
              <a:rPr lang="en-IN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59294" r="28278" b="20353"/>
          <a:stretch/>
        </p:blipFill>
        <p:spPr bwMode="auto">
          <a:xfrm>
            <a:off x="-6927" y="0"/>
            <a:ext cx="9150928" cy="153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38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IN" dirty="0"/>
              <a:t>class </a:t>
            </a:r>
            <a:r>
              <a:rPr lang="en-IN" dirty="0" err="1">
                <a:solidFill>
                  <a:srgbClr val="FF0000"/>
                </a:solidFill>
              </a:rPr>
              <a:t>Age_Negative</a:t>
            </a:r>
            <a:r>
              <a:rPr lang="en-IN" dirty="0"/>
              <a:t> extends Exception</a:t>
            </a:r>
          </a:p>
          <a:p>
            <a:pPr marL="109728" indent="0">
              <a:buNone/>
            </a:pP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public String </a:t>
            </a:r>
            <a:r>
              <a:rPr lang="en-IN" dirty="0" err="1">
                <a:solidFill>
                  <a:srgbClr val="FF0000"/>
                </a:solidFill>
              </a:rPr>
              <a:t>toString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pPr marL="109728" indent="0">
              <a:buNone/>
            </a:pPr>
            <a:r>
              <a:rPr lang="en-IN" dirty="0">
                <a:solidFill>
                  <a:srgbClr val="FF0000"/>
                </a:solidFill>
              </a:rPr>
              <a:t>	{</a:t>
            </a:r>
          </a:p>
          <a:p>
            <a:pPr marL="109728" indent="0">
              <a:buNone/>
            </a:pPr>
            <a:r>
              <a:rPr lang="en-IN" dirty="0">
                <a:solidFill>
                  <a:srgbClr val="FF0000"/>
                </a:solidFill>
              </a:rPr>
              <a:t>	return "OOPS!!! Age cannot be Negative";</a:t>
            </a:r>
          </a:p>
          <a:p>
            <a:pPr marL="109728" indent="0">
              <a:buNone/>
            </a:pPr>
            <a:r>
              <a:rPr lang="en-IN" dirty="0">
                <a:solidFill>
                  <a:srgbClr val="FF0000"/>
                </a:solidFill>
              </a:rPr>
              <a:t>	}</a:t>
            </a:r>
          </a:p>
          <a:p>
            <a:pPr marL="109728" indent="0">
              <a:buNone/>
            </a:pPr>
            <a:r>
              <a:rPr lang="en-IN" dirty="0"/>
              <a:t>}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class sample</a:t>
            </a:r>
          </a:p>
          <a:p>
            <a:pPr marL="109728" indent="0">
              <a:buNone/>
            </a:pP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  <a:r>
              <a:rPr lang="en-IN" dirty="0">
                <a:solidFill>
                  <a:srgbClr val="FF0000"/>
                </a:solidFill>
              </a:rPr>
              <a:t>throws </a:t>
            </a:r>
            <a:r>
              <a:rPr lang="en-IN" dirty="0" err="1">
                <a:solidFill>
                  <a:srgbClr val="FF0000"/>
                </a:solidFill>
              </a:rPr>
              <a:t>Age_Negative</a:t>
            </a:r>
            <a:endParaRPr lang="en-IN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>
                <a:solidFill>
                  <a:srgbClr val="0000FF"/>
                </a:solidFill>
              </a:rPr>
              <a:t>x</a:t>
            </a:r>
            <a:r>
              <a:rPr lang="en-IN" dirty="0" smtClean="0">
                <a:solidFill>
                  <a:srgbClr val="0000FF"/>
                </a:solidFill>
              </a:rPr>
              <a:t>=-10</a:t>
            </a:r>
            <a:r>
              <a:rPr lang="en-IN" dirty="0"/>
              <a:t>;</a:t>
            </a:r>
          </a:p>
          <a:p>
            <a:pPr marL="109728" indent="0">
              <a:buNone/>
            </a:pPr>
            <a:r>
              <a:rPr lang="en-IN" dirty="0" smtClean="0"/>
              <a:t>	if(x&lt;0</a:t>
            </a:r>
            <a:r>
              <a:rPr lang="en-IN" dirty="0"/>
              <a:t>)</a:t>
            </a:r>
          </a:p>
          <a:p>
            <a:pPr marL="109728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FF0000"/>
                </a:solidFill>
              </a:rPr>
              <a:t>throw </a:t>
            </a:r>
            <a:r>
              <a:rPr lang="en-IN" dirty="0">
                <a:solidFill>
                  <a:srgbClr val="FF0000"/>
                </a:solidFill>
              </a:rPr>
              <a:t>new </a:t>
            </a:r>
            <a:r>
              <a:rPr lang="en-IN" dirty="0" err="1">
                <a:solidFill>
                  <a:srgbClr val="FF0000"/>
                </a:solidFill>
              </a:rPr>
              <a:t>Age_Negative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pPr marL="109728" indent="0">
              <a:buNone/>
            </a:pPr>
            <a:r>
              <a:rPr lang="en-IN" dirty="0" smtClean="0"/>
              <a:t>	else</a:t>
            </a:r>
            <a:endParaRPr lang="en-IN" dirty="0"/>
          </a:p>
          <a:p>
            <a:pPr marL="109728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("No problem");</a:t>
            </a:r>
          </a:p>
          <a:p>
            <a:pPr marL="109728" indent="0">
              <a:buNone/>
            </a:pPr>
            <a:r>
              <a:rPr lang="en-IN" dirty="0" smtClean="0"/>
              <a:t>} }</a:t>
            </a:r>
            <a:r>
              <a:rPr lang="en-IN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t="44247" r="29145" b="39231"/>
          <a:stretch/>
        </p:blipFill>
        <p:spPr bwMode="auto">
          <a:xfrm>
            <a:off x="228600" y="3009900"/>
            <a:ext cx="8943109" cy="124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1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Chained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feature that allows to </a:t>
            </a:r>
            <a:r>
              <a:rPr lang="en-IN" dirty="0" smtClean="0">
                <a:solidFill>
                  <a:srgbClr val="CC00FF"/>
                </a:solidFill>
              </a:rPr>
              <a:t>associate an exception with another exception</a:t>
            </a:r>
          </a:p>
          <a:p>
            <a:r>
              <a:rPr lang="en-IN" dirty="0" smtClean="0"/>
              <a:t>The </a:t>
            </a:r>
            <a:r>
              <a:rPr lang="en-IN" dirty="0" smtClean="0">
                <a:solidFill>
                  <a:srgbClr val="CC00FF"/>
                </a:solidFill>
              </a:rPr>
              <a:t>second exception describes the cause of the first one</a:t>
            </a:r>
            <a:r>
              <a:rPr lang="en-IN" dirty="0" smtClean="0"/>
              <a:t>.</a:t>
            </a:r>
          </a:p>
          <a:p>
            <a:r>
              <a:rPr lang="en-IN" dirty="0" smtClean="0"/>
              <a:t>2 new methods:</a:t>
            </a:r>
          </a:p>
          <a:p>
            <a:pPr lvl="1"/>
            <a:r>
              <a:rPr lang="en-IN" dirty="0" err="1" smtClean="0"/>
              <a:t>Throwable</a:t>
            </a:r>
            <a:r>
              <a:rPr lang="en-IN" dirty="0" smtClean="0"/>
              <a:t> </a:t>
            </a:r>
            <a:r>
              <a:rPr lang="en-IN" dirty="0" err="1" smtClean="0"/>
              <a:t>getCause</a:t>
            </a:r>
            <a:r>
              <a:rPr lang="en-IN" dirty="0" smtClean="0"/>
              <a:t>()</a:t>
            </a:r>
          </a:p>
          <a:p>
            <a:pPr lvl="1"/>
            <a:r>
              <a:rPr lang="en-IN" dirty="0" err="1" smtClean="0"/>
              <a:t>Throwable</a:t>
            </a:r>
            <a:r>
              <a:rPr lang="en-IN" dirty="0" smtClean="0"/>
              <a:t> </a:t>
            </a:r>
            <a:r>
              <a:rPr lang="en-IN" dirty="0" err="1" smtClean="0"/>
              <a:t>initCause</a:t>
            </a:r>
            <a:r>
              <a:rPr lang="en-IN" dirty="0" smtClean="0"/>
              <a:t>(</a:t>
            </a:r>
            <a:r>
              <a:rPr lang="en-IN" dirty="0" err="1" smtClean="0"/>
              <a:t>Throwable</a:t>
            </a:r>
            <a:r>
              <a:rPr lang="en-IN" dirty="0" smtClean="0"/>
              <a:t> </a:t>
            </a:r>
            <a:r>
              <a:rPr lang="en-IN" dirty="0" err="1" smtClean="0"/>
              <a:t>CauseExcep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exceptional condition arises</a:t>
            </a:r>
          </a:p>
          <a:p>
            <a:pPr lvl="1"/>
            <a:r>
              <a:rPr lang="en-US" dirty="0" smtClean="0">
                <a:solidFill>
                  <a:srgbClr val="CC00FF"/>
                </a:solidFill>
              </a:rPr>
              <a:t>An object </a:t>
            </a:r>
            <a:r>
              <a:rPr lang="en-US" dirty="0" smtClean="0"/>
              <a:t>representing that exception is </a:t>
            </a:r>
            <a:r>
              <a:rPr lang="en-US" dirty="0" smtClean="0">
                <a:solidFill>
                  <a:srgbClr val="CC00FF"/>
                </a:solidFill>
              </a:rPr>
              <a:t>created</a:t>
            </a:r>
            <a:r>
              <a:rPr lang="en-US" dirty="0" smtClean="0"/>
              <a:t> and </a:t>
            </a:r>
          </a:p>
          <a:p>
            <a:pPr lvl="1"/>
            <a:r>
              <a:rPr lang="en-US" dirty="0" smtClean="0">
                <a:solidFill>
                  <a:srgbClr val="CC00FF"/>
                </a:solidFill>
              </a:rPr>
              <a:t>Thrown</a:t>
            </a:r>
            <a:r>
              <a:rPr lang="en-US" dirty="0" smtClean="0"/>
              <a:t> in the method that caused the error.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That method may choose a way to handle </a:t>
            </a:r>
            <a:r>
              <a:rPr lang="en-US" dirty="0" smtClean="0"/>
              <a:t>the exception.</a:t>
            </a:r>
          </a:p>
          <a:p>
            <a:pPr lvl="1"/>
            <a:r>
              <a:rPr lang="en-US" dirty="0" smtClean="0"/>
              <a:t>Hence, the thrown exception is </a:t>
            </a:r>
            <a:r>
              <a:rPr lang="en-US" dirty="0" smtClean="0">
                <a:solidFill>
                  <a:srgbClr val="CC00FF"/>
                </a:solidFill>
              </a:rPr>
              <a:t>caught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C00FF"/>
                </a:solidFill>
              </a:rPr>
              <a:t>handled </a:t>
            </a:r>
            <a:r>
              <a:rPr lang="en-US" dirty="0" smtClean="0"/>
              <a:t>by this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rgbClr val="CC0000"/>
                </a:solidFill>
              </a:rPr>
              <a:t>try</a:t>
            </a:r>
          </a:p>
          <a:p>
            <a:pPr lvl="1"/>
            <a:r>
              <a:rPr lang="en-US" sz="2000" dirty="0" smtClean="0"/>
              <a:t>Block that </a:t>
            </a:r>
            <a:r>
              <a:rPr lang="en-US" sz="2000" dirty="0" smtClean="0">
                <a:solidFill>
                  <a:srgbClr val="CC00FF"/>
                </a:solidFill>
              </a:rPr>
              <a:t>contains the program statements that are monitored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Exceptions, if any, are thrown by “try block”</a:t>
            </a:r>
          </a:p>
          <a:p>
            <a:r>
              <a:rPr lang="en-US" sz="2400" dirty="0" smtClean="0">
                <a:solidFill>
                  <a:srgbClr val="CC0000"/>
                </a:solidFill>
              </a:rPr>
              <a:t>Catch</a:t>
            </a:r>
          </a:p>
          <a:p>
            <a:pPr lvl="1"/>
            <a:r>
              <a:rPr lang="en-US" sz="2000" dirty="0" smtClean="0"/>
              <a:t>Block that </a:t>
            </a:r>
            <a:r>
              <a:rPr lang="en-US" sz="2000" dirty="0" smtClean="0">
                <a:solidFill>
                  <a:srgbClr val="CC00FF"/>
                </a:solidFill>
              </a:rPr>
              <a:t>catches the thrown exception and handles it.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Present immediately after “try”</a:t>
            </a:r>
          </a:p>
          <a:p>
            <a:r>
              <a:rPr lang="en-US" sz="2400" dirty="0" smtClean="0">
                <a:solidFill>
                  <a:srgbClr val="CC0000"/>
                </a:solidFill>
              </a:rPr>
              <a:t>Throw</a:t>
            </a:r>
          </a:p>
          <a:p>
            <a:pPr lvl="1"/>
            <a:r>
              <a:rPr lang="en-US" sz="2000" dirty="0" smtClean="0"/>
              <a:t>Used to throw </a:t>
            </a:r>
            <a:r>
              <a:rPr lang="en-US" sz="2000" dirty="0" smtClean="0">
                <a:solidFill>
                  <a:srgbClr val="CC00FF"/>
                </a:solidFill>
              </a:rPr>
              <a:t>manually generated exceptions </a:t>
            </a:r>
            <a:r>
              <a:rPr lang="en-US" sz="2000" dirty="0" smtClean="0"/>
              <a:t>(System generated exceptions are thrown automatically)</a:t>
            </a:r>
          </a:p>
          <a:p>
            <a:r>
              <a:rPr lang="en-US" sz="2400" dirty="0" smtClean="0">
                <a:solidFill>
                  <a:srgbClr val="CC0000"/>
                </a:solidFill>
              </a:rPr>
              <a:t>Throws</a:t>
            </a:r>
          </a:p>
          <a:p>
            <a:pPr lvl="1"/>
            <a:r>
              <a:rPr lang="en-US" sz="2100" dirty="0" smtClean="0"/>
              <a:t>Any </a:t>
            </a:r>
            <a:r>
              <a:rPr lang="en-US" sz="2100" dirty="0" smtClean="0">
                <a:solidFill>
                  <a:srgbClr val="CC00FF"/>
                </a:solidFill>
              </a:rPr>
              <a:t>exception that is thrown out of a method</a:t>
            </a:r>
            <a:r>
              <a:rPr lang="en-US" sz="2100" dirty="0" smtClean="0"/>
              <a:t>, uses throws clause</a:t>
            </a:r>
          </a:p>
          <a:p>
            <a:r>
              <a:rPr lang="en-US" sz="2400" dirty="0" smtClean="0">
                <a:solidFill>
                  <a:srgbClr val="CC0000"/>
                </a:solidFill>
              </a:rPr>
              <a:t>Finally</a:t>
            </a:r>
          </a:p>
          <a:p>
            <a:pPr lvl="1"/>
            <a:r>
              <a:rPr lang="en-US" sz="2200" dirty="0" smtClean="0"/>
              <a:t>Contains a code, </a:t>
            </a:r>
            <a:r>
              <a:rPr lang="en-US" sz="2200" dirty="0" smtClean="0">
                <a:solidFill>
                  <a:srgbClr val="CC00FF"/>
                </a:solidFill>
              </a:rPr>
              <a:t>that should be executed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CC00FF"/>
                </a:solidFill>
              </a:rPr>
              <a:t>for any case of exception</a:t>
            </a:r>
            <a:endParaRPr lang="en-US" sz="2200" dirty="0">
              <a:solidFill>
                <a:srgbClr val="CC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C0000"/>
                </a:solidFill>
              </a:rPr>
              <a:t>try {</a:t>
            </a:r>
          </a:p>
          <a:p>
            <a:pPr>
              <a:buNone/>
            </a:pPr>
            <a:r>
              <a:rPr lang="en-US" dirty="0" smtClean="0">
                <a:solidFill>
                  <a:srgbClr val="CC0000"/>
                </a:solidFill>
              </a:rPr>
              <a:t>		// block of code to monitor for errors</a:t>
            </a:r>
          </a:p>
          <a:p>
            <a:pPr>
              <a:buNone/>
            </a:pPr>
            <a:r>
              <a:rPr lang="en-US" dirty="0" smtClean="0">
                <a:solidFill>
                  <a:srgbClr val="CC0000"/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catch (</a:t>
            </a:r>
            <a:r>
              <a:rPr lang="en-US" i="1" dirty="0" smtClean="0">
                <a:solidFill>
                  <a:srgbClr val="0000FF"/>
                </a:solidFill>
              </a:rPr>
              <a:t>ExceptionType1 </a:t>
            </a:r>
            <a:r>
              <a:rPr lang="en-US" i="1" dirty="0" err="1" smtClean="0">
                <a:solidFill>
                  <a:srgbClr val="0000FF"/>
                </a:solidFill>
              </a:rPr>
              <a:t>exOb</a:t>
            </a:r>
            <a:r>
              <a:rPr lang="en-US" i="1" dirty="0" smtClean="0">
                <a:solidFill>
                  <a:srgbClr val="0000FF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	// exception handler for </a:t>
            </a:r>
            <a:r>
              <a:rPr lang="en-US" i="1" dirty="0" smtClean="0">
                <a:solidFill>
                  <a:srgbClr val="0000FF"/>
                </a:solidFill>
              </a:rPr>
              <a:t>ExceptionType1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rgbClr val="FF00FF"/>
                </a:solidFill>
              </a:rPr>
              <a:t>catch (</a:t>
            </a:r>
            <a:r>
              <a:rPr lang="en-US" i="1" dirty="0" smtClean="0">
                <a:solidFill>
                  <a:srgbClr val="FF00FF"/>
                </a:solidFill>
              </a:rPr>
              <a:t>ExceptionType2 </a:t>
            </a:r>
            <a:r>
              <a:rPr lang="en-US" i="1" dirty="0" err="1" smtClean="0">
                <a:solidFill>
                  <a:srgbClr val="FF00FF"/>
                </a:solidFill>
              </a:rPr>
              <a:t>exOb</a:t>
            </a:r>
            <a:r>
              <a:rPr lang="en-US" i="1" dirty="0" smtClean="0">
                <a:solidFill>
                  <a:srgbClr val="FF00FF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rgbClr val="FF00FF"/>
                </a:solidFill>
              </a:rPr>
              <a:t>		// exception handler for </a:t>
            </a:r>
            <a:r>
              <a:rPr lang="en-US" i="1" dirty="0" smtClean="0">
                <a:solidFill>
                  <a:srgbClr val="FF00FF"/>
                </a:solidFill>
              </a:rPr>
              <a:t>ExceptionType2</a:t>
            </a:r>
          </a:p>
          <a:p>
            <a:pPr>
              <a:buNone/>
            </a:pPr>
            <a:r>
              <a:rPr lang="en-US" dirty="0" smtClean="0">
                <a:solidFill>
                  <a:srgbClr val="FF00FF"/>
                </a:solidFill>
              </a:rPr>
              <a:t>	}</a:t>
            </a:r>
          </a:p>
          <a:p>
            <a:pPr>
              <a:buNone/>
            </a:pPr>
            <a:r>
              <a:rPr lang="en-US" dirty="0" smtClean="0"/>
              <a:t>// ...</a:t>
            </a:r>
          </a:p>
          <a:p>
            <a:pPr>
              <a:buNone/>
            </a:pPr>
            <a:r>
              <a:rPr lang="en-US" dirty="0" smtClean="0">
                <a:solidFill>
                  <a:srgbClr val="007434"/>
                </a:solidFill>
              </a:rPr>
              <a:t>finally {</a:t>
            </a:r>
          </a:p>
          <a:p>
            <a:pPr>
              <a:buNone/>
            </a:pPr>
            <a:r>
              <a:rPr lang="en-US" dirty="0" smtClean="0">
                <a:solidFill>
                  <a:srgbClr val="007434"/>
                </a:solidFill>
              </a:rPr>
              <a:t>		// block of code to be executed after try block ends</a:t>
            </a:r>
          </a:p>
          <a:p>
            <a:pPr>
              <a:buNone/>
            </a:pPr>
            <a:r>
              <a:rPr lang="en-US" dirty="0" smtClean="0">
                <a:solidFill>
                  <a:srgbClr val="007434"/>
                </a:solidFill>
              </a:rPr>
              <a:t>}</a:t>
            </a:r>
            <a:endParaRPr lang="en-US" dirty="0">
              <a:solidFill>
                <a:srgbClr val="00743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638800" cy="386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05200" y="3505200"/>
            <a:ext cx="2610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7434"/>
                </a:solidFill>
              </a:rPr>
              <a:t>SubClasses</a:t>
            </a:r>
            <a:r>
              <a:rPr lang="en-US" sz="1600" dirty="0" smtClean="0">
                <a:solidFill>
                  <a:srgbClr val="007434"/>
                </a:solidFill>
              </a:rPr>
              <a:t> of “</a:t>
            </a:r>
            <a:r>
              <a:rPr lang="en-US" sz="1600" dirty="0" err="1" smtClean="0">
                <a:solidFill>
                  <a:srgbClr val="007434"/>
                </a:solidFill>
              </a:rPr>
              <a:t>Throwable</a:t>
            </a:r>
            <a:r>
              <a:rPr lang="en-US" sz="1600" dirty="0" smtClean="0">
                <a:solidFill>
                  <a:srgbClr val="007434"/>
                </a:solidFill>
              </a:rPr>
              <a:t>”</a:t>
            </a:r>
            <a:endParaRPr lang="en-US" sz="1600" dirty="0">
              <a:solidFill>
                <a:srgbClr val="00743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205740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Super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5181600"/>
            <a:ext cx="2343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SubClass</a:t>
            </a:r>
            <a:r>
              <a:rPr lang="en-US" sz="1600" dirty="0" smtClean="0">
                <a:solidFill>
                  <a:srgbClr val="0000FF"/>
                </a:solidFill>
              </a:rPr>
              <a:t> of “Exception”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5867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excep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d=0;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a=</a:t>
            </a:r>
            <a:r>
              <a:rPr lang="en-US" sz="2000" dirty="0" smtClean="0">
                <a:solidFill>
                  <a:srgbClr val="FF0000"/>
                </a:solidFill>
              </a:rPr>
              <a:t>58/d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("a="+a);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("After exception");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9016" r="13329" b="69672"/>
          <a:stretch>
            <a:fillRect/>
          </a:stretch>
        </p:blipFill>
        <p:spPr bwMode="auto">
          <a:xfrm>
            <a:off x="65315" y="4356463"/>
            <a:ext cx="894947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562600" y="1600200"/>
            <a:ext cx="31242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The exception is handled by </a:t>
            </a:r>
          </a:p>
          <a:p>
            <a:pPr algn="ctr"/>
            <a:r>
              <a:rPr lang="en-US" dirty="0" smtClean="0"/>
              <a:t>“default exception handler” of JVM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try and catch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excep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d=0;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a=0;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FF"/>
                </a:solidFill>
              </a:rPr>
              <a:t>try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{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a=58/d;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err="1" smtClean="0">
                <a:solidFill>
                  <a:srgbClr val="FF00FF"/>
                </a:solidFill>
              </a:rPr>
              <a:t>System.out.println</a:t>
            </a:r>
            <a:r>
              <a:rPr lang="en-US" dirty="0" smtClean="0">
                <a:solidFill>
                  <a:srgbClr val="FF00FF"/>
                </a:solidFill>
              </a:rPr>
              <a:t>("a="+a);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	}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7434"/>
                </a:solidFill>
              </a:rPr>
              <a:t>catch(</a:t>
            </a:r>
            <a:r>
              <a:rPr lang="en-US" dirty="0" err="1" smtClean="0">
                <a:solidFill>
                  <a:srgbClr val="007434"/>
                </a:solidFill>
              </a:rPr>
              <a:t>ArithmeticException</a:t>
            </a:r>
            <a:r>
              <a:rPr lang="en-US" dirty="0" smtClean="0">
                <a:solidFill>
                  <a:srgbClr val="007434"/>
                </a:solidFill>
              </a:rPr>
              <a:t> e)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	</a:t>
            </a:r>
            <a:r>
              <a:rPr lang="en-US" dirty="0" err="1" smtClean="0">
                <a:solidFill>
                  <a:srgbClr val="007434"/>
                </a:solidFill>
              </a:rPr>
              <a:t>System.out.println</a:t>
            </a:r>
            <a:r>
              <a:rPr lang="en-US" dirty="0" smtClean="0">
                <a:solidFill>
                  <a:srgbClr val="007434"/>
                </a:solidFill>
              </a:rPr>
              <a:t>("Exception!! Divide by zero");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}</a:t>
            </a:r>
          </a:p>
          <a:p>
            <a:r>
              <a:rPr lang="en-US" dirty="0" smtClean="0">
                <a:solidFill>
                  <a:srgbClr val="007434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(“After exception”);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t="40164" r="33595" b="35246"/>
          <a:stretch>
            <a:fillRect/>
          </a:stretch>
        </p:blipFill>
        <p:spPr bwMode="auto">
          <a:xfrm>
            <a:off x="1103948" y="1219200"/>
            <a:ext cx="80400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C000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FF0000"/>
      </a:hlink>
      <a:folHlink>
        <a:srgbClr val="00B05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2724</TotalTime>
  <Words>1073</Words>
  <Application>Microsoft Office PowerPoint</Application>
  <PresentationFormat>On-screen Show (4:3)</PresentationFormat>
  <Paragraphs>543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Urban</vt:lpstr>
      <vt:lpstr>Java Programming  Unit II – Chapter 10 Exception Handling</vt:lpstr>
      <vt:lpstr>Contents</vt:lpstr>
      <vt:lpstr>What is an Exception?</vt:lpstr>
      <vt:lpstr>Fundamentals</vt:lpstr>
      <vt:lpstr>5 Keywords</vt:lpstr>
      <vt:lpstr>Syntax</vt:lpstr>
      <vt:lpstr>Exception Types</vt:lpstr>
      <vt:lpstr>PowerPoint Presentation</vt:lpstr>
      <vt:lpstr>Using try and catch</vt:lpstr>
      <vt:lpstr>Displaying a Description of an Exception</vt:lpstr>
      <vt:lpstr>Multiple Catch Clauses</vt:lpstr>
      <vt:lpstr>PowerPoint Presentation</vt:lpstr>
      <vt:lpstr>Types of Exception used:</vt:lpstr>
      <vt:lpstr>PowerPoint Presentation</vt:lpstr>
      <vt:lpstr>Nested “try” Statements</vt:lpstr>
      <vt:lpstr>Syntax</vt:lpstr>
      <vt:lpstr>Syntax</vt:lpstr>
      <vt:lpstr>PowerPoint Presentation</vt:lpstr>
      <vt:lpstr>throw</vt:lpstr>
      <vt:lpstr>PowerPoint Presentation</vt:lpstr>
      <vt:lpstr>PowerPoint Presentation</vt:lpstr>
      <vt:lpstr>PowerPoint Presentation</vt:lpstr>
      <vt:lpstr>PowerPoint Presentation</vt:lpstr>
      <vt:lpstr>throws </vt:lpstr>
      <vt:lpstr>PowerPoint Presentation</vt:lpstr>
      <vt:lpstr>PowerPoint Presentation</vt:lpstr>
      <vt:lpstr>PowerPoint Presentation</vt:lpstr>
      <vt:lpstr>finally</vt:lpstr>
      <vt:lpstr>finally</vt:lpstr>
      <vt:lpstr>PowerPoint Presentation</vt:lpstr>
      <vt:lpstr>Java’s Built-in Exceptions</vt:lpstr>
      <vt:lpstr>PowerPoint Presentation</vt:lpstr>
      <vt:lpstr>Checked Exceptions</vt:lpstr>
      <vt:lpstr>Creating Own Exceptions</vt:lpstr>
      <vt:lpstr>Constructors of Exception</vt:lpstr>
      <vt:lpstr>Syntax – User defined Exceptions</vt:lpstr>
      <vt:lpstr>PowerPoint Presentation</vt:lpstr>
      <vt:lpstr>PowerPoint Presentation</vt:lpstr>
      <vt:lpstr>Chained Exceptions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STUDENT</dc:creator>
  <cp:lastModifiedBy>BHAVITHRA</cp:lastModifiedBy>
  <cp:revision>403</cp:revision>
  <dcterms:created xsi:type="dcterms:W3CDTF">2006-08-16T00:00:00Z</dcterms:created>
  <dcterms:modified xsi:type="dcterms:W3CDTF">2015-08-03T15:52:05Z</dcterms:modified>
</cp:coreProperties>
</file>