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66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CBDD-0DA9-406A-8C1B-FCD53569FD67}" type="datetimeFigureOut">
              <a:rPr lang="en-US" smtClean="0"/>
              <a:pPr/>
              <a:t>01/Dec/2016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D3EC-5B82-486F-B28D-0553EAA0E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3F81-5008-47DF-8B52-2D237683EBBD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400" kern="1200" dirty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2050866-AF62-4CAA-A4B5-6DC43BA01EF2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680D-F19E-4C66-96D4-ECA4CC32B456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1A5D-B2EA-43F7-943F-944874B158F6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4388" y="1093788"/>
            <a:ext cx="7661275" cy="4903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254C7F-43F4-44BC-955A-ACD22300DF0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  <a:noFill/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7364-186C-429D-9DA0-2A40EFEF25D5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7518E23-8238-412E-BEA6-DA13BDBFDDD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1E7E-A2B3-4478-8DD0-DE3A1B93A2A6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B795-2089-4756-A922-28545928B972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304800"/>
            <a:ext cx="8503920" cy="5794248"/>
          </a:xfrm>
          <a:noFill/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1433-E4DE-4CCD-8397-F1FB970D7F3A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B9A25C3-E51C-403B-8D30-CA93945B895D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600" kern="1200">
          <a:solidFill>
            <a:schemeClr val="accent3">
              <a:shade val="75000"/>
            </a:schemeClr>
          </a:solidFill>
          <a:latin typeface="Cambr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30000"/>
        </a:lnSpc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548640" indent="-274320" algn="l" rtl="0" eaLnBrk="1" latinLnBrk="0" hangingPunct="1">
        <a:lnSpc>
          <a:spcPct val="130000"/>
        </a:lnSpc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822960" indent="-228600" algn="l" rtl="0" eaLnBrk="1" latinLnBrk="0" hangingPunct="1">
        <a:lnSpc>
          <a:spcPct val="130000"/>
        </a:lnSpc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097280" indent="-228600" algn="l" rtl="0" eaLnBrk="1" latinLnBrk="0" hangingPunct="1">
        <a:lnSpc>
          <a:spcPct val="130000"/>
        </a:lnSpc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71600" indent="-228600" algn="l" rtl="0" eaLnBrk="1" latinLnBrk="0" hangingPunct="1">
        <a:lnSpc>
          <a:spcPct val="130000"/>
        </a:lnSpc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9718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u="sng" dirty="0" smtClean="0"/>
          </a:p>
          <a:p>
            <a:r>
              <a:rPr lang="en-US" sz="2400" u="sng" dirty="0" smtClean="0"/>
              <a:t>UNIT ii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way through which </a:t>
            </a:r>
            <a:r>
              <a:rPr lang="en-IN" dirty="0" smtClean="0">
                <a:solidFill>
                  <a:srgbClr val="0000FF"/>
                </a:solidFill>
              </a:rPr>
              <a:t>threads communicate with each other</a:t>
            </a:r>
          </a:p>
          <a:p>
            <a:r>
              <a:rPr lang="en-US" dirty="0" smtClean="0"/>
              <a:t>Also, it allows a thread to enter a synchronized method on an object, and then wait there until some other thread explicitly notifies it to come out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Thread Class and the </a:t>
            </a:r>
            <a:r>
              <a:rPr lang="en-US" dirty="0" err="1" smtClean="0"/>
              <a:t>Runnable</a:t>
            </a:r>
            <a:r>
              <a:rPr lang="en-US" dirty="0" smtClean="0"/>
              <a:t> Interface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Java’s multithreading system is </a:t>
            </a:r>
            <a:r>
              <a:rPr lang="en-US" dirty="0" smtClean="0">
                <a:solidFill>
                  <a:srgbClr val="FF0000"/>
                </a:solidFill>
              </a:rPr>
              <a:t>built upon the </a:t>
            </a:r>
            <a:r>
              <a:rPr lang="en-US" b="1" dirty="0" smtClean="0">
                <a:solidFill>
                  <a:srgbClr val="FF0000"/>
                </a:solidFill>
              </a:rPr>
              <a:t>Thread class</a:t>
            </a:r>
          </a:p>
          <a:p>
            <a:r>
              <a:rPr lang="en-US" dirty="0" smtClean="0"/>
              <a:t>All its </a:t>
            </a:r>
            <a:r>
              <a:rPr lang="en-US" dirty="0" smtClean="0">
                <a:solidFill>
                  <a:srgbClr val="FF0000"/>
                </a:solidFill>
              </a:rPr>
              <a:t>methods are from </a:t>
            </a:r>
            <a:r>
              <a:rPr lang="en-US" b="1" dirty="0" err="1" smtClean="0">
                <a:solidFill>
                  <a:srgbClr val="FF0000"/>
                </a:solidFill>
              </a:rPr>
              <a:t>Runnable</a:t>
            </a:r>
            <a:r>
              <a:rPr lang="en-US" b="1" dirty="0" smtClean="0">
                <a:solidFill>
                  <a:srgbClr val="FF0000"/>
                </a:solidFill>
              </a:rPr>
              <a:t> interface</a:t>
            </a:r>
          </a:p>
          <a:p>
            <a:r>
              <a:rPr lang="en-US" dirty="0" smtClean="0"/>
              <a:t>To create a new thread, your program will either extend </a:t>
            </a:r>
            <a:r>
              <a:rPr lang="en-US" b="1" dirty="0" smtClean="0"/>
              <a:t>Thread or </a:t>
            </a:r>
            <a:r>
              <a:rPr lang="en-IN" dirty="0" smtClean="0"/>
              <a:t>implement the </a:t>
            </a:r>
            <a:r>
              <a:rPr lang="en-IN" b="1" dirty="0" err="1" smtClean="0"/>
              <a:t>Runnable</a:t>
            </a:r>
            <a:r>
              <a:rPr lang="en-IN" b="1" dirty="0" smtClean="0"/>
              <a:t> interface</a:t>
            </a: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99" y="1447800"/>
            <a:ext cx="6800127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" y="713280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The Thread class defines several methods that help manage threads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The Main Thread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Java program starts up, </a:t>
            </a:r>
          </a:p>
          <a:p>
            <a:pPr lvl="1"/>
            <a:r>
              <a:rPr lang="en-US" dirty="0" smtClean="0"/>
              <a:t>one thread begins running immediately = </a:t>
            </a:r>
            <a:r>
              <a:rPr lang="en-US" i="1" dirty="0" smtClean="0">
                <a:solidFill>
                  <a:srgbClr val="FF0000"/>
                </a:solidFill>
              </a:rPr>
              <a:t>main thread</a:t>
            </a:r>
          </a:p>
          <a:p>
            <a:r>
              <a:rPr lang="en-US" dirty="0" smtClean="0"/>
              <a:t>Main thread is important for two reasons: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It is the thread from which </a:t>
            </a:r>
            <a:r>
              <a:rPr lang="en-US" dirty="0" smtClean="0">
                <a:solidFill>
                  <a:srgbClr val="0000FF"/>
                </a:solidFill>
              </a:rPr>
              <a:t>other “child” threads will be spawned</a:t>
            </a:r>
            <a:r>
              <a:rPr lang="en-US" dirty="0" smtClean="0"/>
              <a:t>.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Often, it must </a:t>
            </a:r>
            <a:r>
              <a:rPr lang="en-US" dirty="0" smtClean="0">
                <a:solidFill>
                  <a:srgbClr val="0000FF"/>
                </a:solidFill>
              </a:rPr>
              <a:t>be the last thread to finish execution </a:t>
            </a:r>
            <a:r>
              <a:rPr lang="en-US" dirty="0" smtClean="0"/>
              <a:t>because it performs </a:t>
            </a:r>
            <a:r>
              <a:rPr lang="en-US" dirty="0" smtClean="0">
                <a:solidFill>
                  <a:srgbClr val="0000FF"/>
                </a:solidFill>
              </a:rPr>
              <a:t>various </a:t>
            </a:r>
            <a:r>
              <a:rPr lang="en-IN" dirty="0" smtClean="0">
                <a:solidFill>
                  <a:srgbClr val="0000FF"/>
                </a:solidFill>
              </a:rPr>
              <a:t>shutdown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class </a:t>
            </a:r>
            <a:r>
              <a:rPr lang="en-IN" sz="2000" dirty="0" err="1" smtClean="0"/>
              <a:t>samthread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IN" sz="2000" dirty="0" smtClean="0"/>
              <a:t>public static void main(String </a:t>
            </a:r>
            <a:r>
              <a:rPr lang="en-IN" sz="2000" dirty="0" err="1" smtClean="0"/>
              <a:t>args</a:t>
            </a:r>
            <a:r>
              <a:rPr lang="en-IN" sz="2000" dirty="0" smtClean="0"/>
              <a:t>[]) throws Exception</a:t>
            </a:r>
          </a:p>
          <a:p>
            <a:pPr>
              <a:buNone/>
            </a:pPr>
            <a:r>
              <a:rPr lang="en-IN" sz="2000" dirty="0" smtClean="0"/>
              <a:t>{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Thread t = </a:t>
            </a:r>
            <a:r>
              <a:rPr lang="en-IN" sz="2000" dirty="0" err="1" smtClean="0">
                <a:solidFill>
                  <a:srgbClr val="FF0000"/>
                </a:solidFill>
              </a:rPr>
              <a:t>Thread.currentThread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("Current Thread: "+t);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t.setName</a:t>
            </a:r>
            <a:r>
              <a:rPr lang="en-IN" sz="2000" dirty="0" smtClean="0">
                <a:solidFill>
                  <a:srgbClr val="FF0000"/>
                </a:solidFill>
              </a:rPr>
              <a:t>("Sample Thread");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("Current Thread name changed: "+t);</a:t>
            </a:r>
          </a:p>
          <a:p>
            <a:pPr>
              <a:buNone/>
            </a:pPr>
            <a:r>
              <a:rPr lang="en-IN" sz="2000" dirty="0" smtClean="0"/>
              <a:t>	for(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i</a:t>
            </a:r>
            <a:r>
              <a:rPr lang="en-IN" sz="2000" dirty="0" smtClean="0"/>
              <a:t>=0;i&lt;10;i++)</a:t>
            </a:r>
          </a:p>
          <a:p>
            <a:pPr>
              <a:buNone/>
            </a:pPr>
            <a:r>
              <a:rPr lang="en-IN" sz="2000" dirty="0" smtClean="0"/>
              <a:t>	{         	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</a:t>
            </a:r>
            <a:r>
              <a:rPr lang="en-IN" sz="2000" dirty="0" err="1" smtClean="0"/>
              <a:t>i</a:t>
            </a:r>
            <a:r>
              <a:rPr lang="en-IN" sz="2000" dirty="0" smtClean="0"/>
              <a:t>);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err="1" smtClean="0">
                <a:solidFill>
                  <a:srgbClr val="FF0000"/>
                </a:solidFill>
              </a:rPr>
              <a:t>Thread.sleep</a:t>
            </a:r>
            <a:r>
              <a:rPr lang="en-IN" sz="2000" dirty="0" smtClean="0">
                <a:solidFill>
                  <a:srgbClr val="FF0000"/>
                </a:solidFill>
              </a:rPr>
              <a:t>(1000);</a:t>
            </a:r>
          </a:p>
          <a:p>
            <a:pPr>
              <a:buNone/>
            </a:pPr>
            <a:r>
              <a:rPr lang="en-IN" sz="2000" dirty="0" smtClean="0"/>
              <a:t>	}</a:t>
            </a:r>
          </a:p>
          <a:p>
            <a:pPr>
              <a:buNone/>
            </a:pPr>
            <a:r>
              <a:rPr lang="en-IN" sz="2000" dirty="0" smtClean="0"/>
              <a:t>}  }</a:t>
            </a:r>
            <a:endParaRPr lang="en-IN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17582" r="29544" b="6227"/>
          <a:stretch>
            <a:fillRect/>
          </a:stretch>
        </p:blipFill>
        <p:spPr bwMode="auto">
          <a:xfrm>
            <a:off x="228600" y="381000"/>
            <a:ext cx="8382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0000FF"/>
                </a:solidFill>
              </a:rPr>
              <a:t>static Thread </a:t>
            </a:r>
            <a:r>
              <a:rPr lang="en-IN" dirty="0" err="1" smtClean="0">
                <a:solidFill>
                  <a:srgbClr val="0000FF"/>
                </a:solidFill>
              </a:rPr>
              <a:t>currentThread</a:t>
            </a:r>
            <a:r>
              <a:rPr lang="en-IN" dirty="0" smtClean="0">
                <a:solidFill>
                  <a:srgbClr val="0000FF"/>
                </a:solidFill>
              </a:rPr>
              <a:t>( )</a:t>
            </a:r>
          </a:p>
          <a:p>
            <a:r>
              <a:rPr lang="en-IN" dirty="0" smtClean="0"/>
              <a:t>Used to obtain </a:t>
            </a:r>
            <a:r>
              <a:rPr lang="en-IN" dirty="0"/>
              <a:t>a reference to </a:t>
            </a:r>
            <a:r>
              <a:rPr lang="en-IN" dirty="0" smtClean="0"/>
              <a:t>a function,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by </a:t>
            </a:r>
            <a:r>
              <a:rPr lang="en-IN" dirty="0" smtClean="0"/>
              <a:t>calling the </a:t>
            </a:r>
            <a:r>
              <a:rPr lang="en-IN" dirty="0"/>
              <a:t>method </a:t>
            </a:r>
            <a:r>
              <a:rPr lang="en-IN" b="1" dirty="0" err="1"/>
              <a:t>currentThread</a:t>
            </a:r>
            <a:r>
              <a:rPr lang="en-IN" b="1" dirty="0"/>
              <a:t>( )</a:t>
            </a:r>
            <a:r>
              <a:rPr lang="en-IN" dirty="0"/>
              <a:t>, which is a </a:t>
            </a:r>
            <a:r>
              <a:rPr lang="en-IN" b="1" dirty="0"/>
              <a:t>public static </a:t>
            </a:r>
            <a:r>
              <a:rPr lang="en-IN" dirty="0"/>
              <a:t>member of </a:t>
            </a:r>
            <a:r>
              <a:rPr lang="en-IN" b="1" dirty="0" smtClean="0"/>
              <a:t>Thread</a:t>
            </a:r>
          </a:p>
          <a:p>
            <a:pPr lvl="1"/>
            <a:r>
              <a:rPr lang="en-IN" dirty="0"/>
              <a:t>This method returns a reference to the thread in which it is </a:t>
            </a:r>
            <a:r>
              <a:rPr lang="en-IN" dirty="0" smtClean="0"/>
              <a:t>called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00FF"/>
                </a:solidFill>
              </a:rPr>
              <a:t>final void </a:t>
            </a:r>
            <a:r>
              <a:rPr lang="en-IN" dirty="0" err="1" smtClean="0">
                <a:solidFill>
                  <a:srgbClr val="0000FF"/>
                </a:solidFill>
              </a:rPr>
              <a:t>setName</a:t>
            </a:r>
            <a:r>
              <a:rPr lang="en-IN" dirty="0" smtClean="0">
                <a:solidFill>
                  <a:srgbClr val="0000FF"/>
                </a:solidFill>
              </a:rPr>
              <a:t>(); 	final String </a:t>
            </a:r>
            <a:r>
              <a:rPr lang="en-IN" dirty="0" err="1" smtClean="0">
                <a:solidFill>
                  <a:srgbClr val="0000FF"/>
                </a:solidFill>
              </a:rPr>
              <a:t>getName</a:t>
            </a:r>
            <a:r>
              <a:rPr lang="en-IN" dirty="0">
                <a:solidFill>
                  <a:srgbClr val="0000FF"/>
                </a:solidFill>
              </a:rPr>
              <a:t>();</a:t>
            </a:r>
          </a:p>
          <a:p>
            <a:r>
              <a:rPr lang="en-IN" dirty="0" smtClean="0"/>
              <a:t>Set/get the name of a thread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solidFill>
                  <a:srgbClr val="0000FF"/>
                </a:solidFill>
              </a:rPr>
              <a:t>static </a:t>
            </a:r>
            <a:r>
              <a:rPr lang="en-IN" sz="2000" dirty="0">
                <a:solidFill>
                  <a:srgbClr val="0000FF"/>
                </a:solidFill>
              </a:rPr>
              <a:t>void sleep(long </a:t>
            </a:r>
            <a:r>
              <a:rPr lang="en-IN" sz="2000" i="1" dirty="0">
                <a:solidFill>
                  <a:srgbClr val="0000FF"/>
                </a:solidFill>
              </a:rPr>
              <a:t>milliseconds</a:t>
            </a:r>
            <a:r>
              <a:rPr lang="en-IN" sz="2000" dirty="0">
                <a:solidFill>
                  <a:srgbClr val="0000FF"/>
                </a:solidFill>
              </a:rPr>
              <a:t>) throws </a:t>
            </a:r>
            <a:r>
              <a:rPr lang="en-IN" sz="2000" dirty="0" err="1">
                <a:solidFill>
                  <a:srgbClr val="0000FF"/>
                </a:solidFill>
              </a:rPr>
              <a:t>InterruptedException</a:t>
            </a:r>
            <a:endParaRPr lang="en-IN" dirty="0" smtClean="0">
              <a:solidFill>
                <a:srgbClr val="0000FF"/>
              </a:solidFill>
            </a:endParaRPr>
          </a:p>
          <a:p>
            <a:r>
              <a:rPr lang="en-IN" dirty="0" smtClean="0"/>
              <a:t>Time (in </a:t>
            </a:r>
            <a:r>
              <a:rPr lang="en-IN" dirty="0" err="1" smtClean="0"/>
              <a:t>ms</a:t>
            </a:r>
            <a:r>
              <a:rPr lang="en-IN" dirty="0" smtClean="0"/>
              <a:t>) to make the thread suspend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27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Creating a Thread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2 ways:</a:t>
            </a:r>
          </a:p>
          <a:p>
            <a:pPr lvl="1"/>
            <a:r>
              <a:rPr lang="en-IN" dirty="0"/>
              <a:t>I</a:t>
            </a:r>
            <a:r>
              <a:rPr lang="en-IN" dirty="0" smtClean="0"/>
              <a:t>mplement the </a:t>
            </a:r>
            <a:r>
              <a:rPr lang="en-IN" b="1" dirty="0"/>
              <a:t>Runnable </a:t>
            </a:r>
            <a:r>
              <a:rPr lang="en-IN" dirty="0" smtClean="0"/>
              <a:t>interface</a:t>
            </a:r>
          </a:p>
          <a:p>
            <a:pPr lvl="1"/>
            <a:r>
              <a:rPr lang="en-IN" dirty="0"/>
              <a:t>E</a:t>
            </a:r>
            <a:r>
              <a:rPr lang="en-IN" dirty="0" smtClean="0"/>
              <a:t>xtend </a:t>
            </a:r>
            <a:r>
              <a:rPr lang="en-IN" dirty="0"/>
              <a:t>the </a:t>
            </a:r>
            <a:r>
              <a:rPr lang="en-IN" b="1" dirty="0"/>
              <a:t>Thread </a:t>
            </a:r>
            <a:r>
              <a:rPr lang="en-IN" dirty="0" smtClean="0"/>
              <a:t>class</a:t>
            </a:r>
          </a:p>
          <a:p>
            <a:r>
              <a:rPr lang="en-IN" dirty="0" smtClean="0"/>
              <a:t>Implementing Runnable:</a:t>
            </a:r>
          </a:p>
          <a:p>
            <a:pPr lvl="1"/>
            <a:r>
              <a:rPr lang="en-IN" dirty="0" smtClean="0"/>
              <a:t>Create a class that implements “Runnable”</a:t>
            </a:r>
          </a:p>
          <a:p>
            <a:pPr lvl="1"/>
            <a:r>
              <a:rPr lang="en-IN" dirty="0" smtClean="0"/>
              <a:t>Should define a function “void run()” – define the code that is to be treated as Thread</a:t>
            </a:r>
          </a:p>
          <a:p>
            <a:pPr lvl="1"/>
            <a:r>
              <a:rPr lang="en-IN" dirty="0" smtClean="0"/>
              <a:t>The thread ends, when run() method is completed</a:t>
            </a:r>
          </a:p>
          <a:p>
            <a:pPr lvl="1"/>
            <a:r>
              <a:rPr lang="en-IN" dirty="0" smtClean="0"/>
              <a:t>Instantiate a method “Thread(Runnable </a:t>
            </a:r>
            <a:r>
              <a:rPr lang="en-IN" dirty="0" err="1" smtClean="0"/>
              <a:t>obj</a:t>
            </a:r>
            <a:r>
              <a:rPr lang="en-IN" dirty="0" smtClean="0"/>
              <a:t>, String Name)”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class </a:t>
            </a:r>
            <a:r>
              <a:rPr lang="en-IN" sz="1800" dirty="0" err="1" smtClean="0"/>
              <a:t>NewThread</a:t>
            </a:r>
            <a:r>
              <a:rPr lang="en-IN" sz="1800" dirty="0" smtClean="0"/>
              <a:t> </a:t>
            </a:r>
            <a:r>
              <a:rPr lang="en-IN" sz="1800" dirty="0" smtClean="0">
                <a:solidFill>
                  <a:srgbClr val="0000FF"/>
                </a:solidFill>
              </a:rPr>
              <a:t>implements Runnable</a:t>
            </a:r>
            <a:r>
              <a:rPr lang="en-IN" sz="1800" dirty="0" smtClean="0"/>
              <a:t>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	</a:t>
            </a:r>
            <a:r>
              <a:rPr lang="en-IN" sz="1800" dirty="0" smtClean="0">
                <a:solidFill>
                  <a:srgbClr val="0000FF"/>
                </a:solidFill>
              </a:rPr>
              <a:t>Thread 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err="1" smtClean="0"/>
              <a:t>NewThread</a:t>
            </a:r>
            <a:r>
              <a:rPr lang="en-IN" sz="1800" dirty="0" smtClean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	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>
                <a:solidFill>
                  <a:srgbClr val="0000FF"/>
                </a:solidFill>
              </a:rPr>
              <a:t>t=new Thread (this, “Sample”);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>
                <a:solidFill>
                  <a:srgbClr val="0000FF"/>
                </a:solidFill>
              </a:rPr>
              <a:t>	</a:t>
            </a:r>
            <a:r>
              <a:rPr lang="en-IN" sz="1800" dirty="0" err="1" smtClean="0">
                <a:solidFill>
                  <a:srgbClr val="0000FF"/>
                </a:solidFill>
              </a:rPr>
              <a:t>t.start</a:t>
            </a:r>
            <a:r>
              <a:rPr lang="en-IN" sz="1800" dirty="0" smtClean="0">
                <a:solidFill>
                  <a:srgbClr val="0000FF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>
                <a:solidFill>
                  <a:srgbClr val="0000FF"/>
                </a:solidFill>
              </a:rPr>
              <a:t>public void run()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	{ …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class </a:t>
            </a:r>
            <a:r>
              <a:rPr lang="en-IN" sz="1800" dirty="0" err="1" smtClean="0"/>
              <a:t>sam</a:t>
            </a:r>
            <a:endParaRPr lang="en-I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PSVM(String </a:t>
            </a:r>
            <a:r>
              <a:rPr lang="en-IN" sz="1800" dirty="0" err="1" smtClean="0"/>
              <a:t>arg</a:t>
            </a:r>
            <a:r>
              <a:rPr lang="en-IN" sz="1800" dirty="0" smtClean="0"/>
              <a:t>[])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{     </a:t>
            </a:r>
            <a:r>
              <a:rPr lang="en-IN" sz="1800" dirty="0" smtClean="0">
                <a:solidFill>
                  <a:srgbClr val="0000FF"/>
                </a:solidFill>
              </a:rPr>
              <a:t>new </a:t>
            </a:r>
            <a:r>
              <a:rPr lang="en-IN" sz="1800" dirty="0" err="1" smtClean="0">
                <a:solidFill>
                  <a:srgbClr val="0000FF"/>
                </a:solidFill>
              </a:rPr>
              <a:t>NewThread</a:t>
            </a:r>
            <a:r>
              <a:rPr lang="en-IN" sz="1800" dirty="0" smtClean="0">
                <a:solidFill>
                  <a:srgbClr val="0000FF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…    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293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Extending “Thread”:</a:t>
            </a:r>
          </a:p>
          <a:p>
            <a:pPr lvl="1"/>
            <a:r>
              <a:rPr lang="en-IN" dirty="0"/>
              <a:t>C</a:t>
            </a:r>
            <a:r>
              <a:rPr lang="en-IN" dirty="0" smtClean="0"/>
              <a:t>reate </a:t>
            </a:r>
            <a:r>
              <a:rPr lang="en-IN" dirty="0"/>
              <a:t>a new class that extends </a:t>
            </a:r>
            <a:r>
              <a:rPr lang="en-IN" b="1" dirty="0" smtClean="0"/>
              <a:t>Thread</a:t>
            </a:r>
          </a:p>
          <a:p>
            <a:pPr lvl="1"/>
            <a:r>
              <a:rPr lang="en-IN" dirty="0"/>
              <a:t>The extending class must override the </a:t>
            </a:r>
            <a:r>
              <a:rPr lang="en-IN" b="1" dirty="0"/>
              <a:t>run( ) </a:t>
            </a:r>
            <a:r>
              <a:rPr lang="en-IN" dirty="0" smtClean="0"/>
              <a:t>method – Run point of the Thread</a:t>
            </a:r>
          </a:p>
          <a:p>
            <a:pPr lvl="1"/>
            <a:r>
              <a:rPr lang="en-IN" dirty="0" smtClean="0"/>
              <a:t>Called using</a:t>
            </a:r>
            <a:r>
              <a:rPr lang="en-IN" b="1" dirty="0" smtClean="0"/>
              <a:t> start()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7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class </a:t>
            </a:r>
            <a:r>
              <a:rPr lang="en-IN" sz="1800" dirty="0" err="1" smtClean="0"/>
              <a:t>NewThread</a:t>
            </a:r>
            <a:r>
              <a:rPr lang="en-IN" sz="1800" dirty="0" smtClean="0"/>
              <a:t> </a:t>
            </a:r>
            <a:r>
              <a:rPr lang="en-IN" sz="1800" dirty="0" smtClean="0">
                <a:solidFill>
                  <a:srgbClr val="0000FF"/>
                </a:solidFill>
              </a:rPr>
              <a:t>extends Thread</a:t>
            </a:r>
            <a:r>
              <a:rPr lang="en-IN" sz="1800" dirty="0" smtClean="0"/>
              <a:t>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err="1" smtClean="0"/>
              <a:t>NewThread</a:t>
            </a:r>
            <a:r>
              <a:rPr lang="en-IN" sz="1800" dirty="0" smtClean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	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>
                <a:solidFill>
                  <a:srgbClr val="0000FF"/>
                </a:solidFill>
              </a:rPr>
              <a:t>super(“Demo Thread”);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>
                <a:solidFill>
                  <a:srgbClr val="0000FF"/>
                </a:solidFill>
              </a:rPr>
              <a:t>	</a:t>
            </a:r>
            <a:r>
              <a:rPr lang="en-IN" sz="1800" dirty="0" smtClean="0">
                <a:solidFill>
                  <a:srgbClr val="0000FF"/>
                </a:solidFill>
              </a:rPr>
              <a:t>start();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>
                <a:solidFill>
                  <a:srgbClr val="0000FF"/>
                </a:solidFill>
              </a:rPr>
              <a:t>public void run()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	{ …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class </a:t>
            </a:r>
            <a:r>
              <a:rPr lang="en-IN" sz="1800" dirty="0" err="1" smtClean="0"/>
              <a:t>sam</a:t>
            </a:r>
            <a:endParaRPr lang="en-IN" sz="1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PSVM(String </a:t>
            </a:r>
            <a:r>
              <a:rPr lang="en-IN" sz="1800" dirty="0" err="1" smtClean="0"/>
              <a:t>arg</a:t>
            </a:r>
            <a:r>
              <a:rPr lang="en-IN" sz="1800" dirty="0" smtClean="0"/>
              <a:t>[])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{     </a:t>
            </a:r>
            <a:r>
              <a:rPr lang="en-IN" sz="1800" dirty="0" smtClean="0">
                <a:solidFill>
                  <a:srgbClr val="0000FF"/>
                </a:solidFill>
              </a:rPr>
              <a:t>new </a:t>
            </a:r>
            <a:r>
              <a:rPr lang="en-IN" sz="1800" dirty="0" err="1" smtClean="0">
                <a:solidFill>
                  <a:srgbClr val="0000FF"/>
                </a:solidFill>
              </a:rPr>
              <a:t>NewThread</a:t>
            </a:r>
            <a:r>
              <a:rPr lang="en-IN" sz="1800" dirty="0" smtClean="0">
                <a:solidFill>
                  <a:srgbClr val="0000FF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…    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752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16D0-6B39-44B7-98CE-4946AEA807B3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Thread Model</a:t>
            </a:r>
          </a:p>
          <a:p>
            <a:r>
              <a:rPr lang="en-IN" dirty="0" smtClean="0"/>
              <a:t>Main Thread</a:t>
            </a:r>
          </a:p>
          <a:p>
            <a:r>
              <a:rPr lang="en-IN" dirty="0" smtClean="0"/>
              <a:t>Creating single and multiple threads</a:t>
            </a:r>
          </a:p>
          <a:p>
            <a:r>
              <a:rPr lang="en-IN" dirty="0" smtClean="0"/>
              <a:t>Thread Priorities</a:t>
            </a:r>
          </a:p>
          <a:p>
            <a:r>
              <a:rPr lang="en-IN" dirty="0" smtClean="0"/>
              <a:t>Synchronization</a:t>
            </a:r>
          </a:p>
          <a:p>
            <a:r>
              <a:rPr lang="en-IN" dirty="0" smtClean="0"/>
              <a:t>Inter-thread Communication</a:t>
            </a:r>
          </a:p>
          <a:p>
            <a:r>
              <a:rPr lang="en-IN" dirty="0" smtClean="0"/>
              <a:t>Suspending, Resuming and Stopping threads</a:t>
            </a:r>
          </a:p>
          <a:p>
            <a:r>
              <a:rPr lang="en-IN" smtClean="0"/>
              <a:t>Using </a:t>
            </a:r>
            <a:r>
              <a:rPr lang="en-IN" smtClean="0"/>
              <a:t>Multithreading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Multiple Threads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50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class </a:t>
            </a:r>
            <a:r>
              <a:rPr lang="en-IN" sz="1800" dirty="0" err="1" smtClean="0"/>
              <a:t>NewThread</a:t>
            </a:r>
            <a:r>
              <a:rPr lang="en-IN" sz="1800" dirty="0" smtClean="0"/>
              <a:t> </a:t>
            </a:r>
            <a:r>
              <a:rPr lang="en-IN" sz="1800" dirty="0" smtClean="0">
                <a:solidFill>
                  <a:srgbClr val="0000FF"/>
                </a:solidFill>
              </a:rPr>
              <a:t>implements Runnable</a:t>
            </a:r>
            <a:r>
              <a:rPr lang="en-IN" sz="1800" dirty="0" smtClean="0"/>
              <a:t>    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	</a:t>
            </a:r>
            <a:r>
              <a:rPr lang="en-IN" sz="1800" dirty="0" smtClean="0">
                <a:solidFill>
                  <a:srgbClr val="0000FF"/>
                </a:solidFill>
              </a:rPr>
              <a:t>Thread 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>
                <a:solidFill>
                  <a:srgbClr val="0000FF"/>
                </a:solidFill>
              </a:rPr>
              <a:t>	</a:t>
            </a:r>
            <a:r>
              <a:rPr lang="en-IN" sz="1800" dirty="0" smtClean="0">
                <a:solidFill>
                  <a:srgbClr val="0000FF"/>
                </a:solidFill>
              </a:rPr>
              <a:t>String name;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err="1" smtClean="0"/>
              <a:t>NewThread</a:t>
            </a:r>
            <a:r>
              <a:rPr lang="en-IN" sz="1800" dirty="0" smtClean="0"/>
              <a:t>(String 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	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/>
              <a:t>name=n;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>
                <a:solidFill>
                  <a:srgbClr val="0000FF"/>
                </a:solidFill>
              </a:rPr>
              <a:t>t=new Thread (this, name);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>
                <a:solidFill>
                  <a:srgbClr val="0000FF"/>
                </a:solidFill>
              </a:rPr>
              <a:t>	</a:t>
            </a:r>
            <a:r>
              <a:rPr lang="en-IN" sz="1800" dirty="0" err="1" smtClean="0">
                <a:solidFill>
                  <a:srgbClr val="0000FF"/>
                </a:solidFill>
              </a:rPr>
              <a:t>t.start</a:t>
            </a:r>
            <a:r>
              <a:rPr lang="en-IN" sz="1800" dirty="0" smtClean="0">
                <a:solidFill>
                  <a:srgbClr val="0000FF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>
                <a:solidFill>
                  <a:srgbClr val="0000FF"/>
                </a:solidFill>
              </a:rPr>
              <a:t>public void run()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	{ …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 smtClean="0"/>
              <a:t>}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715000" y="1600200"/>
            <a:ext cx="3072938" cy="4575048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274320" indent="-274320" algn="l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 2"/>
              <a:buNone/>
            </a:pPr>
            <a:r>
              <a:rPr lang="en-IN" sz="1800" dirty="0" smtClean="0"/>
              <a:t>class </a:t>
            </a:r>
            <a:r>
              <a:rPr lang="en-IN" sz="1800" dirty="0" err="1" smtClean="0"/>
              <a:t>sam</a:t>
            </a:r>
            <a:endParaRPr lang="en-IN" sz="1800" dirty="0" smtClean="0"/>
          </a:p>
          <a:p>
            <a:pPr marL="0" indent="0">
              <a:lnSpc>
                <a:spcPct val="120000"/>
              </a:lnSpc>
              <a:buFont typeface="Wingdings 2"/>
              <a:buNone/>
            </a:pPr>
            <a:r>
              <a:rPr lang="en-IN" sz="1800" dirty="0" smtClean="0"/>
              <a:t>{</a:t>
            </a:r>
          </a:p>
          <a:p>
            <a:pPr marL="0" indent="0">
              <a:lnSpc>
                <a:spcPct val="120000"/>
              </a:lnSpc>
              <a:buFont typeface="Wingdings 2"/>
              <a:buNone/>
            </a:pPr>
            <a:r>
              <a:rPr lang="en-IN" sz="1800" dirty="0" smtClean="0"/>
              <a:t>PSVM(String </a:t>
            </a:r>
            <a:r>
              <a:rPr lang="en-IN" sz="1800" dirty="0" err="1" smtClean="0"/>
              <a:t>arg</a:t>
            </a:r>
            <a:r>
              <a:rPr lang="en-IN" sz="1800" dirty="0" smtClean="0"/>
              <a:t>[])</a:t>
            </a:r>
          </a:p>
          <a:p>
            <a:pPr marL="0" indent="0">
              <a:lnSpc>
                <a:spcPct val="120000"/>
              </a:lnSpc>
              <a:buFont typeface="Wingdings 2"/>
              <a:buNone/>
            </a:pPr>
            <a:r>
              <a:rPr lang="en-IN" sz="1800" dirty="0" smtClean="0"/>
              <a:t>{     </a:t>
            </a:r>
          </a:p>
          <a:p>
            <a:pPr marL="0" indent="0">
              <a:lnSpc>
                <a:spcPct val="120000"/>
              </a:lnSpc>
              <a:buFont typeface="Wingdings 2"/>
              <a:buNone/>
            </a:pPr>
            <a:r>
              <a:rPr lang="en-IN" sz="1800" dirty="0" smtClean="0">
                <a:solidFill>
                  <a:srgbClr val="0000FF"/>
                </a:solidFill>
              </a:rPr>
              <a:t>new </a:t>
            </a:r>
            <a:r>
              <a:rPr lang="en-IN" sz="1800" dirty="0" err="1" smtClean="0">
                <a:solidFill>
                  <a:srgbClr val="0000FF"/>
                </a:solidFill>
              </a:rPr>
              <a:t>NewThread</a:t>
            </a:r>
            <a:r>
              <a:rPr lang="en-IN" sz="1800" dirty="0" smtClean="0">
                <a:solidFill>
                  <a:srgbClr val="0000FF"/>
                </a:solidFill>
              </a:rPr>
              <a:t>(“one”);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>
                <a:solidFill>
                  <a:srgbClr val="0000FF"/>
                </a:solidFill>
              </a:rPr>
              <a:t>new </a:t>
            </a:r>
            <a:r>
              <a:rPr lang="en-IN" sz="1800" dirty="0" err="1">
                <a:solidFill>
                  <a:srgbClr val="0000FF"/>
                </a:solidFill>
              </a:rPr>
              <a:t>NewThread</a:t>
            </a:r>
            <a:r>
              <a:rPr lang="en-IN" sz="1800" dirty="0" smtClean="0">
                <a:solidFill>
                  <a:srgbClr val="0000FF"/>
                </a:solidFill>
              </a:rPr>
              <a:t>(“two”);</a:t>
            </a:r>
            <a:endParaRPr lang="en-IN" sz="18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>
                <a:solidFill>
                  <a:srgbClr val="0000FF"/>
                </a:solidFill>
              </a:rPr>
              <a:t>new </a:t>
            </a:r>
            <a:r>
              <a:rPr lang="en-IN" sz="1800" dirty="0" err="1">
                <a:solidFill>
                  <a:srgbClr val="0000FF"/>
                </a:solidFill>
              </a:rPr>
              <a:t>NewThread</a:t>
            </a:r>
            <a:r>
              <a:rPr lang="en-IN" sz="1800" dirty="0" smtClean="0">
                <a:solidFill>
                  <a:srgbClr val="0000FF"/>
                </a:solidFill>
              </a:rPr>
              <a:t>(“three”);</a:t>
            </a:r>
            <a:endParaRPr lang="en-IN" sz="18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buFont typeface="Wingdings 2"/>
              <a:buNone/>
            </a:pPr>
            <a:endParaRPr lang="en-IN" sz="1800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buFont typeface="Wingdings 2"/>
              <a:buNone/>
            </a:pPr>
            <a:r>
              <a:rPr lang="en-IN" sz="1800" dirty="0" smtClean="0"/>
              <a:t>…    </a:t>
            </a:r>
          </a:p>
          <a:p>
            <a:pPr marL="0" indent="0">
              <a:lnSpc>
                <a:spcPct val="120000"/>
              </a:lnSpc>
              <a:buFont typeface="Wingdings 2"/>
              <a:buNone/>
            </a:pPr>
            <a:r>
              <a:rPr lang="en-IN" sz="1800" dirty="0" smtClean="0"/>
              <a:t>}</a:t>
            </a:r>
          </a:p>
          <a:p>
            <a:pPr marL="0" indent="0">
              <a:lnSpc>
                <a:spcPct val="120000"/>
              </a:lnSpc>
              <a:buFont typeface="Wingdings 2"/>
              <a:buNone/>
            </a:pPr>
            <a:r>
              <a:rPr lang="en-IN" sz="1800" dirty="0"/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05400" y="1600200"/>
            <a:ext cx="0" cy="4575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isAlive</a:t>
            </a:r>
            <a:r>
              <a:rPr lang="en-IN" dirty="0" smtClean="0"/>
              <a:t>() and join()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If main() thread is required to be completed at last, make it sleep using sleep() function – Tough to imagine when other threads will be completed.</a:t>
            </a:r>
          </a:p>
          <a:p>
            <a:r>
              <a:rPr lang="en-IN" dirty="0" smtClean="0"/>
              <a:t>Hence use:</a:t>
            </a:r>
          </a:p>
          <a:p>
            <a:pPr lvl="1"/>
            <a:r>
              <a:rPr lang="en-IN" dirty="0" smtClean="0"/>
              <a:t>final </a:t>
            </a:r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 err="1" smtClean="0"/>
              <a:t>isAlive</a:t>
            </a:r>
            <a:r>
              <a:rPr lang="en-IN" dirty="0" smtClean="0"/>
              <a:t>()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US" dirty="0" smtClean="0"/>
              <a:t>returns </a:t>
            </a:r>
            <a:r>
              <a:rPr lang="en-US" b="1" dirty="0" smtClean="0"/>
              <a:t>true </a:t>
            </a:r>
            <a:r>
              <a:rPr lang="en-US" dirty="0" smtClean="0"/>
              <a:t>if the thread upon which it is called is still running</a:t>
            </a:r>
            <a:endParaRPr lang="en-IN" dirty="0" smtClean="0"/>
          </a:p>
          <a:p>
            <a:pPr lvl="1"/>
            <a:r>
              <a:rPr lang="en-IN" dirty="0" smtClean="0"/>
              <a:t>final void join()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US" dirty="0" smtClean="0"/>
              <a:t>This method waits until the thread on which it is called terminates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7150"/>
            <a:ext cx="91440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0" y="228600"/>
            <a:ext cx="2971800" cy="5334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-3750" y="5181600"/>
            <a:ext cx="3429000" cy="9144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7150"/>
            <a:ext cx="91440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0" y="228600"/>
            <a:ext cx="6781800" cy="6096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0" y="6142220"/>
            <a:ext cx="3352800" cy="381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1713" t="32292" r="43192" b="30208"/>
          <a:stretch>
            <a:fillRect/>
          </a:stretch>
        </p:blipFill>
        <p:spPr bwMode="auto">
          <a:xfrm>
            <a:off x="381000" y="304800"/>
            <a:ext cx="7620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11347" t="22917" r="29502" b="36458"/>
          <a:stretch>
            <a:fillRect/>
          </a:stretch>
        </p:blipFill>
        <p:spPr bwMode="auto">
          <a:xfrm>
            <a:off x="381000" y="3276600"/>
            <a:ext cx="769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0" y="609600"/>
            <a:ext cx="4191000" cy="8382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0" y="4724400"/>
            <a:ext cx="4191000" cy="8382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Thread Priority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by the thread scheduler to decide when each thread should be </a:t>
            </a:r>
            <a:r>
              <a:rPr lang="en-IN" dirty="0" smtClean="0"/>
              <a:t>allowed to run</a:t>
            </a:r>
          </a:p>
          <a:p>
            <a:r>
              <a:rPr lang="en-US" dirty="0" smtClean="0"/>
              <a:t>Higher-priority threads get more CPU time than lower-priority threads</a:t>
            </a:r>
          </a:p>
          <a:p>
            <a:r>
              <a:rPr lang="en-US" dirty="0" smtClean="0"/>
              <a:t>A higher-priority thread can also </a:t>
            </a:r>
            <a:r>
              <a:rPr lang="en-US" dirty="0" smtClean="0">
                <a:solidFill>
                  <a:srgbClr val="FF0000"/>
                </a:solidFill>
              </a:rPr>
              <a:t>preempt</a:t>
            </a:r>
            <a:r>
              <a:rPr lang="en-US" dirty="0" smtClean="0"/>
              <a:t> a </a:t>
            </a:r>
            <a:r>
              <a:rPr lang="en-IN" dirty="0" smtClean="0"/>
              <a:t>lower-priority one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set a thread’s priority:</a:t>
            </a:r>
          </a:p>
          <a:p>
            <a:pPr>
              <a:buNone/>
            </a:pPr>
            <a:r>
              <a:rPr lang="en-IN" dirty="0" smtClean="0"/>
              <a:t>		final void </a:t>
            </a:r>
            <a:r>
              <a:rPr lang="en-IN" dirty="0" err="1" smtClean="0"/>
              <a:t>setPriority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i="1" dirty="0" smtClean="0"/>
              <a:t>level)</a:t>
            </a:r>
            <a:endParaRPr lang="en-US" dirty="0" smtClean="0"/>
          </a:p>
          <a:p>
            <a:r>
              <a:rPr lang="en-IN" dirty="0" smtClean="0"/>
              <a:t>Level </a:t>
            </a:r>
            <a:r>
              <a:rPr lang="en-IN" dirty="0" smtClean="0">
                <a:sym typeface="Wingdings" pitchFamily="2" charset="2"/>
              </a:rPr>
              <a:t>b/w </a:t>
            </a:r>
            <a:r>
              <a:rPr lang="en-IN" dirty="0" smtClean="0"/>
              <a:t>MIN_PRIORITY(1) - MAX_PRIORITY (10)</a:t>
            </a:r>
          </a:p>
          <a:p>
            <a:r>
              <a:rPr lang="en-IN" dirty="0" smtClean="0"/>
              <a:t>NORM_PRIORITY </a:t>
            </a:r>
            <a:r>
              <a:rPr lang="en-IN" dirty="0" smtClean="0">
                <a:sym typeface="Wingdings" pitchFamily="2" charset="2"/>
              </a:rPr>
              <a:t> to bring a thread to normal default priority = 5</a:t>
            </a:r>
          </a:p>
          <a:p>
            <a:r>
              <a:rPr lang="en-IN" dirty="0" smtClean="0">
                <a:sym typeface="Wingdings" pitchFamily="2" charset="2"/>
              </a:rPr>
              <a:t>To get a </a:t>
            </a:r>
            <a:r>
              <a:rPr lang="en-US" dirty="0" smtClean="0"/>
              <a:t>thread’s priority:</a:t>
            </a:r>
          </a:p>
          <a:p>
            <a:pPr>
              <a:buNone/>
            </a:pPr>
            <a:r>
              <a:rPr lang="en-IN" dirty="0" smtClean="0"/>
              <a:t>		 final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getPriority</a:t>
            </a:r>
            <a:r>
              <a:rPr lang="en-IN" dirty="0" smtClean="0"/>
              <a:t>( 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5139" t="6250" r="18009" b="28125"/>
          <a:stretch>
            <a:fillRect/>
          </a:stretch>
        </p:blipFill>
        <p:spPr bwMode="auto">
          <a:xfrm>
            <a:off x="533400" y="304800"/>
            <a:ext cx="7543800" cy="594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914400"/>
            <a:ext cx="3657600" cy="990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 Synchronization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Used to achieve the property that:</a:t>
            </a:r>
          </a:p>
          <a:p>
            <a:pPr lvl="1"/>
            <a:r>
              <a:rPr lang="en-IN" dirty="0" smtClean="0"/>
              <a:t>Two or more threads will not access the shared resource at the same time.</a:t>
            </a:r>
          </a:p>
          <a:p>
            <a:r>
              <a:rPr lang="en-IN" dirty="0" smtClean="0"/>
              <a:t>Achieved through “Monitor” (also called semaphore)</a:t>
            </a:r>
          </a:p>
          <a:p>
            <a:r>
              <a:rPr lang="en-IN" dirty="0" smtClean="0"/>
              <a:t>A </a:t>
            </a:r>
            <a:r>
              <a:rPr lang="en-IN" i="1" dirty="0" smtClean="0"/>
              <a:t>monitor </a:t>
            </a:r>
            <a:r>
              <a:rPr lang="en-US" dirty="0" smtClean="0"/>
              <a:t>is an object that is used as a mutually exclusive lock, or </a:t>
            </a:r>
            <a:r>
              <a:rPr lang="en-US" i="1" dirty="0" err="1" smtClean="0"/>
              <a:t>mutex</a:t>
            </a:r>
            <a:endParaRPr lang="en-US" i="1" dirty="0" smtClean="0"/>
          </a:p>
          <a:p>
            <a:r>
              <a:rPr lang="en-US" dirty="0" smtClean="0"/>
              <a:t>Only one thread can </a:t>
            </a:r>
            <a:r>
              <a:rPr lang="en-US" i="1" dirty="0" smtClean="0"/>
              <a:t>own a </a:t>
            </a:r>
            <a:r>
              <a:rPr lang="en-US" dirty="0" smtClean="0"/>
              <a:t>monitor at a given time. </a:t>
            </a:r>
          </a:p>
          <a:p>
            <a:r>
              <a:rPr lang="en-US" dirty="0" smtClean="0"/>
              <a:t>When a thread acquires a lock, it is said to have </a:t>
            </a:r>
            <a:r>
              <a:rPr lang="en-US" i="1" dirty="0" smtClean="0"/>
              <a:t>entered the monitor.</a:t>
            </a:r>
          </a:p>
          <a:p>
            <a:pPr lvl="1"/>
            <a:r>
              <a:rPr lang="en-US" dirty="0" smtClean="0"/>
              <a:t>All other threads attempting to enter the locked monitor will be suspended until the first thread </a:t>
            </a:r>
            <a:r>
              <a:rPr lang="en-US" i="1" dirty="0" smtClean="0"/>
              <a:t>exits the monitor. </a:t>
            </a:r>
          </a:p>
          <a:p>
            <a:pPr lvl="1"/>
            <a:r>
              <a:rPr lang="en-US" i="1" dirty="0" smtClean="0"/>
              <a:t>These other threads are said to be waiting for the monitor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Race Condition: </a:t>
            </a:r>
          </a:p>
          <a:p>
            <a:pPr lvl="1"/>
            <a:r>
              <a:rPr lang="en-IN" dirty="0" smtClean="0"/>
              <a:t>A condition where </a:t>
            </a:r>
            <a:r>
              <a:rPr lang="en-IN" sz="2300" dirty="0" smtClean="0"/>
              <a:t>threads are racing each </a:t>
            </a:r>
            <a:r>
              <a:rPr lang="en-US" sz="2300" dirty="0" smtClean="0"/>
              <a:t>other to complete the method.</a:t>
            </a:r>
            <a:endParaRPr lang="en-IN" dirty="0" smtClean="0"/>
          </a:p>
          <a:p>
            <a:r>
              <a:rPr lang="en-IN" dirty="0" smtClean="0"/>
              <a:t>2 ways to achieve synchronization in Java:</a:t>
            </a:r>
          </a:p>
          <a:p>
            <a:pPr lvl="1"/>
            <a:r>
              <a:rPr lang="en-IN" dirty="0" smtClean="0"/>
              <a:t>Using “Synchronized” Methods</a:t>
            </a:r>
          </a:p>
          <a:p>
            <a:pPr lvl="1"/>
            <a:r>
              <a:rPr lang="en-IN" dirty="0" smtClean="0"/>
              <a:t>Using “Synchronized” statements</a:t>
            </a:r>
          </a:p>
          <a:p>
            <a:r>
              <a:rPr lang="en-IN" dirty="0" smtClean="0"/>
              <a:t>a) Using “Synchronized” Methods</a:t>
            </a:r>
          </a:p>
          <a:p>
            <a:pPr lvl="1"/>
            <a:r>
              <a:rPr lang="en-US" sz="2300" dirty="0" smtClean="0"/>
              <a:t>To enter into a “monitor”, just call a method that has been modified with the </a:t>
            </a:r>
            <a:r>
              <a:rPr lang="en-US" sz="2300" b="1" dirty="0" smtClean="0"/>
              <a:t>synchronized keyword. </a:t>
            </a:r>
          </a:p>
          <a:p>
            <a:pPr lvl="1"/>
            <a:r>
              <a:rPr lang="en-US" sz="2300" dirty="0" smtClean="0"/>
              <a:t>Provides serialized access to a method</a:t>
            </a:r>
          </a:p>
          <a:p>
            <a:pPr lvl="1"/>
            <a:r>
              <a:rPr lang="en-US" sz="2300" dirty="0" smtClean="0"/>
              <a:t>While a thread is inside a synchronized method, all other threads that try to call it have to wait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00FF"/>
                </a:solidFill>
              </a:rPr>
              <a:t>Multithreaded Programming:</a:t>
            </a:r>
          </a:p>
          <a:p>
            <a:pPr lvl="1"/>
            <a:r>
              <a:rPr lang="en-US" sz="2000" dirty="0" smtClean="0"/>
              <a:t>A multithreaded program contains </a:t>
            </a:r>
            <a:r>
              <a:rPr lang="en-US" sz="2000" dirty="0" smtClean="0">
                <a:solidFill>
                  <a:srgbClr val="FF00FF"/>
                </a:solidFill>
              </a:rPr>
              <a:t>two or more parts that can run concurrently.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Thread:</a:t>
            </a:r>
          </a:p>
          <a:p>
            <a:pPr lvl="1"/>
            <a:r>
              <a:rPr lang="en-US" sz="2000" dirty="0" smtClean="0">
                <a:solidFill>
                  <a:srgbClr val="FF00FF"/>
                </a:solidFill>
              </a:rPr>
              <a:t>Each part </a:t>
            </a:r>
            <a:r>
              <a:rPr lang="en-US" sz="2000" dirty="0" smtClean="0"/>
              <a:t>of multithreaded program is called a </a:t>
            </a:r>
            <a:r>
              <a:rPr lang="en-US" sz="2000" dirty="0" smtClean="0">
                <a:solidFill>
                  <a:srgbClr val="FF00FF"/>
                </a:solidFill>
              </a:rPr>
              <a:t>thread</a:t>
            </a:r>
          </a:p>
          <a:p>
            <a:pPr lvl="1"/>
            <a:r>
              <a:rPr lang="en-US" sz="2000" dirty="0" smtClean="0"/>
              <a:t>Each thread defines a separate path of execution.</a:t>
            </a:r>
          </a:p>
          <a:p>
            <a:r>
              <a:rPr lang="en-US" sz="2400" dirty="0" smtClean="0"/>
              <a:t>Multithreading is a specialized form of </a:t>
            </a:r>
            <a:r>
              <a:rPr lang="en-US" sz="2400" dirty="0" smtClean="0">
                <a:solidFill>
                  <a:srgbClr val="0000FF"/>
                </a:solidFill>
              </a:rPr>
              <a:t>multitasking</a:t>
            </a:r>
            <a:r>
              <a:rPr lang="en-US" sz="2400" dirty="0" smtClean="0"/>
              <a:t>; 2 types: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Process-Based</a:t>
            </a:r>
            <a:r>
              <a:rPr lang="en-US" sz="2000" dirty="0" smtClean="0"/>
              <a:t> – Many programs runs in parallel 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Thread-Based</a:t>
            </a:r>
            <a:r>
              <a:rPr lang="en-US" sz="2000" dirty="0" smtClean="0"/>
              <a:t> – A single program runs two or more task in parallel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0"/>
            <a:ext cx="4724400" cy="68580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class </a:t>
            </a:r>
            <a:r>
              <a:rPr lang="en-IN" sz="2200" dirty="0" err="1" smtClean="0"/>
              <a:t>samthread</a:t>
            </a:r>
            <a:r>
              <a:rPr lang="en-IN" sz="2200" dirty="0" smtClean="0"/>
              <a:t> implements </a:t>
            </a:r>
            <a:r>
              <a:rPr lang="en-IN" sz="2200" dirty="0" err="1" smtClean="0"/>
              <a:t>Runnable</a:t>
            </a:r>
            <a:endParaRPr lang="en-IN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Thread 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String name, word;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sam</a:t>
            </a:r>
            <a:r>
              <a:rPr lang="en-IN" sz="2200" dirty="0" smtClean="0"/>
              <a:t> s;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samthread</a:t>
            </a:r>
            <a:r>
              <a:rPr lang="en-IN" sz="2200" dirty="0" smtClean="0"/>
              <a:t>(</a:t>
            </a:r>
            <a:r>
              <a:rPr lang="en-IN" sz="2200" dirty="0" err="1" smtClean="0"/>
              <a:t>sam</a:t>
            </a:r>
            <a:r>
              <a:rPr lang="en-IN" sz="2200" dirty="0" smtClean="0"/>
              <a:t> </a:t>
            </a:r>
            <a:r>
              <a:rPr lang="en-IN" sz="2200" dirty="0" err="1" smtClean="0"/>
              <a:t>ss</a:t>
            </a:r>
            <a:r>
              <a:rPr lang="en-IN" sz="2200" dirty="0" smtClean="0"/>
              <a:t>, String w)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s=</a:t>
            </a:r>
            <a:r>
              <a:rPr lang="en-IN" sz="2200" dirty="0" err="1" smtClean="0"/>
              <a:t>ss</a:t>
            </a:r>
            <a:r>
              <a:rPr lang="en-IN" sz="22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word=w;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t=new Thread(this, “demo”);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</a:t>
            </a:r>
            <a:r>
              <a:rPr lang="en-IN" sz="2200" dirty="0" err="1" smtClean="0"/>
              <a:t>t.start</a:t>
            </a:r>
            <a:r>
              <a:rPr lang="en-IN" sz="2200" dirty="0" smtClean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public void run()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</a:t>
            </a:r>
            <a:r>
              <a:rPr lang="en-IN" sz="2200" dirty="0" err="1" smtClean="0">
                <a:solidFill>
                  <a:srgbClr val="FF0000"/>
                </a:solidFill>
              </a:rPr>
              <a:t>s.disp</a:t>
            </a:r>
            <a:r>
              <a:rPr lang="en-IN" sz="2200" dirty="0" smtClean="0">
                <a:solidFill>
                  <a:srgbClr val="FF0000"/>
                </a:solidFill>
              </a:rPr>
              <a:t>(word);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}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24400" y="0"/>
            <a:ext cx="4419600" cy="68580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class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void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disp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(String word)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{	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IN" sz="2000" dirty="0" smtClean="0">
                <a:latin typeface="Cambria" pitchFamily="18" charset="0"/>
              </a:rPr>
              <a:t>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System.out.print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("["+word);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try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{    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IN" sz="2000" dirty="0" smtClean="0">
                <a:latin typeface="Cambria" pitchFamily="18" charset="0"/>
              </a:rPr>
              <a:t>	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Thread.sleep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(1000);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   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 			catch(Exception e) { }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System.out.print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("]\n");	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}   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class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samsync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 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public static void main(String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args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[]) throws Exception {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s1=new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IN" sz="2000" dirty="0" smtClean="0">
                <a:latin typeface="Cambria" pitchFamily="18" charset="0"/>
              </a:rPr>
              <a:t>	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samthread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(s1, "hello");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samthread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(s1, "world");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samthread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(s1, “nice");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 }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066800" y="3429000"/>
            <a:ext cx="6858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9350" r="39486" b="72764"/>
          <a:stretch>
            <a:fillRect/>
          </a:stretch>
        </p:blipFill>
        <p:spPr bwMode="auto">
          <a:xfrm>
            <a:off x="1" y="57150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0"/>
            <a:ext cx="4724400" cy="68580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class </a:t>
            </a:r>
            <a:r>
              <a:rPr lang="en-IN" sz="2200" dirty="0" err="1" smtClean="0"/>
              <a:t>samthread</a:t>
            </a:r>
            <a:r>
              <a:rPr lang="en-IN" sz="2200" dirty="0" smtClean="0"/>
              <a:t> implements </a:t>
            </a:r>
            <a:r>
              <a:rPr lang="en-IN" sz="2200" dirty="0" err="1" smtClean="0"/>
              <a:t>Runnable</a:t>
            </a:r>
            <a:endParaRPr lang="en-IN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Thread 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String name, word;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sam</a:t>
            </a:r>
            <a:r>
              <a:rPr lang="en-IN" sz="2200" dirty="0" smtClean="0"/>
              <a:t> s;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samthread</a:t>
            </a:r>
            <a:r>
              <a:rPr lang="en-IN" sz="2200" dirty="0" smtClean="0"/>
              <a:t>(</a:t>
            </a:r>
            <a:r>
              <a:rPr lang="en-IN" sz="2200" dirty="0" err="1" smtClean="0"/>
              <a:t>sam</a:t>
            </a:r>
            <a:r>
              <a:rPr lang="en-IN" sz="2200" dirty="0" smtClean="0"/>
              <a:t> </a:t>
            </a:r>
            <a:r>
              <a:rPr lang="en-IN" sz="2200" dirty="0" err="1" smtClean="0"/>
              <a:t>ss</a:t>
            </a:r>
            <a:r>
              <a:rPr lang="en-IN" sz="2200" dirty="0" smtClean="0"/>
              <a:t>, String w)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s=</a:t>
            </a:r>
            <a:r>
              <a:rPr lang="en-IN" sz="2200" dirty="0" err="1" smtClean="0"/>
              <a:t>ss</a:t>
            </a:r>
            <a:r>
              <a:rPr lang="en-IN" sz="22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word=w;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t=new Thread(this, “demo”);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</a:t>
            </a:r>
            <a:r>
              <a:rPr lang="en-IN" sz="2200" dirty="0" err="1" smtClean="0"/>
              <a:t>t.start</a:t>
            </a:r>
            <a:r>
              <a:rPr lang="en-IN" sz="2200" dirty="0" smtClean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public void run()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</a:t>
            </a:r>
            <a:r>
              <a:rPr lang="en-IN" sz="2200" dirty="0" err="1" smtClean="0">
                <a:solidFill>
                  <a:srgbClr val="FF0000"/>
                </a:solidFill>
              </a:rPr>
              <a:t>s.disp</a:t>
            </a:r>
            <a:r>
              <a:rPr lang="en-IN" sz="2200" dirty="0" smtClean="0">
                <a:solidFill>
                  <a:srgbClr val="FF0000"/>
                </a:solidFill>
              </a:rPr>
              <a:t>(word);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}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24400" y="0"/>
            <a:ext cx="4419600" cy="68580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class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synchronized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void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disp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(String word)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{	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IN" sz="2000" dirty="0" smtClean="0">
                <a:latin typeface="Cambria" pitchFamily="18" charset="0"/>
              </a:rPr>
              <a:t>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System.out.print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("["+word);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try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{    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IN" sz="2000" dirty="0" smtClean="0">
                <a:latin typeface="Cambria" pitchFamily="18" charset="0"/>
              </a:rPr>
              <a:t>	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Thread.sleep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(1000);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   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 			catch(Exception e) { }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System.out.print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("]\n");	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}   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class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samsync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 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public static void main(String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args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[]) throws Exception {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s1=new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IN" sz="2000" dirty="0" smtClean="0">
                <a:latin typeface="Cambria" pitchFamily="18" charset="0"/>
              </a:rPr>
              <a:t>	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samthread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(s1, "hello");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samthread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(s1, "world");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samthread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(s1, “nice");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 }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066800" y="3429000"/>
            <a:ext cx="6858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7724" r="9857" b="72764"/>
          <a:stretch>
            <a:fillRect/>
          </a:stretch>
        </p:blipFill>
        <p:spPr bwMode="auto">
          <a:xfrm>
            <a:off x="0" y="5715000"/>
            <a:ext cx="898326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b) Using “Synchronized” statement</a:t>
            </a:r>
          </a:p>
          <a:p>
            <a:pPr lvl="1"/>
            <a:r>
              <a:rPr lang="en-IN" dirty="0" smtClean="0"/>
              <a:t>“Synchronized” keyword can be given only for those methods whose source code is available.</a:t>
            </a:r>
          </a:p>
          <a:p>
            <a:pPr lvl="1"/>
            <a:r>
              <a:rPr lang="en-IN" dirty="0" smtClean="0"/>
              <a:t>If a class/method is not created by you – cannot be added with “synchronized” keyword</a:t>
            </a:r>
          </a:p>
          <a:p>
            <a:pPr lvl="1"/>
            <a:r>
              <a:rPr lang="en-IN" dirty="0" smtClean="0"/>
              <a:t>Hence use “Synchronized” statement</a:t>
            </a:r>
          </a:p>
          <a:p>
            <a:pPr lvl="1"/>
            <a:r>
              <a:rPr lang="en-IN" dirty="0" smtClean="0"/>
              <a:t>Syntax: 		</a:t>
            </a:r>
            <a:r>
              <a:rPr lang="en-IN" sz="2300" dirty="0" smtClean="0"/>
              <a:t>synchronized(</a:t>
            </a:r>
            <a:r>
              <a:rPr lang="en-IN" sz="2300" i="1" dirty="0" smtClean="0"/>
              <a:t>object) {</a:t>
            </a:r>
          </a:p>
          <a:p>
            <a:pPr lvl="1">
              <a:buNone/>
            </a:pPr>
            <a:r>
              <a:rPr lang="en-IN" sz="2300" dirty="0" smtClean="0"/>
              <a:t>				// statements to be synchronized</a:t>
            </a:r>
          </a:p>
          <a:p>
            <a:pPr lvl="1">
              <a:buNone/>
            </a:pPr>
            <a:r>
              <a:rPr lang="en-IN" sz="2300" dirty="0" smtClean="0"/>
              <a:t>				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0"/>
            <a:ext cx="4724400" cy="685800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class </a:t>
            </a:r>
            <a:r>
              <a:rPr lang="en-IN" sz="2200" dirty="0" err="1" smtClean="0"/>
              <a:t>samthread</a:t>
            </a:r>
            <a:r>
              <a:rPr lang="en-IN" sz="2200" dirty="0" smtClean="0"/>
              <a:t> implements </a:t>
            </a:r>
            <a:r>
              <a:rPr lang="en-IN" sz="2200" dirty="0" err="1" smtClean="0"/>
              <a:t>Runnable</a:t>
            </a:r>
            <a:endParaRPr lang="en-IN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Thread 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String name, word;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sam</a:t>
            </a:r>
            <a:r>
              <a:rPr lang="en-IN" sz="2200" dirty="0" smtClean="0"/>
              <a:t> s;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samthread</a:t>
            </a:r>
            <a:r>
              <a:rPr lang="en-IN" sz="2200" dirty="0" smtClean="0"/>
              <a:t>(</a:t>
            </a:r>
            <a:r>
              <a:rPr lang="en-IN" sz="2200" dirty="0" err="1" smtClean="0"/>
              <a:t>sam</a:t>
            </a:r>
            <a:r>
              <a:rPr lang="en-IN" sz="2200" dirty="0" smtClean="0"/>
              <a:t> </a:t>
            </a:r>
            <a:r>
              <a:rPr lang="en-IN" sz="2200" dirty="0" err="1" smtClean="0"/>
              <a:t>ss</a:t>
            </a:r>
            <a:r>
              <a:rPr lang="en-IN" sz="2200" dirty="0" smtClean="0"/>
              <a:t>, String w)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s=</a:t>
            </a:r>
            <a:r>
              <a:rPr lang="en-IN" sz="2200" dirty="0" err="1" smtClean="0"/>
              <a:t>ss</a:t>
            </a:r>
            <a:r>
              <a:rPr lang="en-IN" sz="22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word=w;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t=new Thread(this, “demo”);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</a:t>
            </a:r>
            <a:r>
              <a:rPr lang="en-IN" sz="2200" dirty="0" err="1" smtClean="0"/>
              <a:t>t.start</a:t>
            </a:r>
            <a:r>
              <a:rPr lang="en-IN" sz="2200" dirty="0" smtClean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public void run()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</a:t>
            </a:r>
            <a:r>
              <a:rPr lang="en-IN" sz="2200" dirty="0" smtClean="0">
                <a:solidFill>
                  <a:srgbClr val="0000FF"/>
                </a:solidFill>
              </a:rPr>
              <a:t>synchronized(s) 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	</a:t>
            </a:r>
            <a:r>
              <a:rPr lang="en-IN" sz="2200" dirty="0" err="1" smtClean="0">
                <a:solidFill>
                  <a:srgbClr val="FF0000"/>
                </a:solidFill>
              </a:rPr>
              <a:t>s.disp</a:t>
            </a:r>
            <a:r>
              <a:rPr lang="en-IN" sz="2200" dirty="0" smtClean="0">
                <a:solidFill>
                  <a:srgbClr val="FF0000"/>
                </a:solidFill>
              </a:rPr>
              <a:t>(word);   </a:t>
            </a:r>
            <a:r>
              <a:rPr lang="en-IN" sz="2200" dirty="0" smtClean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dirty="0" smtClean="0"/>
              <a:t>}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24400" y="0"/>
            <a:ext cx="4419600" cy="68580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class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void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disp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(String word)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{	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IN" sz="2000" dirty="0" smtClean="0">
                <a:latin typeface="Cambria" pitchFamily="18" charset="0"/>
              </a:rPr>
              <a:t>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System.out.print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("["+word);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try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{    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IN" sz="2000" dirty="0" smtClean="0">
                <a:latin typeface="Cambria" pitchFamily="18" charset="0"/>
              </a:rPr>
              <a:t>	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Thread.sleep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(1000);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   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 			catch(Exception e) { }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System.out.print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("]\n");	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}   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class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samsync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 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public static void main(String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args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[]) throws Exception {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s1=new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IN" sz="2000" dirty="0" smtClean="0">
                <a:latin typeface="Cambria" pitchFamily="18" charset="0"/>
              </a:rPr>
              <a:t>	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samthread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(s1, "hello");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samthread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(s1, "world");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new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samthread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(s1, “nice");</a:t>
            </a:r>
          </a:p>
          <a:p>
            <a:pPr marL="274320" marR="0" lvl="0" indent="-274320" algn="l" defTabSz="914400" rtl="0" eaLnBrk="1" fontAlgn="auto" latinLnBrk="0" hangingPunct="1"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 }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066800" y="3429000"/>
            <a:ext cx="6858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59756" r="30884" b="10976"/>
          <a:stretch>
            <a:fillRect/>
          </a:stretch>
        </p:blipFill>
        <p:spPr bwMode="auto">
          <a:xfrm>
            <a:off x="0" y="0"/>
            <a:ext cx="795919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6. Inter-thread Communication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Used to avoid “polling” – that wastes CPU time</a:t>
            </a:r>
          </a:p>
          <a:p>
            <a:r>
              <a:rPr lang="en-IN" dirty="0" smtClean="0"/>
              <a:t>3 methods are used in inter-thread communication</a:t>
            </a:r>
          </a:p>
          <a:p>
            <a:pPr lvl="1"/>
            <a:r>
              <a:rPr lang="en-IN" dirty="0" smtClean="0"/>
              <a:t>wait( )</a:t>
            </a:r>
          </a:p>
          <a:p>
            <a:pPr lvl="1"/>
            <a:r>
              <a:rPr lang="en-IN" dirty="0" smtClean="0"/>
              <a:t>notify( )</a:t>
            </a:r>
          </a:p>
          <a:p>
            <a:pPr lvl="1"/>
            <a:r>
              <a:rPr lang="en-IN" dirty="0" err="1" smtClean="0"/>
              <a:t>notifyAll</a:t>
            </a:r>
            <a:r>
              <a:rPr lang="en-IN" dirty="0" smtClean="0"/>
              <a:t>( )</a:t>
            </a:r>
          </a:p>
          <a:p>
            <a:r>
              <a:rPr lang="en-IN" dirty="0" smtClean="0"/>
              <a:t>These methods are called only within the synchronized block/ method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 smtClean="0"/>
              <a:t>wait()</a:t>
            </a:r>
          </a:p>
          <a:p>
            <a:pPr lvl="1"/>
            <a:r>
              <a:rPr lang="en-US" sz="2000" dirty="0" smtClean="0"/>
              <a:t>Tells the calling thread to give up the monitor and go to sleep until some other thread enters the same monitor and calls </a:t>
            </a:r>
            <a:r>
              <a:rPr lang="en-US" sz="2000" b="1" dirty="0" smtClean="0"/>
              <a:t>notify( )</a:t>
            </a:r>
          </a:p>
          <a:p>
            <a:r>
              <a:rPr lang="en-US" sz="2400" b="1" dirty="0" smtClean="0"/>
              <a:t>notify( ) </a:t>
            </a:r>
          </a:p>
          <a:p>
            <a:pPr lvl="1"/>
            <a:r>
              <a:rPr lang="en-US" sz="2000" dirty="0" smtClean="0"/>
              <a:t>Wakes up a thread that called wait( ) on the same object.</a:t>
            </a:r>
          </a:p>
          <a:p>
            <a:r>
              <a:rPr lang="en-US" sz="2400" b="1" dirty="0" err="1" smtClean="0"/>
              <a:t>notifyAll</a:t>
            </a:r>
            <a:r>
              <a:rPr lang="en-US" sz="2400" b="1" dirty="0" smtClean="0"/>
              <a:t>( ) </a:t>
            </a:r>
          </a:p>
          <a:p>
            <a:pPr lvl="1"/>
            <a:r>
              <a:rPr lang="en-US" sz="2000" dirty="0" smtClean="0"/>
              <a:t>Wakes up all the threads that called wait( ) on the same object. </a:t>
            </a:r>
          </a:p>
          <a:p>
            <a:pPr lvl="1"/>
            <a:r>
              <a:rPr lang="en-US" sz="2000" dirty="0" smtClean="0"/>
              <a:t>One of the threads will be granted access.</a:t>
            </a:r>
          </a:p>
          <a:p>
            <a:r>
              <a:rPr lang="en-IN" sz="2400" i="1" dirty="0" smtClean="0">
                <a:solidFill>
                  <a:srgbClr val="0000FF"/>
                </a:solidFill>
              </a:rPr>
              <a:t>Spurious wakeup: </a:t>
            </a:r>
            <a:r>
              <a:rPr lang="en-IN" sz="2400" dirty="0" smtClean="0">
                <a:solidFill>
                  <a:srgbClr val="0000FF"/>
                </a:solidFill>
              </a:rPr>
              <a:t>A condition where, a thread which is in waiting state is waked up without notify() or </a:t>
            </a:r>
            <a:r>
              <a:rPr lang="en-IN" sz="2400" dirty="0" err="1" smtClean="0">
                <a:solidFill>
                  <a:srgbClr val="0000FF"/>
                </a:solidFill>
              </a:rPr>
              <a:t>notifyAll</a:t>
            </a:r>
            <a:r>
              <a:rPr lang="en-IN" sz="2400" dirty="0" smtClean="0">
                <a:solidFill>
                  <a:srgbClr val="0000FF"/>
                </a:solidFill>
              </a:rPr>
              <a:t>() methods</a:t>
            </a:r>
          </a:p>
          <a:p>
            <a:pPr lvl="1"/>
            <a:r>
              <a:rPr lang="en-IN" sz="2000" dirty="0" smtClean="0"/>
              <a:t>Hence, wait() should check the status of other thread before notify()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Refer program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Producer and Consumer Problem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Deadlock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435352"/>
          </a:xfrm>
        </p:spPr>
        <p:txBody>
          <a:bodyPr/>
          <a:lstStyle/>
          <a:p>
            <a:r>
              <a:rPr lang="en-IN" dirty="0"/>
              <a:t>A special type of </a:t>
            </a:r>
            <a:r>
              <a:rPr lang="en-IN" dirty="0" smtClean="0"/>
              <a:t>error that is to be avoided</a:t>
            </a:r>
          </a:p>
          <a:p>
            <a:r>
              <a:rPr lang="en-IN" dirty="0" smtClean="0"/>
              <a:t>Deadlock: </a:t>
            </a:r>
          </a:p>
          <a:p>
            <a:pPr lvl="1"/>
            <a:r>
              <a:rPr lang="en-IN" dirty="0" smtClean="0"/>
              <a:t>A situation that </a:t>
            </a:r>
            <a:r>
              <a:rPr lang="en-IN" dirty="0"/>
              <a:t>occurs when two threads have a circular dependency on a pair of </a:t>
            </a:r>
            <a:r>
              <a:rPr lang="en-IN" dirty="0" smtClean="0"/>
              <a:t>synchronized objects.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05000" y="4668981"/>
            <a:ext cx="2362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smtClean="0"/>
              <a:t>Monitor A</a:t>
            </a:r>
          </a:p>
          <a:p>
            <a:pPr algn="ctr"/>
            <a:r>
              <a:rPr lang="en-IN" dirty="0" smtClean="0"/>
              <a:t>Stores x;</a:t>
            </a:r>
          </a:p>
          <a:p>
            <a:pPr algn="ctr"/>
            <a:r>
              <a:rPr lang="en-IN" dirty="0" smtClean="0"/>
              <a:t>Read y;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57800" y="4668981"/>
            <a:ext cx="23622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smtClean="0"/>
              <a:t>Monitor B</a:t>
            </a:r>
          </a:p>
          <a:p>
            <a:pPr algn="ctr"/>
            <a:r>
              <a:rPr lang="en-IN" dirty="0" smtClean="0"/>
              <a:t>Stores y;</a:t>
            </a:r>
          </a:p>
          <a:p>
            <a:pPr algn="ctr"/>
            <a:r>
              <a:rPr lang="en-IN" dirty="0" smtClean="0"/>
              <a:t>Read x;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86100" y="3962400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9291" y="3962400"/>
            <a:ext cx="0" cy="60960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4114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Thread 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408253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Thread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17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Suspending, Resuming and Stopping Threads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final void suspend()</a:t>
            </a:r>
          </a:p>
          <a:p>
            <a:pPr lvl="1"/>
            <a:r>
              <a:rPr lang="en-IN" dirty="0" smtClean="0"/>
              <a:t>To temporarily stop the thread</a:t>
            </a:r>
          </a:p>
          <a:p>
            <a:r>
              <a:rPr lang="en-IN" dirty="0" smtClean="0"/>
              <a:t>final void resume()</a:t>
            </a:r>
          </a:p>
          <a:p>
            <a:pPr lvl="1"/>
            <a:r>
              <a:rPr lang="en-IN" dirty="0" smtClean="0"/>
              <a:t>To resume a suspended thread</a:t>
            </a:r>
          </a:p>
          <a:p>
            <a:r>
              <a:rPr lang="en-IN" dirty="0" smtClean="0"/>
              <a:t>final void stop()</a:t>
            </a:r>
          </a:p>
          <a:p>
            <a:pPr lvl="1"/>
            <a:r>
              <a:rPr lang="en-IN" dirty="0" smtClean="0"/>
              <a:t>Killing the thread. Cannot be restarted using resume()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Advantages of multithreading:</a:t>
            </a:r>
          </a:p>
          <a:p>
            <a:pPr lvl="1"/>
            <a:r>
              <a:rPr lang="en-US" sz="2300" dirty="0" smtClean="0"/>
              <a:t>Write very efficient programs that make </a:t>
            </a:r>
            <a:r>
              <a:rPr lang="en-US" sz="2300" dirty="0" smtClean="0">
                <a:solidFill>
                  <a:srgbClr val="FF0000"/>
                </a:solidFill>
              </a:rPr>
              <a:t>maximum use of </a:t>
            </a:r>
            <a:r>
              <a:rPr lang="en-IN" sz="2300" dirty="0" smtClean="0">
                <a:solidFill>
                  <a:srgbClr val="FF0000"/>
                </a:solidFill>
              </a:rPr>
              <a:t>the CPU</a:t>
            </a:r>
            <a:r>
              <a:rPr lang="en-IN" sz="2300" dirty="0" smtClean="0"/>
              <a:t>; as CPU idle time is minimum</a:t>
            </a:r>
          </a:p>
          <a:p>
            <a:pPr lvl="1"/>
            <a:r>
              <a:rPr lang="en-IN" sz="2300" dirty="0" smtClean="0"/>
              <a:t>Used in </a:t>
            </a:r>
            <a:r>
              <a:rPr lang="en-IN" sz="2300" dirty="0" smtClean="0">
                <a:solidFill>
                  <a:srgbClr val="FF0000"/>
                </a:solidFill>
              </a:rPr>
              <a:t>interactive, networked environment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“Event loop with Polling” Approach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An approach used by single-threaded model</a:t>
            </a:r>
          </a:p>
          <a:p>
            <a:pPr lvl="1"/>
            <a:r>
              <a:rPr lang="en-US" dirty="0" smtClean="0">
                <a:solidFill>
                  <a:srgbClr val="FF00FF"/>
                </a:solidFill>
              </a:rPr>
              <a:t>Single thread of control </a:t>
            </a:r>
            <a:r>
              <a:rPr lang="en-US" dirty="0" smtClean="0"/>
              <a:t>runs in an infinite loop, </a:t>
            </a:r>
            <a:r>
              <a:rPr lang="en-US" dirty="0" smtClean="0">
                <a:solidFill>
                  <a:srgbClr val="FF00FF"/>
                </a:solidFill>
              </a:rPr>
              <a:t>polling a single event queue</a:t>
            </a:r>
            <a:r>
              <a:rPr lang="en-US" dirty="0" smtClean="0"/>
              <a:t> to decide what </a:t>
            </a:r>
            <a:r>
              <a:rPr lang="en-IN" dirty="0" smtClean="0"/>
              <a:t>to do next</a:t>
            </a:r>
          </a:p>
          <a:p>
            <a:pPr lvl="1"/>
            <a:r>
              <a:rPr lang="en-IN" dirty="0" smtClean="0"/>
              <a:t>Until the first event in the queue is completed, other events will be in the queue, even if CPU is idle.</a:t>
            </a:r>
          </a:p>
          <a:p>
            <a:pPr lvl="1"/>
            <a:r>
              <a:rPr lang="en-IN" dirty="0" smtClean="0"/>
              <a:t>If that event is waiting for a resource, other events are blocked.</a:t>
            </a:r>
          </a:p>
          <a:p>
            <a:pPr lvl="1"/>
            <a:endParaRPr lang="en-IN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Java Thread Model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A70E-36A5-4DDC-B550-C7AC78B8F75F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Java thread model - </a:t>
            </a:r>
            <a:r>
              <a:rPr lang="en-US" dirty="0" smtClean="0">
                <a:solidFill>
                  <a:srgbClr val="FF00FF"/>
                </a:solidFill>
              </a:rPr>
              <a:t>main loop/polling mechanism is eliminated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One thread can pause without stopping other parts</a:t>
            </a:r>
            <a:r>
              <a:rPr lang="en-US" dirty="0" smtClean="0"/>
              <a:t> of the program</a:t>
            </a:r>
          </a:p>
          <a:p>
            <a:r>
              <a:rPr lang="en-US" dirty="0" smtClean="0"/>
              <a:t>Hence when CPU is idle, other event in the queue will be processed. Hence improving efficiency of CPU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States of a Thread (5 States)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Running</a:t>
            </a:r>
            <a:r>
              <a:rPr lang="en-IN" dirty="0" smtClean="0"/>
              <a:t> – Active in CPU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Ready to run </a:t>
            </a:r>
            <a:r>
              <a:rPr lang="en-IN" dirty="0" smtClean="0"/>
              <a:t>– Ready and waiting for CPU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Suspended</a:t>
            </a:r>
            <a:r>
              <a:rPr lang="en-IN" dirty="0" smtClean="0"/>
              <a:t> – A thread temporarily suspends its activity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Resumed</a:t>
            </a:r>
            <a:r>
              <a:rPr lang="en-IN" dirty="0" smtClean="0"/>
              <a:t> – A suspended thread to resumed to continue from where it left off.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Blocked</a:t>
            </a:r>
            <a:r>
              <a:rPr lang="en-IN" dirty="0" smtClean="0"/>
              <a:t> – A thread can be blocked </a:t>
            </a:r>
            <a:r>
              <a:rPr lang="en-US" dirty="0" smtClean="0"/>
              <a:t>when waiting for a resource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Priority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assigns to each thread a priority.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Priority determines how that thread should be treated with respect to the others</a:t>
            </a:r>
          </a:p>
          <a:p>
            <a:r>
              <a:rPr lang="en-IN" dirty="0" smtClean="0"/>
              <a:t>Thread priorities are </a:t>
            </a:r>
            <a:r>
              <a:rPr lang="en-IN" dirty="0" smtClean="0">
                <a:solidFill>
                  <a:srgbClr val="FF0000"/>
                </a:solidFill>
              </a:rPr>
              <a:t>integers</a:t>
            </a:r>
          </a:p>
          <a:p>
            <a:r>
              <a:rPr lang="en-IN" dirty="0" smtClean="0"/>
              <a:t>Priorities </a:t>
            </a:r>
            <a:r>
              <a:rPr lang="en-IN" dirty="0" smtClean="0">
                <a:solidFill>
                  <a:srgbClr val="FF0000"/>
                </a:solidFill>
              </a:rPr>
              <a:t>does not mean how fast </a:t>
            </a:r>
            <a:r>
              <a:rPr lang="en-IN" dirty="0" smtClean="0"/>
              <a:t>the thread executes, rather it </a:t>
            </a:r>
            <a:r>
              <a:rPr lang="en-US" dirty="0" smtClean="0"/>
              <a:t>is used to decide when to switch from one running thread to </a:t>
            </a:r>
            <a:r>
              <a:rPr lang="en-IN" dirty="0" smtClean="0"/>
              <a:t>the next – Context Switching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 Rules During Context Switch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A thread can voluntarily relinquish control</a:t>
            </a:r>
          </a:p>
          <a:p>
            <a:pPr lvl="1"/>
            <a:r>
              <a:rPr lang="en-US" sz="2300" dirty="0" smtClean="0"/>
              <a:t>This is done by explicitly yielding, sleeping, or blocking on pending I/O.</a:t>
            </a:r>
          </a:p>
          <a:p>
            <a:pPr lvl="1"/>
            <a:r>
              <a:rPr lang="en-US" sz="2300" dirty="0" smtClean="0"/>
              <a:t>Here, all waiting threads in queue are examined, and the highest-priority thread that is ready to run is given the CPU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A thread can be preempted by a higher-priority thread</a:t>
            </a:r>
          </a:p>
          <a:p>
            <a:pPr lvl="1"/>
            <a:r>
              <a:rPr lang="en-US" sz="2300" dirty="0" smtClean="0"/>
              <a:t>A lower-priority thread, that does not yield the processor is simply preempted by a higher-priority thread. </a:t>
            </a:r>
          </a:p>
          <a:p>
            <a:pPr lvl="1"/>
            <a:r>
              <a:rPr lang="en-US" sz="2300" dirty="0" smtClean="0"/>
              <a:t>Basically, as soon as a higher-priority thread wants to run, it does. </a:t>
            </a:r>
          </a:p>
          <a:p>
            <a:pPr lvl="1"/>
            <a:r>
              <a:rPr lang="en-US" sz="2300" dirty="0" smtClean="0"/>
              <a:t>This is called </a:t>
            </a:r>
            <a:r>
              <a:rPr lang="en-US" sz="2300" b="1" u="sng" dirty="0" smtClean="0">
                <a:solidFill>
                  <a:srgbClr val="0000FF"/>
                </a:solidFill>
              </a:rPr>
              <a:t>preemptive multitasking</a:t>
            </a:r>
            <a:endParaRPr lang="en-IN" sz="2300" b="1" u="sng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B3CB-BEBA-40BC-9828-69FB6DE863E7}" type="datetime3">
              <a:rPr lang="en-US" smtClean="0"/>
              <a:pPr/>
              <a:t>1 December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There should </a:t>
            </a:r>
            <a:r>
              <a:rPr lang="en-IN" dirty="0" smtClean="0">
                <a:solidFill>
                  <a:srgbClr val="0000FF"/>
                </a:solidFill>
              </a:rPr>
              <a:t>not be any conflict </a:t>
            </a:r>
            <a:r>
              <a:rPr lang="en-IN" dirty="0" smtClean="0"/>
              <a:t>between two threads that access the common data (data structure)</a:t>
            </a:r>
          </a:p>
          <a:p>
            <a:r>
              <a:rPr lang="en-US" dirty="0" smtClean="0"/>
              <a:t>That is, you must prevent one thread from writing data while another thread is in the middle of reading it</a:t>
            </a:r>
          </a:p>
          <a:p>
            <a:r>
              <a:rPr lang="en-US" dirty="0" smtClean="0"/>
              <a:t>Solution: </a:t>
            </a:r>
            <a:r>
              <a:rPr lang="en-US" b="1" u="sng" dirty="0" smtClean="0">
                <a:solidFill>
                  <a:srgbClr val="0000FF"/>
                </a:solidFill>
              </a:rPr>
              <a:t>“Monitor”</a:t>
            </a:r>
          </a:p>
          <a:p>
            <a:pPr lvl="1"/>
            <a:r>
              <a:rPr lang="en-IN" dirty="0" smtClean="0"/>
              <a:t>Monitor is</a:t>
            </a:r>
            <a:r>
              <a:rPr lang="en-US" dirty="0" smtClean="0"/>
              <a:t> a very small box that can hold only one thread. </a:t>
            </a:r>
          </a:p>
          <a:p>
            <a:pPr lvl="1"/>
            <a:r>
              <a:rPr lang="en-US" dirty="0" smtClean="0"/>
              <a:t>Once a thread enters a monitor, all other threads must wait until that thread exits the monitor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1215</TotalTime>
  <Words>1546</Words>
  <Application>Microsoft Office PowerPoint</Application>
  <PresentationFormat>On-screen Show (4:3)</PresentationFormat>
  <Paragraphs>422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Multithreading in Java</vt:lpstr>
      <vt:lpstr>Contents</vt:lpstr>
      <vt:lpstr>Introduction</vt:lpstr>
      <vt:lpstr>PowerPoint Presentation</vt:lpstr>
      <vt:lpstr>1. Java Thread Model</vt:lpstr>
      <vt:lpstr>States of a Thread (5 States)</vt:lpstr>
      <vt:lpstr>Thread Priority</vt:lpstr>
      <vt:lpstr>2 Rules During Context Switch</vt:lpstr>
      <vt:lpstr>Synchronization</vt:lpstr>
      <vt:lpstr>Messaging</vt:lpstr>
      <vt:lpstr>The Thread Class and the Runnable Interface</vt:lpstr>
      <vt:lpstr>PowerPoint Presentation</vt:lpstr>
      <vt:lpstr>2. The Main Thread</vt:lpstr>
      <vt:lpstr>PowerPoint Presentation</vt:lpstr>
      <vt:lpstr>PowerPoint Presentation</vt:lpstr>
      <vt:lpstr>3. Creating a Thread</vt:lpstr>
      <vt:lpstr>PowerPoint Presentation</vt:lpstr>
      <vt:lpstr>PowerPoint Presentation</vt:lpstr>
      <vt:lpstr>PowerPoint Presentation</vt:lpstr>
      <vt:lpstr>Creating Multiple Threads</vt:lpstr>
      <vt:lpstr>Using isAlive() and join()</vt:lpstr>
      <vt:lpstr>PowerPoint Presentation</vt:lpstr>
      <vt:lpstr>PowerPoint Presentation</vt:lpstr>
      <vt:lpstr>PowerPoint Presentation</vt:lpstr>
      <vt:lpstr>4. Thread Priority</vt:lpstr>
      <vt:lpstr>PowerPoint Presentation</vt:lpstr>
      <vt:lpstr>PowerPoint Presentation</vt:lpstr>
      <vt:lpstr>5. Synchronization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Inter-thread Communication</vt:lpstr>
      <vt:lpstr>PowerPoint Presentation</vt:lpstr>
      <vt:lpstr>Producer and Consumer Problem</vt:lpstr>
      <vt:lpstr>Deadlock</vt:lpstr>
      <vt:lpstr>Suspending, Resuming and Stopping Threads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STUDENT</dc:creator>
  <cp:lastModifiedBy>admin</cp:lastModifiedBy>
  <cp:revision>238</cp:revision>
  <dcterms:created xsi:type="dcterms:W3CDTF">2006-08-16T00:00:00Z</dcterms:created>
  <dcterms:modified xsi:type="dcterms:W3CDTF">2016-12-01T08:51:56Z</dcterms:modified>
</cp:coreProperties>
</file>