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0"/>
  </p:notesMasterIdLst>
  <p:sldIdLst>
    <p:sldId id="409" r:id="rId2"/>
    <p:sldId id="302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20" r:id="rId13"/>
    <p:sldId id="419" r:id="rId14"/>
    <p:sldId id="422" r:id="rId15"/>
    <p:sldId id="421" r:id="rId16"/>
    <p:sldId id="424" r:id="rId17"/>
    <p:sldId id="450" r:id="rId18"/>
    <p:sldId id="423" r:id="rId19"/>
    <p:sldId id="451" r:id="rId20"/>
    <p:sldId id="452" r:id="rId21"/>
    <p:sldId id="425" r:id="rId22"/>
    <p:sldId id="427" r:id="rId23"/>
    <p:sldId id="428" r:id="rId24"/>
    <p:sldId id="426" r:id="rId25"/>
    <p:sldId id="431" r:id="rId26"/>
    <p:sldId id="432" r:id="rId27"/>
    <p:sldId id="453" r:id="rId28"/>
    <p:sldId id="454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59" r:id="rId37"/>
    <p:sldId id="441" r:id="rId38"/>
    <p:sldId id="457" r:id="rId39"/>
    <p:sldId id="442" r:id="rId40"/>
    <p:sldId id="443" r:id="rId41"/>
    <p:sldId id="444" r:id="rId42"/>
    <p:sldId id="455" r:id="rId43"/>
    <p:sldId id="445" r:id="rId44"/>
    <p:sldId id="456" r:id="rId45"/>
    <p:sldId id="440" r:id="rId46"/>
    <p:sldId id="446" r:id="rId47"/>
    <p:sldId id="447" r:id="rId48"/>
    <p:sldId id="45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CC00FF"/>
    <a:srgbClr val="007434"/>
    <a:srgbClr val="CC0000"/>
    <a:srgbClr val="FF66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CBDD-0DA9-406A-8C1B-FCD53569FD67}" type="datetimeFigureOut">
              <a:rPr lang="en-US" smtClean="0"/>
              <a:pPr/>
              <a:t>19/Aug/2019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D3EC-5B82-486F-B28D-0553EAA0E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9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3F54-0CC5-4451-B62C-B0742E0AA516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F87D-3516-4136-9B97-D017A0C1E62E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8BDD-D1C2-456A-95A7-E39F06194BAD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17A-1D7F-4701-941A-8FBEBB36FE93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A62-127C-496D-A905-EE032F3E6E6A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0297302-75BB-4F61-B0BC-6E89A509714D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6B2-38C6-4089-964F-D482743CC5D7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5707-45EB-499C-91A9-DBD8F840D264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09C6-28E6-4848-B18D-83BD7B1997F8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3971-152E-48BA-B045-CAAC395AE262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2CE5B9A-73A0-4426-A8B1-95A944F32342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2856B47-3A99-433D-87AD-3FB1A0104C93}" type="datetime3">
              <a:rPr lang="en-US" smtClean="0"/>
              <a:pPr/>
              <a:t>19 August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800" kern="1200">
          <a:solidFill>
            <a:schemeClr val="accent3">
              <a:shade val="75000"/>
            </a:schemeClr>
          </a:solidFill>
          <a:latin typeface="Cambr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548640" indent="-274320" algn="l" rtl="0" eaLnBrk="1" latinLnBrk="0" hangingPunct="1">
        <a:lnSpc>
          <a:spcPct val="130000"/>
        </a:lnSpc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i="0" kern="1200">
          <a:solidFill>
            <a:schemeClr val="tx2"/>
          </a:solidFill>
          <a:latin typeface="Cambria" pitchFamily="18" charset="0"/>
          <a:ea typeface="+mn-ea"/>
          <a:cs typeface="+mn-cs"/>
        </a:defRPr>
      </a:lvl2pPr>
      <a:lvl3pPr marL="822960" indent="-228600" algn="l" rtl="0" eaLnBrk="1" latinLnBrk="0" hangingPunct="1">
        <a:lnSpc>
          <a:spcPct val="130000"/>
        </a:lnSpc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i="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097280" indent="-228600" algn="l" rtl="0" eaLnBrk="1" latinLnBrk="0" hangingPunct="1">
        <a:lnSpc>
          <a:spcPct val="130000"/>
        </a:lnSpc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i="0" kern="1200">
          <a:solidFill>
            <a:schemeClr val="tx2"/>
          </a:solidFill>
          <a:latin typeface="Cambria" pitchFamily="18" charset="0"/>
          <a:ea typeface="+mn-ea"/>
          <a:cs typeface="+mn-cs"/>
        </a:defRPr>
      </a:lvl4pPr>
      <a:lvl5pPr marL="1371600" indent="-228600" algn="l" rtl="0" eaLnBrk="1" latinLnBrk="0" hangingPunct="1">
        <a:lnSpc>
          <a:spcPct val="130000"/>
        </a:lnSpc>
        <a:spcBef>
          <a:spcPct val="20000"/>
        </a:spcBef>
        <a:buClr>
          <a:schemeClr val="accent5"/>
        </a:buClr>
        <a:buFontTx/>
        <a:buChar char="•"/>
        <a:defRPr kumimoji="0" sz="1800" i="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Chapter 15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Unit III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String Handling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b) String Concatenation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sz="500" dirty="0" smtClean="0"/>
          </a:p>
          <a:p>
            <a:r>
              <a:rPr lang="en-IN" sz="2400" dirty="0" smtClean="0"/>
              <a:t>Also used to create long string with “breaks”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8067" t="29167" r="34561" b="58333"/>
          <a:stretch>
            <a:fillRect/>
          </a:stretch>
        </p:blipFill>
        <p:spPr bwMode="auto">
          <a:xfrm>
            <a:off x="2057400" y="1447800"/>
            <a:ext cx="5638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8067" t="47917" r="29905" b="26042"/>
          <a:stretch>
            <a:fillRect/>
          </a:stretch>
        </p:blipFill>
        <p:spPr bwMode="auto">
          <a:xfrm>
            <a:off x="990600" y="3428999"/>
            <a:ext cx="6096000" cy="278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Concatenation with other data types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6896" t="38542" r="34407" b="53125"/>
          <a:stretch>
            <a:fillRect/>
          </a:stretch>
        </p:blipFill>
        <p:spPr bwMode="auto">
          <a:xfrm>
            <a:off x="762000" y="1676400"/>
            <a:ext cx="7000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6896" t="64584" r="43777" b="20833"/>
          <a:stretch>
            <a:fillRect/>
          </a:stretch>
        </p:blipFill>
        <p:spPr bwMode="auto">
          <a:xfrm>
            <a:off x="762000" y="3048000"/>
            <a:ext cx="4495800" cy="190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6398" t="18750" r="42021" b="39583"/>
          <a:stretch>
            <a:fillRect/>
          </a:stretch>
        </p:blipFill>
        <p:spPr bwMode="auto">
          <a:xfrm>
            <a:off x="-1" y="0"/>
            <a:ext cx="906208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c) String Conversion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>
                <a:solidFill>
                  <a:srgbClr val="CC00FF"/>
                </a:solidFill>
              </a:rPr>
              <a:t>toString</a:t>
            </a:r>
            <a:r>
              <a:rPr lang="en-IN" dirty="0" smtClean="0">
                <a:solidFill>
                  <a:srgbClr val="CC00FF"/>
                </a:solidFill>
              </a:rPr>
              <a:t>()</a:t>
            </a:r>
            <a:r>
              <a:rPr lang="en-IN" dirty="0" smtClean="0"/>
              <a:t> method</a:t>
            </a:r>
          </a:p>
          <a:p>
            <a:pPr lvl="1"/>
            <a:r>
              <a:rPr lang="en-US" dirty="0" smtClean="0"/>
              <a:t>returns a string that contains the human-readable equivalent of the value with which it is called.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6984" t="18750" r="41435" b="166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4) Character Extraction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CC00FF"/>
                </a:solidFill>
              </a:rPr>
              <a:t>1</a:t>
            </a:r>
            <a:r>
              <a:rPr lang="en-IN" sz="2000" dirty="0">
                <a:solidFill>
                  <a:srgbClr val="CC00FF"/>
                </a:solidFill>
              </a:rPr>
              <a:t>) </a:t>
            </a:r>
            <a:r>
              <a:rPr lang="en-IN" sz="2000" dirty="0" err="1" smtClean="0">
                <a:solidFill>
                  <a:srgbClr val="CC00FF"/>
                </a:solidFill>
              </a:rPr>
              <a:t>charAt</a:t>
            </a:r>
            <a:r>
              <a:rPr lang="en-IN" sz="2000" dirty="0" smtClean="0">
                <a:solidFill>
                  <a:srgbClr val="CC00FF"/>
                </a:solidFill>
              </a:rPr>
              <a:t>()- </a:t>
            </a:r>
            <a:r>
              <a:rPr lang="en-IN" sz="2000" dirty="0" smtClean="0"/>
              <a:t>Used to extract a single character at an index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>
                <a:solidFill>
                  <a:srgbClr val="CC00FF"/>
                </a:solidFill>
              </a:rPr>
              <a:t>         char </a:t>
            </a:r>
            <a:r>
              <a:rPr lang="en-IN" sz="2000" dirty="0" err="1" smtClean="0">
                <a:solidFill>
                  <a:srgbClr val="CC00FF"/>
                </a:solidFill>
              </a:rPr>
              <a:t>charAt</a:t>
            </a:r>
            <a:r>
              <a:rPr lang="en-IN" sz="2000" dirty="0" smtClean="0">
                <a:solidFill>
                  <a:srgbClr val="CC00FF"/>
                </a:solidFill>
              </a:rPr>
              <a:t>(</a:t>
            </a:r>
            <a:r>
              <a:rPr lang="en-IN" sz="2000" dirty="0" err="1" smtClean="0">
                <a:solidFill>
                  <a:srgbClr val="CC00FF"/>
                </a:solidFill>
              </a:rPr>
              <a:t>int</a:t>
            </a:r>
            <a:r>
              <a:rPr lang="en-IN" sz="2000" dirty="0" smtClean="0">
                <a:solidFill>
                  <a:srgbClr val="CC00FF"/>
                </a:solidFill>
              </a:rPr>
              <a:t> </a:t>
            </a:r>
            <a:r>
              <a:rPr lang="en-IN" sz="2000" i="1" dirty="0" smtClean="0">
                <a:solidFill>
                  <a:srgbClr val="CC00FF"/>
                </a:solidFill>
              </a:rPr>
              <a:t>where)</a:t>
            </a:r>
            <a:r>
              <a:rPr lang="en-IN" sz="2000" i="1" dirty="0" smtClean="0"/>
              <a:t> – “</a:t>
            </a:r>
            <a:r>
              <a:rPr lang="en-US" sz="2000" dirty="0" smtClean="0"/>
              <a:t>where” is the index of the character that you want to obtain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25459"/>
            <a:ext cx="5382356" cy="212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4" y="5043053"/>
            <a:ext cx="1330036" cy="69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4) Character Extraction...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CC00FF"/>
                </a:solidFill>
              </a:rPr>
              <a:t>2)</a:t>
            </a:r>
            <a:r>
              <a:rPr lang="en-US" sz="2000" dirty="0" err="1" smtClean="0">
                <a:solidFill>
                  <a:srgbClr val="CC00FF"/>
                </a:solidFill>
              </a:rPr>
              <a:t>getChars</a:t>
            </a:r>
            <a:r>
              <a:rPr lang="en-US" sz="2000" dirty="0" smtClean="0">
                <a:solidFill>
                  <a:srgbClr val="CC00FF"/>
                </a:solidFill>
              </a:rPr>
              <a:t>()- </a:t>
            </a:r>
            <a:r>
              <a:rPr lang="en-US" sz="2000" dirty="0" smtClean="0"/>
              <a:t>Used to extract more than one </a:t>
            </a:r>
            <a:r>
              <a:rPr lang="en-US" sz="2000" dirty="0" err="1" smtClean="0"/>
              <a:t>chracter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C00FF"/>
                </a:solidFill>
              </a:rPr>
              <a:t> </a:t>
            </a:r>
            <a:r>
              <a:rPr lang="en-US" sz="2000" dirty="0" smtClean="0">
                <a:solidFill>
                  <a:srgbClr val="CC00FF"/>
                </a:solidFill>
              </a:rPr>
              <a:t>    void </a:t>
            </a:r>
            <a:r>
              <a:rPr lang="en-US" sz="2000" dirty="0" err="1">
                <a:solidFill>
                  <a:srgbClr val="CC00FF"/>
                </a:solidFill>
              </a:rPr>
              <a:t>getChars</a:t>
            </a:r>
            <a:r>
              <a:rPr lang="en-US" sz="2000" dirty="0">
                <a:solidFill>
                  <a:srgbClr val="CC00FF"/>
                </a:solidFill>
              </a:rPr>
              <a:t>(</a:t>
            </a:r>
            <a:r>
              <a:rPr lang="en-US" sz="2000" dirty="0" err="1">
                <a:solidFill>
                  <a:srgbClr val="CC00FF"/>
                </a:solidFill>
              </a:rPr>
              <a:t>int</a:t>
            </a:r>
            <a:r>
              <a:rPr lang="en-US" sz="2000" dirty="0">
                <a:solidFill>
                  <a:srgbClr val="CC00FF"/>
                </a:solidFill>
              </a:rPr>
              <a:t> </a:t>
            </a:r>
            <a:r>
              <a:rPr lang="en-US" sz="2000" i="1" dirty="0" err="1">
                <a:solidFill>
                  <a:srgbClr val="CC00FF"/>
                </a:solidFill>
              </a:rPr>
              <a:t>sourceStart</a:t>
            </a:r>
            <a:r>
              <a:rPr lang="en-US" sz="2000" i="1" dirty="0">
                <a:solidFill>
                  <a:srgbClr val="CC00FF"/>
                </a:solidFill>
              </a:rPr>
              <a:t>, </a:t>
            </a:r>
            <a:r>
              <a:rPr lang="en-US" sz="2000" i="1" dirty="0" err="1">
                <a:solidFill>
                  <a:srgbClr val="CC00FF"/>
                </a:solidFill>
              </a:rPr>
              <a:t>int</a:t>
            </a:r>
            <a:r>
              <a:rPr lang="en-US" sz="2000" i="1" dirty="0">
                <a:solidFill>
                  <a:srgbClr val="CC00FF"/>
                </a:solidFill>
              </a:rPr>
              <a:t> </a:t>
            </a:r>
            <a:r>
              <a:rPr lang="en-US" sz="2000" i="1" dirty="0" err="1">
                <a:solidFill>
                  <a:srgbClr val="CC00FF"/>
                </a:solidFill>
              </a:rPr>
              <a:t>sourceEnd</a:t>
            </a:r>
            <a:r>
              <a:rPr lang="en-US" sz="2000" i="1" dirty="0">
                <a:solidFill>
                  <a:srgbClr val="CC00FF"/>
                </a:solidFill>
              </a:rPr>
              <a:t>, char target[ ], </a:t>
            </a:r>
            <a:r>
              <a:rPr lang="en-US" sz="2000" i="1" dirty="0" err="1">
                <a:solidFill>
                  <a:srgbClr val="CC00FF"/>
                </a:solidFill>
              </a:rPr>
              <a:t>int</a:t>
            </a:r>
            <a:r>
              <a:rPr lang="en-US" sz="2000" i="1" dirty="0">
                <a:solidFill>
                  <a:srgbClr val="CC00FF"/>
                </a:solidFill>
              </a:rPr>
              <a:t> </a:t>
            </a:r>
            <a:r>
              <a:rPr lang="en-US" sz="2000" i="1" dirty="0" err="1">
                <a:solidFill>
                  <a:srgbClr val="CC00FF"/>
                </a:solidFill>
              </a:rPr>
              <a:t>targetStart</a:t>
            </a:r>
            <a:r>
              <a:rPr lang="en-US" sz="2000" i="1" dirty="0">
                <a:solidFill>
                  <a:srgbClr val="CC00FF"/>
                </a:solidFill>
              </a:rPr>
              <a:t>)</a:t>
            </a:r>
          </a:p>
          <a:p>
            <a:pPr lvl="1"/>
            <a:r>
              <a:rPr lang="en-US" sz="2000" i="1" dirty="0" err="1"/>
              <a:t>sourceStart</a:t>
            </a:r>
            <a:r>
              <a:rPr lang="en-US" sz="2000" i="1" dirty="0"/>
              <a:t> </a:t>
            </a:r>
            <a:r>
              <a:rPr lang="en-US" sz="2000" i="1" dirty="0">
                <a:sym typeface="Wingdings" pitchFamily="2" charset="2"/>
              </a:rPr>
              <a:t></a:t>
            </a:r>
            <a:r>
              <a:rPr lang="en-US" sz="2000" i="1" dirty="0"/>
              <a:t> </a:t>
            </a:r>
            <a:r>
              <a:rPr lang="en-US" sz="2000" dirty="0"/>
              <a:t>index of the beginning of the substring, </a:t>
            </a:r>
          </a:p>
          <a:p>
            <a:pPr lvl="1"/>
            <a:r>
              <a:rPr lang="en-US" sz="2000" i="1" dirty="0" err="1"/>
              <a:t>sourceEnd</a:t>
            </a:r>
            <a:r>
              <a:rPr lang="en-US" sz="2000" i="1" dirty="0"/>
              <a:t>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dirty="0"/>
              <a:t>index of the ending of the </a:t>
            </a:r>
            <a:r>
              <a:rPr lang="en-US" sz="2000" dirty="0" smtClean="0"/>
              <a:t>substring</a:t>
            </a:r>
            <a:endParaRPr lang="en-US" sz="2000" dirty="0"/>
          </a:p>
          <a:p>
            <a:pPr lvl="1"/>
            <a:r>
              <a:rPr lang="en-US" sz="2000" i="1" dirty="0"/>
              <a:t>target[]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dirty="0">
                <a:sym typeface="Wingdings" pitchFamily="2" charset="2"/>
              </a:rPr>
              <a:t>char array that receives from start to end-1</a:t>
            </a:r>
          </a:p>
          <a:p>
            <a:pPr lvl="1"/>
            <a:r>
              <a:rPr lang="en-US" sz="2000" i="1" dirty="0" err="1">
                <a:sym typeface="Wingdings" pitchFamily="2" charset="2"/>
              </a:rPr>
              <a:t>Targetstart</a:t>
            </a:r>
            <a:r>
              <a:rPr lang="en-US" sz="2000" i="1" dirty="0">
                <a:sym typeface="Wingdings" pitchFamily="2" charset="2"/>
              </a:rPr>
              <a:t>  </a:t>
            </a:r>
            <a:r>
              <a:rPr lang="en-US" sz="2000" dirty="0">
                <a:sym typeface="Wingdings" pitchFamily="2" charset="2"/>
              </a:rPr>
              <a:t>starting index of target[] array</a:t>
            </a:r>
            <a:endParaRPr lang="en-IN" sz="2000" i="1" dirty="0"/>
          </a:p>
          <a:p>
            <a:endParaRPr lang="en-IN" dirty="0" smtClean="0">
              <a:solidFill>
                <a:srgbClr val="CC00FF"/>
              </a:solidFill>
            </a:endParaRPr>
          </a:p>
          <a:p>
            <a:pPr lvl="1"/>
            <a:endParaRPr lang="en-IN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05745"/>
            <a:ext cx="467178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012058"/>
            <a:ext cx="1427138" cy="69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Character Extraction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CC00FF"/>
                </a:solidFill>
              </a:rPr>
              <a:t>3)byte</a:t>
            </a:r>
            <a:r>
              <a:rPr lang="en-IN" dirty="0">
                <a:solidFill>
                  <a:srgbClr val="CC00FF"/>
                </a:solidFill>
              </a:rPr>
              <a:t>[] </a:t>
            </a:r>
            <a:r>
              <a:rPr lang="en-IN" dirty="0" err="1">
                <a:solidFill>
                  <a:srgbClr val="CC00FF"/>
                </a:solidFill>
              </a:rPr>
              <a:t>getbytes</a:t>
            </a:r>
            <a:r>
              <a:rPr lang="en-IN" dirty="0">
                <a:solidFill>
                  <a:srgbClr val="CC00FF"/>
                </a:solidFill>
              </a:rPr>
              <a:t>()</a:t>
            </a:r>
            <a:r>
              <a:rPr lang="en-IN" i="1" dirty="0"/>
              <a:t> –</a:t>
            </a:r>
            <a:r>
              <a:rPr lang="en-IN" dirty="0"/>
              <a:t> </a:t>
            </a:r>
            <a:r>
              <a:rPr lang="en-US" dirty="0"/>
              <a:t>converts  all chars to byte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CC00FF"/>
                </a:solidFill>
              </a:rPr>
              <a:t>char[] </a:t>
            </a:r>
            <a:r>
              <a:rPr lang="en-US" dirty="0" err="1">
                <a:solidFill>
                  <a:srgbClr val="CC00FF"/>
                </a:solidFill>
              </a:rPr>
              <a:t>toCharArray</a:t>
            </a:r>
            <a:r>
              <a:rPr lang="en-US" dirty="0">
                <a:solidFill>
                  <a:srgbClr val="CC00FF"/>
                </a:solidFill>
              </a:rPr>
              <a:t>() </a:t>
            </a:r>
            <a:r>
              <a:rPr lang="en-IN" i="1" dirty="0"/>
              <a:t>–</a:t>
            </a:r>
            <a:r>
              <a:rPr lang="en-IN" dirty="0"/>
              <a:t> </a:t>
            </a:r>
            <a:r>
              <a:rPr lang="en-US" dirty="0"/>
              <a:t>converts  all chars to char array</a:t>
            </a:r>
            <a:endParaRPr lang="en-US" i="1" dirty="0">
              <a:solidFill>
                <a:srgbClr val="CC00FF"/>
              </a:solidFill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51809"/>
            <a:ext cx="28003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11" y="4038600"/>
            <a:ext cx="40481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62475"/>
            <a:ext cx="11620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9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5) String Comparison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503920" cy="4572000"/>
          </a:xfrm>
        </p:spPr>
        <p:txBody>
          <a:bodyPr>
            <a:normAutofit/>
          </a:bodyPr>
          <a:lstStyle/>
          <a:p>
            <a:r>
              <a:rPr lang="en-IN" dirty="0" err="1" smtClean="0">
                <a:solidFill>
                  <a:srgbClr val="0000FF"/>
                </a:solidFill>
              </a:rPr>
              <a:t>boolean</a:t>
            </a:r>
            <a:r>
              <a:rPr lang="en-IN" dirty="0" smtClean="0">
                <a:solidFill>
                  <a:srgbClr val="0000FF"/>
                </a:solidFill>
              </a:rPr>
              <a:t> equals(Object </a:t>
            </a:r>
            <a:r>
              <a:rPr lang="en-IN" i="1" dirty="0" err="1" smtClean="0">
                <a:solidFill>
                  <a:srgbClr val="0000FF"/>
                </a:solidFill>
              </a:rPr>
              <a:t>str</a:t>
            </a:r>
            <a:r>
              <a:rPr lang="en-IN" i="1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 smtClean="0"/>
              <a:t>E.g.., String s1=“</a:t>
            </a:r>
            <a:r>
              <a:rPr lang="en-IN" dirty="0" err="1" smtClean="0"/>
              <a:t>abc</a:t>
            </a:r>
            <a:r>
              <a:rPr lang="en-IN" dirty="0" smtClean="0"/>
              <a:t>”; String s2=“xyz”; Boolean b;</a:t>
            </a:r>
          </a:p>
          <a:p>
            <a:pPr lvl="1"/>
            <a:r>
              <a:rPr lang="en-IN" dirty="0" smtClean="0"/>
              <a:t>b= s1.equals (s2);</a:t>
            </a:r>
          </a:p>
          <a:p>
            <a:r>
              <a:rPr lang="en-IN" dirty="0" err="1" smtClean="0">
                <a:solidFill>
                  <a:srgbClr val="0000FF"/>
                </a:solidFill>
              </a:rPr>
              <a:t>boolean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 err="1" smtClean="0">
                <a:solidFill>
                  <a:srgbClr val="0000FF"/>
                </a:solidFill>
              </a:rPr>
              <a:t>equalsIgnoreCase</a:t>
            </a:r>
            <a:r>
              <a:rPr lang="en-IN" dirty="0" smtClean="0">
                <a:solidFill>
                  <a:srgbClr val="0000FF"/>
                </a:solidFill>
              </a:rPr>
              <a:t>(String </a:t>
            </a:r>
            <a:r>
              <a:rPr lang="en-IN" i="1" dirty="0" err="1" smtClean="0">
                <a:solidFill>
                  <a:srgbClr val="0000FF"/>
                </a:solidFill>
              </a:rPr>
              <a:t>str</a:t>
            </a:r>
            <a:r>
              <a:rPr lang="en-IN" i="1" dirty="0" smtClean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42" y="3448050"/>
            <a:ext cx="564542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418" y="3468832"/>
            <a:ext cx="1502019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String Comparison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regionMatches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startIndex</a:t>
            </a:r>
            <a:r>
              <a:rPr lang="en-US" i="1" dirty="0">
                <a:solidFill>
                  <a:srgbClr val="0000FF"/>
                </a:solidFill>
              </a:rPr>
              <a:t>, String str2,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str2StartIndex, </a:t>
            </a:r>
            <a:r>
              <a:rPr lang="en-IN" i="1" dirty="0" err="1">
                <a:solidFill>
                  <a:srgbClr val="0000FF"/>
                </a:solidFill>
              </a:rPr>
              <a:t>int</a:t>
            </a:r>
            <a:r>
              <a:rPr lang="en-IN" i="1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numChars</a:t>
            </a:r>
            <a:r>
              <a:rPr lang="en-IN" i="1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/>
              <a:t>Compares </a:t>
            </a:r>
            <a:r>
              <a:rPr lang="en-US" sz="2300" dirty="0"/>
              <a:t>specific region inside a string with another specific </a:t>
            </a:r>
            <a:r>
              <a:rPr lang="en-IN" sz="2300" dirty="0"/>
              <a:t>region in another string.</a:t>
            </a:r>
            <a:endParaRPr lang="en-IN" dirty="0"/>
          </a:p>
          <a:p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regionMatches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ignoreCase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startIndex</a:t>
            </a:r>
            <a:r>
              <a:rPr lang="en-US" i="1" dirty="0">
                <a:solidFill>
                  <a:srgbClr val="0000FF"/>
                </a:solidFill>
              </a:rPr>
              <a:t>, String str2,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str2StartIndex, </a:t>
            </a:r>
            <a:r>
              <a:rPr lang="en-IN" i="1" dirty="0" err="1">
                <a:solidFill>
                  <a:srgbClr val="0000FF"/>
                </a:solidFill>
              </a:rPr>
              <a:t>int</a:t>
            </a:r>
            <a:r>
              <a:rPr lang="en-IN" i="1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numChars</a:t>
            </a:r>
            <a:r>
              <a:rPr lang="en-IN" i="1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/>
              <a:t>Compares </a:t>
            </a:r>
            <a:r>
              <a:rPr lang="en-US" sz="2300" dirty="0"/>
              <a:t>specific region inside a string with another specific </a:t>
            </a:r>
            <a:r>
              <a:rPr lang="en-IN" sz="2300" dirty="0"/>
              <a:t>region in another string with ignoring case.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String Constructors</a:t>
            </a:r>
          </a:p>
          <a:p>
            <a:r>
              <a:rPr lang="en-IN" dirty="0" smtClean="0"/>
              <a:t>String Functions</a:t>
            </a:r>
          </a:p>
          <a:p>
            <a:pPr lvl="1"/>
            <a:r>
              <a:rPr lang="en-IN" dirty="0" smtClean="0"/>
              <a:t>Length, Special String operations, Character Extraction</a:t>
            </a:r>
          </a:p>
          <a:p>
            <a:pPr lvl="1"/>
            <a:r>
              <a:rPr lang="en-IN" dirty="0" smtClean="0"/>
              <a:t>Comparison, Searching</a:t>
            </a:r>
          </a:p>
          <a:p>
            <a:pPr lvl="1"/>
            <a:r>
              <a:rPr lang="en-IN" dirty="0" smtClean="0"/>
              <a:t>Modifying, Changing Case</a:t>
            </a:r>
          </a:p>
          <a:p>
            <a:r>
              <a:rPr lang="en-IN" dirty="0" smtClean="0"/>
              <a:t>Additional Methods</a:t>
            </a:r>
          </a:p>
          <a:p>
            <a:r>
              <a:rPr lang="en-IN" dirty="0" smtClean="0"/>
              <a:t>String Buffer</a:t>
            </a:r>
          </a:p>
          <a:p>
            <a:r>
              <a:rPr lang="en-IN" dirty="0" smtClean="0"/>
              <a:t>String Builder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String Comparison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5" y="1801091"/>
            <a:ext cx="768368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17520"/>
            <a:ext cx="3048694" cy="56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03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5) String Comparison...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solidFill>
                  <a:srgbClr val="0000FF"/>
                </a:solidFill>
              </a:rPr>
              <a:t>boolean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 err="1" smtClean="0">
                <a:solidFill>
                  <a:srgbClr val="0000FF"/>
                </a:solidFill>
              </a:rPr>
              <a:t>startsWith</a:t>
            </a:r>
            <a:r>
              <a:rPr lang="en-IN" dirty="0" smtClean="0">
                <a:solidFill>
                  <a:srgbClr val="0000FF"/>
                </a:solidFill>
              </a:rPr>
              <a:t>(String </a:t>
            </a:r>
            <a:r>
              <a:rPr lang="en-IN" i="1" dirty="0" err="1" smtClean="0">
                <a:solidFill>
                  <a:srgbClr val="0000FF"/>
                </a:solidFill>
              </a:rPr>
              <a:t>str</a:t>
            </a:r>
            <a:r>
              <a:rPr lang="en-IN" i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IN" dirty="0" err="1" smtClean="0">
                <a:solidFill>
                  <a:srgbClr val="0000FF"/>
                </a:solidFill>
              </a:rPr>
              <a:t>boolean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dirty="0" err="1" smtClean="0">
                <a:solidFill>
                  <a:srgbClr val="0000FF"/>
                </a:solidFill>
              </a:rPr>
              <a:t>endsWith</a:t>
            </a:r>
            <a:r>
              <a:rPr lang="en-IN" dirty="0" smtClean="0">
                <a:solidFill>
                  <a:srgbClr val="0000FF"/>
                </a:solidFill>
              </a:rPr>
              <a:t>(String </a:t>
            </a:r>
            <a:r>
              <a:rPr lang="en-IN" i="1" dirty="0" err="1" smtClean="0">
                <a:solidFill>
                  <a:srgbClr val="0000FF"/>
                </a:solidFill>
              </a:rPr>
              <a:t>str</a:t>
            </a:r>
            <a:r>
              <a:rPr lang="en-IN" i="1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IN" dirty="0" smtClean="0"/>
              <a:t>Used to check whether a string is starting or ending with a suffix or prefix.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29" y="3809999"/>
            <a:ext cx="6072971" cy="261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83" y="3962400"/>
            <a:ext cx="1902069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5) String Comparison...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equals() </a:t>
            </a:r>
            <a:r>
              <a:rPr lang="en-IN" dirty="0" err="1" smtClean="0"/>
              <a:t>vs</a:t>
            </a:r>
            <a:r>
              <a:rPr lang="en-IN" dirty="0" smtClean="0"/>
              <a:t> “==”</a:t>
            </a:r>
          </a:p>
          <a:p>
            <a:pPr lvl="1"/>
            <a:r>
              <a:rPr lang="en-US" dirty="0" smtClean="0"/>
              <a:t>the equals( ) method compares the characters inside </a:t>
            </a:r>
            <a:r>
              <a:rPr lang="en-IN" dirty="0" smtClean="0"/>
              <a:t>a String object</a:t>
            </a:r>
          </a:p>
          <a:p>
            <a:pPr lvl="1"/>
            <a:r>
              <a:rPr lang="en-US" sz="2300" dirty="0" smtClean="0"/>
              <a:t>The == operator compares two object references to see whether they refer </a:t>
            </a:r>
            <a:r>
              <a:rPr lang="en-IN" sz="2300" dirty="0" smtClean="0"/>
              <a:t>to the same instance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39239" t="28125" r="23865" b="59375"/>
          <a:stretch>
            <a:fillRect/>
          </a:stretch>
        </p:blipFill>
        <p:spPr bwMode="auto">
          <a:xfrm>
            <a:off x="228600" y="4114800"/>
            <a:ext cx="7600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9239" t="56250" r="40849" b="38542"/>
          <a:stretch>
            <a:fillRect/>
          </a:stretch>
        </p:blipFill>
        <p:spPr bwMode="auto">
          <a:xfrm>
            <a:off x="4724400" y="5638800"/>
            <a:ext cx="414528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5) String Comparison...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4572000"/>
          </a:xfrm>
        </p:spPr>
        <p:txBody>
          <a:bodyPr>
            <a:normAutofit/>
          </a:bodyPr>
          <a:lstStyle/>
          <a:p>
            <a:r>
              <a:rPr lang="en-IN" sz="2400" dirty="0" err="1" smtClean="0">
                <a:solidFill>
                  <a:srgbClr val="FF00FF"/>
                </a:solidFill>
              </a:rPr>
              <a:t>int</a:t>
            </a:r>
            <a:r>
              <a:rPr lang="en-IN" sz="2400" dirty="0" smtClean="0">
                <a:solidFill>
                  <a:srgbClr val="FF00FF"/>
                </a:solidFill>
              </a:rPr>
              <a:t> </a:t>
            </a:r>
            <a:r>
              <a:rPr lang="en-IN" sz="2400" dirty="0" err="1" smtClean="0">
                <a:solidFill>
                  <a:srgbClr val="FF00FF"/>
                </a:solidFill>
              </a:rPr>
              <a:t>compareTo</a:t>
            </a:r>
            <a:r>
              <a:rPr lang="en-IN" sz="2400" dirty="0" smtClean="0">
                <a:solidFill>
                  <a:srgbClr val="FF00FF"/>
                </a:solidFill>
              </a:rPr>
              <a:t>()</a:t>
            </a:r>
          </a:p>
          <a:p>
            <a:pPr lvl="1"/>
            <a:r>
              <a:rPr lang="en-US" sz="2000" dirty="0" smtClean="0"/>
              <a:t>Identifies: </a:t>
            </a:r>
            <a:r>
              <a:rPr lang="en-US" sz="2000" i="1" dirty="0" smtClean="0"/>
              <a:t>less than, equal to, or greater than </a:t>
            </a:r>
            <a:r>
              <a:rPr lang="en-US" sz="2000" dirty="0" smtClean="0"/>
              <a:t>(based on </a:t>
            </a:r>
            <a:r>
              <a:rPr lang="en-US" sz="2000" dirty="0" err="1" smtClean="0"/>
              <a:t>ascii</a:t>
            </a:r>
            <a:r>
              <a:rPr lang="en-US" sz="2000" dirty="0" smtClean="0"/>
              <a:t> value of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character)</a:t>
            </a:r>
            <a:endParaRPr lang="en-US" sz="1800" i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7782"/>
            <a:ext cx="565186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200400"/>
            <a:ext cx="100718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6) Searching Strings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indexOf</a:t>
            </a:r>
            <a:r>
              <a:rPr lang="en-US" dirty="0" smtClean="0"/>
              <a:t>( ) </a:t>
            </a:r>
          </a:p>
          <a:p>
            <a:pPr lvl="1"/>
            <a:r>
              <a:rPr lang="en-US" dirty="0" smtClean="0"/>
              <a:t>Searches for the first occurrence of a character or substring.</a:t>
            </a:r>
          </a:p>
          <a:p>
            <a:r>
              <a:rPr lang="en-US" dirty="0" err="1" smtClean="0"/>
              <a:t>lastIndexOf</a:t>
            </a:r>
            <a:r>
              <a:rPr lang="en-US" dirty="0" smtClean="0"/>
              <a:t>( ) </a:t>
            </a:r>
          </a:p>
          <a:p>
            <a:pPr lvl="1"/>
            <a:r>
              <a:rPr lang="en-US" dirty="0" smtClean="0"/>
              <a:t>Searches for the last occurrence of a character or substring</a:t>
            </a:r>
          </a:p>
          <a:p>
            <a:r>
              <a:rPr lang="en-US" dirty="0" smtClean="0"/>
              <a:t>Various Possibilities:</a:t>
            </a:r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indexOf</a:t>
            </a:r>
            <a:r>
              <a:rPr lang="en-IN" dirty="0" smtClean="0"/>
              <a:t>(</a:t>
            </a:r>
            <a:r>
              <a:rPr lang="en-IN" dirty="0" err="1" smtClean="0">
                <a:solidFill>
                  <a:srgbClr val="FF00FF"/>
                </a:solidFill>
              </a:rPr>
              <a:t>int</a:t>
            </a:r>
            <a:r>
              <a:rPr lang="en-IN" dirty="0" smtClean="0">
                <a:solidFill>
                  <a:srgbClr val="FF00FF"/>
                </a:solidFill>
              </a:rPr>
              <a:t> </a:t>
            </a:r>
            <a:r>
              <a:rPr lang="en-IN" i="1" dirty="0" err="1" smtClean="0">
                <a:solidFill>
                  <a:srgbClr val="FF00FF"/>
                </a:solidFill>
              </a:rPr>
              <a:t>ch</a:t>
            </a:r>
            <a:r>
              <a:rPr lang="en-IN" i="1" dirty="0" smtClean="0"/>
              <a:t>);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lastIndexOf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i="1" dirty="0" err="1" smtClean="0"/>
              <a:t>ch</a:t>
            </a:r>
            <a:r>
              <a:rPr lang="en-IN" i="1" dirty="0" smtClean="0"/>
              <a:t>)</a:t>
            </a:r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indexOf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FF"/>
                </a:solidFill>
              </a:rPr>
              <a:t>String </a:t>
            </a:r>
            <a:r>
              <a:rPr lang="en-IN" i="1" dirty="0" err="1" smtClean="0">
                <a:solidFill>
                  <a:srgbClr val="FF00FF"/>
                </a:solidFill>
              </a:rPr>
              <a:t>str</a:t>
            </a:r>
            <a:r>
              <a:rPr lang="en-IN" i="1" dirty="0" smtClean="0"/>
              <a:t>);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lastIndexOf</a:t>
            </a:r>
            <a:r>
              <a:rPr lang="en-IN" dirty="0" smtClean="0"/>
              <a:t>(String </a:t>
            </a:r>
            <a:r>
              <a:rPr lang="en-IN" i="1" dirty="0" err="1" smtClean="0"/>
              <a:t>str</a:t>
            </a:r>
            <a:r>
              <a:rPr lang="en-IN" i="1" dirty="0" smtClean="0"/>
              <a:t>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i="1" dirty="0" err="1" smtClean="0">
                <a:solidFill>
                  <a:srgbClr val="FF00FF"/>
                </a:solidFill>
              </a:rPr>
              <a:t>ch</a:t>
            </a:r>
            <a:r>
              <a:rPr lang="en-US" i="1" dirty="0" smtClean="0">
                <a:solidFill>
                  <a:srgbClr val="FF00FF"/>
                </a:solidFill>
              </a:rPr>
              <a:t>, </a:t>
            </a:r>
            <a:r>
              <a:rPr lang="en-US" i="1" dirty="0" err="1" smtClean="0">
                <a:solidFill>
                  <a:srgbClr val="FF00FF"/>
                </a:solidFill>
              </a:rPr>
              <a:t>int</a:t>
            </a:r>
            <a:r>
              <a:rPr lang="en-US" i="1" dirty="0" smtClean="0">
                <a:solidFill>
                  <a:srgbClr val="FF00FF"/>
                </a:solidFill>
              </a:rPr>
              <a:t> </a:t>
            </a:r>
            <a:r>
              <a:rPr lang="en-US" i="1" dirty="0" err="1" smtClean="0">
                <a:solidFill>
                  <a:srgbClr val="FF00FF"/>
                </a:solidFill>
              </a:rPr>
              <a:t>startIndex</a:t>
            </a:r>
            <a:r>
              <a:rPr lang="en-US" i="1" dirty="0" smtClean="0"/>
              <a:t>); </a:t>
            </a:r>
            <a:r>
              <a:rPr lang="en-US" i="1" dirty="0" err="1" smtClean="0"/>
              <a:t>lastindex</a:t>
            </a:r>
            <a:r>
              <a:rPr lang="en-US" i="1" dirty="0" smtClean="0"/>
              <a:t>…</a:t>
            </a:r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indexOf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FF"/>
                </a:solidFill>
              </a:rPr>
              <a:t>String </a:t>
            </a:r>
            <a:r>
              <a:rPr lang="en-IN" i="1" dirty="0" err="1" smtClean="0">
                <a:solidFill>
                  <a:srgbClr val="FF00FF"/>
                </a:solidFill>
              </a:rPr>
              <a:t>str</a:t>
            </a:r>
            <a:r>
              <a:rPr lang="en-IN" i="1" dirty="0" smtClean="0">
                <a:solidFill>
                  <a:srgbClr val="FF00FF"/>
                </a:solidFill>
              </a:rPr>
              <a:t>, </a:t>
            </a:r>
            <a:r>
              <a:rPr lang="en-IN" i="1" dirty="0" err="1" smtClean="0">
                <a:solidFill>
                  <a:srgbClr val="FF00FF"/>
                </a:solidFill>
              </a:rPr>
              <a:t>int</a:t>
            </a:r>
            <a:r>
              <a:rPr lang="en-IN" i="1" dirty="0" smtClean="0">
                <a:solidFill>
                  <a:srgbClr val="FF00FF"/>
                </a:solidFill>
              </a:rPr>
              <a:t> </a:t>
            </a:r>
            <a:r>
              <a:rPr lang="en-IN" i="1" dirty="0" err="1" smtClean="0">
                <a:solidFill>
                  <a:srgbClr val="FF00FF"/>
                </a:solidFill>
              </a:rPr>
              <a:t>startIndex</a:t>
            </a:r>
            <a:r>
              <a:rPr lang="en-IN" i="1" dirty="0" smtClean="0"/>
              <a:t>); </a:t>
            </a:r>
            <a:r>
              <a:rPr lang="en-IN" i="1" dirty="0" err="1" smtClean="0"/>
              <a:t>lastindex</a:t>
            </a:r>
            <a:r>
              <a:rPr lang="en-IN" i="1" dirty="0" smtClean="0"/>
              <a:t>...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7) Modifying a String- Substring()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572000"/>
          </a:xfrm>
        </p:spPr>
        <p:txBody>
          <a:bodyPr/>
          <a:lstStyle/>
          <a:p>
            <a:r>
              <a:rPr lang="en-IN" dirty="0" smtClean="0"/>
              <a:t>Use a separate copy of the String, or copy into a </a:t>
            </a:r>
            <a:r>
              <a:rPr lang="en-IN" dirty="0" err="1" smtClean="0"/>
              <a:t>StringBuffer</a:t>
            </a:r>
            <a:r>
              <a:rPr lang="en-IN" dirty="0" smtClean="0"/>
              <a:t> or </a:t>
            </a:r>
            <a:r>
              <a:rPr lang="en-IN" dirty="0" err="1" smtClean="0"/>
              <a:t>StringBuilder</a:t>
            </a:r>
            <a:endParaRPr lang="en-IN" dirty="0" smtClean="0"/>
          </a:p>
          <a:p>
            <a:r>
              <a:rPr lang="en-IN" dirty="0" smtClean="0"/>
              <a:t>Take a separate copy of it by using: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String substring(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startIndex</a:t>
            </a:r>
            <a:r>
              <a:rPr lang="en-IN" i="1" dirty="0" smtClean="0">
                <a:solidFill>
                  <a:srgbClr val="FF0000"/>
                </a:solidFill>
              </a:rPr>
              <a:t>)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ym typeface="Wingdings" pitchFamily="2" charset="2"/>
              </a:rPr>
              <a:t> returns a </a:t>
            </a:r>
            <a:r>
              <a:rPr lang="en-US" dirty="0" smtClean="0"/>
              <a:t>substring that begins at </a:t>
            </a:r>
            <a:r>
              <a:rPr lang="en-US" i="1" dirty="0" err="1" smtClean="0"/>
              <a:t>startIndex</a:t>
            </a:r>
            <a:r>
              <a:rPr lang="en-US" i="1" dirty="0" smtClean="0"/>
              <a:t> and runs to the end of the invoking string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String substring(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startIndex</a:t>
            </a:r>
            <a:r>
              <a:rPr lang="en-IN" i="1" dirty="0" smtClean="0">
                <a:solidFill>
                  <a:srgbClr val="FF0000"/>
                </a:solidFill>
              </a:rPr>
              <a:t>, </a:t>
            </a:r>
            <a:r>
              <a:rPr lang="en-IN" i="1" dirty="0" err="1" smtClean="0">
                <a:solidFill>
                  <a:srgbClr val="FF0000"/>
                </a:solidFill>
              </a:rPr>
              <a:t>int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endIndex</a:t>
            </a:r>
            <a:r>
              <a:rPr lang="en-IN" i="1" dirty="0" smtClean="0">
                <a:solidFill>
                  <a:srgbClr val="FF0000"/>
                </a:solidFill>
              </a:rPr>
              <a:t>)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ym typeface="Wingdings" pitchFamily="2" charset="2"/>
              </a:rPr>
              <a:t> returns a substring from </a:t>
            </a:r>
            <a:r>
              <a:rPr lang="en-IN" i="1" dirty="0" err="1" smtClean="0">
                <a:sym typeface="Wingdings" pitchFamily="2" charset="2"/>
              </a:rPr>
              <a:t>startIndex</a:t>
            </a:r>
            <a:r>
              <a:rPr lang="en-IN" dirty="0" smtClean="0">
                <a:sym typeface="Wingdings" pitchFamily="2" charset="2"/>
              </a:rPr>
              <a:t> until the previous char of </a:t>
            </a:r>
            <a:r>
              <a:rPr lang="en-IN" i="1" dirty="0" err="1" smtClean="0">
                <a:sym typeface="Wingdings" pitchFamily="2" charset="2"/>
              </a:rPr>
              <a:t>endIndex</a:t>
            </a:r>
            <a:endParaRPr lang="en-IN" i="1" dirty="0" smtClean="0">
              <a:sym typeface="Wingdings" pitchFamily="2" charset="2"/>
            </a:endParaRPr>
          </a:p>
          <a:p>
            <a:pPr lvl="1"/>
            <a:endParaRPr lang="en-IN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76800"/>
            <a:ext cx="5331563" cy="156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368589"/>
            <a:ext cx="1785440" cy="64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7) Modifying a String- </a:t>
            </a:r>
            <a:r>
              <a:rPr lang="en-IN" dirty="0" err="1" smtClean="0"/>
              <a:t>concat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following methods are used: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concat</a:t>
            </a:r>
            <a:r>
              <a:rPr lang="en-US" dirty="0" smtClean="0">
                <a:solidFill>
                  <a:srgbClr val="0000FF"/>
                </a:solidFill>
              </a:rPr>
              <a:t>( ) </a:t>
            </a:r>
            <a:r>
              <a:rPr lang="en-US" dirty="0" smtClean="0"/>
              <a:t>– </a:t>
            </a:r>
            <a:r>
              <a:rPr lang="en-IN" dirty="0" smtClean="0"/>
              <a:t>concatenate two strings and returns as string object; s1.concat(s2) </a:t>
            </a:r>
            <a:r>
              <a:rPr lang="en-IN" dirty="0" smtClean="0">
                <a:sym typeface="Wingdings" pitchFamily="2" charset="2"/>
              </a:rPr>
              <a:t> s1s2</a:t>
            </a: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276600"/>
            <a:ext cx="554440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27" y="5334000"/>
            <a:ext cx="437388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7) Modifying a </a:t>
            </a:r>
            <a:r>
              <a:rPr lang="en-IN" dirty="0" smtClean="0"/>
              <a:t>String- replace()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replace( ) </a:t>
            </a:r>
          </a:p>
          <a:p>
            <a:pPr lvl="2"/>
            <a:r>
              <a:rPr lang="en-IN" dirty="0">
                <a:solidFill>
                  <a:srgbClr val="0000FF"/>
                </a:solidFill>
              </a:rPr>
              <a:t>String replace(char </a:t>
            </a:r>
            <a:r>
              <a:rPr lang="en-IN" i="1" dirty="0">
                <a:solidFill>
                  <a:srgbClr val="0000FF"/>
                </a:solidFill>
              </a:rPr>
              <a:t>original, char replacement</a:t>
            </a:r>
            <a:r>
              <a:rPr lang="en-IN" dirty="0">
                <a:solidFill>
                  <a:srgbClr val="0000FF"/>
                </a:solidFill>
              </a:rPr>
              <a:t>) </a:t>
            </a:r>
            <a:r>
              <a:rPr lang="en-IN" dirty="0"/>
              <a:t>– replaces all occurrences of original char as replacement char</a:t>
            </a:r>
          </a:p>
          <a:p>
            <a:pPr lvl="2"/>
            <a:r>
              <a:rPr lang="en-IN" dirty="0">
                <a:solidFill>
                  <a:srgbClr val="0000FF"/>
                </a:solidFill>
              </a:rPr>
              <a:t>String replace(</a:t>
            </a:r>
            <a:r>
              <a:rPr lang="en-IN" dirty="0" err="1">
                <a:solidFill>
                  <a:srgbClr val="0000FF"/>
                </a:solidFill>
              </a:rPr>
              <a:t>CharSequence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>
                <a:solidFill>
                  <a:srgbClr val="0000FF"/>
                </a:solidFill>
              </a:rPr>
              <a:t>original, </a:t>
            </a:r>
            <a:r>
              <a:rPr lang="en-IN" i="1" dirty="0" err="1">
                <a:solidFill>
                  <a:srgbClr val="0000FF"/>
                </a:solidFill>
              </a:rPr>
              <a:t>CharSequence</a:t>
            </a:r>
            <a:r>
              <a:rPr lang="en-IN" i="1" dirty="0">
                <a:solidFill>
                  <a:srgbClr val="0000FF"/>
                </a:solidFill>
              </a:rPr>
              <a:t> replacement</a:t>
            </a:r>
            <a:r>
              <a:rPr lang="en-IN" dirty="0">
                <a:solidFill>
                  <a:srgbClr val="0000FF"/>
                </a:solidFill>
              </a:rPr>
              <a:t>) </a:t>
            </a:r>
            <a:r>
              <a:rPr lang="en-IN" dirty="0"/>
              <a:t>– replaces all sequence of occurrences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2" y="3886200"/>
            <a:ext cx="526025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588" y="5024437"/>
            <a:ext cx="3747012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91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7) Modifying a </a:t>
            </a:r>
            <a:r>
              <a:rPr lang="en-IN" dirty="0" smtClean="0"/>
              <a:t>String-trim()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0000FF"/>
                </a:solidFill>
              </a:rPr>
              <a:t>trim( )</a:t>
            </a:r>
            <a:r>
              <a:rPr lang="en-US" dirty="0"/>
              <a:t> – removes any leading or trailing white spaces.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97515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38255"/>
            <a:ext cx="383573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38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8) Data Conversion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err="1" smtClean="0">
                <a:solidFill>
                  <a:srgbClr val="0000FF"/>
                </a:solidFill>
              </a:rPr>
              <a:t>valueOf</a:t>
            </a:r>
            <a:r>
              <a:rPr lang="en-IN" b="1" dirty="0" smtClean="0">
                <a:solidFill>
                  <a:srgbClr val="0000FF"/>
                </a:solidFill>
              </a:rPr>
              <a:t>( )</a:t>
            </a:r>
          </a:p>
          <a:p>
            <a:pPr lvl="1"/>
            <a:r>
              <a:rPr lang="en-IN" dirty="0" smtClean="0"/>
              <a:t>Converts </a:t>
            </a:r>
            <a:r>
              <a:rPr lang="en-US" dirty="0" smtClean="0"/>
              <a:t>data from its internal format into a human-readable form</a:t>
            </a:r>
          </a:p>
          <a:p>
            <a:pPr lvl="1"/>
            <a:r>
              <a:rPr lang="en-US" sz="2300" dirty="0" smtClean="0"/>
              <a:t>Called when a string representation of some other type of data is needed. E.g.., While concatenation – </a:t>
            </a:r>
            <a:r>
              <a:rPr lang="en-US" sz="2300" dirty="0" err="1" smtClean="0">
                <a:solidFill>
                  <a:srgbClr val="0000FF"/>
                </a:solidFill>
              </a:rPr>
              <a:t>toString</a:t>
            </a:r>
            <a:r>
              <a:rPr lang="en-US" sz="2300" dirty="0" smtClean="0">
                <a:solidFill>
                  <a:srgbClr val="0000FF"/>
                </a:solidFill>
              </a:rPr>
              <a:t>() </a:t>
            </a:r>
            <a:r>
              <a:rPr lang="en-US" sz="2300" dirty="0" smtClean="0"/>
              <a:t>is hence called</a:t>
            </a:r>
            <a:endParaRPr lang="en-US" dirty="0" smtClean="0"/>
          </a:p>
          <a:p>
            <a:r>
              <a:rPr lang="en-IN" sz="2800" dirty="0" smtClean="0"/>
              <a:t>Methods:</a:t>
            </a:r>
          </a:p>
          <a:p>
            <a:pPr lvl="1"/>
            <a:r>
              <a:rPr lang="en-IN" sz="2300" dirty="0" smtClean="0"/>
              <a:t>static String </a:t>
            </a:r>
            <a:r>
              <a:rPr lang="en-IN" sz="2300" dirty="0" err="1" smtClean="0"/>
              <a:t>valueOf</a:t>
            </a:r>
            <a:r>
              <a:rPr lang="en-IN" sz="2300" dirty="0" smtClean="0"/>
              <a:t>(double </a:t>
            </a:r>
            <a:r>
              <a:rPr lang="en-IN" sz="2300" i="1" dirty="0" smtClean="0"/>
              <a:t>num)</a:t>
            </a:r>
          </a:p>
          <a:p>
            <a:pPr lvl="1"/>
            <a:r>
              <a:rPr lang="en-IN" sz="2300" dirty="0" smtClean="0"/>
              <a:t>static String </a:t>
            </a:r>
            <a:r>
              <a:rPr lang="en-IN" sz="2300" dirty="0" err="1" smtClean="0"/>
              <a:t>valueOf</a:t>
            </a:r>
            <a:r>
              <a:rPr lang="en-IN" sz="2300" dirty="0" smtClean="0"/>
              <a:t>(long </a:t>
            </a:r>
            <a:r>
              <a:rPr lang="en-IN" sz="2300" i="1" dirty="0" smtClean="0"/>
              <a:t>num)</a:t>
            </a:r>
          </a:p>
          <a:p>
            <a:pPr lvl="1"/>
            <a:r>
              <a:rPr lang="en-IN" sz="2300" dirty="0" smtClean="0"/>
              <a:t>static String </a:t>
            </a:r>
            <a:r>
              <a:rPr lang="en-IN" sz="2300" dirty="0" err="1" smtClean="0"/>
              <a:t>valueOf</a:t>
            </a:r>
            <a:r>
              <a:rPr lang="en-IN" sz="2300" dirty="0" smtClean="0"/>
              <a:t>(Object </a:t>
            </a:r>
            <a:r>
              <a:rPr lang="en-IN" sz="2300" i="1" dirty="0" smtClean="0"/>
              <a:t>ob)</a:t>
            </a:r>
          </a:p>
          <a:p>
            <a:pPr lvl="1"/>
            <a:r>
              <a:rPr lang="en-IN" sz="2300" dirty="0" smtClean="0"/>
              <a:t>static String </a:t>
            </a:r>
            <a:r>
              <a:rPr lang="en-IN" sz="2300" dirty="0" err="1" smtClean="0"/>
              <a:t>valueOf</a:t>
            </a:r>
            <a:r>
              <a:rPr lang="en-IN" sz="2300" dirty="0" smtClean="0"/>
              <a:t>(char </a:t>
            </a:r>
            <a:r>
              <a:rPr lang="en-IN" sz="2300" i="1" dirty="0" smtClean="0"/>
              <a:t>chars[ ])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string is a sequence of characters</a:t>
            </a:r>
          </a:p>
          <a:p>
            <a:r>
              <a:rPr lang="en-US" dirty="0" smtClean="0"/>
              <a:t>String is NOT a character array (as like in C/C++)</a:t>
            </a:r>
          </a:p>
          <a:p>
            <a:r>
              <a:rPr lang="en-US" dirty="0" smtClean="0"/>
              <a:t>Java implements strings as objects of type </a:t>
            </a:r>
            <a:r>
              <a:rPr lang="en-US" b="1" dirty="0" smtClean="0"/>
              <a:t>String.</a:t>
            </a:r>
          </a:p>
          <a:p>
            <a:r>
              <a:rPr lang="en-US" b="1" dirty="0" smtClean="0"/>
              <a:t>“String”</a:t>
            </a:r>
            <a:r>
              <a:rPr lang="en-US" dirty="0" smtClean="0"/>
              <a:t> restriction:</a:t>
            </a:r>
          </a:p>
          <a:p>
            <a:pPr lvl="1"/>
            <a:r>
              <a:rPr lang="en-US" sz="2300" dirty="0" smtClean="0"/>
              <a:t>Each time you need an altered version of an existing string, a new </a:t>
            </a:r>
            <a:r>
              <a:rPr lang="en-US" sz="2300" b="1" dirty="0" smtClean="0"/>
              <a:t>String object is created </a:t>
            </a:r>
            <a:r>
              <a:rPr lang="en-IN" sz="2300" dirty="0" smtClean="0"/>
              <a:t>that contains the modifications</a:t>
            </a:r>
          </a:p>
          <a:p>
            <a:r>
              <a:rPr lang="en-IN" dirty="0" smtClean="0"/>
              <a:t>But, this has been overcome in </a:t>
            </a:r>
            <a:r>
              <a:rPr lang="en-IN" b="1" dirty="0" err="1" smtClean="0"/>
              <a:t>StringBuffer</a:t>
            </a:r>
            <a:r>
              <a:rPr lang="en-IN" b="1" dirty="0" smtClean="0"/>
              <a:t> </a:t>
            </a:r>
            <a:r>
              <a:rPr lang="en-IN" dirty="0" smtClean="0"/>
              <a:t>and </a:t>
            </a:r>
            <a:r>
              <a:rPr lang="en-IN" b="1" dirty="0" err="1" smtClean="0"/>
              <a:t>StringBuilder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9) Changing Case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toLowerCase</a:t>
            </a:r>
            <a:r>
              <a:rPr lang="en-IN" dirty="0" smtClean="0"/>
              <a:t>( )		String </a:t>
            </a:r>
            <a:r>
              <a:rPr lang="en-IN" dirty="0" err="1" smtClean="0"/>
              <a:t>toUpperCase</a:t>
            </a:r>
            <a:r>
              <a:rPr lang="en-IN" dirty="0" smtClean="0"/>
              <a:t>( )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6984" t="18750" r="34993" b="39583"/>
          <a:stretch>
            <a:fillRect/>
          </a:stretch>
        </p:blipFill>
        <p:spPr bwMode="auto">
          <a:xfrm>
            <a:off x="304800" y="2362200"/>
            <a:ext cx="8534400" cy="397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10) Additional String Methods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4615"/>
          <a:stretch>
            <a:fillRect/>
          </a:stretch>
        </p:blipFill>
        <p:spPr bwMode="auto">
          <a:xfrm>
            <a:off x="0" y="1295400"/>
            <a:ext cx="9185686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10) Additional String Methods...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295400"/>
            <a:ext cx="9144000" cy="5562600"/>
            <a:chOff x="1447800" y="1752600"/>
            <a:chExt cx="5672840" cy="414743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 t="65385"/>
            <a:stretch>
              <a:fillRect/>
            </a:stretch>
          </p:blipFill>
          <p:spPr bwMode="auto">
            <a:xfrm>
              <a:off x="1447800" y="2012430"/>
              <a:ext cx="5657850" cy="171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 b="93846"/>
            <a:stretch>
              <a:fillRect/>
            </a:stretch>
          </p:blipFill>
          <p:spPr bwMode="auto">
            <a:xfrm>
              <a:off x="1447800" y="1752600"/>
              <a:ext cx="5657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62790" y="3718810"/>
              <a:ext cx="5657850" cy="218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11) </a:t>
            </a:r>
            <a:r>
              <a:rPr lang="en-IN" dirty="0" err="1" smtClean="0"/>
              <a:t>StringBuffer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 – represents fixed-length, immutable character sequences</a:t>
            </a:r>
          </a:p>
          <a:p>
            <a:r>
              <a:rPr lang="en-US" dirty="0" err="1" smtClean="0">
                <a:solidFill>
                  <a:srgbClr val="FF00FF"/>
                </a:solidFill>
              </a:rPr>
              <a:t>StringBuffer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– represents </a:t>
            </a:r>
            <a:r>
              <a:rPr lang="en-US" dirty="0" err="1" smtClean="0">
                <a:solidFill>
                  <a:srgbClr val="FF00FF"/>
                </a:solidFill>
              </a:rPr>
              <a:t>growable</a:t>
            </a:r>
            <a:r>
              <a:rPr lang="en-US" dirty="0" smtClean="0">
                <a:solidFill>
                  <a:srgbClr val="FF00FF"/>
                </a:solidFill>
              </a:rPr>
              <a:t> and writeable character sequences</a:t>
            </a:r>
          </a:p>
          <a:p>
            <a:r>
              <a:rPr lang="en-IN" dirty="0" err="1" smtClean="0"/>
              <a:t>StringBuffer</a:t>
            </a:r>
            <a:r>
              <a:rPr lang="en-IN" dirty="0" smtClean="0"/>
              <a:t> will </a:t>
            </a:r>
            <a:r>
              <a:rPr lang="en-US" dirty="0" smtClean="0">
                <a:solidFill>
                  <a:srgbClr val="FF00FF"/>
                </a:solidFill>
              </a:rPr>
              <a:t>automatically grow to make room </a:t>
            </a:r>
            <a:r>
              <a:rPr lang="en-US" dirty="0" smtClean="0"/>
              <a:t>for such additions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StringBuffer</a:t>
            </a:r>
            <a:r>
              <a:rPr lang="en-IN" dirty="0" smtClean="0"/>
              <a:t> Constructors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StringBuffer</a:t>
            </a:r>
            <a:r>
              <a:rPr lang="en-IN" sz="2800" dirty="0" smtClean="0"/>
              <a:t>( ) – Default size = 16 characters </a:t>
            </a:r>
          </a:p>
          <a:p>
            <a:r>
              <a:rPr lang="en-IN" sz="2800" dirty="0" err="1" smtClean="0"/>
              <a:t>StringBuffer</a:t>
            </a:r>
            <a:r>
              <a:rPr lang="en-IN" sz="2800" dirty="0" smtClean="0"/>
              <a:t>(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i="1" dirty="0" smtClean="0"/>
              <a:t>size)</a:t>
            </a:r>
          </a:p>
          <a:p>
            <a:r>
              <a:rPr lang="en-IN" sz="2800" dirty="0" err="1" smtClean="0"/>
              <a:t>StringBuffer</a:t>
            </a:r>
            <a:r>
              <a:rPr lang="en-IN" sz="2800" dirty="0" smtClean="0"/>
              <a:t>(String </a:t>
            </a:r>
            <a:r>
              <a:rPr lang="en-IN" sz="2800" i="1" dirty="0" err="1" smtClean="0"/>
              <a:t>str</a:t>
            </a:r>
            <a:r>
              <a:rPr lang="en-IN" sz="2800" i="1" dirty="0" smtClean="0"/>
              <a:t>) </a:t>
            </a:r>
            <a:r>
              <a:rPr lang="en-IN" sz="2800" dirty="0" smtClean="0"/>
              <a:t>= size of </a:t>
            </a:r>
            <a:r>
              <a:rPr lang="en-IN" sz="2800" dirty="0" err="1" smtClean="0"/>
              <a:t>str</a:t>
            </a:r>
            <a:r>
              <a:rPr lang="en-IN" sz="2800" dirty="0" smtClean="0"/>
              <a:t> + 16 chars</a:t>
            </a:r>
            <a:r>
              <a:rPr lang="en-IN" sz="2800" i="1" dirty="0" smtClean="0"/>
              <a:t> </a:t>
            </a:r>
          </a:p>
          <a:p>
            <a:r>
              <a:rPr lang="en-IN" sz="2800" dirty="0" err="1" smtClean="0"/>
              <a:t>StringBuffer</a:t>
            </a:r>
            <a:r>
              <a:rPr lang="en-IN" sz="2800" dirty="0" smtClean="0"/>
              <a:t>(</a:t>
            </a:r>
            <a:r>
              <a:rPr lang="en-IN" sz="2800" dirty="0" err="1" smtClean="0"/>
              <a:t>CharSequence</a:t>
            </a:r>
            <a:r>
              <a:rPr lang="en-IN" sz="2800" dirty="0" smtClean="0"/>
              <a:t> </a:t>
            </a:r>
            <a:r>
              <a:rPr lang="en-IN" sz="2800" i="1" dirty="0" smtClean="0"/>
              <a:t>chars) </a:t>
            </a:r>
            <a:r>
              <a:rPr lang="en-IN" sz="2800" dirty="0" smtClean="0"/>
              <a:t>= size of chars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StringBuffer</a:t>
            </a:r>
            <a:r>
              <a:rPr lang="en-IN" dirty="0" smtClean="0"/>
              <a:t> Functions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length( )</a:t>
            </a:r>
          </a:p>
          <a:p>
            <a:pPr lvl="1"/>
            <a:r>
              <a:rPr lang="en-IN" dirty="0" smtClean="0"/>
              <a:t>Returns t</a:t>
            </a:r>
            <a:r>
              <a:rPr lang="en-US" dirty="0" smtClean="0"/>
              <a:t>he current length of a </a:t>
            </a:r>
            <a:r>
              <a:rPr lang="en-US" b="1" dirty="0" err="1" smtClean="0"/>
              <a:t>StringBuffer</a:t>
            </a:r>
            <a:endParaRPr lang="en-IN" dirty="0" smtClean="0"/>
          </a:p>
          <a:p>
            <a:r>
              <a:rPr lang="en-IN" dirty="0" smtClean="0"/>
              <a:t>capacity( )</a:t>
            </a:r>
          </a:p>
          <a:p>
            <a:pPr lvl="1"/>
            <a:r>
              <a:rPr lang="en-IN" dirty="0" smtClean="0"/>
              <a:t>Returns the </a:t>
            </a:r>
            <a:r>
              <a:rPr lang="en-IN" sz="2300" dirty="0" smtClean="0"/>
              <a:t>total allocated capacity of </a:t>
            </a:r>
            <a:r>
              <a:rPr lang="en-US" b="1" dirty="0" err="1" smtClean="0"/>
              <a:t>StringBuffer</a:t>
            </a:r>
            <a:endParaRPr lang="en-US" b="1" dirty="0" smtClean="0"/>
          </a:p>
          <a:p>
            <a:pPr lvl="1"/>
            <a:r>
              <a:rPr lang="en-US" dirty="0"/>
              <a:t> An empty </a:t>
            </a:r>
            <a:r>
              <a:rPr lang="en-US" dirty="0" err="1"/>
              <a:t>StringBuffer</a:t>
            </a:r>
            <a:r>
              <a:rPr lang="en-US" dirty="0"/>
              <a:t> class contains the default 16 character capacity.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number of the character increases from its current capacity, it increases the capacity by </a:t>
            </a:r>
            <a:r>
              <a:rPr lang="en-US" b="1" dirty="0" smtClean="0"/>
              <a:t>(</a:t>
            </a:r>
            <a:r>
              <a:rPr lang="en-US" b="1" dirty="0" err="1" smtClean="0"/>
              <a:t>oldcapacity</a:t>
            </a:r>
            <a:r>
              <a:rPr lang="en-US" b="1" dirty="0" smtClean="0"/>
              <a:t>*2)+2.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t="39919" r="63954" b="25800"/>
          <a:stretch/>
        </p:blipFill>
        <p:spPr bwMode="auto">
          <a:xfrm>
            <a:off x="380998" y="1524000"/>
            <a:ext cx="5931311" cy="328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3" t="66633" r="27103" b="7560"/>
          <a:stretch/>
        </p:blipFill>
        <p:spPr bwMode="auto">
          <a:xfrm>
            <a:off x="5410200" y="3854300"/>
            <a:ext cx="3556819" cy="252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55814" r="70014" b="26898"/>
          <a:stretch/>
        </p:blipFill>
        <p:spPr bwMode="auto">
          <a:xfrm>
            <a:off x="228600" y="4725629"/>
            <a:ext cx="4977581" cy="165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4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StringBuffer</a:t>
            </a:r>
            <a:r>
              <a:rPr lang="en-IN" dirty="0" smtClean="0"/>
              <a:t> Functions...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572000"/>
          </a:xfrm>
        </p:spPr>
        <p:txBody>
          <a:bodyPr>
            <a:normAutofit/>
          </a:bodyPr>
          <a:lstStyle/>
          <a:p>
            <a:r>
              <a:rPr lang="en-IN" dirty="0" err="1" smtClean="0"/>
              <a:t>ensureCapacity</a:t>
            </a:r>
            <a:r>
              <a:rPr lang="en-IN" dirty="0" smtClean="0"/>
              <a:t>( )</a:t>
            </a:r>
          </a:p>
          <a:p>
            <a:pPr lvl="1"/>
            <a:r>
              <a:rPr lang="en-US" dirty="0" smtClean="0"/>
              <a:t>Used to </a:t>
            </a:r>
            <a:r>
              <a:rPr lang="en-US" sz="2300" dirty="0" smtClean="0"/>
              <a:t>pre-allocate room for a certain number of characters after a </a:t>
            </a:r>
            <a:r>
              <a:rPr lang="en-US" sz="2300" b="1" dirty="0" err="1" smtClean="0"/>
              <a:t>StringBuffer</a:t>
            </a:r>
            <a:r>
              <a:rPr lang="en-US" sz="2300" dirty="0" smtClean="0"/>
              <a:t> has </a:t>
            </a:r>
            <a:r>
              <a:rPr lang="en-IN" sz="2300" dirty="0" smtClean="0"/>
              <a:t>been constructed</a:t>
            </a:r>
          </a:p>
          <a:p>
            <a:pPr lvl="1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00FF"/>
                </a:solidFill>
              </a:rPr>
              <a:t>		void </a:t>
            </a:r>
            <a:r>
              <a:rPr lang="en-IN" dirty="0" err="1" smtClean="0">
                <a:solidFill>
                  <a:srgbClr val="0000FF"/>
                </a:solidFill>
              </a:rPr>
              <a:t>ensureCapacity</a:t>
            </a:r>
            <a:r>
              <a:rPr lang="en-IN" dirty="0" smtClean="0">
                <a:solidFill>
                  <a:srgbClr val="0000FF"/>
                </a:solidFill>
              </a:rPr>
              <a:t>(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 err="1" smtClean="0">
                <a:solidFill>
                  <a:srgbClr val="0000FF"/>
                </a:solidFill>
              </a:rPr>
              <a:t>min</a:t>
            </a:r>
            <a:r>
              <a:rPr lang="en-IN" i="1" dirty="0" err="1" smtClean="0">
                <a:solidFill>
                  <a:srgbClr val="0000FF"/>
                </a:solidFill>
              </a:rPr>
              <a:t>_capacity</a:t>
            </a:r>
            <a:r>
              <a:rPr lang="en-IN" i="1" dirty="0" smtClean="0">
                <a:solidFill>
                  <a:srgbClr val="0000FF"/>
                </a:solidFill>
              </a:rPr>
              <a:t>)</a:t>
            </a:r>
          </a:p>
          <a:p>
            <a:endParaRPr lang="en-IN" dirty="0">
              <a:solidFill>
                <a:srgbClr val="CC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99759"/>
            <a:ext cx="4857750" cy="329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7315200" cy="327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0"/>
            <a:ext cx="38576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/>
              <a:t>StringBuffer</a:t>
            </a:r>
            <a:r>
              <a:rPr lang="en-IN" dirty="0"/>
              <a:t> Functions...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572000"/>
          </a:xfrm>
        </p:spPr>
        <p:txBody>
          <a:bodyPr/>
          <a:lstStyle/>
          <a:p>
            <a:r>
              <a:rPr lang="en-IN" dirty="0" err="1"/>
              <a:t>setLength</a:t>
            </a:r>
            <a:r>
              <a:rPr lang="en-IN" dirty="0"/>
              <a:t>( )</a:t>
            </a:r>
          </a:p>
          <a:p>
            <a:pPr lvl="1"/>
            <a:r>
              <a:rPr lang="en-US" dirty="0"/>
              <a:t>To set the length of the buffer within a </a:t>
            </a:r>
            <a:r>
              <a:rPr lang="en-US" b="1" dirty="0" err="1"/>
              <a:t>StringBuffer</a:t>
            </a:r>
            <a:r>
              <a:rPr lang="en-US" b="1" dirty="0"/>
              <a:t> object</a:t>
            </a:r>
          </a:p>
          <a:p>
            <a:pPr lvl="1">
              <a:buNone/>
            </a:pPr>
            <a:r>
              <a:rPr lang="en-IN" dirty="0"/>
              <a:t>			</a:t>
            </a:r>
            <a:r>
              <a:rPr lang="en-IN" dirty="0">
                <a:solidFill>
                  <a:srgbClr val="0000FF"/>
                </a:solidFill>
              </a:rPr>
              <a:t>void </a:t>
            </a:r>
            <a:r>
              <a:rPr lang="en-IN" dirty="0" err="1">
                <a:solidFill>
                  <a:srgbClr val="0000FF"/>
                </a:solidFill>
              </a:rPr>
              <a:t>setLength</a:t>
            </a:r>
            <a:r>
              <a:rPr lang="en-IN" dirty="0">
                <a:solidFill>
                  <a:srgbClr val="0000FF"/>
                </a:solidFill>
              </a:rPr>
              <a:t>(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i="1" dirty="0" err="1">
                <a:solidFill>
                  <a:srgbClr val="0000FF"/>
                </a:solidFill>
              </a:rPr>
              <a:t>len</a:t>
            </a:r>
            <a:r>
              <a:rPr lang="en-IN" i="1" dirty="0">
                <a:solidFill>
                  <a:srgbClr val="0000FF"/>
                </a:solidFill>
              </a:rPr>
              <a:t>)</a:t>
            </a:r>
          </a:p>
          <a:p>
            <a:pPr lvl="1">
              <a:buNone/>
            </a:pPr>
            <a:r>
              <a:rPr lang="en-IN" dirty="0">
                <a:solidFill>
                  <a:srgbClr val="CC00FF"/>
                </a:solidFill>
              </a:rPr>
              <a:t>After creating “</a:t>
            </a:r>
            <a:r>
              <a:rPr lang="en-IN" dirty="0" err="1">
                <a:solidFill>
                  <a:srgbClr val="CC00FF"/>
                </a:solidFill>
              </a:rPr>
              <a:t>sb</a:t>
            </a:r>
            <a:r>
              <a:rPr lang="en-IN" dirty="0">
                <a:solidFill>
                  <a:srgbClr val="CC00FF"/>
                </a:solidFill>
              </a:rPr>
              <a:t>” with data if length is increased, null chars will be added at the end; if length is decreased, content is truncated.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5443224" cy="24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58" y="4169568"/>
            <a:ext cx="212334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16" y="3810000"/>
            <a:ext cx="5481984" cy="232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564" y="4169568"/>
            <a:ext cx="235323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2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StringBuffer</a:t>
            </a:r>
            <a:r>
              <a:rPr lang="en-IN" dirty="0" smtClean="0"/>
              <a:t> Functions...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charAt</a:t>
            </a:r>
            <a:r>
              <a:rPr lang="en-IN" dirty="0" smtClean="0"/>
              <a:t>()</a:t>
            </a:r>
          </a:p>
          <a:p>
            <a:pPr lvl="1"/>
            <a:r>
              <a:rPr lang="en-US" dirty="0" smtClean="0"/>
              <a:t>The value of a single character can be obtained from a </a:t>
            </a:r>
            <a:r>
              <a:rPr lang="en-US" b="1" dirty="0" err="1" smtClean="0"/>
              <a:t>StringBuffer</a:t>
            </a:r>
            <a:endParaRPr lang="en-IN" sz="2300" dirty="0" smtClean="0"/>
          </a:p>
          <a:p>
            <a:r>
              <a:rPr lang="en-IN" dirty="0" err="1" smtClean="0"/>
              <a:t>setCharAt</a:t>
            </a:r>
            <a:r>
              <a:rPr lang="en-IN" dirty="0" smtClean="0"/>
              <a:t>( )</a:t>
            </a:r>
          </a:p>
          <a:p>
            <a:pPr lvl="1"/>
            <a:r>
              <a:rPr lang="en-US" dirty="0" smtClean="0"/>
              <a:t>To set the value of a character within a </a:t>
            </a:r>
            <a:r>
              <a:rPr lang="en-US" b="1" dirty="0" err="1" smtClean="0"/>
              <a:t>StringBuffer</a:t>
            </a:r>
            <a:endParaRPr lang="en-US" b="1" dirty="0" smtClean="0"/>
          </a:p>
          <a:p>
            <a:pPr lvl="1">
              <a:buNone/>
            </a:pPr>
            <a:r>
              <a:rPr lang="en-IN" dirty="0" smtClean="0"/>
              <a:t>			</a:t>
            </a:r>
            <a:r>
              <a:rPr lang="en-IN" dirty="0" smtClean="0">
                <a:solidFill>
                  <a:srgbClr val="0000FF"/>
                </a:solidFill>
              </a:rPr>
              <a:t>void </a:t>
            </a:r>
            <a:r>
              <a:rPr lang="en-IN" dirty="0" err="1" smtClean="0">
                <a:solidFill>
                  <a:srgbClr val="0000FF"/>
                </a:solidFill>
              </a:rPr>
              <a:t>setCharAt</a:t>
            </a:r>
            <a:r>
              <a:rPr lang="en-IN" dirty="0" smtClean="0">
                <a:solidFill>
                  <a:srgbClr val="0000FF"/>
                </a:solidFill>
              </a:rPr>
              <a:t>(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 smtClean="0">
                <a:solidFill>
                  <a:srgbClr val="0000FF"/>
                </a:solidFill>
              </a:rPr>
              <a:t>where</a:t>
            </a:r>
            <a:r>
              <a:rPr lang="en-IN" dirty="0" smtClean="0">
                <a:solidFill>
                  <a:srgbClr val="0000FF"/>
                </a:solidFill>
              </a:rPr>
              <a:t>, char </a:t>
            </a:r>
            <a:r>
              <a:rPr lang="en-IN" i="1" dirty="0" err="1" smtClean="0">
                <a:solidFill>
                  <a:srgbClr val="0000FF"/>
                </a:solidFill>
              </a:rPr>
              <a:t>ch</a:t>
            </a:r>
            <a:r>
              <a:rPr lang="en-IN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IN" dirty="0" err="1" smtClean="0"/>
              <a:t>getChars</a:t>
            </a:r>
            <a:r>
              <a:rPr lang="en-IN" dirty="0" smtClean="0"/>
              <a:t>( )</a:t>
            </a:r>
          </a:p>
          <a:p>
            <a:pPr lvl="1"/>
            <a:r>
              <a:rPr lang="en-US" dirty="0" smtClean="0"/>
              <a:t>copy a substring of a </a:t>
            </a:r>
            <a:r>
              <a:rPr lang="en-US" b="1" dirty="0" err="1" smtClean="0"/>
              <a:t>StringBuffer</a:t>
            </a:r>
            <a:r>
              <a:rPr lang="en-US" b="1" dirty="0" smtClean="0"/>
              <a:t> into an array</a:t>
            </a:r>
          </a:p>
          <a:p>
            <a:pPr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		void </a:t>
            </a:r>
            <a:r>
              <a:rPr lang="en-US" sz="2600" dirty="0" err="1" smtClean="0">
                <a:solidFill>
                  <a:srgbClr val="0000FF"/>
                </a:solidFill>
              </a:rPr>
              <a:t>getChars</a:t>
            </a:r>
            <a:r>
              <a:rPr lang="en-US" sz="2600" dirty="0" smtClean="0">
                <a:solidFill>
                  <a:srgbClr val="0000FF"/>
                </a:solidFill>
              </a:rPr>
              <a:t>(</a:t>
            </a:r>
            <a:r>
              <a:rPr lang="en-US" sz="2600" dirty="0" err="1" smtClean="0">
                <a:solidFill>
                  <a:srgbClr val="0000FF"/>
                </a:solidFill>
              </a:rPr>
              <a:t>int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i="1" dirty="0" err="1" smtClean="0">
                <a:solidFill>
                  <a:srgbClr val="0000FF"/>
                </a:solidFill>
              </a:rPr>
              <a:t>sourceStart</a:t>
            </a:r>
            <a:r>
              <a:rPr lang="en-US" sz="2600" i="1" dirty="0" smtClean="0">
                <a:solidFill>
                  <a:srgbClr val="0000FF"/>
                </a:solidFill>
              </a:rPr>
              <a:t>, </a:t>
            </a:r>
            <a:r>
              <a:rPr lang="en-US" sz="2600" i="1" dirty="0" err="1" smtClean="0">
                <a:solidFill>
                  <a:srgbClr val="0000FF"/>
                </a:solidFill>
              </a:rPr>
              <a:t>int</a:t>
            </a:r>
            <a:r>
              <a:rPr lang="en-US" sz="2600" i="1" dirty="0" smtClean="0">
                <a:solidFill>
                  <a:srgbClr val="0000FF"/>
                </a:solidFill>
              </a:rPr>
              <a:t> </a:t>
            </a:r>
            <a:r>
              <a:rPr lang="en-US" sz="2600" i="1" dirty="0" err="1" smtClean="0">
                <a:solidFill>
                  <a:srgbClr val="0000FF"/>
                </a:solidFill>
              </a:rPr>
              <a:t>sourceEnd</a:t>
            </a:r>
            <a:r>
              <a:rPr lang="en-US" sz="2600" i="1" dirty="0" smtClean="0">
                <a:solidFill>
                  <a:srgbClr val="0000FF"/>
                </a:solidFill>
              </a:rPr>
              <a:t>, </a:t>
            </a:r>
          </a:p>
          <a:p>
            <a:pPr>
              <a:buNone/>
            </a:pPr>
            <a:r>
              <a:rPr lang="en-US" sz="2600" i="1" dirty="0" smtClean="0">
                <a:solidFill>
                  <a:srgbClr val="0000FF"/>
                </a:solidFill>
              </a:rPr>
              <a:t>				char target[],</a:t>
            </a:r>
            <a:r>
              <a:rPr lang="en-IN" sz="2600" dirty="0" err="1" smtClean="0">
                <a:solidFill>
                  <a:srgbClr val="0000FF"/>
                </a:solidFill>
              </a:rPr>
              <a:t>int</a:t>
            </a:r>
            <a:r>
              <a:rPr lang="en-IN" sz="2600" dirty="0" smtClean="0">
                <a:solidFill>
                  <a:srgbClr val="0000FF"/>
                </a:solidFill>
              </a:rPr>
              <a:t> </a:t>
            </a:r>
            <a:r>
              <a:rPr lang="en-IN" sz="2600" i="1" dirty="0" err="1" smtClean="0">
                <a:solidFill>
                  <a:srgbClr val="0000FF"/>
                </a:solidFill>
              </a:rPr>
              <a:t>targetStart</a:t>
            </a:r>
            <a:r>
              <a:rPr lang="en-IN" sz="2600" i="1" dirty="0" smtClean="0">
                <a:solidFill>
                  <a:srgbClr val="0000FF"/>
                </a:solidFill>
              </a:rPr>
              <a:t>)</a:t>
            </a:r>
            <a:endParaRPr lang="en-IN" sz="26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String Constructors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String s = new String(); </a:t>
            </a:r>
            <a:r>
              <a:rPr lang="en-IN" dirty="0" smtClean="0"/>
              <a:t>- Creates an empty string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String s = new String(“value”); </a:t>
            </a:r>
            <a:r>
              <a:rPr lang="en-IN" dirty="0" smtClean="0"/>
              <a:t>- Creates a string with “value”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String s = new String(char </a:t>
            </a:r>
            <a:r>
              <a:rPr lang="en-IN" dirty="0" err="1" smtClean="0">
                <a:solidFill>
                  <a:srgbClr val="0000FF"/>
                </a:solidFill>
              </a:rPr>
              <a:t>ch</a:t>
            </a:r>
            <a:r>
              <a:rPr lang="en-IN" dirty="0" smtClean="0">
                <a:solidFill>
                  <a:srgbClr val="0000FF"/>
                </a:solidFill>
              </a:rPr>
              <a:t>[]); </a:t>
            </a:r>
            <a:r>
              <a:rPr lang="en-IN" dirty="0" smtClean="0"/>
              <a:t>- with character array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String s = new String(char </a:t>
            </a:r>
            <a:r>
              <a:rPr lang="en-IN" dirty="0" err="1" smtClean="0">
                <a:solidFill>
                  <a:srgbClr val="0000FF"/>
                </a:solidFill>
              </a:rPr>
              <a:t>ch</a:t>
            </a:r>
            <a:r>
              <a:rPr lang="en-IN" dirty="0" smtClean="0">
                <a:solidFill>
                  <a:srgbClr val="0000FF"/>
                </a:solidFill>
              </a:rPr>
              <a:t>[], </a:t>
            </a:r>
            <a:r>
              <a:rPr lang="en-IN" dirty="0" err="1" smtClean="0">
                <a:solidFill>
                  <a:srgbClr val="0000FF"/>
                </a:solidFill>
              </a:rPr>
              <a:t>int</a:t>
            </a:r>
            <a:r>
              <a:rPr lang="en-IN" dirty="0" smtClean="0">
                <a:solidFill>
                  <a:srgbClr val="0000FF"/>
                </a:solidFill>
              </a:rPr>
              <a:t> </a:t>
            </a:r>
            <a:r>
              <a:rPr lang="en-IN" i="1" dirty="0" err="1" smtClean="0">
                <a:solidFill>
                  <a:srgbClr val="0000FF"/>
                </a:solidFill>
              </a:rPr>
              <a:t>startIndex</a:t>
            </a:r>
            <a:r>
              <a:rPr lang="en-IN" i="1" dirty="0" smtClean="0">
                <a:solidFill>
                  <a:srgbClr val="0000FF"/>
                </a:solidFill>
              </a:rPr>
              <a:t>, </a:t>
            </a:r>
            <a:r>
              <a:rPr lang="en-IN" i="1" dirty="0" err="1" smtClean="0">
                <a:solidFill>
                  <a:srgbClr val="0000FF"/>
                </a:solidFill>
              </a:rPr>
              <a:t>int</a:t>
            </a:r>
            <a:r>
              <a:rPr lang="en-IN" i="1" dirty="0" smtClean="0">
                <a:solidFill>
                  <a:srgbClr val="0000FF"/>
                </a:solidFill>
              </a:rPr>
              <a:t> </a:t>
            </a:r>
            <a:r>
              <a:rPr lang="en-IN" i="1" dirty="0" err="1" smtClean="0">
                <a:solidFill>
                  <a:srgbClr val="0000FF"/>
                </a:solidFill>
              </a:rPr>
              <a:t>numChars</a:t>
            </a:r>
            <a:r>
              <a:rPr lang="en-IN" dirty="0" smtClean="0">
                <a:solidFill>
                  <a:srgbClr val="0000FF"/>
                </a:solidFill>
              </a:rPr>
              <a:t>); </a:t>
            </a:r>
            <a:r>
              <a:rPr lang="en-IN" dirty="0" smtClean="0"/>
              <a:t>- </a:t>
            </a:r>
            <a:r>
              <a:rPr lang="en-US" dirty="0" err="1" smtClean="0"/>
              <a:t>subrange</a:t>
            </a:r>
            <a:r>
              <a:rPr lang="en-US" dirty="0" smtClean="0"/>
              <a:t> of a character array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String s = new String(String s1); </a:t>
            </a:r>
            <a:r>
              <a:rPr lang="en-IN" dirty="0" smtClean="0"/>
              <a:t>- with other string object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StringBuffer</a:t>
            </a:r>
            <a:r>
              <a:rPr lang="en-IN" dirty="0" smtClean="0"/>
              <a:t> Functions...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append()</a:t>
            </a:r>
          </a:p>
          <a:p>
            <a:pPr lvl="1"/>
            <a:r>
              <a:rPr lang="en-US" dirty="0" smtClean="0"/>
              <a:t>concatenates the string representation of any other type of data to a </a:t>
            </a:r>
            <a:r>
              <a:rPr lang="en-US" b="1" dirty="0" err="1" smtClean="0"/>
              <a:t>StringBuffer</a:t>
            </a:r>
            <a:endParaRPr lang="en-US" b="1" dirty="0" smtClean="0"/>
          </a:p>
          <a:p>
            <a:pPr lvl="3">
              <a:buNone/>
            </a:pPr>
            <a:r>
              <a:rPr lang="en-IN" sz="2100" dirty="0" err="1" smtClean="0">
                <a:solidFill>
                  <a:srgbClr val="0000FF"/>
                </a:solidFill>
              </a:rPr>
              <a:t>StringBuffer</a:t>
            </a:r>
            <a:r>
              <a:rPr lang="en-IN" sz="2100" dirty="0" smtClean="0">
                <a:solidFill>
                  <a:srgbClr val="0000FF"/>
                </a:solidFill>
              </a:rPr>
              <a:t> append(String </a:t>
            </a:r>
            <a:r>
              <a:rPr lang="en-IN" sz="2100" i="1" dirty="0" err="1" smtClean="0">
                <a:solidFill>
                  <a:srgbClr val="0000FF"/>
                </a:solidFill>
              </a:rPr>
              <a:t>str</a:t>
            </a:r>
            <a:r>
              <a:rPr lang="en-IN" sz="2100" i="1" dirty="0" smtClean="0">
                <a:solidFill>
                  <a:srgbClr val="0000FF"/>
                </a:solidFill>
              </a:rPr>
              <a:t>)</a:t>
            </a:r>
          </a:p>
          <a:p>
            <a:pPr lvl="3">
              <a:buNone/>
            </a:pPr>
            <a:r>
              <a:rPr lang="en-IN" sz="2100" dirty="0" err="1" smtClean="0">
                <a:solidFill>
                  <a:srgbClr val="0000FF"/>
                </a:solidFill>
              </a:rPr>
              <a:t>StringBuffer</a:t>
            </a:r>
            <a:r>
              <a:rPr lang="en-IN" sz="2100" dirty="0" smtClean="0">
                <a:solidFill>
                  <a:srgbClr val="0000FF"/>
                </a:solidFill>
              </a:rPr>
              <a:t> append(</a:t>
            </a:r>
            <a:r>
              <a:rPr lang="en-IN" sz="2100" dirty="0" err="1" smtClean="0">
                <a:solidFill>
                  <a:srgbClr val="0000FF"/>
                </a:solidFill>
              </a:rPr>
              <a:t>int</a:t>
            </a:r>
            <a:r>
              <a:rPr lang="en-IN" sz="2100" dirty="0" smtClean="0">
                <a:solidFill>
                  <a:srgbClr val="0000FF"/>
                </a:solidFill>
              </a:rPr>
              <a:t> </a:t>
            </a:r>
            <a:r>
              <a:rPr lang="en-IN" sz="2100" i="1" dirty="0" smtClean="0">
                <a:solidFill>
                  <a:srgbClr val="0000FF"/>
                </a:solidFill>
              </a:rPr>
              <a:t>num)</a:t>
            </a:r>
          </a:p>
          <a:p>
            <a:pPr lvl="3">
              <a:buNone/>
            </a:pPr>
            <a:r>
              <a:rPr lang="en-IN" sz="2100" dirty="0" err="1" smtClean="0">
                <a:solidFill>
                  <a:srgbClr val="0000FF"/>
                </a:solidFill>
              </a:rPr>
              <a:t>StringBuffer</a:t>
            </a:r>
            <a:r>
              <a:rPr lang="en-IN" sz="2100" dirty="0" smtClean="0">
                <a:solidFill>
                  <a:srgbClr val="0000FF"/>
                </a:solidFill>
              </a:rPr>
              <a:t> append(Object </a:t>
            </a:r>
            <a:r>
              <a:rPr lang="en-IN" sz="2100" i="1" dirty="0" err="1" smtClean="0">
                <a:solidFill>
                  <a:srgbClr val="0000FF"/>
                </a:solidFill>
              </a:rPr>
              <a:t>obj</a:t>
            </a:r>
            <a:r>
              <a:rPr lang="en-IN" sz="2100" i="1" dirty="0" smtClean="0">
                <a:solidFill>
                  <a:srgbClr val="0000FF"/>
                </a:solidFill>
              </a:rPr>
              <a:t>)</a:t>
            </a:r>
            <a:endParaRPr lang="en-IN" sz="6500" dirty="0" smtClean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05308"/>
            <a:ext cx="5575383" cy="174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919662"/>
            <a:ext cx="216568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StringBuffer</a:t>
            </a:r>
            <a:r>
              <a:rPr lang="en-IN" dirty="0" smtClean="0"/>
              <a:t> Functions...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insert()</a:t>
            </a:r>
          </a:p>
          <a:p>
            <a:pPr lvl="1"/>
            <a:r>
              <a:rPr lang="en-US" dirty="0" smtClean="0"/>
              <a:t>inserts one string into another </a:t>
            </a:r>
          </a:p>
          <a:p>
            <a:pPr lvl="2">
              <a:buNone/>
            </a:pPr>
            <a:r>
              <a:rPr lang="en-IN" sz="2100" dirty="0" err="1" smtClean="0">
                <a:solidFill>
                  <a:srgbClr val="0000FF"/>
                </a:solidFill>
              </a:rPr>
              <a:t>StringBuffer</a:t>
            </a:r>
            <a:r>
              <a:rPr lang="en-IN" sz="2100" dirty="0" smtClean="0">
                <a:solidFill>
                  <a:srgbClr val="0000FF"/>
                </a:solidFill>
              </a:rPr>
              <a:t> insert(</a:t>
            </a:r>
            <a:r>
              <a:rPr lang="en-IN" sz="2100" dirty="0" err="1" smtClean="0">
                <a:solidFill>
                  <a:srgbClr val="0000FF"/>
                </a:solidFill>
              </a:rPr>
              <a:t>int</a:t>
            </a:r>
            <a:r>
              <a:rPr lang="en-IN" sz="2100" dirty="0" smtClean="0">
                <a:solidFill>
                  <a:srgbClr val="0000FF"/>
                </a:solidFill>
              </a:rPr>
              <a:t> </a:t>
            </a:r>
            <a:r>
              <a:rPr lang="en-IN" sz="2100" i="1" dirty="0" smtClean="0">
                <a:solidFill>
                  <a:srgbClr val="0000FF"/>
                </a:solidFill>
              </a:rPr>
              <a:t>index, String </a:t>
            </a:r>
            <a:r>
              <a:rPr lang="en-IN" sz="2100" i="1" dirty="0" err="1" smtClean="0">
                <a:solidFill>
                  <a:srgbClr val="0000FF"/>
                </a:solidFill>
              </a:rPr>
              <a:t>str</a:t>
            </a:r>
            <a:r>
              <a:rPr lang="en-IN" sz="2100" i="1" dirty="0" smtClean="0">
                <a:solidFill>
                  <a:srgbClr val="0000FF"/>
                </a:solidFill>
              </a:rPr>
              <a:t>)</a:t>
            </a:r>
          </a:p>
          <a:p>
            <a:pPr lvl="2">
              <a:buNone/>
            </a:pPr>
            <a:r>
              <a:rPr lang="en-IN" sz="2100" dirty="0" err="1" smtClean="0">
                <a:solidFill>
                  <a:srgbClr val="0000FF"/>
                </a:solidFill>
              </a:rPr>
              <a:t>StringBuffer</a:t>
            </a:r>
            <a:r>
              <a:rPr lang="en-IN" sz="2100" dirty="0" smtClean="0">
                <a:solidFill>
                  <a:srgbClr val="0000FF"/>
                </a:solidFill>
              </a:rPr>
              <a:t> insert(</a:t>
            </a:r>
            <a:r>
              <a:rPr lang="en-IN" sz="2100" dirty="0" err="1" smtClean="0">
                <a:solidFill>
                  <a:srgbClr val="0000FF"/>
                </a:solidFill>
              </a:rPr>
              <a:t>int</a:t>
            </a:r>
            <a:r>
              <a:rPr lang="en-IN" sz="2100" dirty="0" smtClean="0">
                <a:solidFill>
                  <a:srgbClr val="0000FF"/>
                </a:solidFill>
              </a:rPr>
              <a:t> </a:t>
            </a:r>
            <a:r>
              <a:rPr lang="en-IN" sz="2100" i="1" dirty="0" smtClean="0">
                <a:solidFill>
                  <a:srgbClr val="0000FF"/>
                </a:solidFill>
              </a:rPr>
              <a:t>index, char </a:t>
            </a:r>
            <a:r>
              <a:rPr lang="en-IN" sz="2100" i="1" dirty="0" err="1" smtClean="0">
                <a:solidFill>
                  <a:srgbClr val="0000FF"/>
                </a:solidFill>
              </a:rPr>
              <a:t>ch</a:t>
            </a:r>
            <a:r>
              <a:rPr lang="en-IN" sz="2100" i="1" dirty="0" smtClean="0">
                <a:solidFill>
                  <a:srgbClr val="0000FF"/>
                </a:solidFill>
              </a:rPr>
              <a:t>)</a:t>
            </a:r>
          </a:p>
          <a:p>
            <a:pPr lvl="2">
              <a:buNone/>
            </a:pPr>
            <a:r>
              <a:rPr lang="en-IN" sz="2100" dirty="0" err="1" smtClean="0">
                <a:solidFill>
                  <a:srgbClr val="0000FF"/>
                </a:solidFill>
              </a:rPr>
              <a:t>StringBuffer</a:t>
            </a:r>
            <a:r>
              <a:rPr lang="en-IN" sz="2100" dirty="0" smtClean="0">
                <a:solidFill>
                  <a:srgbClr val="0000FF"/>
                </a:solidFill>
              </a:rPr>
              <a:t> insert(</a:t>
            </a:r>
            <a:r>
              <a:rPr lang="en-IN" sz="2100" dirty="0" err="1" smtClean="0">
                <a:solidFill>
                  <a:srgbClr val="0000FF"/>
                </a:solidFill>
              </a:rPr>
              <a:t>int</a:t>
            </a:r>
            <a:r>
              <a:rPr lang="en-IN" sz="2100" dirty="0" smtClean="0">
                <a:solidFill>
                  <a:srgbClr val="0000FF"/>
                </a:solidFill>
              </a:rPr>
              <a:t> </a:t>
            </a:r>
            <a:r>
              <a:rPr lang="en-IN" sz="2100" i="1" dirty="0" smtClean="0">
                <a:solidFill>
                  <a:srgbClr val="0000FF"/>
                </a:solidFill>
              </a:rPr>
              <a:t>index, Object </a:t>
            </a:r>
            <a:r>
              <a:rPr lang="en-IN" sz="2100" i="1" dirty="0" err="1" smtClean="0">
                <a:solidFill>
                  <a:srgbClr val="0000FF"/>
                </a:solidFill>
              </a:rPr>
              <a:t>obj</a:t>
            </a:r>
            <a:r>
              <a:rPr lang="en-IN" sz="2100" i="1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i="1" dirty="0" smtClean="0"/>
              <a:t>index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en-US" dirty="0" smtClean="0"/>
              <a:t>specifies the index at which point the string will be inserted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5" y="4572000"/>
            <a:ext cx="555171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40" y="4876800"/>
            <a:ext cx="208026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/>
              <a:t>StringBuffer</a:t>
            </a:r>
            <a:r>
              <a:rPr lang="en-IN" dirty="0"/>
              <a:t> Functions...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reverse()</a:t>
            </a:r>
          </a:p>
          <a:p>
            <a:pPr lvl="1"/>
            <a:r>
              <a:rPr lang="en-US" dirty="0"/>
              <a:t>reverse the characters within a </a:t>
            </a:r>
            <a:r>
              <a:rPr lang="en-US" b="1" dirty="0" err="1"/>
              <a:t>StringBuffer</a:t>
            </a:r>
            <a:endParaRPr lang="en-IN" dirty="0"/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39" y="2817668"/>
            <a:ext cx="671025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973637"/>
            <a:ext cx="210502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8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StringBuffer</a:t>
            </a:r>
            <a:r>
              <a:rPr lang="en-IN" dirty="0" smtClean="0"/>
              <a:t> Functions...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delete( ) and </a:t>
            </a:r>
            <a:r>
              <a:rPr lang="en-IN" dirty="0" err="1" smtClean="0"/>
              <a:t>deleteCharAt</a:t>
            </a:r>
            <a:r>
              <a:rPr lang="en-IN" dirty="0" smtClean="0"/>
              <a:t>( )</a:t>
            </a:r>
          </a:p>
          <a:p>
            <a:pPr lvl="1"/>
            <a:r>
              <a:rPr lang="en-US" dirty="0" smtClean="0"/>
              <a:t>delete characters within a </a:t>
            </a:r>
            <a:r>
              <a:rPr lang="en-US" b="1" dirty="0" err="1" smtClean="0"/>
              <a:t>StringBuffer</a:t>
            </a:r>
            <a:endParaRPr lang="en-US" b="1" dirty="0" smtClean="0"/>
          </a:p>
          <a:p>
            <a:pPr lvl="2">
              <a:buNone/>
            </a:pPr>
            <a:r>
              <a:rPr lang="en-IN" sz="2100" dirty="0" err="1" smtClean="0">
                <a:solidFill>
                  <a:srgbClr val="0000FF"/>
                </a:solidFill>
              </a:rPr>
              <a:t>StringBuffer</a:t>
            </a:r>
            <a:r>
              <a:rPr lang="en-IN" sz="2100" dirty="0" smtClean="0">
                <a:solidFill>
                  <a:srgbClr val="0000FF"/>
                </a:solidFill>
              </a:rPr>
              <a:t> delete(</a:t>
            </a:r>
            <a:r>
              <a:rPr lang="en-IN" sz="2100" dirty="0" err="1" smtClean="0">
                <a:solidFill>
                  <a:srgbClr val="0000FF"/>
                </a:solidFill>
              </a:rPr>
              <a:t>int</a:t>
            </a:r>
            <a:r>
              <a:rPr lang="en-IN" sz="2100" dirty="0" smtClean="0">
                <a:solidFill>
                  <a:srgbClr val="0000FF"/>
                </a:solidFill>
              </a:rPr>
              <a:t> </a:t>
            </a:r>
            <a:r>
              <a:rPr lang="en-IN" sz="2100" i="1" dirty="0" err="1" smtClean="0">
                <a:solidFill>
                  <a:srgbClr val="0000FF"/>
                </a:solidFill>
              </a:rPr>
              <a:t>startIndex</a:t>
            </a:r>
            <a:r>
              <a:rPr lang="en-IN" sz="2100" i="1" dirty="0" smtClean="0">
                <a:solidFill>
                  <a:srgbClr val="0000FF"/>
                </a:solidFill>
              </a:rPr>
              <a:t>, </a:t>
            </a:r>
            <a:r>
              <a:rPr lang="en-IN" sz="2100" i="1" dirty="0" err="1" smtClean="0">
                <a:solidFill>
                  <a:srgbClr val="0000FF"/>
                </a:solidFill>
              </a:rPr>
              <a:t>int</a:t>
            </a:r>
            <a:r>
              <a:rPr lang="en-IN" sz="2100" i="1" dirty="0" smtClean="0">
                <a:solidFill>
                  <a:srgbClr val="0000FF"/>
                </a:solidFill>
              </a:rPr>
              <a:t> </a:t>
            </a:r>
            <a:r>
              <a:rPr lang="en-IN" sz="2100" i="1" dirty="0" err="1" smtClean="0">
                <a:solidFill>
                  <a:srgbClr val="0000FF"/>
                </a:solidFill>
              </a:rPr>
              <a:t>endIndex</a:t>
            </a:r>
            <a:r>
              <a:rPr lang="en-IN" sz="2100" i="1" dirty="0" smtClean="0">
                <a:solidFill>
                  <a:srgbClr val="0000FF"/>
                </a:solidFill>
              </a:rPr>
              <a:t>)</a:t>
            </a:r>
          </a:p>
          <a:p>
            <a:pPr lvl="2">
              <a:buNone/>
            </a:pPr>
            <a:r>
              <a:rPr lang="en-IN" sz="2100" dirty="0" smtClean="0">
                <a:solidFill>
                  <a:srgbClr val="0000FF"/>
                </a:solidFill>
              </a:rPr>
              <a:t>	</a:t>
            </a:r>
            <a:r>
              <a:rPr lang="en-IN" sz="2100" dirty="0" smtClean="0"/>
              <a:t>deletes  chars from (start) to (end-1)</a:t>
            </a:r>
            <a:endParaRPr lang="en-IN" sz="2100" dirty="0" smtClean="0">
              <a:solidFill>
                <a:srgbClr val="0000FF"/>
              </a:solidFill>
            </a:endParaRPr>
          </a:p>
          <a:p>
            <a:pPr lvl="2">
              <a:buNone/>
            </a:pPr>
            <a:r>
              <a:rPr lang="en-IN" sz="2100" dirty="0" err="1" smtClean="0">
                <a:solidFill>
                  <a:srgbClr val="0000FF"/>
                </a:solidFill>
              </a:rPr>
              <a:t>StringBuffer</a:t>
            </a:r>
            <a:r>
              <a:rPr lang="en-IN" sz="2100" dirty="0" smtClean="0">
                <a:solidFill>
                  <a:srgbClr val="0000FF"/>
                </a:solidFill>
              </a:rPr>
              <a:t> </a:t>
            </a:r>
            <a:r>
              <a:rPr lang="en-IN" sz="2100" dirty="0" err="1" smtClean="0">
                <a:solidFill>
                  <a:srgbClr val="0000FF"/>
                </a:solidFill>
              </a:rPr>
              <a:t>deleteCharAt</a:t>
            </a:r>
            <a:r>
              <a:rPr lang="en-IN" sz="2100" dirty="0" smtClean="0">
                <a:solidFill>
                  <a:srgbClr val="0000FF"/>
                </a:solidFill>
              </a:rPr>
              <a:t>(</a:t>
            </a:r>
            <a:r>
              <a:rPr lang="en-IN" sz="2100" dirty="0" err="1" smtClean="0">
                <a:solidFill>
                  <a:srgbClr val="0000FF"/>
                </a:solidFill>
              </a:rPr>
              <a:t>int</a:t>
            </a:r>
            <a:r>
              <a:rPr lang="en-IN" sz="2100" dirty="0" smtClean="0">
                <a:solidFill>
                  <a:srgbClr val="0000FF"/>
                </a:solidFill>
              </a:rPr>
              <a:t> </a:t>
            </a:r>
            <a:r>
              <a:rPr lang="en-IN" sz="2100" i="1" dirty="0" err="1" smtClean="0">
                <a:solidFill>
                  <a:srgbClr val="0000FF"/>
                </a:solidFill>
              </a:rPr>
              <a:t>loc</a:t>
            </a:r>
            <a:r>
              <a:rPr lang="en-IN" sz="2100" i="1" dirty="0" smtClean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1" y="3886200"/>
            <a:ext cx="566337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00600"/>
            <a:ext cx="1981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/>
              <a:t>StringBuffer</a:t>
            </a:r>
            <a:r>
              <a:rPr lang="en-IN" dirty="0"/>
              <a:t> Functions...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replace( )</a:t>
            </a:r>
          </a:p>
          <a:p>
            <a:pPr lvl="1"/>
            <a:r>
              <a:rPr lang="en-US" dirty="0"/>
              <a:t>replace one set of characters with another set</a:t>
            </a:r>
          </a:p>
          <a:p>
            <a:pPr lvl="2">
              <a:buNone/>
            </a:pPr>
            <a:r>
              <a:rPr lang="en-IN" sz="2400" dirty="0" err="1">
                <a:solidFill>
                  <a:srgbClr val="0000FF"/>
                </a:solidFill>
              </a:rPr>
              <a:t>StringBuffer</a:t>
            </a:r>
            <a:r>
              <a:rPr lang="en-IN" sz="2400" dirty="0">
                <a:solidFill>
                  <a:srgbClr val="0000FF"/>
                </a:solidFill>
              </a:rPr>
              <a:t> replace(</a:t>
            </a:r>
            <a:r>
              <a:rPr lang="en-IN" sz="2400" dirty="0" err="1">
                <a:solidFill>
                  <a:srgbClr val="0000FF"/>
                </a:solidFill>
              </a:rPr>
              <a:t>int</a:t>
            </a:r>
            <a:r>
              <a:rPr lang="en-IN" sz="2400" dirty="0">
                <a:solidFill>
                  <a:srgbClr val="0000FF"/>
                </a:solidFill>
              </a:rPr>
              <a:t> </a:t>
            </a:r>
            <a:r>
              <a:rPr lang="en-IN" sz="2400" i="1" dirty="0" err="1">
                <a:solidFill>
                  <a:srgbClr val="0000FF"/>
                </a:solidFill>
              </a:rPr>
              <a:t>startIndex</a:t>
            </a:r>
            <a:r>
              <a:rPr lang="en-IN" sz="2400" i="1" dirty="0">
                <a:solidFill>
                  <a:srgbClr val="0000FF"/>
                </a:solidFill>
              </a:rPr>
              <a:t>, </a:t>
            </a:r>
            <a:r>
              <a:rPr lang="en-IN" sz="2400" i="1" dirty="0" err="1">
                <a:solidFill>
                  <a:srgbClr val="0000FF"/>
                </a:solidFill>
              </a:rPr>
              <a:t>int</a:t>
            </a:r>
            <a:r>
              <a:rPr lang="en-IN" sz="2400" i="1" dirty="0">
                <a:solidFill>
                  <a:srgbClr val="0000FF"/>
                </a:solidFill>
              </a:rPr>
              <a:t> </a:t>
            </a:r>
            <a:r>
              <a:rPr lang="en-IN" sz="2400" i="1" dirty="0" err="1">
                <a:solidFill>
                  <a:srgbClr val="0000FF"/>
                </a:solidFill>
              </a:rPr>
              <a:t>endIndex</a:t>
            </a:r>
            <a:r>
              <a:rPr lang="en-IN" sz="2400" i="1" dirty="0">
                <a:solidFill>
                  <a:srgbClr val="0000FF"/>
                </a:solidFill>
              </a:rPr>
              <a:t>, String </a:t>
            </a:r>
            <a:r>
              <a:rPr lang="en-IN" sz="2400" i="1" dirty="0" err="1">
                <a:solidFill>
                  <a:srgbClr val="0000FF"/>
                </a:solidFill>
              </a:rPr>
              <a:t>str</a:t>
            </a:r>
            <a:r>
              <a:rPr lang="en-IN" sz="2400" i="1" dirty="0">
                <a:solidFill>
                  <a:srgbClr val="0000FF"/>
                </a:solidFill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2837"/>
            <a:ext cx="5563122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0"/>
            <a:ext cx="1956983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8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</a:t>
            </a:r>
            <a:r>
              <a:rPr lang="en-IN" dirty="0" err="1" smtClean="0"/>
              <a:t>StringBuffer</a:t>
            </a:r>
            <a:r>
              <a:rPr lang="en-IN" dirty="0" smtClean="0"/>
              <a:t> Methods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10600" cy="497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</a:t>
            </a:r>
            <a:r>
              <a:rPr lang="en-IN" dirty="0" err="1" smtClean="0"/>
              <a:t>StringBuffer</a:t>
            </a:r>
            <a:r>
              <a:rPr lang="en-IN" dirty="0" smtClean="0"/>
              <a:t> Methods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48851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12) </a:t>
            </a:r>
            <a:r>
              <a:rPr lang="en-IN" dirty="0" err="1" smtClean="0"/>
              <a:t>StringBuilder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Added in Java version 5</a:t>
            </a:r>
          </a:p>
          <a:p>
            <a:r>
              <a:rPr lang="en-IN" dirty="0" smtClean="0"/>
              <a:t>Similar to </a:t>
            </a:r>
            <a:r>
              <a:rPr lang="en-IN" dirty="0" err="1" smtClean="0"/>
              <a:t>StringBuffer</a:t>
            </a:r>
            <a:endParaRPr lang="en-IN" dirty="0" smtClean="0"/>
          </a:p>
          <a:p>
            <a:r>
              <a:rPr lang="en-IN" dirty="0" smtClean="0"/>
              <a:t>But: NOT SYNCHRONIZED - it is not thread-safe</a:t>
            </a:r>
          </a:p>
          <a:p>
            <a:r>
              <a:rPr lang="en-IN" dirty="0" smtClean="0"/>
              <a:t>For multithreading program – use </a:t>
            </a:r>
            <a:r>
              <a:rPr lang="en-IN" dirty="0" err="1" smtClean="0"/>
              <a:t>StringBuffer</a:t>
            </a:r>
            <a:r>
              <a:rPr lang="en-IN" dirty="0" smtClean="0"/>
              <a:t>!!! (rather than </a:t>
            </a:r>
            <a:r>
              <a:rPr lang="en-IN" dirty="0" err="1" smtClean="0"/>
              <a:t>StringBuilder</a:t>
            </a:r>
            <a:r>
              <a:rPr lang="en-IN" dirty="0" smtClean="0"/>
              <a:t>)</a:t>
            </a:r>
          </a:p>
          <a:p>
            <a:r>
              <a:rPr lang="en-IN" dirty="0" smtClean="0"/>
              <a:t>Adv: faster performance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b/w String and </a:t>
            </a:r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43175"/>
            <a:ext cx="8763000" cy="189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59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String Constructors...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Ascii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String(byte </a:t>
            </a:r>
            <a:r>
              <a:rPr lang="en-IN" i="1" dirty="0" err="1" smtClean="0"/>
              <a:t>asciiChars</a:t>
            </a:r>
            <a:r>
              <a:rPr lang="en-IN" i="1" dirty="0" smtClean="0"/>
              <a:t>[ ])</a:t>
            </a:r>
          </a:p>
          <a:p>
            <a:pPr lvl="1"/>
            <a:r>
              <a:rPr lang="en-IN" dirty="0" smtClean="0"/>
              <a:t>String(byte </a:t>
            </a:r>
            <a:r>
              <a:rPr lang="en-IN" i="1" dirty="0" err="1" smtClean="0"/>
              <a:t>asciiChars</a:t>
            </a:r>
            <a:r>
              <a:rPr lang="en-IN" i="1" dirty="0" smtClean="0"/>
              <a:t>[ ],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startIndex</a:t>
            </a:r>
            <a:r>
              <a:rPr lang="en-IN" i="1" dirty="0" smtClean="0"/>
              <a:t>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numChars</a:t>
            </a:r>
            <a:r>
              <a:rPr lang="en-IN" i="1" dirty="0" smtClean="0"/>
              <a:t>)</a:t>
            </a:r>
          </a:p>
          <a:p>
            <a:r>
              <a:rPr lang="en-IN" dirty="0" smtClean="0"/>
              <a:t>Using Unicode:</a:t>
            </a:r>
          </a:p>
          <a:p>
            <a:pPr lvl="1"/>
            <a:r>
              <a:rPr lang="en-IN" dirty="0" smtClean="0"/>
              <a:t>String(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i="1" dirty="0" err="1" smtClean="0"/>
              <a:t>codePoints</a:t>
            </a:r>
            <a:r>
              <a:rPr lang="en-IN" i="1" dirty="0" smtClean="0"/>
              <a:t>[ ],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startIndex</a:t>
            </a:r>
            <a:r>
              <a:rPr lang="en-IN" i="1" dirty="0" smtClean="0"/>
              <a:t>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numChars</a:t>
            </a:r>
            <a:r>
              <a:rPr lang="en-IN" i="1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398" t="18750" r="42021" b="22917"/>
          <a:stretch>
            <a:fillRect/>
          </a:stretch>
        </p:blipFill>
        <p:spPr bwMode="auto">
          <a:xfrm>
            <a:off x="0" y="-1"/>
            <a:ext cx="9144000" cy="685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String Length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length of a string is the number of characters that it contains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l  = </a:t>
            </a:r>
            <a:r>
              <a:rPr lang="en-US" dirty="0" err="1" smtClean="0"/>
              <a:t>str.length</a:t>
            </a:r>
            <a:r>
              <a:rPr lang="en-US" dirty="0" smtClean="0"/>
              <a:t>();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8741" t="28125" r="42020" b="52933"/>
          <a:stretch>
            <a:fillRect/>
          </a:stretch>
        </p:blipFill>
        <p:spPr bwMode="auto">
          <a:xfrm>
            <a:off x="228599" y="3295340"/>
            <a:ext cx="7792453" cy="21148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8741" t="69792" r="59339" b="21875"/>
          <a:stretch>
            <a:fillRect/>
          </a:stretch>
        </p:blipFill>
        <p:spPr bwMode="auto">
          <a:xfrm>
            <a:off x="3962400" y="5410200"/>
            <a:ext cx="4991100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Special String Operations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Includes:</a:t>
            </a:r>
          </a:p>
          <a:p>
            <a:pPr lvl="1"/>
            <a:r>
              <a:rPr lang="en-US" sz="2400" dirty="0" smtClean="0"/>
              <a:t>automatic creation of new String instances from </a:t>
            </a:r>
            <a:r>
              <a:rPr lang="en-US" sz="2400" dirty="0" smtClean="0">
                <a:solidFill>
                  <a:srgbClr val="CC00FF"/>
                </a:solidFill>
              </a:rPr>
              <a:t>string literals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>
                <a:solidFill>
                  <a:srgbClr val="CC00FF"/>
                </a:solidFill>
              </a:rPr>
              <a:t>concatenation</a:t>
            </a:r>
            <a:r>
              <a:rPr lang="en-US" sz="2400" dirty="0" smtClean="0"/>
              <a:t> of multiple String objects by use of the </a:t>
            </a:r>
            <a:r>
              <a:rPr lang="en-US" sz="2400" dirty="0" smtClean="0">
                <a:solidFill>
                  <a:srgbClr val="CC00FF"/>
                </a:solidFill>
              </a:rPr>
              <a:t>+ operator</a:t>
            </a:r>
            <a:r>
              <a:rPr lang="en-US" sz="2400" dirty="0" smtClean="0"/>
              <a:t>, and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CC00FF"/>
                </a:solidFill>
              </a:rPr>
              <a:t>conversion</a:t>
            </a:r>
            <a:r>
              <a:rPr lang="en-US" sz="2400" dirty="0" smtClean="0"/>
              <a:t> of other data types to a </a:t>
            </a:r>
            <a:r>
              <a:rPr lang="en-IN" sz="2400" dirty="0" smtClean="0"/>
              <a:t>string representation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a) String Literals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a string literal to initialize a </a:t>
            </a:r>
            <a:r>
              <a:rPr lang="en-US" b="1" dirty="0" smtClean="0"/>
              <a:t>String object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2286000"/>
            <a:ext cx="7029450" cy="2133600"/>
            <a:chOff x="685800" y="2286000"/>
            <a:chExt cx="7029450" cy="2133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 l="38653" t="58333" r="37335" b="31250"/>
            <a:stretch>
              <a:fillRect/>
            </a:stretch>
          </p:blipFill>
          <p:spPr bwMode="auto">
            <a:xfrm>
              <a:off x="1219200" y="2286000"/>
              <a:ext cx="62484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/>
            <a:srcRect l="37115" t="79167" r="38873" b="16667"/>
            <a:stretch>
              <a:fillRect/>
            </a:stretch>
          </p:blipFill>
          <p:spPr bwMode="auto">
            <a:xfrm>
              <a:off x="685800" y="3733800"/>
              <a:ext cx="70294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4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00B0F0"/>
      </a:accent1>
      <a:accent2>
        <a:srgbClr val="FEB80A"/>
      </a:accent2>
      <a:accent3>
        <a:srgbClr val="FF0000"/>
      </a:accent3>
      <a:accent4>
        <a:srgbClr val="84AA33"/>
      </a:accent4>
      <a:accent5>
        <a:srgbClr val="7030A0"/>
      </a:accent5>
      <a:accent6>
        <a:srgbClr val="FF33CC"/>
      </a:accent6>
      <a:hlink>
        <a:srgbClr val="FF0000"/>
      </a:hlink>
      <a:folHlink>
        <a:srgbClr val="0000FF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4081</TotalTime>
  <Words>1366</Words>
  <Application>Microsoft Office PowerPoint</Application>
  <PresentationFormat>On-screen Show (4:3)</PresentationFormat>
  <Paragraphs>241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Civic</vt:lpstr>
      <vt:lpstr>Unit III String Handling</vt:lpstr>
      <vt:lpstr>Contents</vt:lpstr>
      <vt:lpstr>Overview</vt:lpstr>
      <vt:lpstr>1. String Constructors</vt:lpstr>
      <vt:lpstr>1. String Constructors...</vt:lpstr>
      <vt:lpstr>PowerPoint Presentation</vt:lpstr>
      <vt:lpstr>2. String Length</vt:lpstr>
      <vt:lpstr>3. Special String Operations</vt:lpstr>
      <vt:lpstr>a) String Literals</vt:lpstr>
      <vt:lpstr>b) String Concatenation</vt:lpstr>
      <vt:lpstr>Concatenation with other data types</vt:lpstr>
      <vt:lpstr>PowerPoint Presentation</vt:lpstr>
      <vt:lpstr>c) String Conversion</vt:lpstr>
      <vt:lpstr>PowerPoint Presentation</vt:lpstr>
      <vt:lpstr>4) Character Extraction</vt:lpstr>
      <vt:lpstr>4) Character Extraction...</vt:lpstr>
      <vt:lpstr>4) Character Extraction</vt:lpstr>
      <vt:lpstr>5) String Comparison</vt:lpstr>
      <vt:lpstr>5) String Comparison</vt:lpstr>
      <vt:lpstr>5) String Comparison</vt:lpstr>
      <vt:lpstr>5) String Comparison...</vt:lpstr>
      <vt:lpstr>5) String Comparison...</vt:lpstr>
      <vt:lpstr>5) String Comparison...</vt:lpstr>
      <vt:lpstr>6) Searching Strings</vt:lpstr>
      <vt:lpstr>7) Modifying a String- Substring()</vt:lpstr>
      <vt:lpstr>7) Modifying a String- concat()</vt:lpstr>
      <vt:lpstr>7) Modifying a String- replace()</vt:lpstr>
      <vt:lpstr>7) Modifying a String-trim()</vt:lpstr>
      <vt:lpstr>8) Data Conversion</vt:lpstr>
      <vt:lpstr>9) Changing Case</vt:lpstr>
      <vt:lpstr>10) Additional String Methods</vt:lpstr>
      <vt:lpstr>10) Additional String Methods...</vt:lpstr>
      <vt:lpstr>11) StringBuffer</vt:lpstr>
      <vt:lpstr>StringBuffer Constructors</vt:lpstr>
      <vt:lpstr>StringBuffer Functions</vt:lpstr>
      <vt:lpstr>PowerPoint Presentation</vt:lpstr>
      <vt:lpstr>StringBuffer Functions...</vt:lpstr>
      <vt:lpstr>StringBuffer Functions...</vt:lpstr>
      <vt:lpstr>StringBuffer Functions...</vt:lpstr>
      <vt:lpstr>StringBuffer Functions...</vt:lpstr>
      <vt:lpstr>StringBuffer Functions...</vt:lpstr>
      <vt:lpstr>StringBuffer Functions...</vt:lpstr>
      <vt:lpstr>StringBuffer Functions...</vt:lpstr>
      <vt:lpstr>StringBuffer Functions...</vt:lpstr>
      <vt:lpstr>Additional StringBuffer Methods</vt:lpstr>
      <vt:lpstr>Additional StringBuffer Methods</vt:lpstr>
      <vt:lpstr>12) StringBuilder</vt:lpstr>
      <vt:lpstr>Diff b/w String and StringBuffer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STUDENT</dc:creator>
  <cp:lastModifiedBy>admin</cp:lastModifiedBy>
  <cp:revision>526</cp:revision>
  <dcterms:created xsi:type="dcterms:W3CDTF">2006-08-16T00:00:00Z</dcterms:created>
  <dcterms:modified xsi:type="dcterms:W3CDTF">2019-08-19T04:45:09Z</dcterms:modified>
</cp:coreProperties>
</file>