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sldIdLst>
    <p:sldId id="409" r:id="rId2"/>
    <p:sldId id="302" r:id="rId3"/>
    <p:sldId id="410" r:id="rId4"/>
    <p:sldId id="412" r:id="rId5"/>
    <p:sldId id="413" r:id="rId6"/>
    <p:sldId id="414" r:id="rId7"/>
    <p:sldId id="415" r:id="rId8"/>
    <p:sldId id="416" r:id="rId9"/>
    <p:sldId id="417" r:id="rId10"/>
    <p:sldId id="418" r:id="rId11"/>
    <p:sldId id="419" r:id="rId12"/>
    <p:sldId id="420" r:id="rId13"/>
    <p:sldId id="421" r:id="rId14"/>
    <p:sldId id="422" r:id="rId15"/>
    <p:sldId id="423" r:id="rId16"/>
    <p:sldId id="430" r:id="rId17"/>
    <p:sldId id="431" r:id="rId18"/>
    <p:sldId id="424" r:id="rId19"/>
    <p:sldId id="426" r:id="rId20"/>
    <p:sldId id="427" r:id="rId21"/>
    <p:sldId id="432" r:id="rId22"/>
    <p:sldId id="436" r:id="rId23"/>
    <p:sldId id="437" r:id="rId24"/>
    <p:sldId id="429" r:id="rId25"/>
    <p:sldId id="439" r:id="rId26"/>
    <p:sldId id="43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CC00FF"/>
    <a:srgbClr val="007434"/>
    <a:srgbClr val="CC0000"/>
    <a:srgbClr val="FF66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CBDD-0DA9-406A-8C1B-FCD53569FD67}" type="datetimeFigureOut">
              <a:rPr lang="en-US" smtClean="0"/>
              <a:pPr/>
              <a:t>21/Aug/2019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0FD3EC-5B82-486F-B28D-0553EAA0E2A0}" type="slidenum">
              <a:rPr lang="en-US" smtClean="0"/>
              <a:pPr/>
              <a:t>‹#›</a:t>
            </a:fld>
            <a:endParaRPr lang="en-US"/>
          </a:p>
        </p:txBody>
      </p:sp>
    </p:spTree>
    <p:extLst>
      <p:ext uri="{BB962C8B-B14F-4D97-AF65-F5344CB8AC3E}">
        <p14:creationId xmlns:p14="http://schemas.microsoft.com/office/powerpoint/2010/main" val="415199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4523F54-0CC5-4451-B62C-B0742E0AA516}" type="datetime3">
              <a:rPr lang="en-US" smtClean="0"/>
              <a:pPr/>
              <a:t>21 August 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8EF87D-3516-4136-9B97-D017A0C1E62E}" type="datetime3">
              <a:rPr lang="en-US" smtClean="0"/>
              <a:pPr/>
              <a:t>21 August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7D8BDD-D1C2-456A-95A7-E39F06194BAD}" type="datetime3">
              <a:rPr lang="en-US" smtClean="0"/>
              <a:pPr/>
              <a:t>21 August 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52C517A-1D7F-4701-941A-8FBEBB36FE93}" type="datetime3">
              <a:rPr lang="en-US" smtClean="0"/>
              <a:pPr/>
              <a:t>21 August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DE3A62-127C-496D-A905-EE032F3E6E6A}" type="datetime3">
              <a:rPr lang="en-US" smtClean="0"/>
              <a:pPr/>
              <a:t>21 August 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0297302-75BB-4F61-B0BC-6E89A509714D}" type="datetime3">
              <a:rPr lang="en-US" smtClean="0"/>
              <a:pPr/>
              <a:t>21 August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99046B2-38C6-4089-964F-D482743CC5D7}" type="datetime3">
              <a:rPr lang="en-US" smtClean="0"/>
              <a:pPr/>
              <a:t>21 August 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985707-45EB-499C-91A9-DBD8F840D264}" type="datetime3">
              <a:rPr lang="en-US" smtClean="0"/>
              <a:pPr/>
              <a:t>21 August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2C09C6-28E6-4848-B18D-83BD7B1997F8}" type="datetime3">
              <a:rPr lang="en-US" smtClean="0"/>
              <a:pPr/>
              <a:t>21 August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2A53971-152E-48BA-B045-CAAC395AE262}" type="datetime3">
              <a:rPr lang="en-US" smtClean="0"/>
              <a:pPr/>
              <a:t>21 August 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2CE5B9A-73A0-4426-A8B1-95A944F32342}" type="datetime3">
              <a:rPr lang="en-US" smtClean="0"/>
              <a:pPr/>
              <a:t>21 August 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2856B47-3A99-433D-87AD-3FB1A0104C93}" type="datetime3">
              <a:rPr lang="en-US" smtClean="0"/>
              <a:pPr/>
              <a:t>21 August 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latinLnBrk="0" hangingPunct="1">
        <a:spcBef>
          <a:spcPct val="0"/>
        </a:spcBef>
        <a:buNone/>
        <a:defRPr kumimoji="0" sz="3800" kern="1200">
          <a:solidFill>
            <a:schemeClr val="accent3">
              <a:shade val="75000"/>
            </a:schemeClr>
          </a:solidFill>
          <a:latin typeface="Cambria" pitchFamily="18" charset="0"/>
          <a:ea typeface="+mj-ea"/>
          <a:cs typeface="+mj-cs"/>
        </a:defRPr>
      </a:lvl1pPr>
    </p:titleStyle>
    <p:bodyStyle>
      <a:lvl1pPr marL="274320" indent="-274320" algn="l" rtl="0" eaLnBrk="1" latinLnBrk="0" hangingPunct="1">
        <a:lnSpc>
          <a:spcPct val="130000"/>
        </a:lnSpc>
        <a:spcBef>
          <a:spcPct val="20000"/>
        </a:spcBef>
        <a:buClr>
          <a:schemeClr val="accent1"/>
        </a:buClr>
        <a:buSzPct val="85000"/>
        <a:buFont typeface="Wingdings 2"/>
        <a:buChar char=""/>
        <a:defRPr kumimoji="0" sz="2700" kern="1200">
          <a:solidFill>
            <a:schemeClr val="tx1"/>
          </a:solidFill>
          <a:latin typeface="Cambria" pitchFamily="18" charset="0"/>
          <a:ea typeface="+mn-ea"/>
          <a:cs typeface="+mn-cs"/>
        </a:defRPr>
      </a:lvl1pPr>
      <a:lvl2pPr marL="548640" indent="-274320" algn="l" rtl="0" eaLnBrk="1" latinLnBrk="0" hangingPunct="1">
        <a:lnSpc>
          <a:spcPct val="130000"/>
        </a:lnSpc>
        <a:spcBef>
          <a:spcPct val="20000"/>
        </a:spcBef>
        <a:buClr>
          <a:schemeClr val="accent2"/>
        </a:buClr>
        <a:buSzPct val="70000"/>
        <a:buFont typeface="Wingdings"/>
        <a:buChar char=""/>
        <a:defRPr kumimoji="0" sz="2200" i="0" kern="1200">
          <a:solidFill>
            <a:schemeClr val="tx2"/>
          </a:solidFill>
          <a:latin typeface="Cambria" pitchFamily="18" charset="0"/>
          <a:ea typeface="+mn-ea"/>
          <a:cs typeface="+mn-cs"/>
        </a:defRPr>
      </a:lvl2pPr>
      <a:lvl3pPr marL="822960" indent="-228600" algn="l" rtl="0" eaLnBrk="1" latinLnBrk="0" hangingPunct="1">
        <a:lnSpc>
          <a:spcPct val="130000"/>
        </a:lnSpc>
        <a:spcBef>
          <a:spcPct val="20000"/>
        </a:spcBef>
        <a:buClr>
          <a:schemeClr val="accent3"/>
        </a:buClr>
        <a:buSzPct val="75000"/>
        <a:buFont typeface="Wingdings 2"/>
        <a:buChar char=""/>
        <a:defRPr kumimoji="0" sz="2000" i="0" kern="1200">
          <a:solidFill>
            <a:schemeClr val="tx1"/>
          </a:solidFill>
          <a:latin typeface="Cambria" pitchFamily="18" charset="0"/>
          <a:ea typeface="+mn-ea"/>
          <a:cs typeface="+mn-cs"/>
        </a:defRPr>
      </a:lvl3pPr>
      <a:lvl4pPr marL="1097280" indent="-228600" algn="l" rtl="0" eaLnBrk="1" latinLnBrk="0" hangingPunct="1">
        <a:lnSpc>
          <a:spcPct val="130000"/>
        </a:lnSpc>
        <a:spcBef>
          <a:spcPct val="20000"/>
        </a:spcBef>
        <a:buClr>
          <a:schemeClr val="accent4"/>
        </a:buClr>
        <a:buSzPct val="70000"/>
        <a:buFont typeface="Wingdings"/>
        <a:buChar char=""/>
        <a:defRPr kumimoji="0" sz="2000" i="0" kern="1200">
          <a:solidFill>
            <a:schemeClr val="tx2"/>
          </a:solidFill>
          <a:latin typeface="Cambria" pitchFamily="18" charset="0"/>
          <a:ea typeface="+mn-ea"/>
          <a:cs typeface="+mn-cs"/>
        </a:defRPr>
      </a:lvl4pPr>
      <a:lvl5pPr marL="1371600" indent="-228600" algn="l" rtl="0" eaLnBrk="1" latinLnBrk="0" hangingPunct="1">
        <a:lnSpc>
          <a:spcPct val="130000"/>
        </a:lnSpc>
        <a:spcBef>
          <a:spcPct val="20000"/>
        </a:spcBef>
        <a:buClr>
          <a:schemeClr val="accent5"/>
        </a:buClr>
        <a:buFontTx/>
        <a:buChar char="•"/>
        <a:defRPr kumimoji="0" sz="1800" i="0" kern="1200">
          <a:solidFill>
            <a:schemeClr val="tx1"/>
          </a:solidFill>
          <a:latin typeface="Cambria" pitchFamily="18" charset="0"/>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IN" sz="2800" dirty="0" smtClean="0"/>
              <a:t>Chapter 15</a:t>
            </a:r>
            <a:endParaRPr lang="en-IN"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5" name="Title 4"/>
          <p:cNvSpPr>
            <a:spLocks noGrp="1"/>
          </p:cNvSpPr>
          <p:nvPr>
            <p:ph type="ctrTitle"/>
          </p:nvPr>
        </p:nvSpPr>
        <p:spPr/>
        <p:txBody>
          <a:bodyPr/>
          <a:lstStyle/>
          <a:p>
            <a:r>
              <a:rPr lang="en-IN" smtClean="0">
                <a:solidFill>
                  <a:srgbClr val="FF0000"/>
                </a:solidFill>
              </a:rPr>
              <a:t>Unit III </a:t>
            </a:r>
            <a:r>
              <a:rPr lang="en-IN" dirty="0" smtClean="0">
                <a:solidFill>
                  <a:srgbClr val="FF0000"/>
                </a:solidFill>
              </a:rPr>
              <a:t/>
            </a:r>
            <a:br>
              <a:rPr lang="en-IN" dirty="0" smtClean="0">
                <a:solidFill>
                  <a:srgbClr val="FF0000"/>
                </a:solidFill>
              </a:rPr>
            </a:br>
            <a:r>
              <a:rPr lang="en-IN" dirty="0" smtClean="0">
                <a:solidFill>
                  <a:srgbClr val="FF0000"/>
                </a:solidFill>
              </a:rPr>
              <a:t>Library Functions</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Rounding Functions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39034" y="1527175"/>
            <a:ext cx="762941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974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Rounding Functions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pic>
        <p:nvPicPr>
          <p:cNvPr id="614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248400" cy="473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961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Rounding Functions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38587" y="2523759"/>
            <a:ext cx="8230313" cy="257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135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Math Methods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a:xfrm>
            <a:off x="301752" y="1600200"/>
            <a:ext cx="8503920" cy="4648200"/>
          </a:xfrm>
        </p:spPr>
        <p:txBody>
          <a:bodyPr>
            <a:noAutofit/>
          </a:bodyPr>
          <a:lstStyle/>
          <a:p>
            <a:pPr>
              <a:lnSpc>
                <a:spcPct val="120000"/>
              </a:lnSpc>
            </a:pPr>
            <a:r>
              <a:rPr lang="en-US" sz="2400" dirty="0">
                <a:solidFill>
                  <a:srgbClr val="FF0000"/>
                </a:solidFill>
              </a:rPr>
              <a:t>Static double </a:t>
            </a:r>
            <a:r>
              <a:rPr lang="en-US" sz="2400" dirty="0" err="1">
                <a:solidFill>
                  <a:srgbClr val="FF0000"/>
                </a:solidFill>
              </a:rPr>
              <a:t>IEEEremainder</a:t>
            </a:r>
            <a:r>
              <a:rPr lang="en-US" sz="2400" dirty="0">
                <a:solidFill>
                  <a:srgbClr val="FF0000"/>
                </a:solidFill>
              </a:rPr>
              <a:t>(double </a:t>
            </a:r>
            <a:r>
              <a:rPr lang="en-US" sz="2400" dirty="0" err="1">
                <a:solidFill>
                  <a:srgbClr val="FF0000"/>
                </a:solidFill>
              </a:rPr>
              <a:t>dividend,double</a:t>
            </a:r>
            <a:r>
              <a:rPr lang="en-US" sz="2400" dirty="0">
                <a:solidFill>
                  <a:srgbClr val="FF0000"/>
                </a:solidFill>
              </a:rPr>
              <a:t> divisor</a:t>
            </a:r>
            <a:r>
              <a:rPr lang="en-US" sz="2400" dirty="0" smtClean="0">
                <a:solidFill>
                  <a:srgbClr val="FF0000"/>
                </a:solidFill>
              </a:rPr>
              <a:t>)</a:t>
            </a:r>
            <a:endParaRPr lang="en-US" sz="3200" dirty="0" smtClean="0"/>
          </a:p>
          <a:p>
            <a:pPr lvl="1">
              <a:lnSpc>
                <a:spcPct val="120000"/>
              </a:lnSpc>
            </a:pPr>
            <a:r>
              <a:rPr lang="en-US" sz="2000" dirty="0">
                <a:solidFill>
                  <a:schemeClr val="tx1"/>
                </a:solidFill>
              </a:rPr>
              <a:t>returns the remainder of </a:t>
            </a:r>
            <a:r>
              <a:rPr lang="en-US" sz="2000" dirty="0" smtClean="0">
                <a:solidFill>
                  <a:schemeClr val="tx1"/>
                </a:solidFill>
              </a:rPr>
              <a:t>dividend/divisor</a:t>
            </a:r>
          </a:p>
          <a:p>
            <a:pPr lvl="1">
              <a:lnSpc>
                <a:spcPct val="120000"/>
              </a:lnSpc>
            </a:pPr>
            <a:r>
              <a:rPr lang="en-US" sz="2000" dirty="0">
                <a:solidFill>
                  <a:schemeClr val="tx1"/>
                </a:solidFill>
              </a:rPr>
              <a:t>Based on  IEEE 754 standard</a:t>
            </a:r>
          </a:p>
          <a:p>
            <a:pPr>
              <a:lnSpc>
                <a:spcPct val="120000"/>
              </a:lnSpc>
            </a:pPr>
            <a:r>
              <a:rPr lang="en-US" sz="2400" dirty="0">
                <a:solidFill>
                  <a:srgbClr val="FF0000"/>
                </a:solidFill>
              </a:rPr>
              <a:t>Static double random</a:t>
            </a:r>
            <a:r>
              <a:rPr lang="en-US" sz="2400" dirty="0" smtClean="0">
                <a:solidFill>
                  <a:srgbClr val="FF0000"/>
                </a:solidFill>
              </a:rPr>
              <a:t>()</a:t>
            </a:r>
            <a:endParaRPr lang="en-US" sz="2400" dirty="0" smtClean="0"/>
          </a:p>
          <a:p>
            <a:pPr lvl="1">
              <a:lnSpc>
                <a:spcPct val="120000"/>
              </a:lnSpc>
            </a:pPr>
            <a:r>
              <a:rPr lang="en-US" sz="2000" dirty="0" smtClean="0">
                <a:solidFill>
                  <a:schemeClr val="tx1"/>
                </a:solidFill>
              </a:rPr>
              <a:t>returns </a:t>
            </a:r>
            <a:r>
              <a:rPr lang="en-US" sz="2000" dirty="0">
                <a:solidFill>
                  <a:schemeClr val="tx1"/>
                </a:solidFill>
              </a:rPr>
              <a:t>a pseudorandom number(0 to 1)</a:t>
            </a:r>
          </a:p>
          <a:p>
            <a:pPr>
              <a:lnSpc>
                <a:spcPct val="120000"/>
              </a:lnSpc>
            </a:pPr>
            <a:r>
              <a:rPr lang="en-US" sz="2400" dirty="0">
                <a:solidFill>
                  <a:srgbClr val="FF0000"/>
                </a:solidFill>
              </a:rPr>
              <a:t>Static double </a:t>
            </a:r>
            <a:r>
              <a:rPr lang="en-US" sz="2400" dirty="0" err="1">
                <a:solidFill>
                  <a:srgbClr val="FF0000"/>
                </a:solidFill>
              </a:rPr>
              <a:t>toRadians</a:t>
            </a:r>
            <a:r>
              <a:rPr lang="en-US" sz="2400" dirty="0">
                <a:solidFill>
                  <a:srgbClr val="FF0000"/>
                </a:solidFill>
              </a:rPr>
              <a:t>(double </a:t>
            </a:r>
            <a:r>
              <a:rPr lang="en-US" sz="2400" dirty="0" smtClean="0">
                <a:solidFill>
                  <a:srgbClr val="FF0000"/>
                </a:solidFill>
              </a:rPr>
              <a:t>angle)</a:t>
            </a:r>
          </a:p>
          <a:p>
            <a:pPr lvl="1">
              <a:lnSpc>
                <a:spcPct val="120000"/>
              </a:lnSpc>
            </a:pPr>
            <a:r>
              <a:rPr lang="en-US" sz="2000" dirty="0" smtClean="0">
                <a:solidFill>
                  <a:schemeClr val="tx1"/>
                </a:solidFill>
              </a:rPr>
              <a:t>converts </a:t>
            </a:r>
            <a:r>
              <a:rPr lang="en-US" sz="2000" dirty="0">
                <a:solidFill>
                  <a:schemeClr val="tx1"/>
                </a:solidFill>
              </a:rPr>
              <a:t>degrees to </a:t>
            </a:r>
            <a:r>
              <a:rPr lang="en-US" sz="2000" dirty="0" smtClean="0">
                <a:solidFill>
                  <a:schemeClr val="tx1"/>
                </a:solidFill>
              </a:rPr>
              <a:t>radians</a:t>
            </a:r>
            <a:endParaRPr lang="en-US" sz="2000" dirty="0">
              <a:solidFill>
                <a:schemeClr val="tx1"/>
              </a:solidFill>
            </a:endParaRPr>
          </a:p>
          <a:p>
            <a:pPr>
              <a:lnSpc>
                <a:spcPct val="120000"/>
              </a:lnSpc>
            </a:pPr>
            <a:r>
              <a:rPr lang="en-US" sz="2400" dirty="0">
                <a:solidFill>
                  <a:srgbClr val="FF0000"/>
                </a:solidFill>
              </a:rPr>
              <a:t>Static double </a:t>
            </a:r>
            <a:r>
              <a:rPr lang="en-US" sz="2400" dirty="0" err="1">
                <a:solidFill>
                  <a:srgbClr val="FF0000"/>
                </a:solidFill>
              </a:rPr>
              <a:t>toDegrees</a:t>
            </a:r>
            <a:r>
              <a:rPr lang="en-US" sz="2400" dirty="0">
                <a:solidFill>
                  <a:srgbClr val="FF0000"/>
                </a:solidFill>
              </a:rPr>
              <a:t>(double </a:t>
            </a:r>
            <a:r>
              <a:rPr lang="en-US" sz="2400" dirty="0" smtClean="0">
                <a:solidFill>
                  <a:srgbClr val="FF0000"/>
                </a:solidFill>
              </a:rPr>
              <a:t>angle)</a:t>
            </a:r>
          </a:p>
          <a:p>
            <a:pPr lvl="1">
              <a:lnSpc>
                <a:spcPct val="120000"/>
              </a:lnSpc>
            </a:pPr>
            <a:r>
              <a:rPr lang="en-US" sz="2000" dirty="0" smtClean="0">
                <a:solidFill>
                  <a:schemeClr val="tx1"/>
                </a:solidFill>
              </a:rPr>
              <a:t>convert </a:t>
            </a:r>
            <a:r>
              <a:rPr lang="en-US" sz="2000" dirty="0">
                <a:solidFill>
                  <a:schemeClr val="tx1"/>
                </a:solidFill>
              </a:rPr>
              <a:t>radians to </a:t>
            </a:r>
            <a:r>
              <a:rPr lang="en-US" sz="2000" dirty="0" smtClean="0">
                <a:solidFill>
                  <a:schemeClr val="tx1"/>
                </a:solidFill>
              </a:rPr>
              <a:t>degrees</a:t>
            </a:r>
            <a:endParaRPr lang="en-US" sz="3200" dirty="0"/>
          </a:p>
        </p:txBody>
      </p:sp>
    </p:spTree>
    <p:extLst>
      <p:ext uri="{BB962C8B-B14F-4D97-AF65-F5344CB8AC3E}">
        <p14:creationId xmlns:p14="http://schemas.microsoft.com/office/powerpoint/2010/main" val="4083560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p:txBody>
          <a:bodyPr>
            <a:normAutofit fontScale="70000" lnSpcReduction="20000"/>
          </a:bodyPr>
          <a:lstStyle/>
          <a:p>
            <a:pPr>
              <a:buNone/>
            </a:pPr>
            <a:r>
              <a:rPr lang="en-US" dirty="0"/>
              <a:t>Class Angles {</a:t>
            </a:r>
          </a:p>
          <a:p>
            <a:pPr>
              <a:buNone/>
            </a:pPr>
            <a:r>
              <a:rPr lang="en-US" dirty="0"/>
              <a:t>Public static void main(String </a:t>
            </a:r>
            <a:r>
              <a:rPr lang="en-US" dirty="0" err="1"/>
              <a:t>args</a:t>
            </a:r>
            <a:r>
              <a:rPr lang="en-US" dirty="0"/>
              <a:t>[]) {</a:t>
            </a:r>
          </a:p>
          <a:p>
            <a:pPr>
              <a:buNone/>
            </a:pPr>
            <a:r>
              <a:rPr lang="en-US" dirty="0" smtClean="0"/>
              <a:t>double </a:t>
            </a:r>
            <a:r>
              <a:rPr lang="en-US" dirty="0"/>
              <a:t>theta=120.0;</a:t>
            </a:r>
          </a:p>
          <a:p>
            <a:pPr>
              <a:buNone/>
            </a:pPr>
            <a:r>
              <a:rPr lang="en-US" dirty="0" err="1"/>
              <a:t>System.out.println</a:t>
            </a:r>
            <a:r>
              <a:rPr lang="en-US" dirty="0"/>
              <a:t>(theta </a:t>
            </a:r>
            <a:r>
              <a:rPr lang="en-US" dirty="0" smtClean="0"/>
              <a:t>+ “degree </a:t>
            </a:r>
            <a:r>
              <a:rPr lang="en-US" dirty="0"/>
              <a:t>is”+</a:t>
            </a:r>
            <a:r>
              <a:rPr lang="en-US" dirty="0" err="1">
                <a:solidFill>
                  <a:srgbClr val="FF00FF"/>
                </a:solidFill>
              </a:rPr>
              <a:t>Math.toRadians</a:t>
            </a:r>
            <a:r>
              <a:rPr lang="en-US" dirty="0">
                <a:solidFill>
                  <a:srgbClr val="FF00FF"/>
                </a:solidFill>
              </a:rPr>
              <a:t>(theta</a:t>
            </a:r>
            <a:r>
              <a:rPr lang="en-US" dirty="0" smtClean="0">
                <a:solidFill>
                  <a:srgbClr val="FF00FF"/>
                </a:solidFill>
              </a:rPr>
              <a:t>)</a:t>
            </a:r>
            <a:r>
              <a:rPr lang="en-US" dirty="0" smtClean="0"/>
              <a:t>+ “radians</a:t>
            </a:r>
            <a:r>
              <a:rPr lang="en-US" dirty="0"/>
              <a:t>”);</a:t>
            </a:r>
          </a:p>
          <a:p>
            <a:pPr>
              <a:buNone/>
            </a:pPr>
            <a:r>
              <a:rPr lang="en-US" dirty="0" smtClean="0"/>
              <a:t>theta=1.312</a:t>
            </a:r>
            <a:r>
              <a:rPr lang="en-US" dirty="0"/>
              <a:t>;</a:t>
            </a:r>
          </a:p>
          <a:p>
            <a:pPr>
              <a:buNone/>
            </a:pPr>
            <a:r>
              <a:rPr lang="en-US" dirty="0" err="1"/>
              <a:t>System.out.println</a:t>
            </a:r>
            <a:r>
              <a:rPr lang="en-US" dirty="0"/>
              <a:t>(theta </a:t>
            </a:r>
            <a:r>
              <a:rPr lang="en-US" dirty="0" smtClean="0"/>
              <a:t>+ “radians </a:t>
            </a:r>
            <a:r>
              <a:rPr lang="en-US" dirty="0"/>
              <a:t>is”+</a:t>
            </a:r>
            <a:r>
              <a:rPr lang="en-US" dirty="0" err="1">
                <a:solidFill>
                  <a:srgbClr val="FF00FF"/>
                </a:solidFill>
              </a:rPr>
              <a:t>Math.toDegrees</a:t>
            </a:r>
            <a:r>
              <a:rPr lang="en-US" dirty="0">
                <a:solidFill>
                  <a:srgbClr val="FF00FF"/>
                </a:solidFill>
              </a:rPr>
              <a:t>(theta</a:t>
            </a:r>
            <a:r>
              <a:rPr lang="en-US" dirty="0" smtClean="0">
                <a:solidFill>
                  <a:srgbClr val="FF00FF"/>
                </a:solidFill>
              </a:rPr>
              <a:t>)</a:t>
            </a:r>
            <a:r>
              <a:rPr lang="en-US" dirty="0" smtClean="0"/>
              <a:t>+ “degrees</a:t>
            </a:r>
            <a:r>
              <a:rPr lang="en-US" dirty="0"/>
              <a:t>”);</a:t>
            </a:r>
          </a:p>
          <a:p>
            <a:pPr>
              <a:buNone/>
            </a:pPr>
            <a:r>
              <a:rPr lang="en-US" dirty="0"/>
              <a:t>}</a:t>
            </a:r>
          </a:p>
          <a:p>
            <a:pPr>
              <a:buNone/>
            </a:pPr>
            <a:r>
              <a:rPr lang="en-US" dirty="0"/>
              <a:t>}</a:t>
            </a:r>
          </a:p>
          <a:p>
            <a:pPr>
              <a:buNone/>
            </a:pPr>
            <a:r>
              <a:rPr lang="en-US" dirty="0">
                <a:solidFill>
                  <a:srgbClr val="FF0000"/>
                </a:solidFill>
              </a:rPr>
              <a:t>Output:</a:t>
            </a:r>
          </a:p>
          <a:p>
            <a:pPr>
              <a:buNone/>
            </a:pPr>
            <a:r>
              <a:rPr lang="en-US" dirty="0">
                <a:solidFill>
                  <a:srgbClr val="0000FF"/>
                </a:solidFill>
              </a:rPr>
              <a:t>120.0 degrees is 2.0943 </a:t>
            </a:r>
            <a:r>
              <a:rPr lang="en-US" dirty="0" smtClean="0">
                <a:solidFill>
                  <a:srgbClr val="0000FF"/>
                </a:solidFill>
              </a:rPr>
              <a:t>radians</a:t>
            </a:r>
            <a:endParaRPr lang="en-US" dirty="0">
              <a:solidFill>
                <a:srgbClr val="0000FF"/>
              </a:solidFill>
            </a:endParaRPr>
          </a:p>
          <a:p>
            <a:pPr>
              <a:buNone/>
            </a:pPr>
            <a:r>
              <a:rPr lang="en-US" dirty="0">
                <a:solidFill>
                  <a:srgbClr val="0000FF"/>
                </a:solidFill>
              </a:rPr>
              <a:t>1.312 radians is 75.1720 </a:t>
            </a:r>
            <a:r>
              <a:rPr lang="en-US" dirty="0" smtClean="0">
                <a:solidFill>
                  <a:srgbClr val="0000FF"/>
                </a:solidFill>
              </a:rPr>
              <a:t>degrees</a:t>
            </a:r>
            <a:endParaRPr lang="en-US" dirty="0">
              <a:solidFill>
                <a:srgbClr val="0000FF"/>
              </a:solidFill>
            </a:endParaRPr>
          </a:p>
          <a:p>
            <a:pPr marL="0" indent="0">
              <a:buNone/>
            </a:pPr>
            <a:endParaRPr lang="en-US" dirty="0"/>
          </a:p>
        </p:txBody>
      </p:sp>
    </p:spTree>
    <p:extLst>
      <p:ext uri="{BB962C8B-B14F-4D97-AF65-F5344CB8AC3E}">
        <p14:creationId xmlns:p14="http://schemas.microsoft.com/office/powerpoint/2010/main" val="260381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r>
              <a:rPr lang="en-US" sz="2400" dirty="0"/>
              <a:t>The </a:t>
            </a:r>
            <a:r>
              <a:rPr lang="en-US" sz="2400" b="1" dirty="0" err="1"/>
              <a:t>java.lang.Process</a:t>
            </a:r>
            <a:r>
              <a:rPr lang="en-US" sz="2400" dirty="0"/>
              <a:t> class provides methods for performing input from the process, performing output to the process, waiting for the process to complete, checking the exit status of the process, and destroying (killing) the process</a:t>
            </a:r>
            <a:r>
              <a:rPr lang="en-US" sz="2400" dirty="0" smtClean="0"/>
              <a:t>.</a:t>
            </a:r>
          </a:p>
          <a:p>
            <a:r>
              <a:rPr lang="en-US" sz="2400" dirty="0" smtClean="0">
                <a:solidFill>
                  <a:srgbClr val="FF0000"/>
                </a:solidFill>
              </a:rPr>
              <a:t>Process </a:t>
            </a:r>
            <a:r>
              <a:rPr lang="en-US" sz="2400" dirty="0">
                <a:solidFill>
                  <a:srgbClr val="FF0000"/>
                </a:solidFill>
              </a:rPr>
              <a:t>class encapsulates the process-(</a:t>
            </a:r>
            <a:r>
              <a:rPr lang="en-US" sz="2400" dirty="0" err="1">
                <a:solidFill>
                  <a:srgbClr val="FF0000"/>
                </a:solidFill>
              </a:rPr>
              <a:t>i.e</a:t>
            </a:r>
            <a:r>
              <a:rPr lang="en-US" sz="2400" dirty="0">
                <a:solidFill>
                  <a:srgbClr val="FF0000"/>
                </a:solidFill>
              </a:rPr>
              <a:t>) an executing program.</a:t>
            </a:r>
          </a:p>
          <a:p>
            <a:r>
              <a:rPr lang="en-US" sz="2400" dirty="0"/>
              <a:t>It is primarily as a super class for the type of objects created by exec() in the runtime class.</a:t>
            </a:r>
          </a:p>
          <a:p>
            <a:r>
              <a:rPr lang="en-US" sz="2400" dirty="0"/>
              <a:t>Process contains the </a:t>
            </a:r>
            <a:r>
              <a:rPr lang="en-US" sz="2400" dirty="0">
                <a:solidFill>
                  <a:srgbClr val="FF0000"/>
                </a:solidFill>
              </a:rPr>
              <a:t>abstract methods. </a:t>
            </a:r>
            <a:endParaRPr lang="en-US" sz="1800" dirty="0"/>
          </a:p>
        </p:txBody>
      </p:sp>
    </p:spTree>
    <p:extLst>
      <p:ext uri="{BB962C8B-B14F-4D97-AF65-F5344CB8AC3E}">
        <p14:creationId xmlns:p14="http://schemas.microsoft.com/office/powerpoint/2010/main" val="4139223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2"/>
          <p:cNvPicPr>
            <a:picLocks noGrp="1" noChangeAspect="1" noChangeArrowheads="1"/>
          </p:cNvPicPr>
          <p:nvPr>
            <p:ph sz="quarter" idx="1"/>
          </p:nvPr>
        </p:nvPicPr>
        <p:blipFill>
          <a:blip r:embed="rId2" cstate="print"/>
          <a:srcRect/>
          <a:stretch>
            <a:fillRect/>
          </a:stretch>
        </p:blipFill>
        <p:spPr bwMode="auto">
          <a:xfrm>
            <a:off x="457200" y="609600"/>
            <a:ext cx="7772400" cy="5614590"/>
          </a:xfrm>
          <a:prstGeom prst="rect">
            <a:avLst/>
          </a:prstGeom>
          <a:noFill/>
          <a:ln w="9525">
            <a:noFill/>
            <a:miter lim="800000"/>
            <a:headEnd/>
            <a:tailEnd/>
          </a:ln>
          <a:effectLst/>
        </p:spPr>
      </p:pic>
    </p:spTree>
    <p:extLst>
      <p:ext uri="{BB962C8B-B14F-4D97-AF65-F5344CB8AC3E}">
        <p14:creationId xmlns:p14="http://schemas.microsoft.com/office/powerpoint/2010/main" val="3160292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java.lang.Process</a:t>
            </a:r>
            <a:endParaRPr lang="en-US" sz="4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8203" y="1492044"/>
            <a:ext cx="7824578" cy="461665"/>
          </a:xfrm>
          <a:prstGeom prst="rect">
            <a:avLst/>
          </a:prstGeom>
          <a:noFill/>
        </p:spPr>
        <p:txBody>
          <a:bodyPr wrap="none" rtlCol="0">
            <a:spAutoFit/>
          </a:bodyPr>
          <a:lstStyle/>
          <a:p>
            <a:r>
              <a:rPr lang="en-US" sz="2400" dirty="0" smtClean="0"/>
              <a:t>Process p = </a:t>
            </a:r>
            <a:r>
              <a:rPr lang="en-US" sz="2400" dirty="0" err="1" smtClean="0"/>
              <a:t>Runtime.getRuntime</a:t>
            </a:r>
            <a:r>
              <a:rPr lang="en-US" sz="2400" dirty="0" smtClean="0"/>
              <a:t>().exec(“notepad.exe”);</a:t>
            </a:r>
            <a:endParaRPr lang="en-US" sz="2400" dirty="0"/>
          </a:p>
        </p:txBody>
      </p:sp>
    </p:spTree>
    <p:extLst>
      <p:ext uri="{BB962C8B-B14F-4D97-AF65-F5344CB8AC3E}">
        <p14:creationId xmlns:p14="http://schemas.microsoft.com/office/powerpoint/2010/main" val="404124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java.lang.Process</a:t>
            </a:r>
            <a:endParaRPr lang="en-US" sz="4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normAutofit/>
          </a:bodyPr>
          <a:lstStyle/>
          <a:p>
            <a:r>
              <a:rPr lang="en-US" sz="1800" dirty="0" smtClean="0"/>
              <a:t>This method </a:t>
            </a:r>
            <a:r>
              <a:rPr lang="en-US" sz="1800" dirty="0"/>
              <a:t>kills the </a:t>
            </a:r>
            <a:r>
              <a:rPr lang="en-US" sz="1800" dirty="0" err="1"/>
              <a:t>subprocess</a:t>
            </a:r>
            <a:r>
              <a:rPr lang="en-US" sz="1800" dirty="0"/>
              <a:t>. The </a:t>
            </a:r>
            <a:r>
              <a:rPr lang="en-US" sz="1800" dirty="0" err="1"/>
              <a:t>subprocess</a:t>
            </a:r>
            <a:r>
              <a:rPr lang="en-US" sz="1800" dirty="0"/>
              <a:t> represented by this Process object is forcibly terminated</a:t>
            </a:r>
            <a:r>
              <a:rPr lang="en-US" sz="1800" dirty="0" smtClean="0"/>
              <a:t>.</a:t>
            </a:r>
          </a:p>
          <a:p>
            <a:pPr lvl="1"/>
            <a:r>
              <a:rPr lang="en-US" sz="1800" dirty="0">
                <a:solidFill>
                  <a:srgbClr val="FF0000"/>
                </a:solidFill>
              </a:rPr>
              <a:t>public abstract void destroy()</a:t>
            </a:r>
            <a:endParaRPr lang="en-US" sz="1800" dirty="0" smtClean="0">
              <a:solidFill>
                <a:srgbClr val="FF0000"/>
              </a:solidFill>
            </a:endParaRPr>
          </a:p>
          <a:p>
            <a:endParaRPr lang="en-US"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24665"/>
            <a:ext cx="6629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01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java.lang.Process.getErrorStream</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normAutofit/>
          </a:bodyPr>
          <a:lstStyle/>
          <a:p>
            <a:r>
              <a:rPr lang="en-US" sz="2800" dirty="0" smtClean="0"/>
              <a:t>The method gets the error stream of the </a:t>
            </a:r>
            <a:r>
              <a:rPr lang="en-US" sz="2800" dirty="0" err="1" smtClean="0"/>
              <a:t>subprocess</a:t>
            </a:r>
            <a:r>
              <a:rPr lang="en-US" sz="2800" dirty="0" smtClean="0"/>
              <a:t>. The stream obtains data piped from the error output stream of the process represented by this Process object.</a:t>
            </a:r>
          </a:p>
          <a:p>
            <a:pPr lvl="1"/>
            <a:r>
              <a:rPr lang="en-US" sz="2800" dirty="0" smtClean="0"/>
              <a:t>public abstract </a:t>
            </a:r>
            <a:r>
              <a:rPr lang="en-US" sz="2800" dirty="0" err="1" smtClean="0"/>
              <a:t>InputStream</a:t>
            </a:r>
            <a:r>
              <a:rPr lang="en-US" sz="2800" dirty="0" smtClean="0"/>
              <a:t> </a:t>
            </a:r>
            <a:r>
              <a:rPr lang="en-US" sz="2800" dirty="0" err="1" smtClean="0"/>
              <a:t>getErrorStream</a:t>
            </a:r>
            <a:r>
              <a:rPr lang="en-US" sz="2800" dirty="0" smtClean="0"/>
              <a:t>()</a:t>
            </a:r>
            <a:endParaRPr lang="en-US" sz="2800" dirty="0"/>
          </a:p>
        </p:txBody>
      </p:sp>
    </p:spTree>
    <p:extLst>
      <p:ext uri="{BB962C8B-B14F-4D97-AF65-F5344CB8AC3E}">
        <p14:creationId xmlns:p14="http://schemas.microsoft.com/office/powerpoint/2010/main" val="2111183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IN" dirty="0" smtClean="0"/>
              <a:t>Library Functions</a:t>
            </a:r>
          </a:p>
          <a:p>
            <a:r>
              <a:rPr lang="en-IN" dirty="0" smtClean="0"/>
              <a:t>Math</a:t>
            </a:r>
          </a:p>
          <a:p>
            <a:r>
              <a:rPr lang="en-IN" dirty="0" smtClean="0"/>
              <a:t>Process</a:t>
            </a:r>
          </a:p>
          <a:p>
            <a:r>
              <a:rPr lang="en-IN" dirty="0" smtClean="0"/>
              <a:t>Clone</a:t>
            </a:r>
          </a:p>
          <a:p>
            <a:r>
              <a:rPr lang="en-IN" dirty="0" smtClean="0"/>
              <a:t>System 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java.lang.Process.getInputStream</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normAutofit/>
          </a:bodyPr>
          <a:lstStyle/>
          <a:p>
            <a:r>
              <a:rPr lang="en-US" sz="1800" dirty="0" smtClean="0"/>
              <a:t>The </a:t>
            </a:r>
            <a:r>
              <a:rPr lang="en-US" sz="1800" dirty="0"/>
              <a:t>method gets the input stream of the </a:t>
            </a:r>
            <a:r>
              <a:rPr lang="en-US" sz="1800" dirty="0" err="1"/>
              <a:t>subprocess</a:t>
            </a:r>
            <a:r>
              <a:rPr lang="en-US" sz="1800" dirty="0"/>
              <a:t>. The stream obtains data piped from the standard output stream of the process represented by this Process object</a:t>
            </a:r>
            <a:r>
              <a:rPr lang="en-US" sz="1800" dirty="0" smtClean="0"/>
              <a:t>.</a:t>
            </a:r>
          </a:p>
          <a:p>
            <a:pPr lvl="1"/>
            <a:r>
              <a:rPr lang="en-US" sz="2000" dirty="0"/>
              <a:t>public abstract </a:t>
            </a:r>
            <a:r>
              <a:rPr lang="en-US" sz="2000" dirty="0" err="1"/>
              <a:t>InputStream</a:t>
            </a:r>
            <a:r>
              <a:rPr lang="en-US" sz="2000" dirty="0"/>
              <a:t> </a:t>
            </a:r>
            <a:r>
              <a:rPr lang="en-US" sz="2000" dirty="0" err="1"/>
              <a:t>getInputStream</a:t>
            </a:r>
            <a:r>
              <a:rPr lang="en-US" sz="2000" dirty="0"/>
              <a:t>()</a:t>
            </a:r>
          </a:p>
        </p:txBody>
      </p:sp>
    </p:spTree>
    <p:extLst>
      <p:ext uri="{BB962C8B-B14F-4D97-AF65-F5344CB8AC3E}">
        <p14:creationId xmlns:p14="http://schemas.microsoft.com/office/powerpoint/2010/main" val="3415507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java.lang.Process.getInputStream</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68" y="1509252"/>
            <a:ext cx="8001000" cy="483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java.lang.Process.getOutputStream</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normAutofit/>
          </a:bodyPr>
          <a:lstStyle/>
          <a:p>
            <a:r>
              <a:rPr lang="en-US" sz="2400" dirty="0" smtClean="0"/>
              <a:t>The </a:t>
            </a:r>
            <a:r>
              <a:rPr lang="en-US" sz="2400" dirty="0"/>
              <a:t>method gets the output stream of the </a:t>
            </a:r>
            <a:r>
              <a:rPr lang="en-US" sz="2400" dirty="0" err="1"/>
              <a:t>subprocess</a:t>
            </a:r>
            <a:r>
              <a:rPr lang="en-US" sz="2400" dirty="0"/>
              <a:t>. Output to the stream is piped into the standard input stream of the process represented by this Process object</a:t>
            </a:r>
            <a:r>
              <a:rPr lang="en-US" sz="2400" dirty="0" smtClean="0"/>
              <a:t>.</a:t>
            </a:r>
          </a:p>
          <a:p>
            <a:pPr lvl="1"/>
            <a:r>
              <a:rPr lang="en-US" sz="2400" dirty="0"/>
              <a:t>public abstract </a:t>
            </a:r>
            <a:r>
              <a:rPr lang="en-US" sz="2400" dirty="0" err="1"/>
              <a:t>OutputStream</a:t>
            </a:r>
            <a:r>
              <a:rPr lang="en-US" sz="2400" dirty="0"/>
              <a:t> </a:t>
            </a:r>
            <a:r>
              <a:rPr lang="en-US" sz="2400" dirty="0" err="1"/>
              <a:t>getOutputStream</a:t>
            </a:r>
            <a:r>
              <a:rPr lang="en-US" sz="2400" dirty="0"/>
              <a:t>()</a:t>
            </a:r>
          </a:p>
        </p:txBody>
      </p:sp>
    </p:spTree>
    <p:extLst>
      <p:ext uri="{BB962C8B-B14F-4D97-AF65-F5344CB8AC3E}">
        <p14:creationId xmlns:p14="http://schemas.microsoft.com/office/powerpoint/2010/main" val="3980324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java.lang.Process.getOutputStream</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096"/>
            <a:ext cx="7162800" cy="480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32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java.lang.Process.waitFor</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normAutofit/>
          </a:bodyPr>
          <a:lstStyle/>
          <a:p>
            <a:r>
              <a:rPr lang="en-US" sz="2400" dirty="0" smtClean="0"/>
              <a:t>The </a:t>
            </a:r>
            <a:r>
              <a:rPr lang="en-US" sz="2400" dirty="0"/>
              <a:t>method causes the current thread to wait, if necessary, until the process represented by this Process object has terminated. </a:t>
            </a:r>
            <a:endParaRPr lang="en-US" sz="2400" dirty="0" smtClean="0"/>
          </a:p>
          <a:p>
            <a:r>
              <a:rPr lang="en-US" sz="2400" dirty="0" smtClean="0"/>
              <a:t>This </a:t>
            </a:r>
            <a:r>
              <a:rPr lang="en-US" sz="2400" dirty="0"/>
              <a:t>method returns immediately if the </a:t>
            </a:r>
            <a:r>
              <a:rPr lang="en-US" sz="2400" dirty="0" err="1"/>
              <a:t>subprocess</a:t>
            </a:r>
            <a:r>
              <a:rPr lang="en-US" sz="2400" dirty="0"/>
              <a:t> has already terminated. </a:t>
            </a:r>
            <a:endParaRPr lang="en-US" sz="2400" dirty="0" smtClean="0"/>
          </a:p>
          <a:p>
            <a:r>
              <a:rPr lang="en-US" sz="2400" dirty="0" smtClean="0"/>
              <a:t>If </a:t>
            </a:r>
            <a:r>
              <a:rPr lang="en-US" sz="2400" dirty="0"/>
              <a:t>the </a:t>
            </a:r>
            <a:r>
              <a:rPr lang="en-US" sz="2400" dirty="0" err="1"/>
              <a:t>subprocess</a:t>
            </a:r>
            <a:r>
              <a:rPr lang="en-US" sz="2400" dirty="0"/>
              <a:t> has not yet terminated, the calling thread will be blocked until the </a:t>
            </a:r>
            <a:r>
              <a:rPr lang="en-US" sz="2400" dirty="0" err="1"/>
              <a:t>subprocess</a:t>
            </a:r>
            <a:r>
              <a:rPr lang="en-US" sz="2400" dirty="0"/>
              <a:t> exits</a:t>
            </a:r>
            <a:r>
              <a:rPr lang="en-US" sz="2400" dirty="0" smtClean="0"/>
              <a:t>.</a:t>
            </a:r>
          </a:p>
          <a:p>
            <a:r>
              <a:rPr lang="en-US" sz="2400" dirty="0">
                <a:solidFill>
                  <a:srgbClr val="FF0000"/>
                </a:solidFill>
              </a:rPr>
              <a:t>public abstract </a:t>
            </a:r>
            <a:r>
              <a:rPr lang="en-US" sz="2400" dirty="0" err="1">
                <a:solidFill>
                  <a:srgbClr val="FF0000"/>
                </a:solidFill>
              </a:rPr>
              <a:t>int</a:t>
            </a:r>
            <a:r>
              <a:rPr lang="en-US" sz="2400" dirty="0">
                <a:solidFill>
                  <a:srgbClr val="FF0000"/>
                </a:solidFill>
              </a:rPr>
              <a:t> </a:t>
            </a:r>
            <a:r>
              <a:rPr lang="en-US" sz="2400" dirty="0" err="1">
                <a:solidFill>
                  <a:srgbClr val="FF0000"/>
                </a:solidFill>
              </a:rPr>
              <a:t>waitFor</a:t>
            </a:r>
            <a:r>
              <a:rPr lang="en-US" sz="2400" dirty="0">
                <a:solidFill>
                  <a:srgbClr val="FF0000"/>
                </a:solidFill>
              </a:rPr>
              <a:t>()</a:t>
            </a:r>
          </a:p>
        </p:txBody>
      </p:sp>
    </p:spTree>
    <p:extLst>
      <p:ext uri="{BB962C8B-B14F-4D97-AF65-F5344CB8AC3E}">
        <p14:creationId xmlns:p14="http://schemas.microsoft.com/office/powerpoint/2010/main" val="941399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java.lang.Process.waitFor</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57632"/>
            <a:ext cx="8001000" cy="461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93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java.lang.Process.waitFor</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162800" cy="445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93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88848"/>
            <a:ext cx="8534400" cy="758952"/>
          </a:xfrm>
        </p:spPr>
        <p:txBody>
          <a:bodyPr>
            <a:normAutofit fontScale="90000"/>
          </a:bodyPr>
          <a:lstStyle/>
          <a:p>
            <a:r>
              <a:rPr lang="en-IN" dirty="0"/>
              <a:t>Library Functions</a:t>
            </a:r>
            <a:br>
              <a:rPr lang="en-IN" dirty="0"/>
            </a:b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US" sz="2800" dirty="0"/>
              <a:t>These are the </a:t>
            </a:r>
            <a:r>
              <a:rPr lang="en-US" sz="2800" dirty="0">
                <a:solidFill>
                  <a:srgbClr val="0000FF"/>
                </a:solidFill>
              </a:rPr>
              <a:t>inbuilt functions </a:t>
            </a:r>
            <a:r>
              <a:rPr lang="en-US" sz="2800" dirty="0"/>
              <a:t>present in Java library classes, provided by Java system </a:t>
            </a:r>
            <a:r>
              <a:rPr lang="en-US" sz="2800" dirty="0" smtClean="0"/>
              <a:t>– to </a:t>
            </a:r>
            <a:r>
              <a:rPr lang="en-US" sz="2800" dirty="0"/>
              <a:t>help programmers to perform their task in an easier </a:t>
            </a:r>
            <a:r>
              <a:rPr lang="en-US" sz="2800" dirty="0" smtClean="0"/>
              <a:t>way</a:t>
            </a:r>
          </a:p>
          <a:p>
            <a:r>
              <a:rPr lang="en-US" sz="2800" dirty="0" smtClean="0"/>
              <a:t>These are called as </a:t>
            </a:r>
            <a:r>
              <a:rPr lang="en-US" sz="2800" b="1" dirty="0" smtClean="0">
                <a:solidFill>
                  <a:srgbClr val="FF0000"/>
                </a:solidFill>
              </a:rPr>
              <a:t>Library </a:t>
            </a:r>
            <a:r>
              <a:rPr lang="en-US" sz="2800" b="1" dirty="0">
                <a:solidFill>
                  <a:srgbClr val="FF0000"/>
                </a:solidFill>
              </a:rPr>
              <a:t>Classes</a:t>
            </a:r>
            <a:r>
              <a:rPr lang="en-US" sz="2800" dirty="0"/>
              <a:t>.</a:t>
            </a:r>
          </a:p>
          <a:p>
            <a:r>
              <a:rPr lang="en-US" sz="2800" dirty="0"/>
              <a:t> In Java support thousands of library classes and also each class contains various types of functions</a:t>
            </a:r>
            <a:r>
              <a:rPr lang="en-US" sz="2800" dirty="0" smtClean="0"/>
              <a:t>.</a:t>
            </a:r>
          </a:p>
          <a:p>
            <a:r>
              <a:rPr lang="en-US" sz="2800" dirty="0" smtClean="0"/>
              <a:t>E.g.., Mathematical functions, </a:t>
            </a:r>
            <a:r>
              <a:rPr lang="en-US" sz="2800" dirty="0" err="1" smtClean="0"/>
              <a:t>Input/Output</a:t>
            </a:r>
            <a:endParaRPr lang="en-US" sz="2800" dirty="0"/>
          </a:p>
          <a:p>
            <a:endParaRPr lang="en-US" dirty="0"/>
          </a:p>
        </p:txBody>
      </p:sp>
    </p:spTree>
    <p:extLst>
      <p:ext uri="{BB962C8B-B14F-4D97-AF65-F5344CB8AC3E}">
        <p14:creationId xmlns:p14="http://schemas.microsoft.com/office/powerpoint/2010/main" val="3946046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Classes in Java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2"/>
          <p:cNvPicPr>
            <a:picLocks noChangeAspect="1" noChangeArrowheads="1"/>
          </p:cNvPicPr>
          <p:nvPr/>
        </p:nvPicPr>
        <p:blipFill rotWithShape="1">
          <a:blip r:embed="rId2"/>
          <a:srcRect l="2368" t="13996" r="7589"/>
          <a:stretch/>
        </p:blipFill>
        <p:spPr bwMode="auto">
          <a:xfrm>
            <a:off x="228600" y="1600200"/>
            <a:ext cx="8583632" cy="4495800"/>
          </a:xfrm>
          <a:prstGeom prst="rect">
            <a:avLst/>
          </a:prstGeom>
          <a:noFill/>
          <a:ln w="9525">
            <a:noFill/>
            <a:miter lim="800000"/>
            <a:headEnd/>
            <a:tailEnd/>
          </a:ln>
          <a:effectLst/>
        </p:spPr>
      </p:pic>
    </p:spTree>
    <p:extLst>
      <p:ext uri="{BB962C8B-B14F-4D97-AF65-F5344CB8AC3E}">
        <p14:creationId xmlns:p14="http://schemas.microsoft.com/office/powerpoint/2010/main" val="232508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package </a:t>
            </a:r>
            <a:r>
              <a:rPr lang="en-US" dirty="0" err="1" smtClean="0"/>
              <a:t>import.java.util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04" y="1620982"/>
            <a:ext cx="7075396" cy="333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291662"/>
            <a:ext cx="1895836" cy="132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3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package </a:t>
            </a:r>
            <a:r>
              <a:rPr lang="en-US" dirty="0" smtClean="0"/>
              <a:t>import.java.io</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70" y="1491760"/>
            <a:ext cx="8364304" cy="4070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9" y="4190999"/>
            <a:ext cx="2194560" cy="168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71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Functions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r>
              <a:rPr lang="en-US" dirty="0"/>
              <a:t>The math class contains all the </a:t>
            </a:r>
            <a:r>
              <a:rPr lang="en-US" dirty="0">
                <a:solidFill>
                  <a:srgbClr val="7030A0"/>
                </a:solidFill>
              </a:rPr>
              <a:t>floating-point functions</a:t>
            </a:r>
            <a:r>
              <a:rPr lang="en-US" dirty="0"/>
              <a:t> that are used </a:t>
            </a:r>
            <a:r>
              <a:rPr lang="en-US" dirty="0">
                <a:solidFill>
                  <a:srgbClr val="7030A0"/>
                </a:solidFill>
              </a:rPr>
              <a:t>for geometry and trigonometry.</a:t>
            </a:r>
          </a:p>
          <a:p>
            <a:r>
              <a:rPr lang="en-US" dirty="0"/>
              <a:t>It is classified into four functions:</a:t>
            </a:r>
          </a:p>
          <a:p>
            <a:pPr lvl="1"/>
            <a:r>
              <a:rPr lang="en-US" dirty="0"/>
              <a:t>Transcendental Functions</a:t>
            </a:r>
          </a:p>
          <a:p>
            <a:pPr lvl="1"/>
            <a:r>
              <a:rPr lang="en-US" dirty="0"/>
              <a:t>Exponential Functions</a:t>
            </a:r>
          </a:p>
          <a:p>
            <a:pPr lvl="1"/>
            <a:r>
              <a:rPr lang="en-US" dirty="0"/>
              <a:t>Rounding Functions</a:t>
            </a:r>
          </a:p>
          <a:p>
            <a:pPr lvl="1"/>
            <a:r>
              <a:rPr lang="en-US" dirty="0"/>
              <a:t>Miscellaneous Math Methods</a:t>
            </a:r>
          </a:p>
        </p:txBody>
      </p:sp>
    </p:spTree>
    <p:extLst>
      <p:ext uri="{BB962C8B-B14F-4D97-AF65-F5344CB8AC3E}">
        <p14:creationId xmlns:p14="http://schemas.microsoft.com/office/powerpoint/2010/main" val="2297325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Transcendental Functions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172200" cy="462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132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Functions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02431" y="1923251"/>
            <a:ext cx="6102625" cy="377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756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4">
      <a:dk1>
        <a:sysClr val="windowText" lastClr="000000"/>
      </a:dk1>
      <a:lt1>
        <a:sysClr val="window" lastClr="FFFFFF"/>
      </a:lt1>
      <a:dk2>
        <a:srgbClr val="4F271C"/>
      </a:dk2>
      <a:lt2>
        <a:srgbClr val="E7DEC9"/>
      </a:lt2>
      <a:accent1>
        <a:srgbClr val="00B0F0"/>
      </a:accent1>
      <a:accent2>
        <a:srgbClr val="FEB80A"/>
      </a:accent2>
      <a:accent3>
        <a:srgbClr val="FF0000"/>
      </a:accent3>
      <a:accent4>
        <a:srgbClr val="84AA33"/>
      </a:accent4>
      <a:accent5>
        <a:srgbClr val="7030A0"/>
      </a:accent5>
      <a:accent6>
        <a:srgbClr val="FF33CC"/>
      </a:accent6>
      <a:hlink>
        <a:srgbClr val="FF0000"/>
      </a:hlink>
      <a:folHlink>
        <a:srgbClr val="0000FF"/>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4248</TotalTime>
  <Words>468</Words>
  <Application>Microsoft Office PowerPoint</Application>
  <PresentationFormat>On-screen Show (4:3)</PresentationFormat>
  <Paragraphs>104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Unit III  Library Functions</vt:lpstr>
      <vt:lpstr>Contents</vt:lpstr>
      <vt:lpstr>Library Functions </vt:lpstr>
      <vt:lpstr>Library Classes in Java</vt:lpstr>
      <vt:lpstr>Example –using package import.java.util</vt:lpstr>
      <vt:lpstr>Example –using package import.java.io</vt:lpstr>
      <vt:lpstr>Math Functions</vt:lpstr>
      <vt:lpstr>Transcendental Functions</vt:lpstr>
      <vt:lpstr>Exponential Functions</vt:lpstr>
      <vt:lpstr>Rounding Functions</vt:lpstr>
      <vt:lpstr>Rounding Functions</vt:lpstr>
      <vt:lpstr>Rounding Functions</vt:lpstr>
      <vt:lpstr>Miscellaneous Math Methods</vt:lpstr>
      <vt:lpstr>Example</vt:lpstr>
      <vt:lpstr>Process</vt:lpstr>
      <vt:lpstr>PowerPoint Presentation</vt:lpstr>
      <vt:lpstr>java.lang.Process</vt:lpstr>
      <vt:lpstr>java.lang.Process</vt:lpstr>
      <vt:lpstr>java.lang.Process.getErrorStream()</vt:lpstr>
      <vt:lpstr>java.lang.Process.getInputStream()</vt:lpstr>
      <vt:lpstr>java.lang.Process.getInputStream()</vt:lpstr>
      <vt:lpstr>java.lang.Process.getOutputStream()</vt:lpstr>
      <vt:lpstr>java.lang.Process.getOutputStream()</vt:lpstr>
      <vt:lpstr>java.lang.Process.waitFor()</vt:lpstr>
      <vt:lpstr>java.lang.Process.waitFor()</vt:lpstr>
      <vt:lpstr>java.lang.Process.waitFor()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STUDENT</dc:creator>
  <cp:lastModifiedBy>admin</cp:lastModifiedBy>
  <cp:revision>548</cp:revision>
  <dcterms:created xsi:type="dcterms:W3CDTF">2006-08-16T00:00:00Z</dcterms:created>
  <dcterms:modified xsi:type="dcterms:W3CDTF">2019-08-21T04:52:49Z</dcterms:modified>
</cp:coreProperties>
</file>