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4"/>
  </p:notesMasterIdLst>
  <p:sldIdLst>
    <p:sldId id="409" r:id="rId2"/>
    <p:sldId id="410" r:id="rId3"/>
    <p:sldId id="412" r:id="rId4"/>
    <p:sldId id="415" r:id="rId5"/>
    <p:sldId id="411" r:id="rId6"/>
    <p:sldId id="413" r:id="rId7"/>
    <p:sldId id="414" r:id="rId8"/>
    <p:sldId id="416" r:id="rId9"/>
    <p:sldId id="417" r:id="rId10"/>
    <p:sldId id="418" r:id="rId11"/>
    <p:sldId id="419" r:id="rId12"/>
    <p:sldId id="420" r:id="rId13"/>
    <p:sldId id="421" r:id="rId14"/>
    <p:sldId id="454" r:id="rId15"/>
    <p:sldId id="422" r:id="rId16"/>
    <p:sldId id="423"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5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CC00FF"/>
    <a:srgbClr val="007434"/>
    <a:srgbClr val="CC0000"/>
    <a:srgbClr val="FF66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36"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CBDD-0DA9-406A-8C1B-FCD53569FD67}" type="datetimeFigureOut">
              <a:rPr lang="en-US" smtClean="0"/>
              <a:pPr/>
              <a:t>21/Aug/2019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0FD3EC-5B82-486F-B28D-0553EAA0E2A0}" type="slidenum">
              <a:rPr lang="en-US" smtClean="0"/>
              <a:pPr/>
              <a:t>‹#›</a:t>
            </a:fld>
            <a:endParaRPr lang="en-US"/>
          </a:p>
        </p:txBody>
      </p:sp>
    </p:spTree>
    <p:extLst>
      <p:ext uri="{BB962C8B-B14F-4D97-AF65-F5344CB8AC3E}">
        <p14:creationId xmlns:p14="http://schemas.microsoft.com/office/powerpoint/2010/main" val="415199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4523F54-0CC5-4451-B62C-B0742E0AA516}" type="datetime3">
              <a:rPr lang="en-US" smtClean="0"/>
              <a:pPr/>
              <a:t>21 August 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8EF87D-3516-4136-9B97-D017A0C1E62E}" type="datetime3">
              <a:rPr lang="en-US" smtClean="0"/>
              <a:pPr/>
              <a:t>21 August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7D8BDD-D1C2-456A-95A7-E39F06194BAD}" type="datetime3">
              <a:rPr lang="en-US" smtClean="0"/>
              <a:pPr/>
              <a:t>21 August 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52C517A-1D7F-4701-941A-8FBEBB36FE93}" type="datetime3">
              <a:rPr lang="en-US" smtClean="0"/>
              <a:pPr/>
              <a:t>21 August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8DE3A62-127C-496D-A905-EE032F3E6E6A}" type="datetime3">
              <a:rPr lang="en-US" smtClean="0"/>
              <a:pPr/>
              <a:t>21 August 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0297302-75BB-4F61-B0BC-6E89A509714D}" type="datetime3">
              <a:rPr lang="en-US" smtClean="0"/>
              <a:pPr/>
              <a:t>21 August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99046B2-38C6-4089-964F-D482743CC5D7}" type="datetime3">
              <a:rPr lang="en-US" smtClean="0"/>
              <a:pPr/>
              <a:t>21 August 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985707-45EB-499C-91A9-DBD8F840D264}" type="datetime3">
              <a:rPr lang="en-US" smtClean="0"/>
              <a:pPr/>
              <a:t>21 August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2C09C6-28E6-4848-B18D-83BD7B1997F8}" type="datetime3">
              <a:rPr lang="en-US" smtClean="0"/>
              <a:pPr/>
              <a:t>21 August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2A53971-152E-48BA-B045-CAAC395AE262}" type="datetime3">
              <a:rPr lang="en-US" smtClean="0"/>
              <a:pPr/>
              <a:t>21 August 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2CE5B9A-73A0-4426-A8B1-95A944F32342}" type="datetime3">
              <a:rPr lang="en-US" smtClean="0"/>
              <a:pPr/>
              <a:t>21 August 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2856B47-3A99-433D-87AD-3FB1A0104C93}" type="datetime3">
              <a:rPr lang="en-US" smtClean="0"/>
              <a:pPr/>
              <a:t>21 August 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latinLnBrk="0" hangingPunct="1">
        <a:spcBef>
          <a:spcPct val="0"/>
        </a:spcBef>
        <a:buNone/>
        <a:defRPr kumimoji="0" sz="3800" kern="1200">
          <a:solidFill>
            <a:schemeClr val="accent3">
              <a:shade val="75000"/>
            </a:schemeClr>
          </a:solidFill>
          <a:latin typeface="Cambria" pitchFamily="18" charset="0"/>
          <a:ea typeface="+mj-ea"/>
          <a:cs typeface="+mj-cs"/>
        </a:defRPr>
      </a:lvl1pPr>
    </p:titleStyle>
    <p:bodyStyle>
      <a:lvl1pPr marL="274320" indent="-274320" algn="l" rtl="0" eaLnBrk="1" latinLnBrk="0" hangingPunct="1">
        <a:lnSpc>
          <a:spcPct val="130000"/>
        </a:lnSpc>
        <a:spcBef>
          <a:spcPct val="20000"/>
        </a:spcBef>
        <a:buClr>
          <a:schemeClr val="accent1"/>
        </a:buClr>
        <a:buSzPct val="85000"/>
        <a:buFont typeface="Wingdings 2"/>
        <a:buChar char=""/>
        <a:defRPr kumimoji="0" sz="2700" kern="1200">
          <a:solidFill>
            <a:schemeClr val="tx1"/>
          </a:solidFill>
          <a:latin typeface="Cambria" pitchFamily="18" charset="0"/>
          <a:ea typeface="+mn-ea"/>
          <a:cs typeface="+mn-cs"/>
        </a:defRPr>
      </a:lvl1pPr>
      <a:lvl2pPr marL="548640" indent="-274320" algn="l" rtl="0" eaLnBrk="1" latinLnBrk="0" hangingPunct="1">
        <a:lnSpc>
          <a:spcPct val="130000"/>
        </a:lnSpc>
        <a:spcBef>
          <a:spcPct val="20000"/>
        </a:spcBef>
        <a:buClr>
          <a:schemeClr val="accent2"/>
        </a:buClr>
        <a:buSzPct val="70000"/>
        <a:buFont typeface="Wingdings"/>
        <a:buChar char=""/>
        <a:defRPr kumimoji="0" sz="2200" i="0" kern="1200">
          <a:solidFill>
            <a:schemeClr val="tx2"/>
          </a:solidFill>
          <a:latin typeface="Cambria" pitchFamily="18" charset="0"/>
          <a:ea typeface="+mn-ea"/>
          <a:cs typeface="+mn-cs"/>
        </a:defRPr>
      </a:lvl2pPr>
      <a:lvl3pPr marL="822960" indent="-228600" algn="l" rtl="0" eaLnBrk="1" latinLnBrk="0" hangingPunct="1">
        <a:lnSpc>
          <a:spcPct val="130000"/>
        </a:lnSpc>
        <a:spcBef>
          <a:spcPct val="20000"/>
        </a:spcBef>
        <a:buClr>
          <a:schemeClr val="accent3"/>
        </a:buClr>
        <a:buSzPct val="75000"/>
        <a:buFont typeface="Wingdings 2"/>
        <a:buChar char=""/>
        <a:defRPr kumimoji="0" sz="2000" i="0" kern="1200">
          <a:solidFill>
            <a:schemeClr val="tx1"/>
          </a:solidFill>
          <a:latin typeface="Cambria" pitchFamily="18" charset="0"/>
          <a:ea typeface="+mn-ea"/>
          <a:cs typeface="+mn-cs"/>
        </a:defRPr>
      </a:lvl3pPr>
      <a:lvl4pPr marL="1097280" indent="-228600" algn="l" rtl="0" eaLnBrk="1" latinLnBrk="0" hangingPunct="1">
        <a:lnSpc>
          <a:spcPct val="130000"/>
        </a:lnSpc>
        <a:spcBef>
          <a:spcPct val="20000"/>
        </a:spcBef>
        <a:buClr>
          <a:schemeClr val="accent4"/>
        </a:buClr>
        <a:buSzPct val="70000"/>
        <a:buFont typeface="Wingdings"/>
        <a:buChar char=""/>
        <a:defRPr kumimoji="0" sz="2000" i="0" kern="1200">
          <a:solidFill>
            <a:schemeClr val="tx2"/>
          </a:solidFill>
          <a:latin typeface="Cambria" pitchFamily="18" charset="0"/>
          <a:ea typeface="+mn-ea"/>
          <a:cs typeface="+mn-cs"/>
        </a:defRPr>
      </a:lvl4pPr>
      <a:lvl5pPr marL="1371600" indent="-228600" algn="l" rtl="0" eaLnBrk="1" latinLnBrk="0" hangingPunct="1">
        <a:lnSpc>
          <a:spcPct val="130000"/>
        </a:lnSpc>
        <a:spcBef>
          <a:spcPct val="20000"/>
        </a:spcBef>
        <a:buClr>
          <a:schemeClr val="accent5"/>
        </a:buClr>
        <a:buFontTx/>
        <a:buChar char="•"/>
        <a:defRPr kumimoji="0" sz="1800" i="0" kern="1200">
          <a:solidFill>
            <a:schemeClr val="tx1"/>
          </a:solidFill>
          <a:latin typeface="Cambria" pitchFamily="18" charset="0"/>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IN" sz="2800" dirty="0" smtClean="0"/>
              <a:t>Chapter 15</a:t>
            </a:r>
            <a:endParaRPr lang="en-IN"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5" name="Title 4"/>
          <p:cNvSpPr>
            <a:spLocks noGrp="1"/>
          </p:cNvSpPr>
          <p:nvPr>
            <p:ph type="ctrTitle"/>
          </p:nvPr>
        </p:nvSpPr>
        <p:spPr/>
        <p:txBody>
          <a:bodyPr/>
          <a:lstStyle/>
          <a:p>
            <a:r>
              <a:rPr lang="en-IN" smtClean="0">
                <a:solidFill>
                  <a:srgbClr val="FF0000"/>
                </a:solidFill>
              </a:rPr>
              <a:t>Unit III </a:t>
            </a:r>
            <a:r>
              <a:rPr lang="en-IN" dirty="0" smtClean="0">
                <a:solidFill>
                  <a:srgbClr val="FF0000"/>
                </a:solidFill>
              </a:rPr>
              <a:t/>
            </a:r>
            <a:br>
              <a:rPr lang="en-IN" dirty="0" smtClean="0">
                <a:solidFill>
                  <a:srgbClr val="FF0000"/>
                </a:solidFill>
              </a:rPr>
            </a:br>
            <a:r>
              <a:rPr lang="en-IN" dirty="0" smtClean="0">
                <a:solidFill>
                  <a:srgbClr val="FF0000"/>
                </a:solidFill>
              </a:rPr>
              <a:t>Cloning &amp; System Functions</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p:txBody>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304800" y="228600"/>
            <a:ext cx="8153400" cy="6629400"/>
          </a:xfrm>
          <a:prstGeom prst="rect">
            <a:avLst/>
          </a:prstGeom>
          <a:noFill/>
          <a:ln w="9525">
            <a:noFill/>
            <a:miter lim="800000"/>
            <a:headEnd/>
            <a:tailEnd/>
          </a:ln>
          <a:effectLst/>
        </p:spPr>
      </p:pic>
    </p:spTree>
    <p:extLst>
      <p:ext uri="{BB962C8B-B14F-4D97-AF65-F5344CB8AC3E}">
        <p14:creationId xmlns:p14="http://schemas.microsoft.com/office/powerpoint/2010/main" val="2875460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228600" y="228600"/>
            <a:ext cx="8229600" cy="6348184"/>
          </a:xfrm>
          <a:prstGeom prst="rect">
            <a:avLst/>
          </a:prstGeom>
          <a:noFill/>
          <a:ln w="9525">
            <a:noFill/>
            <a:miter lim="800000"/>
            <a:headEnd/>
            <a:tailEnd/>
          </a:ln>
          <a:effectLst/>
        </p:spPr>
      </p:pic>
    </p:spTree>
    <p:extLst>
      <p:ext uri="{BB962C8B-B14F-4D97-AF65-F5344CB8AC3E}">
        <p14:creationId xmlns:p14="http://schemas.microsoft.com/office/powerpoint/2010/main" val="3544304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p:txBody>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428596" y="357166"/>
            <a:ext cx="6929486" cy="5643602"/>
          </a:xfrm>
          <a:prstGeom prst="rect">
            <a:avLst/>
          </a:prstGeom>
          <a:noFill/>
          <a:ln w="9525">
            <a:noFill/>
            <a:miter lim="800000"/>
            <a:headEnd/>
            <a:tailEnd/>
          </a:ln>
          <a:effectLst/>
        </p:spPr>
      </p:pic>
    </p:spTree>
    <p:extLst>
      <p:ext uri="{BB962C8B-B14F-4D97-AF65-F5344CB8AC3E}">
        <p14:creationId xmlns:p14="http://schemas.microsoft.com/office/powerpoint/2010/main" val="1172154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err="1"/>
              <a:t>java.lang.System.arraycopy</a:t>
            </a:r>
            <a:r>
              <a:rPr lang="en-US" sz="4000"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normAutofit lnSpcReduction="10000"/>
          </a:bodyPr>
          <a:lstStyle/>
          <a:p>
            <a:r>
              <a:rPr lang="en-US" sz="2300" dirty="0" smtClean="0"/>
              <a:t>Copies </a:t>
            </a:r>
            <a:r>
              <a:rPr lang="en-US" sz="2300" dirty="0"/>
              <a:t>an array from the specified source array, beginning at the specified position, to the specified position of the destination array. </a:t>
            </a:r>
          </a:p>
          <a:p>
            <a:r>
              <a:rPr lang="en-US" sz="2300" dirty="0" smtClean="0"/>
              <a:t>The </a:t>
            </a:r>
            <a:r>
              <a:rPr lang="en-US" sz="2300" dirty="0"/>
              <a:t>number of components copied is equal to the </a:t>
            </a:r>
            <a:r>
              <a:rPr lang="en-US" sz="2300" b="1" dirty="0"/>
              <a:t>length</a:t>
            </a:r>
            <a:r>
              <a:rPr lang="en-US" sz="2300" dirty="0"/>
              <a:t> argument.</a:t>
            </a:r>
          </a:p>
          <a:p>
            <a:r>
              <a:rPr lang="en-US" sz="2300" dirty="0"/>
              <a:t>The components at positions </a:t>
            </a:r>
            <a:r>
              <a:rPr lang="en-US" sz="2300" b="1" dirty="0" err="1"/>
              <a:t>srcPos</a:t>
            </a:r>
            <a:r>
              <a:rPr lang="en-US" sz="2300" dirty="0"/>
              <a:t> through </a:t>
            </a:r>
            <a:r>
              <a:rPr lang="en-US" sz="2300" b="1" dirty="0" err="1"/>
              <a:t>srcPos</a:t>
            </a:r>
            <a:r>
              <a:rPr lang="en-US" sz="2300" b="1" dirty="0"/>
              <a:t> + length - 1</a:t>
            </a:r>
            <a:r>
              <a:rPr lang="en-US" sz="2300" dirty="0"/>
              <a:t> in the source array are copied into positions </a:t>
            </a:r>
            <a:r>
              <a:rPr lang="en-US" sz="2300" b="1" dirty="0" err="1"/>
              <a:t>destPos</a:t>
            </a:r>
            <a:r>
              <a:rPr lang="en-US" sz="2300" dirty="0"/>
              <a:t> through </a:t>
            </a:r>
            <a:r>
              <a:rPr lang="en-US" sz="2300" b="1" dirty="0" err="1"/>
              <a:t>destPos</a:t>
            </a:r>
            <a:r>
              <a:rPr lang="en-US" sz="2300" b="1" dirty="0"/>
              <a:t> + length - 1</a:t>
            </a:r>
            <a:r>
              <a:rPr lang="en-US" sz="2300" dirty="0"/>
              <a:t>, respectively, of the destination array.</a:t>
            </a:r>
          </a:p>
          <a:p>
            <a:pPr lvl="1"/>
            <a:r>
              <a:rPr lang="en-US" sz="2000" dirty="0"/>
              <a:t>public static void </a:t>
            </a:r>
            <a:r>
              <a:rPr lang="en-US" sz="2000" dirty="0" err="1"/>
              <a:t>arraycopy</a:t>
            </a:r>
            <a:r>
              <a:rPr lang="en-US" sz="2000" dirty="0"/>
              <a:t>(Object </a:t>
            </a:r>
            <a:r>
              <a:rPr lang="en-US" sz="2000" dirty="0" err="1"/>
              <a:t>src</a:t>
            </a:r>
            <a:r>
              <a:rPr lang="en-US" sz="2000" dirty="0"/>
              <a:t>, </a:t>
            </a:r>
            <a:r>
              <a:rPr lang="en-US" sz="2000" dirty="0" err="1"/>
              <a:t>int</a:t>
            </a:r>
            <a:r>
              <a:rPr lang="en-US" sz="2000" dirty="0"/>
              <a:t> </a:t>
            </a:r>
            <a:r>
              <a:rPr lang="en-US" sz="2000" dirty="0" err="1"/>
              <a:t>srcPos</a:t>
            </a:r>
            <a:r>
              <a:rPr lang="en-US" sz="2000" dirty="0"/>
              <a:t>, Object </a:t>
            </a:r>
            <a:r>
              <a:rPr lang="en-US" sz="2000" dirty="0" err="1"/>
              <a:t>dest</a:t>
            </a:r>
            <a:r>
              <a:rPr lang="en-US" sz="2000" dirty="0"/>
              <a:t>, </a:t>
            </a:r>
            <a:r>
              <a:rPr lang="en-US" sz="2000" dirty="0" err="1"/>
              <a:t>int</a:t>
            </a:r>
            <a:r>
              <a:rPr lang="en-US" sz="2000" dirty="0"/>
              <a:t> </a:t>
            </a:r>
            <a:r>
              <a:rPr lang="en-US" sz="2000" dirty="0" err="1"/>
              <a:t>destPos</a:t>
            </a:r>
            <a:r>
              <a:rPr lang="en-US" sz="2000" dirty="0"/>
              <a:t>, </a:t>
            </a:r>
            <a:r>
              <a:rPr lang="en-US" sz="2000" dirty="0" err="1"/>
              <a:t>int</a:t>
            </a:r>
            <a:r>
              <a:rPr lang="en-US" sz="2000" dirty="0"/>
              <a:t> length</a:t>
            </a:r>
            <a:r>
              <a:rPr lang="en-US" sz="2000" dirty="0" smtClean="0"/>
              <a:t>)</a:t>
            </a:r>
            <a:endParaRPr lang="en-US" dirty="0"/>
          </a:p>
        </p:txBody>
      </p:sp>
    </p:spTree>
    <p:extLst>
      <p:ext uri="{BB962C8B-B14F-4D97-AF65-F5344CB8AC3E}">
        <p14:creationId xmlns:p14="http://schemas.microsoft.com/office/powerpoint/2010/main" val="1294416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err="1"/>
              <a:t>java.lang.System.arraycopy</a:t>
            </a:r>
            <a:r>
              <a:rPr lang="en-US" sz="4000"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p:txBody>
          <a:bodyPr>
            <a:normAutofit/>
          </a:bodyPr>
          <a:lstStyle/>
          <a:p>
            <a:pPr marL="0" indent="0">
              <a:buNone/>
            </a:pPr>
            <a:r>
              <a:rPr lang="en-US" sz="2300" b="1" dirty="0" smtClean="0"/>
              <a:t>Parameters</a:t>
            </a:r>
            <a:endParaRPr lang="en-US" sz="2300" b="1" dirty="0"/>
          </a:p>
          <a:p>
            <a:r>
              <a:rPr lang="en-US" sz="2000" b="1" dirty="0" err="1"/>
              <a:t>src</a:t>
            </a:r>
            <a:r>
              <a:rPr lang="en-US" sz="2000" dirty="0"/>
              <a:t> -- This is the source array.</a:t>
            </a:r>
          </a:p>
          <a:p>
            <a:r>
              <a:rPr lang="en-US" sz="2000" b="1" dirty="0" err="1"/>
              <a:t>srcPos</a:t>
            </a:r>
            <a:r>
              <a:rPr lang="en-US" sz="2000" dirty="0"/>
              <a:t> -- This is the starting position in the source array.</a:t>
            </a:r>
          </a:p>
          <a:p>
            <a:r>
              <a:rPr lang="en-US" sz="2000" b="1" dirty="0" err="1"/>
              <a:t>dest</a:t>
            </a:r>
            <a:r>
              <a:rPr lang="en-US" sz="2000" dirty="0"/>
              <a:t> -- This is the destination array.</a:t>
            </a:r>
          </a:p>
          <a:p>
            <a:r>
              <a:rPr lang="en-US" sz="2000" b="1" dirty="0" err="1"/>
              <a:t>destPos</a:t>
            </a:r>
            <a:r>
              <a:rPr lang="en-US" sz="2000" dirty="0"/>
              <a:t> -- This is the starting position in the destination data.</a:t>
            </a:r>
          </a:p>
          <a:p>
            <a:r>
              <a:rPr lang="en-US" sz="2000" b="1" dirty="0"/>
              <a:t>length</a:t>
            </a:r>
            <a:r>
              <a:rPr lang="en-US" sz="2000" dirty="0"/>
              <a:t> -- This is the number of array elements to be copied.</a:t>
            </a:r>
          </a:p>
          <a:p>
            <a:pPr marL="0" indent="0">
              <a:buNone/>
            </a:pPr>
            <a:r>
              <a:rPr lang="en-US" sz="2000" b="1" dirty="0"/>
              <a:t>Return Value</a:t>
            </a:r>
          </a:p>
          <a:p>
            <a:r>
              <a:rPr lang="en-US" sz="2000" dirty="0"/>
              <a:t>This method does not return any value.</a:t>
            </a:r>
          </a:p>
          <a:p>
            <a:endParaRPr lang="en-US" dirty="0"/>
          </a:p>
        </p:txBody>
      </p:sp>
    </p:spTree>
    <p:extLst>
      <p:ext uri="{BB962C8B-B14F-4D97-AF65-F5344CB8AC3E}">
        <p14:creationId xmlns:p14="http://schemas.microsoft.com/office/powerpoint/2010/main" val="1635814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pPr marL="0" indent="0">
              <a:buNone/>
            </a:pPr>
            <a:r>
              <a:rPr lang="en-US" sz="2800" b="1" dirty="0"/>
              <a:t>Exception</a:t>
            </a:r>
          </a:p>
          <a:p>
            <a:r>
              <a:rPr lang="en-US" sz="2000" b="1" dirty="0" err="1"/>
              <a:t>IndexOutOfBoundsException</a:t>
            </a:r>
            <a:r>
              <a:rPr lang="en-US" sz="2000" dirty="0"/>
              <a:t> – </a:t>
            </a:r>
          </a:p>
          <a:p>
            <a:pPr lvl="1"/>
            <a:r>
              <a:rPr lang="en-US" sz="1800" dirty="0"/>
              <a:t>if copying would cause access of data outside array bounds.</a:t>
            </a:r>
          </a:p>
          <a:p>
            <a:r>
              <a:rPr lang="en-US" sz="2000" b="1" dirty="0" err="1"/>
              <a:t>ArrayStoreException</a:t>
            </a:r>
            <a:r>
              <a:rPr lang="en-US" sz="2000" dirty="0"/>
              <a:t> – </a:t>
            </a:r>
          </a:p>
          <a:p>
            <a:pPr lvl="1"/>
            <a:r>
              <a:rPr lang="en-US" sz="1800" dirty="0"/>
              <a:t>if an element in the </a:t>
            </a:r>
            <a:r>
              <a:rPr lang="en-US" sz="1800" dirty="0" err="1"/>
              <a:t>src</a:t>
            </a:r>
            <a:r>
              <a:rPr lang="en-US" sz="1800" dirty="0"/>
              <a:t> array could not be stored into the </a:t>
            </a:r>
            <a:r>
              <a:rPr lang="en-US" sz="1800" dirty="0" err="1"/>
              <a:t>dest</a:t>
            </a:r>
            <a:r>
              <a:rPr lang="en-US" sz="1800" dirty="0"/>
              <a:t> array because of a type mismatch.</a:t>
            </a:r>
          </a:p>
          <a:p>
            <a:r>
              <a:rPr lang="en-US" sz="2000" b="1" dirty="0" err="1"/>
              <a:t>NullPointerException</a:t>
            </a:r>
            <a:r>
              <a:rPr lang="en-US" sz="2000" dirty="0"/>
              <a:t> –</a:t>
            </a:r>
          </a:p>
          <a:p>
            <a:r>
              <a:rPr lang="en-US" sz="2000" dirty="0"/>
              <a:t> if either </a:t>
            </a:r>
            <a:r>
              <a:rPr lang="en-US" sz="2000" dirty="0" err="1"/>
              <a:t>src</a:t>
            </a:r>
            <a:r>
              <a:rPr lang="en-US" sz="2000" dirty="0"/>
              <a:t> or </a:t>
            </a:r>
            <a:r>
              <a:rPr lang="en-US" sz="2000" dirty="0" err="1"/>
              <a:t>dest</a:t>
            </a:r>
            <a:r>
              <a:rPr lang="en-US" sz="2000" dirty="0"/>
              <a:t> is null.</a:t>
            </a:r>
          </a:p>
          <a:p>
            <a:endParaRPr lang="en-US" sz="2000" dirty="0"/>
          </a:p>
          <a:p>
            <a:endParaRPr lang="en-US" dirty="0"/>
          </a:p>
        </p:txBody>
      </p:sp>
    </p:spTree>
    <p:extLst>
      <p:ext uri="{BB962C8B-B14F-4D97-AF65-F5344CB8AC3E}">
        <p14:creationId xmlns:p14="http://schemas.microsoft.com/office/powerpoint/2010/main" val="2566519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
            <a:ext cx="6934632" cy="417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876800"/>
            <a:ext cx="685137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57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java.lang.System.currentTimeMillis</a:t>
            </a:r>
            <a:r>
              <a:rPr lang="en-US"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normAutofit/>
          </a:bodyPr>
          <a:lstStyle/>
          <a:p>
            <a:r>
              <a:rPr lang="en-US" sz="2400" dirty="0"/>
              <a:t>The </a:t>
            </a:r>
            <a:r>
              <a:rPr lang="en-US" sz="2400" dirty="0" smtClean="0"/>
              <a:t>method </a:t>
            </a:r>
            <a:r>
              <a:rPr lang="en-US" sz="2400" dirty="0"/>
              <a:t>returns the current time in milliseconds</a:t>
            </a:r>
            <a:r>
              <a:rPr lang="en-US" sz="2400" dirty="0" smtClean="0"/>
              <a:t>.</a:t>
            </a:r>
          </a:p>
          <a:p>
            <a:r>
              <a:rPr lang="en-US" sz="2400" dirty="0"/>
              <a:t>public static long </a:t>
            </a:r>
            <a:r>
              <a:rPr lang="en-US" sz="2400" dirty="0" err="1"/>
              <a:t>currentTimeMillis</a:t>
            </a:r>
            <a:r>
              <a:rPr lang="en-US" sz="2400" dirty="0"/>
              <a:t>()</a:t>
            </a:r>
          </a:p>
          <a:p>
            <a:r>
              <a:rPr lang="en-US" sz="2400" dirty="0"/>
              <a:t>The unit of time of the return value is a millisecond, the granularity of the value depends on the underlying operating system and may be larger.</a:t>
            </a:r>
          </a:p>
          <a:p>
            <a:r>
              <a:rPr lang="en-US" sz="2400" dirty="0"/>
              <a:t>For example, </a:t>
            </a:r>
          </a:p>
          <a:p>
            <a:pPr lvl="1"/>
            <a:r>
              <a:rPr lang="en-US" sz="2000" dirty="0"/>
              <a:t>many operating systems measure time in units of tens of milliseconds.</a:t>
            </a:r>
          </a:p>
          <a:p>
            <a:endParaRPr lang="en-US" dirty="0"/>
          </a:p>
        </p:txBody>
      </p:sp>
    </p:spTree>
    <p:extLst>
      <p:ext uri="{BB962C8B-B14F-4D97-AF65-F5344CB8AC3E}">
        <p14:creationId xmlns:p14="http://schemas.microsoft.com/office/powerpoint/2010/main" val="2171869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09" y="1588942"/>
            <a:ext cx="743011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038600"/>
            <a:ext cx="5417890" cy="1631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89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java.lang.System.exit</a:t>
            </a:r>
            <a:r>
              <a:rPr lang="en-US"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normAutofit fontScale="77500" lnSpcReduction="20000"/>
          </a:bodyPr>
          <a:lstStyle/>
          <a:p>
            <a:pPr marL="0" indent="0">
              <a:buNone/>
            </a:pPr>
            <a:r>
              <a:rPr lang="en-US" dirty="0"/>
              <a:t>The </a:t>
            </a:r>
            <a:r>
              <a:rPr lang="en-US" b="1" dirty="0"/>
              <a:t> </a:t>
            </a:r>
            <a:r>
              <a:rPr lang="en-US" dirty="0"/>
              <a:t>method terminates the currently running Java Virtual Machine.</a:t>
            </a:r>
          </a:p>
          <a:p>
            <a:r>
              <a:rPr lang="en-US" dirty="0"/>
              <a:t>The argument serves as a </a:t>
            </a:r>
            <a:r>
              <a:rPr lang="en-US" b="1" dirty="0"/>
              <a:t>status</a:t>
            </a:r>
            <a:r>
              <a:rPr lang="en-US" dirty="0"/>
              <a:t> code; by convention, a nonzero status code indicates abnormal termination.</a:t>
            </a:r>
          </a:p>
          <a:p>
            <a:r>
              <a:rPr lang="en-US" dirty="0"/>
              <a:t>public static void exit(</a:t>
            </a:r>
            <a:r>
              <a:rPr lang="en-US" dirty="0" err="1"/>
              <a:t>int</a:t>
            </a:r>
            <a:r>
              <a:rPr lang="en-US" dirty="0"/>
              <a:t> status</a:t>
            </a:r>
            <a:r>
              <a:rPr lang="en-US" dirty="0" smtClean="0"/>
              <a:t>) 	</a:t>
            </a:r>
          </a:p>
          <a:p>
            <a:pPr marL="0" indent="0">
              <a:buNone/>
            </a:pPr>
            <a:r>
              <a:rPr lang="en-US" b="1" dirty="0"/>
              <a:t>Parameters</a:t>
            </a:r>
          </a:p>
          <a:p>
            <a:r>
              <a:rPr lang="en-US" b="1" dirty="0"/>
              <a:t>status</a:t>
            </a:r>
            <a:r>
              <a:rPr lang="en-US" dirty="0"/>
              <a:t> -- This is the exit status.</a:t>
            </a:r>
          </a:p>
          <a:p>
            <a:pPr marL="0" indent="0">
              <a:buNone/>
            </a:pPr>
            <a:r>
              <a:rPr lang="en-US" b="1" dirty="0"/>
              <a:t>Return Value</a:t>
            </a:r>
          </a:p>
          <a:p>
            <a:r>
              <a:rPr lang="en-US" dirty="0"/>
              <a:t>This method does not return any value.</a:t>
            </a:r>
          </a:p>
          <a:p>
            <a:pPr marL="0" indent="0">
              <a:buNone/>
            </a:pPr>
            <a:r>
              <a:rPr lang="en-US" b="1" dirty="0"/>
              <a:t>Exception</a:t>
            </a:r>
          </a:p>
          <a:p>
            <a:r>
              <a:rPr lang="en-US" b="1" dirty="0" err="1"/>
              <a:t>SecurityException</a:t>
            </a:r>
            <a:r>
              <a:rPr lang="en-US" dirty="0"/>
              <a:t> -- if a security manager exists and its </a:t>
            </a:r>
            <a:r>
              <a:rPr lang="en-US" dirty="0" err="1"/>
              <a:t>checkExit</a:t>
            </a:r>
            <a:r>
              <a:rPr lang="en-US" dirty="0"/>
              <a:t> method doesn't allow exit with the specified status.</a:t>
            </a:r>
          </a:p>
          <a:p>
            <a:endParaRPr lang="en-US" dirty="0" smtClean="0"/>
          </a:p>
        </p:txBody>
      </p:sp>
    </p:spTree>
    <p:extLst>
      <p:ext uri="{BB962C8B-B14F-4D97-AF65-F5344CB8AC3E}">
        <p14:creationId xmlns:p14="http://schemas.microsoft.com/office/powerpoint/2010/main" val="3029403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normAutofit fontScale="92500" lnSpcReduction="10000"/>
          </a:bodyPr>
          <a:lstStyle/>
          <a:p>
            <a:r>
              <a:rPr lang="en-US" sz="2400" dirty="0"/>
              <a:t>The </a:t>
            </a:r>
            <a:r>
              <a:rPr lang="en-US" sz="2400" b="1" dirty="0"/>
              <a:t>object cloning</a:t>
            </a:r>
            <a:r>
              <a:rPr lang="en-US" sz="2400" dirty="0"/>
              <a:t> is a way to create exact copy of an object.</a:t>
            </a:r>
          </a:p>
          <a:p>
            <a:r>
              <a:rPr lang="en-US" sz="2400" dirty="0"/>
              <a:t> For this purpose, clone() method of Object class is used to clone an object. </a:t>
            </a:r>
          </a:p>
          <a:p>
            <a:r>
              <a:rPr lang="en-US" sz="2400" dirty="0"/>
              <a:t>The </a:t>
            </a:r>
            <a:r>
              <a:rPr lang="en-US" sz="2400" b="1" dirty="0" err="1"/>
              <a:t>java.lang.Cloneable</a:t>
            </a:r>
            <a:r>
              <a:rPr lang="en-US" sz="2400" b="1" dirty="0"/>
              <a:t> interface</a:t>
            </a:r>
            <a:r>
              <a:rPr lang="en-US" sz="2400" dirty="0"/>
              <a:t> must be implemented by the class whose object clone we want to create. If we don't implement </a:t>
            </a:r>
            <a:r>
              <a:rPr lang="en-US" sz="2400" dirty="0" err="1"/>
              <a:t>Cloneable</a:t>
            </a:r>
            <a:r>
              <a:rPr lang="en-US" sz="2400" dirty="0"/>
              <a:t> interface, clone() method generates </a:t>
            </a:r>
            <a:r>
              <a:rPr lang="en-US" sz="2400" b="1" dirty="0" err="1"/>
              <a:t>CloneNotSupportedException</a:t>
            </a:r>
            <a:r>
              <a:rPr lang="en-US" sz="2400" dirty="0"/>
              <a:t>. </a:t>
            </a:r>
          </a:p>
          <a:p>
            <a:r>
              <a:rPr lang="en-US" sz="2400" dirty="0"/>
              <a:t>The </a:t>
            </a:r>
            <a:r>
              <a:rPr lang="en-US" sz="2400" b="1" dirty="0"/>
              <a:t>clone() method</a:t>
            </a:r>
            <a:r>
              <a:rPr lang="en-US" sz="2400" dirty="0"/>
              <a:t> is defined in the Object class. Syntax of the clone() method is as follows: </a:t>
            </a:r>
          </a:p>
          <a:p>
            <a:pPr lvl="1"/>
            <a:r>
              <a:rPr lang="en-US" dirty="0"/>
              <a:t>protected Object clone() throws </a:t>
            </a:r>
            <a:r>
              <a:rPr lang="en-US" dirty="0" err="1"/>
              <a:t>CloneNotSupportedException</a:t>
            </a:r>
            <a:endParaRPr lang="en-US" sz="2600" dirty="0"/>
          </a:p>
        </p:txBody>
      </p:sp>
    </p:spTree>
    <p:extLst>
      <p:ext uri="{BB962C8B-B14F-4D97-AF65-F5344CB8AC3E}">
        <p14:creationId xmlns:p14="http://schemas.microsoft.com/office/powerpoint/2010/main" val="1029120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p:txBody>
          <a:bodyPr/>
          <a:lstStyle/>
          <a:p>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856"/>
            <a:ext cx="6491288" cy="595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02403"/>
            <a:ext cx="4191000" cy="168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72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java.lang.System.gc</a:t>
            </a:r>
            <a:r>
              <a:rPr lang="en-US"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p:txBody>
          <a:bodyPr/>
          <a:lstStyle/>
          <a:p>
            <a:r>
              <a:rPr lang="en-US" dirty="0" smtClean="0"/>
              <a:t>The method </a:t>
            </a:r>
            <a:r>
              <a:rPr lang="en-US" dirty="0"/>
              <a:t>runs the garbage collector. Calling this suggests that the Java Virtual Machine expend effort toward recycling unused objects in order to make the memory they currently occupy available for quick reuse</a:t>
            </a:r>
            <a:r>
              <a:rPr lang="en-US" dirty="0" smtClean="0"/>
              <a:t>.</a:t>
            </a:r>
          </a:p>
          <a:p>
            <a:pPr lvl="1"/>
            <a:r>
              <a:rPr lang="en-US" dirty="0"/>
              <a:t>public static void </a:t>
            </a:r>
            <a:r>
              <a:rPr lang="en-US" dirty="0" err="1"/>
              <a:t>gc</a:t>
            </a:r>
            <a:r>
              <a:rPr lang="en-US" dirty="0" smtClean="0"/>
              <a:t>()</a:t>
            </a:r>
          </a:p>
          <a:p>
            <a:endParaRPr lang="en-US" dirty="0"/>
          </a:p>
        </p:txBody>
      </p:sp>
    </p:spTree>
    <p:extLst>
      <p:ext uri="{BB962C8B-B14F-4D97-AF65-F5344CB8AC3E}">
        <p14:creationId xmlns:p14="http://schemas.microsoft.com/office/powerpoint/2010/main" val="1981281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lstStyle/>
          <a:p>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142" y="304800"/>
            <a:ext cx="6619876" cy="48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0600"/>
            <a:ext cx="4442883" cy="159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43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additive="base">
                                        <p:cTn id="7" dur="500" fill="hold"/>
                                        <p:tgtEl>
                                          <p:spTgt spid="3077"/>
                                        </p:tgtEl>
                                        <p:attrNameLst>
                                          <p:attrName>ppt_x</p:attrName>
                                        </p:attrNameLst>
                                      </p:cBhvr>
                                      <p:tavLst>
                                        <p:tav tm="0">
                                          <p:val>
                                            <p:strVal val="#ppt_x"/>
                                          </p:val>
                                        </p:tav>
                                        <p:tav tm="100000">
                                          <p:val>
                                            <p:strVal val="#ppt_x"/>
                                          </p:val>
                                        </p:tav>
                                      </p:tavLst>
                                    </p:anim>
                                    <p:anim calcmode="lin" valueType="num">
                                      <p:cBhvr additive="base">
                                        <p:cTn id="8"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java.lang.System.getProperties</a:t>
            </a:r>
            <a:r>
              <a:rPr lang="en-US" b="1" dirty="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p:txBody>
          <a:bodyPr>
            <a:normAutofit fontScale="92500"/>
          </a:bodyPr>
          <a:lstStyle/>
          <a:p>
            <a:r>
              <a:rPr lang="en-US" dirty="0"/>
              <a:t>The </a:t>
            </a:r>
            <a:r>
              <a:rPr lang="en-US" b="1" dirty="0" err="1"/>
              <a:t>java.lang.System.getProperties</a:t>
            </a:r>
            <a:r>
              <a:rPr lang="en-US" b="1" dirty="0"/>
              <a:t>() </a:t>
            </a:r>
            <a:r>
              <a:rPr lang="en-US" dirty="0"/>
              <a:t>method determines the current system properties. The current set of system properties for use by the </a:t>
            </a:r>
            <a:r>
              <a:rPr lang="en-US" dirty="0" err="1"/>
              <a:t>getProperty</a:t>
            </a:r>
            <a:r>
              <a:rPr lang="en-US" dirty="0"/>
              <a:t>(String) method is returned as a Properties object.</a:t>
            </a:r>
          </a:p>
          <a:p>
            <a:r>
              <a:rPr lang="en-US" dirty="0"/>
              <a:t>If there is no current set of system properties, a set of system properties is first created and initialized. This set of system properties includes values for the following keys:</a:t>
            </a:r>
          </a:p>
          <a:p>
            <a:endParaRPr lang="en-US" dirty="0"/>
          </a:p>
        </p:txBody>
      </p:sp>
    </p:spTree>
    <p:extLst>
      <p:ext uri="{BB962C8B-B14F-4D97-AF65-F5344CB8AC3E}">
        <p14:creationId xmlns:p14="http://schemas.microsoft.com/office/powerpoint/2010/main" val="180096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lstStyle/>
          <a:p>
            <a:endParaRPr lang="en-US"/>
          </a:p>
        </p:txBody>
      </p:sp>
      <p:pic>
        <p:nvPicPr>
          <p:cNvPr id="5" name="Picture 4"/>
          <p:cNvPicPr>
            <a:picLocks noChangeAspect="1" noChangeArrowheads="1"/>
          </p:cNvPicPr>
          <p:nvPr/>
        </p:nvPicPr>
        <p:blipFill>
          <a:blip r:embed="rId2" cstate="print"/>
          <a:srcRect/>
          <a:stretch>
            <a:fillRect/>
          </a:stretch>
        </p:blipFill>
        <p:spPr bwMode="auto">
          <a:xfrm>
            <a:off x="500034" y="1214422"/>
            <a:ext cx="8072494" cy="4710128"/>
          </a:xfrm>
          <a:prstGeom prst="rect">
            <a:avLst/>
          </a:prstGeom>
          <a:noFill/>
          <a:ln w="9525">
            <a:noFill/>
            <a:miter lim="800000"/>
            <a:headEnd/>
            <a:tailEnd/>
          </a:ln>
          <a:effectLst/>
        </p:spPr>
      </p:pic>
    </p:spTree>
    <p:extLst>
      <p:ext uri="{BB962C8B-B14F-4D97-AF65-F5344CB8AC3E}">
        <p14:creationId xmlns:p14="http://schemas.microsoft.com/office/powerpoint/2010/main" val="29827424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1357290" y="428604"/>
            <a:ext cx="6786610" cy="5643602"/>
          </a:xfrm>
          <a:prstGeom prst="rect">
            <a:avLst/>
          </a:prstGeom>
          <a:noFill/>
          <a:ln w="9525">
            <a:noFill/>
            <a:miter lim="800000"/>
            <a:headEnd/>
            <a:tailEnd/>
          </a:ln>
          <a:effectLst/>
        </p:spPr>
      </p:pic>
    </p:spTree>
    <p:extLst>
      <p:ext uri="{BB962C8B-B14F-4D97-AF65-F5344CB8AC3E}">
        <p14:creationId xmlns:p14="http://schemas.microsoft.com/office/powerpoint/2010/main" val="3846014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p:txBody>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285720" y="357166"/>
            <a:ext cx="8358214" cy="5597533"/>
          </a:xfrm>
          <a:prstGeom prst="rect">
            <a:avLst/>
          </a:prstGeom>
          <a:noFill/>
          <a:ln w="9525">
            <a:noFill/>
            <a:miter lim="800000"/>
            <a:headEnd/>
            <a:tailEnd/>
          </a:ln>
          <a:effectLst/>
        </p:spPr>
      </p:pic>
    </p:spTree>
    <p:extLst>
      <p:ext uri="{BB962C8B-B14F-4D97-AF65-F5344CB8AC3E}">
        <p14:creationId xmlns:p14="http://schemas.microsoft.com/office/powerpoint/2010/main" val="4074241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lstStyle/>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191158" cy="270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092037"/>
            <a:ext cx="5343525" cy="4412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25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java.lang.System.getProperty</a:t>
            </a:r>
            <a:r>
              <a:rPr lang="en-US" b="1" dirty="0"/>
              <a:t>(String key)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p:txBody>
          <a:bodyPr>
            <a:normAutofit fontScale="77500" lnSpcReduction="20000"/>
          </a:bodyPr>
          <a:lstStyle/>
          <a:p>
            <a:r>
              <a:rPr lang="en-US" dirty="0" smtClean="0"/>
              <a:t>The method </a:t>
            </a:r>
            <a:r>
              <a:rPr lang="en-US" dirty="0"/>
              <a:t>gets the system property indicated by the specified </a:t>
            </a:r>
            <a:r>
              <a:rPr lang="en-US" b="1" dirty="0"/>
              <a:t>key</a:t>
            </a:r>
            <a:r>
              <a:rPr lang="en-US" dirty="0" smtClean="0"/>
              <a:t>.</a:t>
            </a:r>
          </a:p>
          <a:p>
            <a:pPr lvl="1"/>
            <a:r>
              <a:rPr lang="en-US" dirty="0"/>
              <a:t>public static String </a:t>
            </a:r>
            <a:r>
              <a:rPr lang="en-US" dirty="0" err="1"/>
              <a:t>getProperty</a:t>
            </a:r>
            <a:r>
              <a:rPr lang="en-US" dirty="0"/>
              <a:t>(String key</a:t>
            </a:r>
            <a:r>
              <a:rPr lang="en-US" dirty="0" smtClean="0"/>
              <a:t>)</a:t>
            </a:r>
          </a:p>
          <a:p>
            <a:pPr marL="0" indent="0">
              <a:buNone/>
            </a:pPr>
            <a:r>
              <a:rPr lang="en-US" b="1" dirty="0"/>
              <a:t>Parameters</a:t>
            </a:r>
          </a:p>
          <a:p>
            <a:pPr lvl="1"/>
            <a:r>
              <a:rPr lang="en-US" b="1" dirty="0"/>
              <a:t>key</a:t>
            </a:r>
            <a:r>
              <a:rPr lang="en-US" dirty="0"/>
              <a:t> -- This is the name of the system property.</a:t>
            </a:r>
          </a:p>
          <a:p>
            <a:pPr marL="0" indent="0">
              <a:buNone/>
            </a:pPr>
            <a:r>
              <a:rPr lang="en-US" b="1" dirty="0"/>
              <a:t>Return Value</a:t>
            </a:r>
          </a:p>
          <a:p>
            <a:pPr lvl="1"/>
            <a:r>
              <a:rPr lang="en-US" dirty="0"/>
              <a:t>This method returns the string value of the system property, or null if there is no property with that key.</a:t>
            </a:r>
          </a:p>
          <a:p>
            <a:pPr marL="0" indent="0">
              <a:buNone/>
            </a:pPr>
            <a:r>
              <a:rPr lang="en-US" b="1" dirty="0"/>
              <a:t>Exception</a:t>
            </a:r>
          </a:p>
          <a:p>
            <a:pPr lvl="1"/>
            <a:r>
              <a:rPr lang="en-US" b="1" dirty="0" err="1"/>
              <a:t>SecurityException</a:t>
            </a:r>
            <a:r>
              <a:rPr lang="en-US" dirty="0"/>
              <a:t> -- if a security manager exists and its </a:t>
            </a:r>
            <a:r>
              <a:rPr lang="en-US" dirty="0" err="1"/>
              <a:t>checkPropertyAccess</a:t>
            </a:r>
            <a:r>
              <a:rPr lang="en-US" dirty="0"/>
              <a:t> method doesn't allow access to the specified system property.</a:t>
            </a:r>
          </a:p>
          <a:p>
            <a:pPr lvl="1"/>
            <a:r>
              <a:rPr lang="en-US" b="1" dirty="0" err="1"/>
              <a:t>NullPointerException</a:t>
            </a:r>
            <a:r>
              <a:rPr lang="en-US" dirty="0"/>
              <a:t> -- if key is null.</a:t>
            </a:r>
          </a:p>
          <a:p>
            <a:pPr lvl="1"/>
            <a:r>
              <a:rPr lang="en-US" b="1" dirty="0" err="1"/>
              <a:t>IllegalArgumentException</a:t>
            </a:r>
            <a:r>
              <a:rPr lang="en-US" dirty="0"/>
              <a:t> -- if key is empty.</a:t>
            </a:r>
          </a:p>
          <a:p>
            <a:endParaRPr lang="en-US" dirty="0"/>
          </a:p>
        </p:txBody>
      </p:sp>
    </p:spTree>
    <p:extLst>
      <p:ext uri="{BB962C8B-B14F-4D97-AF65-F5344CB8AC3E}">
        <p14:creationId xmlns:p14="http://schemas.microsoft.com/office/powerpoint/2010/main" val="2127098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p:txBody>
          <a:bodyPr/>
          <a:lstStyle/>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76725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0"/>
            <a:ext cx="5141161" cy="156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47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p:txBody>
          <a:bodyPr/>
          <a:lstStyle/>
          <a:p>
            <a:pPr>
              <a:buNone/>
            </a:pPr>
            <a:r>
              <a:rPr lang="en-US" b="1" dirty="0">
                <a:solidFill>
                  <a:srgbClr val="FF0000"/>
                </a:solidFill>
              </a:rPr>
              <a:t>Why use clone() method ?</a:t>
            </a:r>
          </a:p>
          <a:p>
            <a:r>
              <a:rPr lang="en-US" sz="2400" dirty="0"/>
              <a:t>The </a:t>
            </a:r>
            <a:r>
              <a:rPr lang="en-US" sz="2400" b="1" dirty="0"/>
              <a:t>clone() method</a:t>
            </a:r>
            <a:r>
              <a:rPr lang="en-US" sz="2400" dirty="0"/>
              <a:t> saves the extra processing task for creating the exact copy of an object. If we perform it by using the new keyword, it will take a lot of processing to be performed that is why we use object cloning. </a:t>
            </a:r>
          </a:p>
          <a:p>
            <a:pPr>
              <a:buNone/>
            </a:pPr>
            <a:r>
              <a:rPr lang="en-US" b="1" dirty="0">
                <a:solidFill>
                  <a:srgbClr val="FF0000"/>
                </a:solidFill>
              </a:rPr>
              <a:t>Advantage of Object cloning</a:t>
            </a:r>
          </a:p>
          <a:p>
            <a:pPr lvl="1"/>
            <a:r>
              <a:rPr lang="en-US" dirty="0"/>
              <a:t>Less processing task.</a:t>
            </a:r>
          </a:p>
          <a:p>
            <a:endParaRPr lang="en-US" dirty="0"/>
          </a:p>
        </p:txBody>
      </p:sp>
    </p:spTree>
    <p:extLst>
      <p:ext uri="{BB962C8B-B14F-4D97-AF65-F5344CB8AC3E}">
        <p14:creationId xmlns:p14="http://schemas.microsoft.com/office/powerpoint/2010/main" val="950972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java.lang.System.identityHashCode</a:t>
            </a:r>
            <a:r>
              <a:rPr lang="en-US"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p:txBody>
          <a:bodyPr>
            <a:normAutofit/>
          </a:bodyPr>
          <a:lstStyle/>
          <a:p>
            <a:pPr marL="0" indent="0">
              <a:buNone/>
            </a:pPr>
            <a:r>
              <a:rPr lang="en-US" sz="2000" dirty="0" smtClean="0"/>
              <a:t>The method </a:t>
            </a:r>
            <a:r>
              <a:rPr lang="en-US" sz="2000" dirty="0"/>
              <a:t>returns the same hash code for the given object as would be returned by the default method </a:t>
            </a:r>
            <a:r>
              <a:rPr lang="en-US" sz="2000" b="1" dirty="0" err="1"/>
              <a:t>hashCode</a:t>
            </a:r>
            <a:r>
              <a:rPr lang="en-US" sz="2000" b="1" dirty="0"/>
              <a:t>()</a:t>
            </a:r>
            <a:r>
              <a:rPr lang="en-US" sz="2000" dirty="0"/>
              <a:t>. The hash code for the null reference is zero</a:t>
            </a:r>
            <a:r>
              <a:rPr lang="en-US" sz="2000" dirty="0" smtClean="0"/>
              <a:t>.</a:t>
            </a:r>
          </a:p>
          <a:p>
            <a:pPr lvl="1"/>
            <a:r>
              <a:rPr lang="en-US" sz="1800" dirty="0"/>
              <a:t>public static </a:t>
            </a:r>
            <a:r>
              <a:rPr lang="en-US" sz="1800" dirty="0" err="1"/>
              <a:t>int</a:t>
            </a:r>
            <a:r>
              <a:rPr lang="en-US" sz="1800" dirty="0"/>
              <a:t> </a:t>
            </a:r>
            <a:r>
              <a:rPr lang="en-US" sz="1800" dirty="0" err="1"/>
              <a:t>identityHashCode</a:t>
            </a:r>
            <a:r>
              <a:rPr lang="en-US" sz="1800" dirty="0"/>
              <a:t>(Object x</a:t>
            </a:r>
            <a:r>
              <a:rPr lang="en-US" sz="1800" dirty="0" smtClean="0"/>
              <a:t>)</a:t>
            </a:r>
          </a:p>
          <a:p>
            <a:pPr marL="0" indent="0">
              <a:buNone/>
            </a:pPr>
            <a:r>
              <a:rPr lang="en-US" sz="2000" b="1" dirty="0"/>
              <a:t>Parameters</a:t>
            </a:r>
          </a:p>
          <a:p>
            <a:r>
              <a:rPr lang="en-US" sz="2000" b="1" dirty="0"/>
              <a:t>x</a:t>
            </a:r>
            <a:r>
              <a:rPr lang="en-US" sz="2000" dirty="0"/>
              <a:t> -- This is the object for which the </a:t>
            </a:r>
            <a:r>
              <a:rPr lang="en-US" sz="2000" dirty="0" err="1"/>
              <a:t>hashCode</a:t>
            </a:r>
            <a:r>
              <a:rPr lang="en-US" sz="2000" dirty="0"/>
              <a:t> is to be calculated.</a:t>
            </a:r>
          </a:p>
          <a:p>
            <a:pPr marL="0" indent="0">
              <a:buNone/>
            </a:pPr>
            <a:r>
              <a:rPr lang="en-US" sz="2000" b="1" dirty="0"/>
              <a:t>Return Value</a:t>
            </a:r>
          </a:p>
          <a:p>
            <a:r>
              <a:rPr lang="en-US" sz="2000" dirty="0"/>
              <a:t>This method returns the </a:t>
            </a:r>
            <a:r>
              <a:rPr lang="en-US" sz="2000" dirty="0" err="1"/>
              <a:t>hashCode</a:t>
            </a:r>
            <a:r>
              <a:rPr lang="en-US" sz="2000" dirty="0"/>
              <a:t>.</a:t>
            </a:r>
          </a:p>
          <a:p>
            <a:pPr marL="0" indent="0">
              <a:buNone/>
            </a:pPr>
            <a:r>
              <a:rPr lang="en-US" sz="2000" b="1" dirty="0"/>
              <a:t>Exception</a:t>
            </a:r>
          </a:p>
          <a:p>
            <a:r>
              <a:rPr lang="en-US" sz="2000" b="1" dirty="0"/>
              <a:t>NA</a:t>
            </a:r>
            <a:endParaRPr lang="en-US" sz="2000" dirty="0"/>
          </a:p>
          <a:p>
            <a:endParaRPr lang="en-US" dirty="0"/>
          </a:p>
        </p:txBody>
      </p:sp>
    </p:spTree>
    <p:extLst>
      <p:ext uri="{BB962C8B-B14F-4D97-AF65-F5344CB8AC3E}">
        <p14:creationId xmlns:p14="http://schemas.microsoft.com/office/powerpoint/2010/main" val="950747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0638"/>
            <a:ext cx="6100763" cy="55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419600"/>
            <a:ext cx="4124325" cy="1503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90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java.lang.System.load</a:t>
            </a:r>
            <a:r>
              <a:rPr lang="en-US"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p:txBody>
          <a:bodyPr>
            <a:normAutofit fontScale="70000" lnSpcReduction="20000"/>
          </a:bodyPr>
          <a:lstStyle/>
          <a:p>
            <a:pPr marL="0" indent="0">
              <a:buNone/>
            </a:pPr>
            <a:r>
              <a:rPr lang="en-US" dirty="0" smtClean="0"/>
              <a:t>The method </a:t>
            </a:r>
            <a:r>
              <a:rPr lang="en-US" dirty="0"/>
              <a:t>loads a code file with the specified </a:t>
            </a:r>
            <a:r>
              <a:rPr lang="en-US" b="1" dirty="0"/>
              <a:t>filename</a:t>
            </a:r>
            <a:r>
              <a:rPr lang="en-US" dirty="0"/>
              <a:t> from the local file system as a dynamic library. The </a:t>
            </a:r>
            <a:r>
              <a:rPr lang="en-US" b="1" dirty="0"/>
              <a:t>filename</a:t>
            </a:r>
            <a:r>
              <a:rPr lang="en-US" dirty="0"/>
              <a:t> argument must be a complete path name</a:t>
            </a:r>
            <a:r>
              <a:rPr lang="en-US" dirty="0" smtClean="0"/>
              <a:t>.</a:t>
            </a:r>
          </a:p>
          <a:p>
            <a:pPr lvl="1"/>
            <a:r>
              <a:rPr lang="en-US" dirty="0"/>
              <a:t>public static void load(String filename</a:t>
            </a:r>
            <a:r>
              <a:rPr lang="en-US" dirty="0" smtClean="0"/>
              <a:t>)</a:t>
            </a:r>
          </a:p>
          <a:p>
            <a:pPr marL="0" indent="0">
              <a:buNone/>
            </a:pPr>
            <a:r>
              <a:rPr lang="en-US" b="1" dirty="0"/>
              <a:t>Parameters</a:t>
            </a:r>
          </a:p>
          <a:p>
            <a:pPr lvl="1"/>
            <a:r>
              <a:rPr lang="en-US" b="1" dirty="0"/>
              <a:t>filename</a:t>
            </a:r>
            <a:r>
              <a:rPr lang="en-US" dirty="0"/>
              <a:t> -- This is the file to load.</a:t>
            </a:r>
          </a:p>
          <a:p>
            <a:pPr marL="0" indent="0">
              <a:buNone/>
            </a:pPr>
            <a:r>
              <a:rPr lang="en-US" b="1" dirty="0"/>
              <a:t>Return Value</a:t>
            </a:r>
          </a:p>
          <a:p>
            <a:pPr lvl="1"/>
            <a:r>
              <a:rPr lang="en-US" dirty="0"/>
              <a:t>This method does not return any value.</a:t>
            </a:r>
          </a:p>
          <a:p>
            <a:pPr marL="0" indent="0">
              <a:buNone/>
            </a:pPr>
            <a:r>
              <a:rPr lang="en-US" b="1" dirty="0"/>
              <a:t>Exception</a:t>
            </a:r>
          </a:p>
          <a:p>
            <a:pPr lvl="1"/>
            <a:r>
              <a:rPr lang="en-US" b="1" dirty="0" err="1"/>
              <a:t>SecurityException</a:t>
            </a:r>
            <a:r>
              <a:rPr lang="en-US" dirty="0"/>
              <a:t> -- if a security manager exists and its </a:t>
            </a:r>
            <a:r>
              <a:rPr lang="en-US" dirty="0" err="1"/>
              <a:t>checkLink</a:t>
            </a:r>
            <a:r>
              <a:rPr lang="en-US" dirty="0"/>
              <a:t> method doesn't allow loading of the specified dynamic library.</a:t>
            </a:r>
          </a:p>
          <a:p>
            <a:pPr lvl="1"/>
            <a:r>
              <a:rPr lang="en-US" b="1" dirty="0" err="1"/>
              <a:t>UnsatisfiedLinkError</a:t>
            </a:r>
            <a:r>
              <a:rPr lang="en-US" dirty="0"/>
              <a:t> -- if the file does not exist.</a:t>
            </a:r>
          </a:p>
          <a:p>
            <a:pPr lvl="1"/>
            <a:r>
              <a:rPr lang="en-US" b="1" dirty="0" err="1"/>
              <a:t>NullPointerException</a:t>
            </a:r>
            <a:r>
              <a:rPr lang="en-US" b="1" dirty="0"/>
              <a:t> </a:t>
            </a:r>
            <a:r>
              <a:rPr lang="en-US" dirty="0"/>
              <a:t>-- if filename is null</a:t>
            </a:r>
          </a:p>
          <a:p>
            <a:endParaRPr lang="en-US" dirty="0"/>
          </a:p>
        </p:txBody>
      </p:sp>
    </p:spTree>
    <p:extLst>
      <p:ext uri="{BB962C8B-B14F-4D97-AF65-F5344CB8AC3E}">
        <p14:creationId xmlns:p14="http://schemas.microsoft.com/office/powerpoint/2010/main" val="2030245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689674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149436"/>
            <a:ext cx="5038725" cy="1535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38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java.lang.System.nanoTime</a:t>
            </a:r>
            <a:r>
              <a:rPr lang="en-US"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p:txBody>
          <a:bodyPr>
            <a:normAutofit fontScale="77500" lnSpcReduction="20000"/>
          </a:bodyPr>
          <a:lstStyle/>
          <a:p>
            <a:pPr marL="0" indent="0">
              <a:buNone/>
            </a:pPr>
            <a:r>
              <a:rPr lang="en-US" dirty="0" smtClean="0"/>
              <a:t>The method </a:t>
            </a:r>
            <a:r>
              <a:rPr lang="en-US" dirty="0"/>
              <a:t>returns the current value of the most precise available system timer, in nanoseconds. The value returned represents nanoseconds since some fixed but arbitrary time (in the future, so values may be negative) and provides nanosecond precision, but not necessarily nanosecond accuracy</a:t>
            </a:r>
            <a:r>
              <a:rPr lang="en-US" dirty="0" smtClean="0"/>
              <a:t>.</a:t>
            </a:r>
          </a:p>
          <a:p>
            <a:pPr lvl="1"/>
            <a:r>
              <a:rPr lang="en-US" sz="2600" dirty="0"/>
              <a:t>public static long </a:t>
            </a:r>
            <a:r>
              <a:rPr lang="en-US" sz="2600" dirty="0" err="1"/>
              <a:t>nanoTime</a:t>
            </a:r>
            <a:r>
              <a:rPr lang="en-US" sz="2600" dirty="0" smtClean="0"/>
              <a:t>()</a:t>
            </a:r>
            <a:endParaRPr lang="en-US" dirty="0" smtClean="0"/>
          </a:p>
          <a:p>
            <a:pPr marL="0" indent="0">
              <a:buNone/>
            </a:pPr>
            <a:r>
              <a:rPr lang="en-US" b="1" dirty="0"/>
              <a:t>Parameters</a:t>
            </a:r>
          </a:p>
          <a:p>
            <a:pPr lvl="1"/>
            <a:r>
              <a:rPr lang="en-US" b="1" dirty="0"/>
              <a:t>NA</a:t>
            </a:r>
            <a:endParaRPr lang="en-US" dirty="0"/>
          </a:p>
          <a:p>
            <a:pPr marL="0" indent="0">
              <a:buNone/>
            </a:pPr>
            <a:r>
              <a:rPr lang="en-US" b="1" dirty="0"/>
              <a:t>Return Value</a:t>
            </a:r>
          </a:p>
          <a:p>
            <a:pPr lvl="1"/>
            <a:r>
              <a:rPr lang="en-US" dirty="0"/>
              <a:t>This method returns the current value of the system timer, in nanoseconds.</a:t>
            </a:r>
          </a:p>
          <a:p>
            <a:pPr marL="0" indent="0">
              <a:buNone/>
            </a:pPr>
            <a:r>
              <a:rPr lang="en-US" b="1" dirty="0"/>
              <a:t>Exception</a:t>
            </a:r>
          </a:p>
          <a:p>
            <a:pPr lvl="1"/>
            <a:r>
              <a:rPr lang="en-US" b="1" dirty="0"/>
              <a:t>NA</a:t>
            </a:r>
            <a:endParaRPr lang="en-US" dirty="0"/>
          </a:p>
          <a:p>
            <a:endParaRPr lang="en-US" dirty="0"/>
          </a:p>
        </p:txBody>
      </p:sp>
    </p:spTree>
    <p:extLst>
      <p:ext uri="{BB962C8B-B14F-4D97-AF65-F5344CB8AC3E}">
        <p14:creationId xmlns:p14="http://schemas.microsoft.com/office/powerpoint/2010/main" val="2668855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3"/>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65" y="990600"/>
            <a:ext cx="854665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031" y="4191000"/>
            <a:ext cx="486707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57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java.lang.System.setErr</a:t>
            </a:r>
            <a:r>
              <a:rPr lang="en-US"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Content Placeholder 3"/>
          <p:cNvSpPr>
            <a:spLocks noGrp="1"/>
          </p:cNvSpPr>
          <p:nvPr>
            <p:ph sz="quarter" idx="1"/>
          </p:nvPr>
        </p:nvSpPr>
        <p:spPr/>
        <p:txBody>
          <a:bodyPr>
            <a:normAutofit fontScale="92500" lnSpcReduction="20000"/>
          </a:bodyPr>
          <a:lstStyle/>
          <a:p>
            <a:pPr marL="0" indent="0">
              <a:buNone/>
            </a:pPr>
            <a:r>
              <a:rPr lang="en-US" dirty="0" smtClean="0"/>
              <a:t>The method </a:t>
            </a:r>
            <a:r>
              <a:rPr lang="en-US" dirty="0"/>
              <a:t>reassigns the "standard" error output stream</a:t>
            </a:r>
            <a:r>
              <a:rPr lang="en-US" dirty="0" smtClean="0"/>
              <a:t>.</a:t>
            </a:r>
          </a:p>
          <a:p>
            <a:pPr lvl="1"/>
            <a:r>
              <a:rPr lang="en-US" dirty="0"/>
              <a:t>public static void </a:t>
            </a:r>
            <a:r>
              <a:rPr lang="en-US" dirty="0" err="1"/>
              <a:t>setErr</a:t>
            </a:r>
            <a:r>
              <a:rPr lang="en-US" dirty="0"/>
              <a:t>(</a:t>
            </a:r>
            <a:r>
              <a:rPr lang="en-US" dirty="0" err="1"/>
              <a:t>PrintStream</a:t>
            </a:r>
            <a:r>
              <a:rPr lang="en-US" dirty="0"/>
              <a:t> err</a:t>
            </a:r>
            <a:r>
              <a:rPr lang="en-US" dirty="0" smtClean="0"/>
              <a:t>)</a:t>
            </a:r>
          </a:p>
          <a:p>
            <a:pPr marL="0" indent="0">
              <a:buNone/>
            </a:pPr>
            <a:r>
              <a:rPr lang="en-US" b="1" dirty="0"/>
              <a:t>Parameters</a:t>
            </a:r>
          </a:p>
          <a:p>
            <a:pPr lvl="1"/>
            <a:r>
              <a:rPr lang="en-US" b="1" dirty="0"/>
              <a:t>err</a:t>
            </a:r>
            <a:r>
              <a:rPr lang="en-US" dirty="0"/>
              <a:t> -- This is the new standard error output stream.</a:t>
            </a:r>
          </a:p>
          <a:p>
            <a:pPr marL="0" indent="0">
              <a:buNone/>
            </a:pPr>
            <a:r>
              <a:rPr lang="en-US" b="1" dirty="0"/>
              <a:t>Return Value</a:t>
            </a:r>
          </a:p>
          <a:p>
            <a:pPr lvl="1"/>
            <a:r>
              <a:rPr lang="en-US" dirty="0"/>
              <a:t>This method does not return any value.</a:t>
            </a:r>
          </a:p>
          <a:p>
            <a:pPr marL="0" indent="0">
              <a:buNone/>
            </a:pPr>
            <a:r>
              <a:rPr lang="en-US" b="1" dirty="0"/>
              <a:t>Exception</a:t>
            </a:r>
          </a:p>
          <a:p>
            <a:pPr lvl="1"/>
            <a:r>
              <a:rPr lang="en-US" b="1" dirty="0" err="1"/>
              <a:t>SecurityException</a:t>
            </a:r>
            <a:r>
              <a:rPr lang="en-US" dirty="0"/>
              <a:t> -- if a security manager exists and its </a:t>
            </a:r>
            <a:r>
              <a:rPr lang="en-US" dirty="0" err="1"/>
              <a:t>checkPermission</a:t>
            </a:r>
            <a:r>
              <a:rPr lang="en-US" dirty="0"/>
              <a:t> method doesn't allow reassigning of the standard error output stream.</a:t>
            </a:r>
          </a:p>
          <a:p>
            <a:endParaRPr lang="en-US" dirty="0"/>
          </a:p>
        </p:txBody>
      </p:sp>
    </p:spTree>
    <p:extLst>
      <p:ext uri="{BB962C8B-B14F-4D97-AF65-F5344CB8AC3E}">
        <p14:creationId xmlns:p14="http://schemas.microsoft.com/office/powerpoint/2010/main" val="399781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Content Placeholder 3"/>
          <p:cNvSpPr>
            <a:spLocks noGrp="1"/>
          </p:cNvSpPr>
          <p:nvPr>
            <p:ph sz="quarter"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84" y="914400"/>
            <a:ext cx="8783616" cy="479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562600"/>
            <a:ext cx="3228975" cy="79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930" y="1745252"/>
            <a:ext cx="61055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13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ppt_x"/>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 calcmode="lin" valueType="num">
                                      <p:cBhvr additive="base">
                                        <p:cTn id="13" dur="500" fill="hold"/>
                                        <p:tgtEl>
                                          <p:spTgt spid="11268"/>
                                        </p:tgtEl>
                                        <p:attrNameLst>
                                          <p:attrName>ppt_x</p:attrName>
                                        </p:attrNameLst>
                                      </p:cBhvr>
                                      <p:tavLst>
                                        <p:tav tm="0">
                                          <p:val>
                                            <p:strVal val="#ppt_x"/>
                                          </p:val>
                                        </p:tav>
                                        <p:tav tm="100000">
                                          <p:val>
                                            <p:strVal val="#ppt_x"/>
                                          </p:val>
                                        </p:tav>
                                      </p:tavLst>
                                    </p:anim>
                                    <p:anim calcmode="lin" valueType="num">
                                      <p:cBhvr additive="base">
                                        <p:cTn id="14"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java.lang.System.setIn</a:t>
            </a:r>
            <a:r>
              <a:rPr lang="en-US"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
        <p:nvSpPr>
          <p:cNvPr id="4" name="Content Placeholder 3"/>
          <p:cNvSpPr>
            <a:spLocks noGrp="1"/>
          </p:cNvSpPr>
          <p:nvPr>
            <p:ph sz="quarter" idx="1"/>
          </p:nvPr>
        </p:nvSpPr>
        <p:spPr/>
        <p:txBody>
          <a:bodyPr>
            <a:normAutofit fontScale="92500" lnSpcReduction="20000"/>
          </a:bodyPr>
          <a:lstStyle/>
          <a:p>
            <a:pPr marL="0" indent="0">
              <a:buNone/>
            </a:pPr>
            <a:r>
              <a:rPr lang="en-US" dirty="0" smtClean="0"/>
              <a:t>The method </a:t>
            </a:r>
            <a:r>
              <a:rPr lang="en-US" dirty="0"/>
              <a:t>reassigns the "standard" input </a:t>
            </a:r>
            <a:r>
              <a:rPr lang="en-US" dirty="0" smtClean="0"/>
              <a:t>stream</a:t>
            </a:r>
          </a:p>
          <a:p>
            <a:pPr lvl="1"/>
            <a:r>
              <a:rPr lang="en-US" dirty="0"/>
              <a:t>public static void </a:t>
            </a:r>
            <a:r>
              <a:rPr lang="en-US" dirty="0" err="1"/>
              <a:t>setIn</a:t>
            </a:r>
            <a:r>
              <a:rPr lang="en-US" dirty="0"/>
              <a:t>(</a:t>
            </a:r>
            <a:r>
              <a:rPr lang="en-US" dirty="0" err="1"/>
              <a:t>InputStream</a:t>
            </a:r>
            <a:r>
              <a:rPr lang="en-US" dirty="0"/>
              <a:t> in</a:t>
            </a:r>
            <a:r>
              <a:rPr lang="en-US" dirty="0" smtClean="0"/>
              <a:t>)</a:t>
            </a:r>
          </a:p>
          <a:p>
            <a:pPr marL="0" indent="0">
              <a:buNone/>
            </a:pPr>
            <a:r>
              <a:rPr lang="en-US" b="1" dirty="0"/>
              <a:t>Parameters</a:t>
            </a:r>
          </a:p>
          <a:p>
            <a:pPr lvl="1"/>
            <a:r>
              <a:rPr lang="en-US" b="1" dirty="0"/>
              <a:t>in</a:t>
            </a:r>
            <a:r>
              <a:rPr lang="en-US" dirty="0"/>
              <a:t> -- This is the new standard input stream.</a:t>
            </a:r>
          </a:p>
          <a:p>
            <a:pPr marL="0" indent="0">
              <a:buNone/>
            </a:pPr>
            <a:r>
              <a:rPr lang="en-US" b="1" dirty="0"/>
              <a:t>Return Value</a:t>
            </a:r>
          </a:p>
          <a:p>
            <a:pPr lvl="1"/>
            <a:r>
              <a:rPr lang="en-US" dirty="0"/>
              <a:t>This method does not return any value.</a:t>
            </a:r>
          </a:p>
          <a:p>
            <a:pPr marL="0" indent="0">
              <a:buNone/>
            </a:pPr>
            <a:r>
              <a:rPr lang="en-US" b="1" dirty="0"/>
              <a:t>Exception</a:t>
            </a:r>
          </a:p>
          <a:p>
            <a:pPr lvl="1"/>
            <a:r>
              <a:rPr lang="en-US" b="1" dirty="0" err="1"/>
              <a:t>SecurityException</a:t>
            </a:r>
            <a:r>
              <a:rPr lang="en-US" dirty="0"/>
              <a:t> -- if a security manager exists and its </a:t>
            </a:r>
            <a:r>
              <a:rPr lang="en-US" dirty="0" err="1"/>
              <a:t>checkPermission</a:t>
            </a:r>
            <a:r>
              <a:rPr lang="en-US" dirty="0"/>
              <a:t> method doesn't allow reassigning of the standard input stream.</a:t>
            </a:r>
          </a:p>
          <a:p>
            <a:endParaRPr lang="en-US" dirty="0"/>
          </a:p>
        </p:txBody>
      </p:sp>
    </p:spTree>
    <p:extLst>
      <p:ext uri="{BB962C8B-B14F-4D97-AF65-F5344CB8AC3E}">
        <p14:creationId xmlns:p14="http://schemas.microsoft.com/office/powerpoint/2010/main" val="4681059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
        <p:nvSpPr>
          <p:cNvPr id="4" name="Content Placeholder 3"/>
          <p:cNvSpPr>
            <a:spLocks noGrp="1"/>
          </p:cNvSpPr>
          <p:nvPr>
            <p:ph sz="quarter"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54" y="838200"/>
            <a:ext cx="868534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495800"/>
            <a:ext cx="429846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95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normAutofit fontScale="70000" lnSpcReduction="20000"/>
          </a:bodyPr>
          <a:lstStyle/>
          <a:p>
            <a:r>
              <a:rPr lang="en-US" sz="2900" dirty="0">
                <a:solidFill>
                  <a:srgbClr val="7030A0"/>
                </a:solidFill>
              </a:rPr>
              <a:t>clone() </a:t>
            </a:r>
            <a:r>
              <a:rPr lang="en-US" sz="2900" dirty="0"/>
              <a:t>– Creates a new object and returns a copy of this object. </a:t>
            </a:r>
          </a:p>
          <a:p>
            <a:r>
              <a:rPr lang="en-US" sz="2900" dirty="0">
                <a:solidFill>
                  <a:srgbClr val="7030A0"/>
                </a:solidFill>
              </a:rPr>
              <a:t>equals() </a:t>
            </a:r>
            <a:r>
              <a:rPr lang="en-US" sz="2900" dirty="0"/>
              <a:t>- Indicates whether some other object is "equal to" this one.</a:t>
            </a:r>
          </a:p>
          <a:p>
            <a:r>
              <a:rPr lang="en-US" sz="2900" dirty="0" smtClean="0">
                <a:solidFill>
                  <a:srgbClr val="7030A0"/>
                </a:solidFill>
              </a:rPr>
              <a:t>finalize</a:t>
            </a:r>
            <a:r>
              <a:rPr lang="en-US" sz="2900" dirty="0">
                <a:solidFill>
                  <a:srgbClr val="7030A0"/>
                </a:solidFill>
              </a:rPr>
              <a:t>() </a:t>
            </a:r>
            <a:r>
              <a:rPr lang="en-US" sz="2900" dirty="0"/>
              <a:t>- Called by the garbage collector on an object when garbage collection determines that there are no more references to the object.</a:t>
            </a:r>
          </a:p>
          <a:p>
            <a:r>
              <a:rPr lang="en-US" sz="2900" dirty="0" err="1" smtClean="0">
                <a:solidFill>
                  <a:srgbClr val="7030A0"/>
                </a:solidFill>
              </a:rPr>
              <a:t>getClass</a:t>
            </a:r>
            <a:r>
              <a:rPr lang="en-US" sz="2900" dirty="0">
                <a:solidFill>
                  <a:srgbClr val="7030A0"/>
                </a:solidFill>
              </a:rPr>
              <a:t>() </a:t>
            </a:r>
            <a:r>
              <a:rPr lang="en-US" sz="2900" dirty="0"/>
              <a:t>- Returns the runtime class of an object.</a:t>
            </a:r>
          </a:p>
          <a:p>
            <a:r>
              <a:rPr lang="en-US" sz="2900" dirty="0" err="1" smtClean="0">
                <a:solidFill>
                  <a:srgbClr val="7030A0"/>
                </a:solidFill>
              </a:rPr>
              <a:t>hashCode</a:t>
            </a:r>
            <a:r>
              <a:rPr lang="en-US" sz="2900" dirty="0">
                <a:solidFill>
                  <a:srgbClr val="7030A0"/>
                </a:solidFill>
              </a:rPr>
              <a:t>() </a:t>
            </a:r>
            <a:r>
              <a:rPr lang="en-US" sz="2900" dirty="0"/>
              <a:t>- Returns a hash code value for the object.</a:t>
            </a:r>
          </a:p>
          <a:p>
            <a:r>
              <a:rPr lang="en-US" sz="2900" dirty="0" smtClean="0">
                <a:solidFill>
                  <a:srgbClr val="7030A0"/>
                </a:solidFill>
              </a:rPr>
              <a:t>notify</a:t>
            </a:r>
            <a:r>
              <a:rPr lang="en-US" sz="2900" dirty="0">
                <a:solidFill>
                  <a:srgbClr val="7030A0"/>
                </a:solidFill>
              </a:rPr>
              <a:t>() </a:t>
            </a:r>
            <a:r>
              <a:rPr lang="en-US" sz="2900" dirty="0"/>
              <a:t>- Wakes up a single thread that is waiting on this object's monitor. </a:t>
            </a:r>
          </a:p>
          <a:p>
            <a:r>
              <a:rPr lang="en-US" sz="2900" dirty="0" err="1">
                <a:solidFill>
                  <a:srgbClr val="7030A0"/>
                </a:solidFill>
              </a:rPr>
              <a:t>notifyAll</a:t>
            </a:r>
            <a:r>
              <a:rPr lang="en-US" sz="2900" dirty="0">
                <a:solidFill>
                  <a:srgbClr val="7030A0"/>
                </a:solidFill>
              </a:rPr>
              <a:t>() </a:t>
            </a:r>
            <a:r>
              <a:rPr lang="en-US" sz="2900" dirty="0"/>
              <a:t>- Wakes up all threads that are waiting on this object's monitor. </a:t>
            </a:r>
          </a:p>
          <a:p>
            <a:r>
              <a:rPr lang="en-US" sz="2900" dirty="0" err="1">
                <a:solidFill>
                  <a:srgbClr val="7030A0"/>
                </a:solidFill>
              </a:rPr>
              <a:t>toString</a:t>
            </a:r>
            <a:r>
              <a:rPr lang="en-US" sz="2900" dirty="0">
                <a:solidFill>
                  <a:srgbClr val="7030A0"/>
                </a:solidFill>
              </a:rPr>
              <a:t>()</a:t>
            </a:r>
            <a:r>
              <a:rPr lang="en-US" sz="2900" dirty="0"/>
              <a:t> - Returns a string representation of the object.</a:t>
            </a:r>
          </a:p>
          <a:p>
            <a:r>
              <a:rPr lang="en-US" sz="2900" dirty="0" smtClean="0">
                <a:solidFill>
                  <a:srgbClr val="7030A0"/>
                </a:solidFill>
              </a:rPr>
              <a:t>wait</a:t>
            </a:r>
            <a:r>
              <a:rPr lang="en-US" sz="2900" dirty="0">
                <a:solidFill>
                  <a:srgbClr val="7030A0"/>
                </a:solidFill>
              </a:rPr>
              <a:t>() </a:t>
            </a:r>
            <a:r>
              <a:rPr lang="en-US" sz="2900" dirty="0"/>
              <a:t>- Causes current thread to wait until another thread invokes the notify() method or the </a:t>
            </a:r>
            <a:r>
              <a:rPr lang="en-US" sz="2900" dirty="0" err="1"/>
              <a:t>notifyAll</a:t>
            </a:r>
            <a:r>
              <a:rPr lang="en-US" sz="2900" dirty="0"/>
              <a:t>() method for this object</a:t>
            </a:r>
          </a:p>
          <a:p>
            <a:endParaRPr lang="en-US" dirty="0"/>
          </a:p>
        </p:txBody>
      </p:sp>
    </p:spTree>
    <p:extLst>
      <p:ext uri="{BB962C8B-B14F-4D97-AF65-F5344CB8AC3E}">
        <p14:creationId xmlns:p14="http://schemas.microsoft.com/office/powerpoint/2010/main" val="542739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java.lang.System.setOut</a:t>
            </a:r>
            <a:r>
              <a:rPr lang="en-US" b="1" dirty="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
        <p:nvSpPr>
          <p:cNvPr id="4" name="Content Placeholder 3"/>
          <p:cNvSpPr>
            <a:spLocks noGrp="1"/>
          </p:cNvSpPr>
          <p:nvPr>
            <p:ph sz="quarter" idx="1"/>
          </p:nvPr>
        </p:nvSpPr>
        <p:spPr/>
        <p:txBody>
          <a:bodyPr>
            <a:normAutofit fontScale="92500" lnSpcReduction="20000"/>
          </a:bodyPr>
          <a:lstStyle/>
          <a:p>
            <a:pPr marL="0" indent="0">
              <a:buNone/>
            </a:pPr>
            <a:r>
              <a:rPr lang="en-US" dirty="0" smtClean="0"/>
              <a:t>The method </a:t>
            </a:r>
            <a:r>
              <a:rPr lang="en-US" dirty="0"/>
              <a:t>reassigns the "standard" output stream</a:t>
            </a:r>
            <a:r>
              <a:rPr lang="en-US" dirty="0" smtClean="0"/>
              <a:t>.</a:t>
            </a:r>
            <a:r>
              <a:rPr lang="en-US" dirty="0"/>
              <a:t> </a:t>
            </a:r>
            <a:endParaRPr lang="en-US" dirty="0" smtClean="0"/>
          </a:p>
          <a:p>
            <a:pPr lvl="1"/>
            <a:r>
              <a:rPr lang="en-US" dirty="0" smtClean="0"/>
              <a:t>public </a:t>
            </a:r>
            <a:r>
              <a:rPr lang="en-US" dirty="0"/>
              <a:t>static void </a:t>
            </a:r>
            <a:r>
              <a:rPr lang="en-US" dirty="0" err="1"/>
              <a:t>setOut</a:t>
            </a:r>
            <a:r>
              <a:rPr lang="en-US" dirty="0"/>
              <a:t>(</a:t>
            </a:r>
            <a:r>
              <a:rPr lang="en-US" dirty="0" err="1"/>
              <a:t>PrintStream</a:t>
            </a:r>
            <a:r>
              <a:rPr lang="en-US" dirty="0"/>
              <a:t> out</a:t>
            </a:r>
            <a:r>
              <a:rPr lang="en-US" dirty="0" smtClean="0"/>
              <a:t>)</a:t>
            </a:r>
          </a:p>
          <a:p>
            <a:pPr marL="0" indent="0">
              <a:buNone/>
            </a:pPr>
            <a:r>
              <a:rPr lang="en-US" b="1" dirty="0"/>
              <a:t>Parameters</a:t>
            </a:r>
          </a:p>
          <a:p>
            <a:pPr lvl="1"/>
            <a:r>
              <a:rPr lang="en-US" b="1" dirty="0"/>
              <a:t>out</a:t>
            </a:r>
            <a:r>
              <a:rPr lang="en-US" dirty="0"/>
              <a:t> -- This is the standard output stream.</a:t>
            </a:r>
          </a:p>
          <a:p>
            <a:pPr marL="0" indent="0">
              <a:buNone/>
            </a:pPr>
            <a:r>
              <a:rPr lang="en-US" b="1" dirty="0"/>
              <a:t>Return Value</a:t>
            </a:r>
          </a:p>
          <a:p>
            <a:pPr lvl="1"/>
            <a:r>
              <a:rPr lang="en-US" dirty="0"/>
              <a:t>This method does not return any value.</a:t>
            </a:r>
          </a:p>
          <a:p>
            <a:pPr marL="0" indent="0">
              <a:buNone/>
            </a:pPr>
            <a:r>
              <a:rPr lang="en-US" b="1" dirty="0"/>
              <a:t>Exception</a:t>
            </a:r>
          </a:p>
          <a:p>
            <a:pPr lvl="1"/>
            <a:r>
              <a:rPr lang="en-US" b="1" dirty="0" err="1"/>
              <a:t>SecurityException</a:t>
            </a:r>
            <a:r>
              <a:rPr lang="en-US" dirty="0"/>
              <a:t> -- if a security manager exists and its </a:t>
            </a:r>
            <a:r>
              <a:rPr lang="en-US" dirty="0" err="1"/>
              <a:t>checkPermission</a:t>
            </a:r>
            <a:r>
              <a:rPr lang="en-US" dirty="0"/>
              <a:t> method doesn't allow reassigning of the standard output stream.</a:t>
            </a:r>
          </a:p>
          <a:p>
            <a:endParaRPr lang="en-US" dirty="0" smtClean="0"/>
          </a:p>
          <a:p>
            <a:endParaRPr lang="en-US" dirty="0"/>
          </a:p>
        </p:txBody>
      </p:sp>
    </p:spTree>
    <p:extLst>
      <p:ext uri="{BB962C8B-B14F-4D97-AF65-F5344CB8AC3E}">
        <p14:creationId xmlns:p14="http://schemas.microsoft.com/office/powerpoint/2010/main" val="40224190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
        <p:nvSpPr>
          <p:cNvPr id="4" name="Content Placeholder 3"/>
          <p:cNvSpPr>
            <a:spLocks noGrp="1"/>
          </p:cNvSpPr>
          <p:nvPr>
            <p:ph sz="quarter"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88516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 y="5181600"/>
            <a:ext cx="390144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1905000"/>
            <a:ext cx="611505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89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ppt_x"/>
                                          </p:val>
                                        </p:tav>
                                        <p:tav tm="100000">
                                          <p:val>
                                            <p:strVal val="#ppt_x"/>
                                          </p:val>
                                        </p:tav>
                                      </p:tavLst>
                                    </p:anim>
                                    <p:anim calcmode="lin" valueType="num">
                                      <p:cBhvr additive="base">
                                        <p:cTn id="1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4" name="Content Placeholder 3"/>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r>
              <a:rPr lang="en-US" sz="4000" b="1" dirty="0" smtClean="0">
                <a:solidFill>
                  <a:srgbClr val="FF0000"/>
                </a:solidFill>
                <a:latin typeface="Book Antiqua" pitchFamily="18" charset="0"/>
              </a:rPr>
              <a:t>Thank You</a:t>
            </a:r>
            <a:endParaRPr lang="en-US" sz="4000" b="1" dirty="0">
              <a:solidFill>
                <a:srgbClr val="FF0000"/>
              </a:solidFill>
              <a:latin typeface="Book Antiqua" pitchFamily="18" charset="0"/>
            </a:endParaRPr>
          </a:p>
        </p:txBody>
      </p:sp>
    </p:spTree>
    <p:extLst>
      <p:ext uri="{BB962C8B-B14F-4D97-AF65-F5344CB8AC3E}">
        <p14:creationId xmlns:p14="http://schemas.microsoft.com/office/powerpoint/2010/main" val="1700883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3236"/>
            <a:ext cx="7109930" cy="596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546141"/>
            <a:ext cx="4702843"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56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22" y="304800"/>
            <a:ext cx="8003285"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982" y="2486891"/>
            <a:ext cx="4259546"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6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Functions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normAutofit fontScale="85000" lnSpcReduction="10000"/>
          </a:bodyPr>
          <a:lstStyle/>
          <a:p>
            <a:r>
              <a:rPr lang="en-US" sz="2400" dirty="0"/>
              <a:t>The </a:t>
            </a:r>
            <a:r>
              <a:rPr lang="en-US" sz="2400" b="1" dirty="0" err="1"/>
              <a:t>java.lang.System</a:t>
            </a:r>
            <a:r>
              <a:rPr lang="en-US" sz="2400" dirty="0"/>
              <a:t> class contains several useful class fields and methods. It cannot be instantiated.</a:t>
            </a:r>
          </a:p>
          <a:p>
            <a:r>
              <a:rPr lang="en-US" sz="2400" dirty="0"/>
              <a:t>Facilities provided by System:</a:t>
            </a:r>
          </a:p>
          <a:p>
            <a:pPr lvl="1"/>
            <a:r>
              <a:rPr lang="en-US" sz="2000" dirty="0"/>
              <a:t>standard output</a:t>
            </a:r>
          </a:p>
          <a:p>
            <a:pPr lvl="1"/>
            <a:r>
              <a:rPr lang="en-US" sz="2000" dirty="0"/>
              <a:t>error output streams</a:t>
            </a:r>
          </a:p>
          <a:p>
            <a:pPr lvl="1"/>
            <a:r>
              <a:rPr lang="en-US" sz="2000" dirty="0"/>
              <a:t>standard input and access to externally defined properties and environment variables.</a:t>
            </a:r>
          </a:p>
          <a:p>
            <a:pPr lvl="1"/>
            <a:r>
              <a:rPr lang="en-US" sz="2000" dirty="0"/>
              <a:t>A utility method for quickly copying a portion of an array.</a:t>
            </a:r>
          </a:p>
          <a:p>
            <a:pPr lvl="1"/>
            <a:r>
              <a:rPr lang="en-US" sz="2000" dirty="0"/>
              <a:t>a means of loading files and libraries</a:t>
            </a:r>
          </a:p>
          <a:p>
            <a:r>
              <a:rPr lang="en-US" sz="2400" b="1" dirty="0"/>
              <a:t>Class declaration</a:t>
            </a:r>
          </a:p>
          <a:p>
            <a:pPr lvl="1"/>
            <a:r>
              <a:rPr lang="en-US" sz="2000" dirty="0"/>
              <a:t>Following is the declaration for </a:t>
            </a:r>
            <a:r>
              <a:rPr lang="en-US" sz="2000" b="1" dirty="0" err="1"/>
              <a:t>java.lang.System</a:t>
            </a:r>
            <a:r>
              <a:rPr lang="en-US" sz="2000" dirty="0"/>
              <a:t> class:</a:t>
            </a:r>
          </a:p>
          <a:p>
            <a:pPr lvl="1"/>
            <a:r>
              <a:rPr lang="en-US" sz="2000" dirty="0"/>
              <a:t>public final class System extends Object</a:t>
            </a:r>
          </a:p>
          <a:p>
            <a:endParaRPr lang="en-US" dirty="0"/>
          </a:p>
        </p:txBody>
      </p:sp>
    </p:spTree>
    <p:extLst>
      <p:ext uri="{BB962C8B-B14F-4D97-AF65-F5344CB8AC3E}">
        <p14:creationId xmlns:p14="http://schemas.microsoft.com/office/powerpoint/2010/main" val="96536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normAutofit lnSpcReduction="10000"/>
          </a:bodyPr>
          <a:lstStyle/>
          <a:p>
            <a:pPr marL="0" indent="0">
              <a:buNone/>
            </a:pPr>
            <a:r>
              <a:rPr lang="en-US" b="1" dirty="0"/>
              <a:t>Field</a:t>
            </a:r>
          </a:p>
          <a:p>
            <a:r>
              <a:rPr lang="en-US" dirty="0"/>
              <a:t>Following are the fields for </a:t>
            </a:r>
            <a:r>
              <a:rPr lang="en-US" b="1" dirty="0" err="1"/>
              <a:t>java.lang.System</a:t>
            </a:r>
            <a:r>
              <a:rPr lang="en-US" dirty="0"/>
              <a:t> class:</a:t>
            </a:r>
          </a:p>
          <a:p>
            <a:r>
              <a:rPr lang="en-US" b="1" dirty="0"/>
              <a:t>static </a:t>
            </a:r>
            <a:r>
              <a:rPr lang="en-US" b="1" dirty="0" err="1"/>
              <a:t>PrintStream</a:t>
            </a:r>
            <a:r>
              <a:rPr lang="en-US" b="1" dirty="0"/>
              <a:t> err </a:t>
            </a:r>
            <a:r>
              <a:rPr lang="en-US" dirty="0"/>
              <a:t>-- This is the "standard" error output stream.</a:t>
            </a:r>
          </a:p>
          <a:p>
            <a:r>
              <a:rPr lang="en-US" b="1" dirty="0"/>
              <a:t>static </a:t>
            </a:r>
            <a:r>
              <a:rPr lang="en-US" b="1" dirty="0" err="1"/>
              <a:t>InputStream</a:t>
            </a:r>
            <a:r>
              <a:rPr lang="en-US" b="1" dirty="0"/>
              <a:t> in </a:t>
            </a:r>
            <a:r>
              <a:rPr lang="en-US" dirty="0"/>
              <a:t>-- This is the "standard" input stream.</a:t>
            </a:r>
          </a:p>
          <a:p>
            <a:r>
              <a:rPr lang="en-US" b="1" dirty="0"/>
              <a:t>static </a:t>
            </a:r>
            <a:r>
              <a:rPr lang="en-US" b="1" dirty="0" err="1"/>
              <a:t>PrintStream</a:t>
            </a:r>
            <a:r>
              <a:rPr lang="en-US" b="1" dirty="0"/>
              <a:t> out </a:t>
            </a:r>
            <a:r>
              <a:rPr lang="en-US" dirty="0"/>
              <a:t>-- This is the "standard" output stream.</a:t>
            </a:r>
          </a:p>
          <a:p>
            <a:endParaRPr lang="en-US" dirty="0"/>
          </a:p>
        </p:txBody>
      </p:sp>
    </p:spTree>
    <p:extLst>
      <p:ext uri="{BB962C8B-B14F-4D97-AF65-F5344CB8AC3E}">
        <p14:creationId xmlns:p14="http://schemas.microsoft.com/office/powerpoint/2010/main" val="1751296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lstStyle/>
          <a:p>
            <a:endParaRPr lang="en-US"/>
          </a:p>
        </p:txBody>
      </p:sp>
      <p:pic>
        <p:nvPicPr>
          <p:cNvPr id="5" name="Picture 2"/>
          <p:cNvPicPr>
            <a:picLocks noChangeAspect="1" noChangeArrowheads="1"/>
          </p:cNvPicPr>
          <p:nvPr/>
        </p:nvPicPr>
        <p:blipFill>
          <a:blip r:embed="rId2" cstate="print"/>
          <a:srcRect/>
          <a:stretch>
            <a:fillRect/>
          </a:stretch>
        </p:blipFill>
        <p:spPr bwMode="auto">
          <a:xfrm>
            <a:off x="152400" y="41246"/>
            <a:ext cx="8839200" cy="6664354"/>
          </a:xfrm>
          <a:prstGeom prst="rect">
            <a:avLst/>
          </a:prstGeom>
          <a:noFill/>
          <a:ln w="9525">
            <a:noFill/>
            <a:miter lim="800000"/>
            <a:headEnd/>
            <a:tailEnd/>
          </a:ln>
          <a:effectLst/>
        </p:spPr>
      </p:pic>
    </p:spTree>
    <p:extLst>
      <p:ext uri="{BB962C8B-B14F-4D97-AF65-F5344CB8AC3E}">
        <p14:creationId xmlns:p14="http://schemas.microsoft.com/office/powerpoint/2010/main" val="14193019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4">
      <a:dk1>
        <a:sysClr val="windowText" lastClr="000000"/>
      </a:dk1>
      <a:lt1>
        <a:sysClr val="window" lastClr="FFFFFF"/>
      </a:lt1>
      <a:dk2>
        <a:srgbClr val="4F271C"/>
      </a:dk2>
      <a:lt2>
        <a:srgbClr val="E7DEC9"/>
      </a:lt2>
      <a:accent1>
        <a:srgbClr val="00B0F0"/>
      </a:accent1>
      <a:accent2>
        <a:srgbClr val="FEB80A"/>
      </a:accent2>
      <a:accent3>
        <a:srgbClr val="FF0000"/>
      </a:accent3>
      <a:accent4>
        <a:srgbClr val="84AA33"/>
      </a:accent4>
      <a:accent5>
        <a:srgbClr val="7030A0"/>
      </a:accent5>
      <a:accent6>
        <a:srgbClr val="FF33CC"/>
      </a:accent6>
      <a:hlink>
        <a:srgbClr val="FF0000"/>
      </a:hlink>
      <a:folHlink>
        <a:srgbClr val="0000FF"/>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4656</TotalTime>
  <Words>957</Words>
  <Application>Microsoft Office PowerPoint</Application>
  <PresentationFormat>On-screen Show (4:3)</PresentationFormat>
  <Paragraphs>194</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Civic</vt:lpstr>
      <vt:lpstr>Unit III  Cloning &amp; System Functions</vt:lpstr>
      <vt:lpstr>Cloning</vt:lpstr>
      <vt:lpstr>Cloning</vt:lpstr>
      <vt:lpstr>Cloning</vt:lpstr>
      <vt:lpstr>PowerPoint Presentation</vt:lpstr>
      <vt:lpstr>PowerPoint Presentation</vt:lpstr>
      <vt:lpstr>System Functions</vt:lpstr>
      <vt:lpstr>PowerPoint Presentation</vt:lpstr>
      <vt:lpstr>PowerPoint Presentation</vt:lpstr>
      <vt:lpstr>PowerPoint Presentation</vt:lpstr>
      <vt:lpstr>PowerPoint Presentation</vt:lpstr>
      <vt:lpstr>PowerPoint Presentation</vt:lpstr>
      <vt:lpstr>java.lang.System.arraycopy()</vt:lpstr>
      <vt:lpstr>java.lang.System.arraycopy()</vt:lpstr>
      <vt:lpstr>PowerPoint Presentation</vt:lpstr>
      <vt:lpstr>PowerPoint Presentation</vt:lpstr>
      <vt:lpstr>java.lang.System.currentTimeMillis()</vt:lpstr>
      <vt:lpstr>PowerPoint Presentation</vt:lpstr>
      <vt:lpstr>java.lang.System.exit()</vt:lpstr>
      <vt:lpstr>PowerPoint Presentation</vt:lpstr>
      <vt:lpstr>java.lang.System.gc()</vt:lpstr>
      <vt:lpstr>PowerPoint Presentation</vt:lpstr>
      <vt:lpstr>java.lang.System.getProperties() </vt:lpstr>
      <vt:lpstr>PowerPoint Presentation</vt:lpstr>
      <vt:lpstr>PowerPoint Presentation</vt:lpstr>
      <vt:lpstr>PowerPoint Presentation</vt:lpstr>
      <vt:lpstr>PowerPoint Presentation</vt:lpstr>
      <vt:lpstr>java.lang.System.getProperty(String key)</vt:lpstr>
      <vt:lpstr>PowerPoint Presentation</vt:lpstr>
      <vt:lpstr>java.lang.System.identityHashCode()</vt:lpstr>
      <vt:lpstr>PowerPoint Presentation</vt:lpstr>
      <vt:lpstr>java.lang.System.load()</vt:lpstr>
      <vt:lpstr>PowerPoint Presentation</vt:lpstr>
      <vt:lpstr>java.lang.System.nanoTime()</vt:lpstr>
      <vt:lpstr>PowerPoint Presentation</vt:lpstr>
      <vt:lpstr>java.lang.System.setErr()</vt:lpstr>
      <vt:lpstr>PowerPoint Presentation</vt:lpstr>
      <vt:lpstr>java.lang.System.setIn()</vt:lpstr>
      <vt:lpstr>PowerPoint Presentation</vt:lpstr>
      <vt:lpstr>java.lang.System.setOut()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STUDENT</dc:creator>
  <cp:lastModifiedBy>admin</cp:lastModifiedBy>
  <cp:revision>556</cp:revision>
  <dcterms:created xsi:type="dcterms:W3CDTF">2006-08-16T00:00:00Z</dcterms:created>
  <dcterms:modified xsi:type="dcterms:W3CDTF">2019-08-21T09:20:44Z</dcterms:modified>
</cp:coreProperties>
</file>