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302" r:id="rId3"/>
    <p:sldId id="303" r:id="rId4"/>
    <p:sldId id="304" r:id="rId5"/>
    <p:sldId id="305" r:id="rId6"/>
    <p:sldId id="308" r:id="rId7"/>
    <p:sldId id="306" r:id="rId8"/>
    <p:sldId id="307" r:id="rId9"/>
    <p:sldId id="334" r:id="rId10"/>
    <p:sldId id="310" r:id="rId11"/>
    <p:sldId id="311" r:id="rId12"/>
    <p:sldId id="313" r:id="rId13"/>
    <p:sldId id="330" r:id="rId14"/>
    <p:sldId id="331" r:id="rId15"/>
    <p:sldId id="332" r:id="rId16"/>
    <p:sldId id="33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FF00FF"/>
    <a:srgbClr val="007434"/>
    <a:srgbClr val="CC0000"/>
    <a:srgbClr val="FF66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CBDD-0DA9-406A-8C1B-FCD53569FD67}" type="datetimeFigureOut">
              <a:rPr lang="en-US" smtClean="0"/>
              <a:pPr/>
              <a:t>28/Aug/2019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3EC-5B82-486F-B28D-0553EAA0E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4523F54-0CC5-4451-B62C-B0742E0AA516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F87D-3516-4136-9B97-D017A0C1E62E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8BDD-D1C2-456A-95A7-E39F06194BAD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17A-1D7F-4701-941A-8FBEBB36FE93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0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A62-127C-496D-A905-EE032F3E6E6A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7302-75BB-4F61-B0BC-6E89A509714D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9046B2-38C6-4089-964F-D482743CC5D7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985707-45EB-499C-91A9-DBD8F840D264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9C6-28E6-4848-B18D-83BD7B1997F8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3971-152E-48BA-B045-CAAC395AE262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5B9A-73A0-4426-A8B1-95A944F32342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286000" y="6248400"/>
            <a:ext cx="121920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fld id="{C2856B47-3A99-433D-87AD-3FB1A0104C93}" type="datetime3">
              <a:rPr lang="en-US" smtClean="0"/>
              <a:pPr/>
              <a:t>28 August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168868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848600" y="6351896"/>
            <a:ext cx="97050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accent3">
              <a:lumMod val="75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•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58368" indent="-246888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6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923544" indent="-219456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179576" indent="-201168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89888" indent="-182880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4582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Unit III – Chapter 18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More Utility Classes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r>
              <a:rPr lang="en-IN" dirty="0" smtClean="0"/>
              <a:t>. </a:t>
            </a:r>
            <a:r>
              <a:rPr lang="en-IN" dirty="0" smtClean="0"/>
              <a:t>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Used to retrieve the current Date and Time from the system.</a:t>
            </a:r>
          </a:p>
          <a:p>
            <a:r>
              <a:rPr lang="en-IN" dirty="0" smtClean="0"/>
              <a:t>2 constructors: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Date()</a:t>
            </a:r>
          </a:p>
          <a:p>
            <a:pPr lvl="2"/>
            <a:r>
              <a:rPr lang="en-IN" dirty="0" smtClean="0"/>
              <a:t>Retrieves the current date and time and returns as an object.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Date(long </a:t>
            </a:r>
            <a:r>
              <a:rPr lang="en-IN" dirty="0" err="1" smtClean="0">
                <a:solidFill>
                  <a:srgbClr val="FF0000"/>
                </a:solidFill>
              </a:rPr>
              <a:t>millisec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dirty="0" smtClean="0"/>
              <a:t>Argument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Number of milliseconds that have elapsed since midnight, </a:t>
            </a:r>
            <a:r>
              <a:rPr lang="en-IN" dirty="0" smtClean="0"/>
              <a:t>January 1, 1970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Methods...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799"/>
            <a:ext cx="8229600" cy="488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984" t="16667" r="40849" b="208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  <a:r>
              <a:rPr lang="en-IN" dirty="0" smtClean="0"/>
              <a:t>) </a:t>
            </a:r>
            <a:r>
              <a:rPr lang="en-IN" dirty="0" smtClean="0"/>
              <a:t>Random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Random class is a generator of pseudorandom numbers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2 constructors:</a:t>
            </a:r>
          </a:p>
          <a:p>
            <a:pPr lvl="1"/>
            <a:r>
              <a:rPr lang="en-IN" dirty="0" smtClean="0"/>
              <a:t>Random() </a:t>
            </a:r>
            <a:r>
              <a:rPr lang="en-IN" dirty="0" smtClean="0">
                <a:sym typeface="Wingdings" pitchFamily="2" charset="2"/>
              </a:rPr>
              <a:t> uses current time as the starting</a:t>
            </a:r>
            <a:endParaRPr lang="en-IN" dirty="0" smtClean="0"/>
          </a:p>
          <a:p>
            <a:pPr lvl="1"/>
            <a:r>
              <a:rPr lang="en-IN" dirty="0" smtClean="0"/>
              <a:t>Random(long seed) </a:t>
            </a:r>
            <a:r>
              <a:rPr lang="en-IN" dirty="0" smtClean="0">
                <a:sym typeface="Wingdings" pitchFamily="2" charset="2"/>
              </a:rPr>
              <a:t> uses seed as starting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4692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0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6" t="25919" r="31272" b="19117"/>
          <a:stretch/>
        </p:blipFill>
        <p:spPr bwMode="auto">
          <a:xfrm>
            <a:off x="-7513" y="19476"/>
            <a:ext cx="9250894" cy="683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t="25919" r="33133" b="18566"/>
          <a:stretch/>
        </p:blipFill>
        <p:spPr bwMode="auto">
          <a:xfrm>
            <a:off x="22412" y="4293"/>
            <a:ext cx="9152257" cy="685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1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String Tokenizer</a:t>
            </a:r>
          </a:p>
          <a:p>
            <a:r>
              <a:rPr lang="en-IN" dirty="0" smtClean="0"/>
              <a:t>Date</a:t>
            </a:r>
            <a:endParaRPr lang="en-IN" dirty="0" smtClean="0"/>
          </a:p>
          <a:p>
            <a:r>
              <a:rPr lang="en-IN" dirty="0" smtClean="0"/>
              <a:t>Random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String Tokenizer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String Tokenizer implements the process of </a:t>
            </a:r>
            <a:r>
              <a:rPr lang="en-IN" dirty="0" smtClean="0">
                <a:solidFill>
                  <a:srgbClr val="FF0000"/>
                </a:solidFill>
              </a:rPr>
              <a:t>Lexical Analyser </a:t>
            </a:r>
            <a:r>
              <a:rPr lang="en-IN" dirty="0" smtClean="0"/>
              <a:t>(</a:t>
            </a:r>
            <a:r>
              <a:rPr lang="en-IN" dirty="0" err="1" smtClean="0"/>
              <a:t>lexer</a:t>
            </a:r>
            <a:r>
              <a:rPr lang="en-IN" dirty="0" smtClean="0"/>
              <a:t> or scanner)</a:t>
            </a:r>
          </a:p>
          <a:p>
            <a:pPr lvl="1"/>
            <a:r>
              <a:rPr lang="en-IN" dirty="0" err="1" smtClean="0">
                <a:solidFill>
                  <a:srgbClr val="0000FF"/>
                </a:solidFill>
              </a:rPr>
              <a:t>Lexer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 smtClean="0"/>
              <a:t>– the first step in Parsing a String</a:t>
            </a:r>
          </a:p>
          <a:p>
            <a:pPr lvl="1"/>
            <a:r>
              <a:rPr lang="en-IN" dirty="0" smtClean="0">
                <a:solidFill>
                  <a:srgbClr val="0000FF"/>
                </a:solidFill>
              </a:rPr>
              <a:t>Parsing </a:t>
            </a:r>
            <a:r>
              <a:rPr lang="en-IN" dirty="0" smtClean="0"/>
              <a:t>- is the division </a:t>
            </a:r>
            <a:r>
              <a:rPr lang="en-US" dirty="0" smtClean="0"/>
              <a:t>of text into a set of discrete parts, or </a:t>
            </a:r>
            <a:r>
              <a:rPr lang="en-US" i="1" dirty="0" smtClean="0">
                <a:solidFill>
                  <a:srgbClr val="0000FF"/>
                </a:solidFill>
              </a:rPr>
              <a:t>tokens</a:t>
            </a:r>
            <a:r>
              <a:rPr lang="en-US" i="1" dirty="0" smtClean="0"/>
              <a:t>, </a:t>
            </a:r>
            <a:r>
              <a:rPr lang="en-US" dirty="0" smtClean="0"/>
              <a:t>that conveys a semantic meaning</a:t>
            </a:r>
          </a:p>
          <a:p>
            <a:r>
              <a:rPr lang="en-US" dirty="0" smtClean="0"/>
              <a:t>It uses “delimiters” to divide a string</a:t>
            </a:r>
          </a:p>
          <a:p>
            <a:pPr lvl="1"/>
            <a:r>
              <a:rPr lang="en-US" i="1" dirty="0" smtClean="0">
                <a:solidFill>
                  <a:srgbClr val="CC00FF"/>
                </a:solidFill>
              </a:rPr>
              <a:t>Delimiters are characters that separate tokens</a:t>
            </a:r>
            <a:r>
              <a:rPr lang="en-US" dirty="0" smtClean="0">
                <a:solidFill>
                  <a:srgbClr val="CC00FF"/>
                </a:solidFill>
              </a:rPr>
              <a:t> </a:t>
            </a:r>
            <a:endParaRPr lang="en-IN" dirty="0">
              <a:solidFill>
                <a:srgbClr val="CC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>
                <a:solidFill>
                  <a:srgbClr val="CC00FF"/>
                </a:solidFill>
              </a:rPr>
              <a:t>StringTokenizer</a:t>
            </a:r>
            <a:r>
              <a:rPr lang="en-IN" dirty="0" smtClean="0">
                <a:solidFill>
                  <a:srgbClr val="CC00FF"/>
                </a:solidFill>
              </a:rPr>
              <a:t>(String </a:t>
            </a:r>
            <a:r>
              <a:rPr lang="en-IN" dirty="0" err="1" smtClean="0">
                <a:solidFill>
                  <a:srgbClr val="CC00FF"/>
                </a:solidFill>
              </a:rPr>
              <a:t>str</a:t>
            </a:r>
            <a:r>
              <a:rPr lang="en-IN" dirty="0" smtClean="0">
                <a:solidFill>
                  <a:srgbClr val="CC00FF"/>
                </a:solidFill>
              </a:rPr>
              <a:t>)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- is the string that will be tokenized</a:t>
            </a:r>
          </a:p>
          <a:p>
            <a:pPr lvl="1"/>
            <a:r>
              <a:rPr lang="en-US" dirty="0" smtClean="0"/>
              <a:t>Default delimiters are used</a:t>
            </a:r>
            <a:endParaRPr lang="en-IN" dirty="0" smtClean="0"/>
          </a:p>
          <a:p>
            <a:r>
              <a:rPr lang="en-IN" dirty="0" err="1" smtClean="0">
                <a:solidFill>
                  <a:srgbClr val="CC00FF"/>
                </a:solidFill>
              </a:rPr>
              <a:t>StringTokenizer</a:t>
            </a:r>
            <a:r>
              <a:rPr lang="en-IN" dirty="0" smtClean="0">
                <a:solidFill>
                  <a:srgbClr val="CC00FF"/>
                </a:solidFill>
              </a:rPr>
              <a:t>(String </a:t>
            </a:r>
            <a:r>
              <a:rPr lang="en-IN" dirty="0" err="1" smtClean="0">
                <a:solidFill>
                  <a:srgbClr val="CC00FF"/>
                </a:solidFill>
              </a:rPr>
              <a:t>str</a:t>
            </a:r>
            <a:r>
              <a:rPr lang="en-IN" dirty="0" smtClean="0">
                <a:solidFill>
                  <a:srgbClr val="CC00FF"/>
                </a:solidFill>
              </a:rPr>
              <a:t>, String delimiters)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- is the string that will be tokenized</a:t>
            </a:r>
          </a:p>
          <a:p>
            <a:pPr lvl="1"/>
            <a:r>
              <a:rPr lang="en-IN" dirty="0" smtClean="0"/>
              <a:t>Delimiters – Specified by the program</a:t>
            </a:r>
          </a:p>
          <a:p>
            <a:r>
              <a:rPr lang="en-IN" dirty="0" err="1" smtClean="0">
                <a:solidFill>
                  <a:srgbClr val="CC00FF"/>
                </a:solidFill>
              </a:rPr>
              <a:t>StringTokenizer</a:t>
            </a:r>
            <a:r>
              <a:rPr lang="en-IN" dirty="0" smtClean="0">
                <a:solidFill>
                  <a:srgbClr val="CC00FF"/>
                </a:solidFill>
              </a:rPr>
              <a:t>(String </a:t>
            </a:r>
            <a:r>
              <a:rPr lang="en-IN" dirty="0" err="1" smtClean="0">
                <a:solidFill>
                  <a:srgbClr val="CC00FF"/>
                </a:solidFill>
              </a:rPr>
              <a:t>str</a:t>
            </a:r>
            <a:r>
              <a:rPr lang="en-IN" dirty="0" smtClean="0">
                <a:solidFill>
                  <a:srgbClr val="CC00FF"/>
                </a:solidFill>
              </a:rPr>
              <a:t>, String delimiters, </a:t>
            </a:r>
            <a:r>
              <a:rPr lang="en-IN" dirty="0" err="1" smtClean="0">
                <a:solidFill>
                  <a:srgbClr val="CC00FF"/>
                </a:solidFill>
              </a:rPr>
              <a:t>boolean</a:t>
            </a:r>
            <a:r>
              <a:rPr lang="en-IN" dirty="0" smtClean="0">
                <a:solidFill>
                  <a:srgbClr val="CC00FF"/>
                </a:solidFill>
              </a:rPr>
              <a:t> </a:t>
            </a:r>
            <a:r>
              <a:rPr lang="en-IN" dirty="0" err="1" smtClean="0">
                <a:solidFill>
                  <a:srgbClr val="CC00FF"/>
                </a:solidFill>
              </a:rPr>
              <a:t>delimAsToken</a:t>
            </a:r>
            <a:r>
              <a:rPr lang="en-IN" dirty="0" smtClean="0">
                <a:solidFill>
                  <a:srgbClr val="CC00FF"/>
                </a:solidFill>
              </a:rPr>
              <a:t>)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- is the string that will be tokenized</a:t>
            </a:r>
          </a:p>
          <a:p>
            <a:pPr lvl="1"/>
            <a:r>
              <a:rPr lang="en-IN" dirty="0" smtClean="0"/>
              <a:t>Delimiters – Specified by the program</a:t>
            </a:r>
          </a:p>
          <a:p>
            <a:pPr lvl="1"/>
            <a:r>
              <a:rPr lang="en-IN" dirty="0" err="1" smtClean="0"/>
              <a:t>delimAsToken</a:t>
            </a:r>
            <a:r>
              <a:rPr lang="en-IN" dirty="0" smtClean="0"/>
              <a:t> – true: delimiters will also be tokenized.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Extracting Each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2 functions:</a:t>
            </a:r>
          </a:p>
          <a:p>
            <a:pPr lvl="1"/>
            <a:r>
              <a:rPr lang="en-IN" dirty="0" err="1" smtClean="0"/>
              <a:t>hasMoreTokens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nextToken</a:t>
            </a:r>
            <a:r>
              <a:rPr lang="en-IN" dirty="0" smtClean="0"/>
              <a:t>()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in String Tokenizer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5010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590" t="16667" r="30893" b="1041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327" t="16667" r="2196" b="937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1" t="19615" r="14153" b="27802"/>
          <a:stretch/>
        </p:blipFill>
        <p:spPr bwMode="auto">
          <a:xfrm>
            <a:off x="0" y="0"/>
            <a:ext cx="914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4" t="43237" r="55455" b="17483"/>
          <a:stretch/>
        </p:blipFill>
        <p:spPr bwMode="auto">
          <a:xfrm>
            <a:off x="4856402" y="2514600"/>
            <a:ext cx="428516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2035792"/>
            <a:ext cx="2819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3982</TotalTime>
  <Words>260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Java Programming  Unit III – Chapter 18  More Utility Classes</vt:lpstr>
      <vt:lpstr>Contents</vt:lpstr>
      <vt:lpstr>1. String Tokenizer</vt:lpstr>
      <vt:lpstr>Constructors</vt:lpstr>
      <vt:lpstr>Extracting Each Tokens</vt:lpstr>
      <vt:lpstr>Methods in String Tokenizer </vt:lpstr>
      <vt:lpstr>PowerPoint Presentation</vt:lpstr>
      <vt:lpstr>PowerPoint Presentation</vt:lpstr>
      <vt:lpstr>PowerPoint Presentation</vt:lpstr>
      <vt:lpstr>2. Date</vt:lpstr>
      <vt:lpstr>Methods...</vt:lpstr>
      <vt:lpstr>PowerPoint Presentation</vt:lpstr>
      <vt:lpstr>3) Random</vt:lpstr>
      <vt:lpstr>Methods…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admin</cp:lastModifiedBy>
  <cp:revision>517</cp:revision>
  <dcterms:created xsi:type="dcterms:W3CDTF">2006-08-16T00:00:00Z</dcterms:created>
  <dcterms:modified xsi:type="dcterms:W3CDTF">2019-08-28T04:23:56Z</dcterms:modified>
</cp:coreProperties>
</file>