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5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81" r:id="rId24"/>
    <p:sldId id="278" r:id="rId25"/>
    <p:sldId id="279" r:id="rId26"/>
    <p:sldId id="282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9933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183-0159-4DD7-87E8-E327F29B18E2}" type="datetimeFigureOut">
              <a:rPr lang="en-IN" smtClean="0"/>
              <a:pPr/>
              <a:t>04-09-2019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0A2C-7B45-4B89-82FB-E3F339C65EE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183-0159-4DD7-87E8-E327F29B18E2}" type="datetimeFigureOut">
              <a:rPr lang="en-IN" smtClean="0"/>
              <a:pPr/>
              <a:t>04-09-2019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0A2C-7B45-4B89-82FB-E3F339C65EE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183-0159-4DD7-87E8-E327F29B18E2}" type="datetimeFigureOut">
              <a:rPr lang="en-IN" smtClean="0"/>
              <a:pPr/>
              <a:t>04-09-2019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0A2C-7B45-4B89-82FB-E3F339C65EE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12788" indent="-301625">
              <a:buFont typeface="Courier New" pitchFamily="49" charset="0"/>
              <a:buChar char="o"/>
              <a:defRPr sz="2400"/>
            </a:lvl2pPr>
            <a:lvl3pPr marL="1005840" indent="-228600"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183-0159-4DD7-87E8-E327F29B18E2}" type="datetimeFigureOut">
              <a:rPr lang="en-IN" smtClean="0"/>
              <a:pPr/>
              <a:t>04-09-2019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0A2C-7B45-4B89-82FB-E3F339C65EE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183-0159-4DD7-87E8-E327F29B18E2}" type="datetimeFigureOut">
              <a:rPr lang="en-IN" smtClean="0"/>
              <a:pPr/>
              <a:t>04-09-2019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0A2C-7B45-4B89-82FB-E3F339C65EE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183-0159-4DD7-87E8-E327F29B18E2}" type="datetimeFigureOut">
              <a:rPr lang="en-IN" smtClean="0"/>
              <a:pPr/>
              <a:t>04-09-2019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0A2C-7B45-4B89-82FB-E3F339C65EE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183-0159-4DD7-87E8-E327F29B18E2}" type="datetimeFigureOut">
              <a:rPr lang="en-IN" smtClean="0"/>
              <a:pPr/>
              <a:t>04-09-2019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0A2C-7B45-4B89-82FB-E3F339C65EE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183-0159-4DD7-87E8-E327F29B18E2}" type="datetimeFigureOut">
              <a:rPr lang="en-IN" smtClean="0"/>
              <a:pPr/>
              <a:t>04-09-2019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0A2C-7B45-4B89-82FB-E3F339C65EE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183-0159-4DD7-87E8-E327F29B18E2}" type="datetimeFigureOut">
              <a:rPr lang="en-IN" smtClean="0"/>
              <a:pPr/>
              <a:t>04-09-2019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0A2C-7B45-4B89-82FB-E3F339C65EE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183-0159-4DD7-87E8-E327F29B18E2}" type="datetimeFigureOut">
              <a:rPr lang="en-IN" smtClean="0"/>
              <a:pPr/>
              <a:t>04-09-2019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0A2C-7B45-4B89-82FB-E3F339C65EE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183-0159-4DD7-87E8-E327F29B18E2}" type="datetimeFigureOut">
              <a:rPr lang="en-IN" smtClean="0"/>
              <a:pPr/>
              <a:t>04-09-2019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220A2C-7B45-4B89-82FB-E3F339C65EE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D220A2C-7B45-4B89-82FB-E3F339C65EE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560183-0159-4DD7-87E8-E327F29B18E2}" type="datetimeFigureOut">
              <a:rPr lang="en-IN" smtClean="0"/>
              <a:pPr/>
              <a:t>04-09-2019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lnSpc>
          <a:spcPct val="130000"/>
        </a:lnSpc>
        <a:spcBef>
          <a:spcPts val="0"/>
        </a:spcBef>
        <a:buClrTx/>
        <a:buFont typeface="Arial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40080" indent="-228600" algn="l" defTabSz="914400" rtl="0" eaLnBrk="1" latinLnBrk="0" hangingPunct="1">
        <a:lnSpc>
          <a:spcPct val="130000"/>
        </a:lnSpc>
        <a:spcBef>
          <a:spcPts val="0"/>
        </a:spcBef>
        <a:buClrTx/>
        <a:buFont typeface="Arial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130000"/>
        </a:lnSpc>
        <a:spcBef>
          <a:spcPts val="0"/>
        </a:spcBef>
        <a:buClrTx/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280160" indent="-228600" algn="l" defTabSz="914400" rtl="0" eaLnBrk="1" latinLnBrk="0" hangingPunct="1">
        <a:lnSpc>
          <a:spcPct val="130000"/>
        </a:lnSpc>
        <a:spcBef>
          <a:spcPts val="0"/>
        </a:spcBef>
        <a:buClrTx/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130000"/>
        </a:lnSpc>
        <a:spcBef>
          <a:spcPts val="0"/>
        </a:spcBef>
        <a:buClrTx/>
        <a:buFont typeface="Arial" pitchFamily="34" charset="0"/>
        <a:buChar char="•"/>
        <a:defRPr sz="1800" kern="1200" baseline="0">
          <a:solidFill>
            <a:schemeClr val="tx1"/>
          </a:solidFill>
          <a:latin typeface="+mj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543800" cy="2593975"/>
          </a:xfrm>
        </p:spPr>
        <p:txBody>
          <a:bodyPr/>
          <a:lstStyle/>
          <a:p>
            <a:r>
              <a:rPr lang="en-IN" dirty="0" smtClean="0"/>
              <a:t>Input and Output Streams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3200" dirty="0" smtClean="0"/>
              <a:t>Chapter 19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572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6" t="25537" r="38423" b="6646"/>
          <a:stretch/>
        </p:blipFill>
        <p:spPr bwMode="auto">
          <a:xfrm>
            <a:off x="-21839" y="0"/>
            <a:ext cx="84666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597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1" t="17792" r="39204" b="3925"/>
          <a:stretch/>
        </p:blipFill>
        <p:spPr bwMode="auto">
          <a:xfrm>
            <a:off x="0" y="0"/>
            <a:ext cx="853244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281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other utility methods…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>
                <a:solidFill>
                  <a:srgbClr val="9933FF"/>
                </a:solidFill>
              </a:rPr>
              <a:t>boolean</a:t>
            </a:r>
            <a:r>
              <a:rPr lang="en-IN" dirty="0" smtClean="0">
                <a:solidFill>
                  <a:srgbClr val="9933FF"/>
                </a:solidFill>
              </a:rPr>
              <a:t> </a:t>
            </a:r>
            <a:r>
              <a:rPr lang="en-IN" dirty="0" err="1" smtClean="0">
                <a:solidFill>
                  <a:srgbClr val="9933FF"/>
                </a:solidFill>
              </a:rPr>
              <a:t>renameTo</a:t>
            </a:r>
            <a:r>
              <a:rPr lang="en-IN" dirty="0" smtClean="0">
                <a:solidFill>
                  <a:srgbClr val="9933FF"/>
                </a:solidFill>
              </a:rPr>
              <a:t>(File </a:t>
            </a:r>
            <a:r>
              <a:rPr lang="en-IN" i="1" dirty="0" err="1" smtClean="0">
                <a:solidFill>
                  <a:srgbClr val="9933FF"/>
                </a:solidFill>
              </a:rPr>
              <a:t>newName</a:t>
            </a:r>
            <a:r>
              <a:rPr lang="en-IN" dirty="0" smtClean="0">
                <a:solidFill>
                  <a:srgbClr val="9933FF"/>
                </a:solidFill>
              </a:rPr>
              <a:t>);</a:t>
            </a:r>
          </a:p>
          <a:p>
            <a:pPr lvl="1"/>
            <a:r>
              <a:rPr lang="en-IN" dirty="0" smtClean="0"/>
              <a:t>Invoking file is renamed and returns true if success</a:t>
            </a:r>
          </a:p>
          <a:p>
            <a:r>
              <a:rPr lang="en-IN" dirty="0" err="1" smtClean="0">
                <a:solidFill>
                  <a:srgbClr val="9933FF"/>
                </a:solidFill>
              </a:rPr>
              <a:t>boolean</a:t>
            </a:r>
            <a:r>
              <a:rPr lang="en-IN" dirty="0" smtClean="0">
                <a:solidFill>
                  <a:srgbClr val="9933FF"/>
                </a:solidFill>
              </a:rPr>
              <a:t> delete( );</a:t>
            </a:r>
          </a:p>
          <a:p>
            <a:pPr lvl="1"/>
            <a:r>
              <a:rPr lang="en-IN" dirty="0" smtClean="0"/>
              <a:t>Deletes the invoking file</a:t>
            </a:r>
          </a:p>
          <a:p>
            <a:r>
              <a:rPr lang="en-IN" dirty="0" smtClean="0">
                <a:solidFill>
                  <a:srgbClr val="9933FF"/>
                </a:solidFill>
              </a:rPr>
              <a:t>long </a:t>
            </a:r>
            <a:r>
              <a:rPr lang="en-IN" dirty="0" err="1" smtClean="0">
                <a:solidFill>
                  <a:srgbClr val="9933FF"/>
                </a:solidFill>
              </a:rPr>
              <a:t>lastModified</a:t>
            </a:r>
            <a:r>
              <a:rPr lang="en-IN" dirty="0" smtClean="0">
                <a:solidFill>
                  <a:srgbClr val="9933FF"/>
                </a:solidFill>
              </a:rPr>
              <a:t>( );</a:t>
            </a:r>
          </a:p>
          <a:p>
            <a:pPr lvl="1"/>
            <a:r>
              <a:rPr lang="en-IN" dirty="0" smtClean="0"/>
              <a:t>Returns the time in milliseconds representing last modified time</a:t>
            </a:r>
          </a:p>
          <a:p>
            <a:r>
              <a:rPr lang="en-IN" dirty="0" err="1" smtClean="0">
                <a:solidFill>
                  <a:srgbClr val="9933FF"/>
                </a:solidFill>
              </a:rPr>
              <a:t>int</a:t>
            </a:r>
            <a:r>
              <a:rPr lang="en-IN" dirty="0" smtClean="0">
                <a:solidFill>
                  <a:srgbClr val="9933FF"/>
                </a:solidFill>
              </a:rPr>
              <a:t> length( );</a:t>
            </a:r>
          </a:p>
          <a:p>
            <a:pPr lvl="1"/>
            <a:r>
              <a:rPr lang="en-IN" dirty="0" smtClean="0"/>
              <a:t>Returns the length in bytes.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682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other methods…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1268760"/>
            <a:ext cx="8389321" cy="5589240"/>
            <a:chOff x="610663" y="1340768"/>
            <a:chExt cx="6754122" cy="3694779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1340768"/>
              <a:ext cx="6753225" cy="2390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663" y="3702047"/>
              <a:ext cx="6743700" cy="1333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6439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Directories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</a:t>
            </a:r>
            <a:r>
              <a:rPr lang="en-IN" dirty="0" smtClean="0">
                <a:solidFill>
                  <a:srgbClr val="FF33CC"/>
                </a:solidFill>
              </a:rPr>
              <a:t>directory </a:t>
            </a:r>
            <a:r>
              <a:rPr lang="en-IN" dirty="0">
                <a:solidFill>
                  <a:srgbClr val="FF33CC"/>
                </a:solidFill>
              </a:rPr>
              <a:t>is a </a:t>
            </a:r>
            <a:r>
              <a:rPr lang="en-IN" b="1" dirty="0">
                <a:solidFill>
                  <a:srgbClr val="FF33CC"/>
                </a:solidFill>
              </a:rPr>
              <a:t>File </a:t>
            </a:r>
            <a:r>
              <a:rPr lang="en-IN" dirty="0">
                <a:solidFill>
                  <a:srgbClr val="FF33CC"/>
                </a:solidFill>
              </a:rPr>
              <a:t>that contains a list of other files and </a:t>
            </a:r>
            <a:r>
              <a:rPr lang="en-IN" dirty="0" smtClean="0">
                <a:solidFill>
                  <a:srgbClr val="FF33CC"/>
                </a:solidFill>
              </a:rPr>
              <a:t>directories</a:t>
            </a:r>
          </a:p>
          <a:p>
            <a:r>
              <a:rPr lang="en-IN" dirty="0" smtClean="0"/>
              <a:t>Methods:</a:t>
            </a:r>
          </a:p>
          <a:p>
            <a:pPr lvl="1"/>
            <a:r>
              <a:rPr lang="en-IN" dirty="0" err="1" smtClean="0">
                <a:solidFill>
                  <a:srgbClr val="FF0000"/>
                </a:solidFill>
              </a:rPr>
              <a:t>boolean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err="1" smtClean="0">
                <a:solidFill>
                  <a:srgbClr val="FF0000"/>
                </a:solidFill>
              </a:rPr>
              <a:t>isDirectory</a:t>
            </a:r>
            <a:r>
              <a:rPr lang="en-IN" dirty="0" smtClean="0">
                <a:solidFill>
                  <a:srgbClr val="FF0000"/>
                </a:solidFill>
              </a:rPr>
              <a:t>( ) </a:t>
            </a:r>
            <a:r>
              <a:rPr lang="en-IN" dirty="0" smtClean="0">
                <a:sym typeface="Wingdings" pitchFamily="2" charset="2"/>
              </a:rPr>
              <a:t> checks if the invoking object is a directory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  <a:sym typeface="Wingdings" pitchFamily="2" charset="2"/>
              </a:rPr>
              <a:t>String[ ] list( )</a:t>
            </a:r>
            <a:r>
              <a:rPr lang="en-IN" dirty="0" smtClean="0">
                <a:sym typeface="Wingdings" pitchFamily="2" charset="2"/>
              </a:rPr>
              <a:t>  returns the names of all files and directories inside the invoking directory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64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5"/>
            <a:ext cx="6336704" cy="4653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17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1" t="27472" r="44012" b="3350"/>
          <a:stretch/>
        </p:blipFill>
        <p:spPr bwMode="auto">
          <a:xfrm>
            <a:off x="15240" y="16376"/>
            <a:ext cx="8445192" cy="6841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634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6" t="16875" r="46238" b="7863"/>
          <a:stretch/>
        </p:blipFill>
        <p:spPr bwMode="auto">
          <a:xfrm>
            <a:off x="11220" y="11679"/>
            <a:ext cx="8377203" cy="6846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478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Filename Filter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9933FF"/>
                </a:solidFill>
              </a:rPr>
              <a:t>Used to filter the list of files returned by list() </a:t>
            </a:r>
            <a:r>
              <a:rPr lang="en-IN" dirty="0" smtClean="0"/>
              <a:t>function</a:t>
            </a:r>
          </a:p>
          <a:p>
            <a:r>
              <a:rPr lang="en-IN" dirty="0" smtClean="0"/>
              <a:t>Hence </a:t>
            </a:r>
            <a:r>
              <a:rPr lang="en-IN" dirty="0" smtClean="0">
                <a:solidFill>
                  <a:srgbClr val="9933FF"/>
                </a:solidFill>
              </a:rPr>
              <a:t>returning </a:t>
            </a:r>
            <a:r>
              <a:rPr lang="en-IN" dirty="0">
                <a:solidFill>
                  <a:srgbClr val="9933FF"/>
                </a:solidFill>
              </a:rPr>
              <a:t>only those files that match a certain filename </a:t>
            </a:r>
            <a:r>
              <a:rPr lang="en-IN" dirty="0" smtClean="0">
                <a:solidFill>
                  <a:srgbClr val="9933FF"/>
                </a:solidFill>
              </a:rPr>
              <a:t>pattern</a:t>
            </a:r>
          </a:p>
          <a:p>
            <a:pPr marL="114300" indent="0">
              <a:buNone/>
            </a:pPr>
            <a:r>
              <a:rPr lang="en-IN" dirty="0" smtClean="0"/>
              <a:t>	String</a:t>
            </a:r>
            <a:r>
              <a:rPr lang="en-IN" dirty="0"/>
              <a:t>[ ] list(</a:t>
            </a:r>
            <a:r>
              <a:rPr lang="en-IN" dirty="0" err="1"/>
              <a:t>FilenameFilter</a:t>
            </a:r>
            <a:r>
              <a:rPr lang="en-IN" dirty="0"/>
              <a:t> </a:t>
            </a:r>
            <a:r>
              <a:rPr lang="en-IN" dirty="0" err="1"/>
              <a:t>FFObj</a:t>
            </a:r>
            <a:r>
              <a:rPr lang="en-IN" dirty="0" smtClean="0"/>
              <a:t>)</a:t>
            </a:r>
          </a:p>
          <a:p>
            <a:r>
              <a:rPr lang="en-IN" dirty="0" err="1" smtClean="0"/>
              <a:t>FilenameFilter</a:t>
            </a:r>
            <a:r>
              <a:rPr lang="en-IN" dirty="0" smtClean="0"/>
              <a:t> </a:t>
            </a:r>
            <a:r>
              <a:rPr lang="en-IN" dirty="0" smtClean="0">
                <a:sym typeface="Wingdings" pitchFamily="2" charset="2"/>
              </a:rPr>
              <a:t> A file interface</a:t>
            </a:r>
          </a:p>
          <a:p>
            <a:pPr lvl="1"/>
            <a:r>
              <a:rPr lang="en-IN" dirty="0" smtClean="0">
                <a:sym typeface="Wingdings" pitchFamily="2" charset="2"/>
              </a:rPr>
              <a:t>Which calls: </a:t>
            </a:r>
          </a:p>
          <a:p>
            <a:pPr marL="411163" lvl="1" indent="0">
              <a:buNone/>
            </a:pPr>
            <a:r>
              <a:rPr lang="en-IN" dirty="0">
                <a:sym typeface="Wingdings" pitchFamily="2" charset="2"/>
              </a:rPr>
              <a:t>	</a:t>
            </a:r>
            <a:r>
              <a:rPr lang="en-IN" dirty="0" err="1" smtClean="0"/>
              <a:t>boolean</a:t>
            </a:r>
            <a:r>
              <a:rPr lang="en-IN" dirty="0" smtClean="0"/>
              <a:t> </a:t>
            </a:r>
            <a:r>
              <a:rPr lang="en-IN" dirty="0"/>
              <a:t>accept(File </a:t>
            </a:r>
            <a:r>
              <a:rPr lang="en-IN" i="1" dirty="0"/>
              <a:t>directory</a:t>
            </a:r>
            <a:r>
              <a:rPr lang="en-IN" dirty="0"/>
              <a:t>, String </a:t>
            </a:r>
            <a:r>
              <a:rPr lang="en-IN" i="1" dirty="0"/>
              <a:t>filename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737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listFiles</a:t>
            </a:r>
            <a:r>
              <a:rPr lang="en-IN" dirty="0" smtClean="0"/>
              <a:t>()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method returns a list of “File” instances inside a directory</a:t>
            </a:r>
          </a:p>
          <a:p>
            <a:r>
              <a:rPr lang="en-IN" dirty="0" smtClean="0"/>
              <a:t>Constructors:</a:t>
            </a:r>
          </a:p>
          <a:p>
            <a:pPr lvl="1"/>
            <a:r>
              <a:rPr lang="en-IN" dirty="0">
                <a:solidFill>
                  <a:srgbClr val="9933FF"/>
                </a:solidFill>
              </a:rPr>
              <a:t>File[ ] </a:t>
            </a:r>
            <a:r>
              <a:rPr lang="en-IN" dirty="0" err="1">
                <a:solidFill>
                  <a:srgbClr val="9933FF"/>
                </a:solidFill>
              </a:rPr>
              <a:t>listFiles</a:t>
            </a:r>
            <a:r>
              <a:rPr lang="en-IN" dirty="0">
                <a:solidFill>
                  <a:srgbClr val="9933FF"/>
                </a:solidFill>
              </a:rPr>
              <a:t>( )</a:t>
            </a:r>
          </a:p>
          <a:p>
            <a:pPr lvl="1"/>
            <a:r>
              <a:rPr lang="en-IN" dirty="0">
                <a:solidFill>
                  <a:srgbClr val="9933FF"/>
                </a:solidFill>
              </a:rPr>
              <a:t>File[ ] </a:t>
            </a:r>
            <a:r>
              <a:rPr lang="en-IN" dirty="0" err="1">
                <a:solidFill>
                  <a:srgbClr val="9933FF"/>
                </a:solidFill>
              </a:rPr>
              <a:t>listFiles</a:t>
            </a:r>
            <a:r>
              <a:rPr lang="en-IN" dirty="0">
                <a:solidFill>
                  <a:srgbClr val="9933FF"/>
                </a:solidFill>
              </a:rPr>
              <a:t>(</a:t>
            </a:r>
            <a:r>
              <a:rPr lang="en-IN" dirty="0" err="1">
                <a:solidFill>
                  <a:srgbClr val="9933FF"/>
                </a:solidFill>
              </a:rPr>
              <a:t>FilenameFilter</a:t>
            </a:r>
            <a:r>
              <a:rPr lang="en-IN" dirty="0">
                <a:solidFill>
                  <a:srgbClr val="9933FF"/>
                </a:solidFill>
              </a:rPr>
              <a:t> </a:t>
            </a:r>
            <a:r>
              <a:rPr lang="en-IN" i="1" dirty="0" err="1">
                <a:solidFill>
                  <a:srgbClr val="9933FF"/>
                </a:solidFill>
              </a:rPr>
              <a:t>FFObj</a:t>
            </a:r>
            <a:r>
              <a:rPr lang="en-IN" dirty="0">
                <a:solidFill>
                  <a:srgbClr val="9933FF"/>
                </a:solidFill>
              </a:rPr>
              <a:t>)</a:t>
            </a:r>
          </a:p>
          <a:p>
            <a:pPr lvl="1"/>
            <a:r>
              <a:rPr lang="en-IN" dirty="0">
                <a:solidFill>
                  <a:srgbClr val="9933FF"/>
                </a:solidFill>
              </a:rPr>
              <a:t>File[ ] </a:t>
            </a:r>
            <a:r>
              <a:rPr lang="en-IN" dirty="0" err="1">
                <a:solidFill>
                  <a:srgbClr val="9933FF"/>
                </a:solidFill>
              </a:rPr>
              <a:t>listFiles</a:t>
            </a:r>
            <a:r>
              <a:rPr lang="en-IN" dirty="0">
                <a:solidFill>
                  <a:srgbClr val="9933FF"/>
                </a:solidFill>
              </a:rPr>
              <a:t>(</a:t>
            </a:r>
            <a:r>
              <a:rPr lang="en-IN" dirty="0" err="1">
                <a:solidFill>
                  <a:srgbClr val="9933FF"/>
                </a:solidFill>
              </a:rPr>
              <a:t>FileFilter</a:t>
            </a:r>
            <a:r>
              <a:rPr lang="en-IN" dirty="0">
                <a:solidFill>
                  <a:srgbClr val="9933FF"/>
                </a:solidFill>
              </a:rPr>
              <a:t> </a:t>
            </a:r>
            <a:r>
              <a:rPr lang="en-IN" i="1" dirty="0" err="1">
                <a:solidFill>
                  <a:srgbClr val="9933FF"/>
                </a:solidFill>
              </a:rPr>
              <a:t>FObj</a:t>
            </a:r>
            <a:r>
              <a:rPr lang="en-IN" dirty="0">
                <a:solidFill>
                  <a:srgbClr val="9933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474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FF0000"/>
                </a:solidFill>
              </a:rPr>
              <a:t>Java I/O classes and Interfaces</a:t>
            </a:r>
          </a:p>
          <a:p>
            <a:r>
              <a:rPr lang="en-IN" sz="3600" dirty="0" smtClean="0">
                <a:solidFill>
                  <a:srgbClr val="FF0000"/>
                </a:solidFill>
              </a:rPr>
              <a:t>File Handling</a:t>
            </a:r>
          </a:p>
          <a:p>
            <a:r>
              <a:rPr lang="en-IN" sz="3600" dirty="0" smtClean="0"/>
              <a:t>Stream Classes: Byte Stream and </a:t>
            </a:r>
            <a:r>
              <a:rPr lang="en-IN" sz="3600" smtClean="0"/>
              <a:t>Character </a:t>
            </a:r>
            <a:r>
              <a:rPr lang="en-IN" sz="3600" smtClean="0"/>
              <a:t>Stream</a:t>
            </a:r>
            <a:endParaRPr lang="en-IN" sz="3600" dirty="0" smtClean="0"/>
          </a:p>
        </p:txBody>
      </p:sp>
    </p:spTree>
    <p:extLst>
      <p:ext uri="{BB962C8B-B14F-4D97-AF65-F5344CB8AC3E}">
        <p14:creationId xmlns:p14="http://schemas.microsoft.com/office/powerpoint/2010/main" val="384957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9" t="16667" r="42489" b="23958"/>
          <a:stretch/>
        </p:blipFill>
        <p:spPr bwMode="auto">
          <a:xfrm>
            <a:off x="0" y="31628"/>
            <a:ext cx="8388424" cy="6826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075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Directories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Methods used to create directories:</a:t>
            </a:r>
          </a:p>
          <a:p>
            <a:pPr lvl="1"/>
            <a:r>
              <a:rPr lang="en-IN" dirty="0" err="1" smtClean="0">
                <a:solidFill>
                  <a:srgbClr val="FF33CC"/>
                </a:solidFill>
              </a:rPr>
              <a:t>mkdir</a:t>
            </a:r>
            <a:r>
              <a:rPr lang="en-IN" dirty="0" smtClean="0">
                <a:solidFill>
                  <a:srgbClr val="FF33CC"/>
                </a:solidFill>
              </a:rPr>
              <a:t>( ) </a:t>
            </a:r>
            <a:r>
              <a:rPr lang="en-IN" dirty="0" smtClean="0">
                <a:sym typeface="Wingdings" pitchFamily="2" charset="2"/>
              </a:rPr>
              <a:t> </a:t>
            </a:r>
            <a:r>
              <a:rPr lang="en-IN" dirty="0"/>
              <a:t>creates a directory, returning </a:t>
            </a:r>
            <a:r>
              <a:rPr lang="en-IN" b="1" dirty="0"/>
              <a:t>true </a:t>
            </a:r>
            <a:r>
              <a:rPr lang="en-IN" dirty="0"/>
              <a:t>on success and </a:t>
            </a:r>
            <a:r>
              <a:rPr lang="en-IN" b="1" dirty="0"/>
              <a:t>false </a:t>
            </a:r>
            <a:r>
              <a:rPr lang="en-IN" dirty="0"/>
              <a:t>on </a:t>
            </a:r>
            <a:r>
              <a:rPr lang="en-IN" dirty="0" smtClean="0"/>
              <a:t>failure</a:t>
            </a:r>
          </a:p>
          <a:p>
            <a:pPr lvl="2"/>
            <a:r>
              <a:rPr lang="en-IN" dirty="0" smtClean="0">
                <a:solidFill>
                  <a:srgbClr val="9933FF"/>
                </a:solidFill>
              </a:rPr>
              <a:t>False </a:t>
            </a:r>
            <a:r>
              <a:rPr lang="en-IN" dirty="0" smtClean="0">
                <a:solidFill>
                  <a:srgbClr val="9933FF"/>
                </a:solidFill>
                <a:sym typeface="Wingdings" pitchFamily="2" charset="2"/>
              </a:rPr>
              <a:t>is returned if the path is not properly specified; or path already exists</a:t>
            </a:r>
            <a:endParaRPr lang="en-IN" dirty="0" smtClean="0">
              <a:solidFill>
                <a:srgbClr val="9933FF"/>
              </a:solidFill>
            </a:endParaRPr>
          </a:p>
          <a:p>
            <a:pPr lvl="1"/>
            <a:r>
              <a:rPr lang="en-IN" dirty="0" err="1" smtClean="0">
                <a:solidFill>
                  <a:srgbClr val="FF33CC"/>
                </a:solidFill>
              </a:rPr>
              <a:t>mkdirs</a:t>
            </a:r>
            <a:r>
              <a:rPr lang="en-IN" dirty="0" smtClean="0">
                <a:solidFill>
                  <a:srgbClr val="FF33CC"/>
                </a:solidFill>
              </a:rPr>
              <a:t>( ) </a:t>
            </a:r>
            <a:r>
              <a:rPr lang="en-IN" dirty="0" smtClean="0">
                <a:sym typeface="Wingdings" pitchFamily="2" charset="2"/>
              </a:rPr>
              <a:t> </a:t>
            </a:r>
            <a:r>
              <a:rPr lang="en-IN" dirty="0" smtClean="0"/>
              <a:t>creates </a:t>
            </a:r>
            <a:r>
              <a:rPr lang="en-IN" dirty="0"/>
              <a:t>a directory </a:t>
            </a:r>
            <a:r>
              <a:rPr lang="en-IN" dirty="0">
                <a:solidFill>
                  <a:srgbClr val="9933FF"/>
                </a:solidFill>
              </a:rPr>
              <a:t>for which no path exists</a:t>
            </a:r>
            <a:r>
              <a:rPr lang="en-IN" dirty="0" smtClean="0">
                <a:solidFill>
                  <a:srgbClr val="9933FF"/>
                </a:solidFill>
                <a:sym typeface="Wingdings" pitchFamily="2" charset="2"/>
              </a:rPr>
              <a:t> </a:t>
            </a:r>
          </a:p>
          <a:p>
            <a:pPr lvl="2"/>
            <a:r>
              <a:rPr lang="en-IN" dirty="0" err="1" smtClean="0">
                <a:sym typeface="Wingdings" pitchFamily="2" charset="2"/>
              </a:rPr>
              <a:t>Ie</a:t>
            </a:r>
            <a:r>
              <a:rPr lang="en-IN" dirty="0" smtClean="0">
                <a:sym typeface="Wingdings" pitchFamily="2" charset="2"/>
              </a:rPr>
              <a:t>.., </a:t>
            </a:r>
            <a:r>
              <a:rPr lang="en-IN" dirty="0"/>
              <a:t>It </a:t>
            </a:r>
            <a:r>
              <a:rPr lang="en-IN" dirty="0">
                <a:solidFill>
                  <a:srgbClr val="9933FF"/>
                </a:solidFill>
              </a:rPr>
              <a:t>creates both a directory and all the parents of the directory</a:t>
            </a:r>
          </a:p>
        </p:txBody>
      </p:sp>
    </p:spTree>
    <p:extLst>
      <p:ext uri="{BB962C8B-B14F-4D97-AF65-F5344CB8AC3E}">
        <p14:creationId xmlns:p14="http://schemas.microsoft.com/office/powerpoint/2010/main" val="277117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0" t="18333" r="43426" b="25834"/>
          <a:stretch/>
        </p:blipFill>
        <p:spPr bwMode="auto">
          <a:xfrm>
            <a:off x="-1" y="2132"/>
            <a:ext cx="8339599" cy="685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431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0" t="18333" r="43426" b="25834"/>
          <a:stretch/>
        </p:blipFill>
        <p:spPr bwMode="auto">
          <a:xfrm>
            <a:off x="-1" y="2132"/>
            <a:ext cx="8339599" cy="685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684" y="2973164"/>
            <a:ext cx="5172316" cy="3884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20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7" t="20000" r="43074" b="36459"/>
          <a:stretch/>
        </p:blipFill>
        <p:spPr bwMode="auto">
          <a:xfrm>
            <a:off x="-13932" y="0"/>
            <a:ext cx="854637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744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8" t="20000" r="44012" b="37917"/>
          <a:stretch/>
        </p:blipFill>
        <p:spPr bwMode="auto">
          <a:xfrm>
            <a:off x="-1" y="29894"/>
            <a:ext cx="8519653" cy="6828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21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8" t="20000" r="44012" b="37917"/>
          <a:stretch/>
        </p:blipFill>
        <p:spPr bwMode="auto">
          <a:xfrm>
            <a:off x="-1" y="29894"/>
            <a:ext cx="8519653" cy="6828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37638"/>
            <a:ext cx="440055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567135"/>
            <a:ext cx="440055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982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Closeable and Flushable Interfaces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Released in JDK 5</a:t>
            </a:r>
          </a:p>
          <a:p>
            <a:r>
              <a:rPr lang="en-IN" dirty="0" smtClean="0"/>
              <a:t>They </a:t>
            </a:r>
            <a:r>
              <a:rPr lang="en-US" dirty="0" smtClean="0"/>
              <a:t>offer a uniform way of specifying that a stream can be closed or flushed</a:t>
            </a:r>
          </a:p>
          <a:p>
            <a:r>
              <a:rPr lang="en-IN" dirty="0" smtClean="0">
                <a:solidFill>
                  <a:srgbClr val="9933FF"/>
                </a:solidFill>
              </a:rPr>
              <a:t>void close( )</a:t>
            </a:r>
          </a:p>
          <a:p>
            <a:pPr lvl="1"/>
            <a:r>
              <a:rPr lang="en-US" dirty="0" smtClean="0"/>
              <a:t>This method </a:t>
            </a:r>
            <a:r>
              <a:rPr lang="en-US" dirty="0" smtClean="0">
                <a:solidFill>
                  <a:srgbClr val="FF33CC"/>
                </a:solidFill>
              </a:rPr>
              <a:t>closes the invoking stream</a:t>
            </a:r>
            <a:r>
              <a:rPr lang="en-US" dirty="0" smtClean="0"/>
              <a:t>, releasing any resources that it may hold</a:t>
            </a:r>
          </a:p>
          <a:p>
            <a:r>
              <a:rPr lang="en-IN" dirty="0" smtClean="0">
                <a:solidFill>
                  <a:srgbClr val="9933FF"/>
                </a:solidFill>
              </a:rPr>
              <a:t>void flush( )</a:t>
            </a:r>
          </a:p>
          <a:p>
            <a:pPr lvl="1"/>
            <a:r>
              <a:rPr lang="en-US" dirty="0" smtClean="0">
                <a:solidFill>
                  <a:srgbClr val="FF33CC"/>
                </a:solidFill>
              </a:rPr>
              <a:t>Force buffered output to be written to the stream </a:t>
            </a:r>
            <a:r>
              <a:rPr lang="en-US" dirty="0" smtClean="0"/>
              <a:t>to which the object is attached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Working with </a:t>
            </a:r>
            <a:r>
              <a:rPr lang="en-IN" dirty="0" smtClean="0">
                <a:solidFill>
                  <a:srgbClr val="FF0000"/>
                </a:solidFill>
              </a:rPr>
              <a:t>java.io.* </a:t>
            </a:r>
            <a:r>
              <a:rPr lang="en-IN" dirty="0" smtClean="0"/>
              <a:t>package</a:t>
            </a:r>
          </a:p>
          <a:p>
            <a:r>
              <a:rPr lang="en-IN" dirty="0" smtClean="0"/>
              <a:t>Operates with external data</a:t>
            </a:r>
          </a:p>
          <a:p>
            <a:r>
              <a:rPr lang="en-IN" dirty="0" smtClean="0"/>
              <a:t>Data is retrieved from input </a:t>
            </a:r>
            <a:r>
              <a:rPr lang="en-IN" i="1" dirty="0" smtClean="0">
                <a:solidFill>
                  <a:srgbClr val="9933FF"/>
                </a:solidFill>
              </a:rPr>
              <a:t>Source</a:t>
            </a:r>
          </a:p>
          <a:p>
            <a:r>
              <a:rPr lang="en-IN" dirty="0" smtClean="0"/>
              <a:t>Results are send to output </a:t>
            </a:r>
            <a:r>
              <a:rPr lang="en-IN" i="1" dirty="0" smtClean="0">
                <a:solidFill>
                  <a:srgbClr val="9933FF"/>
                </a:solidFill>
              </a:rPr>
              <a:t>Destination</a:t>
            </a:r>
          </a:p>
          <a:p>
            <a:r>
              <a:rPr lang="en-IN" dirty="0" smtClean="0"/>
              <a:t>Sources and Destination devices:</a:t>
            </a:r>
          </a:p>
          <a:p>
            <a:pPr lvl="1"/>
            <a:r>
              <a:rPr lang="en-IN" dirty="0">
                <a:solidFill>
                  <a:srgbClr val="9933FF"/>
                </a:solidFill>
              </a:rPr>
              <a:t>N</a:t>
            </a:r>
            <a:r>
              <a:rPr lang="en-IN" dirty="0" smtClean="0">
                <a:solidFill>
                  <a:srgbClr val="9933FF"/>
                </a:solidFill>
              </a:rPr>
              <a:t>etwork </a:t>
            </a:r>
            <a:r>
              <a:rPr lang="en-IN" dirty="0">
                <a:solidFill>
                  <a:srgbClr val="9933FF"/>
                </a:solidFill>
              </a:rPr>
              <a:t>connection, memory buffer, or disk </a:t>
            </a:r>
            <a:r>
              <a:rPr lang="en-IN" dirty="0" smtClean="0">
                <a:solidFill>
                  <a:srgbClr val="9933FF"/>
                </a:solidFill>
              </a:rPr>
              <a:t>file</a:t>
            </a:r>
          </a:p>
          <a:p>
            <a:r>
              <a:rPr lang="en-IN" dirty="0" smtClean="0"/>
              <a:t>These devices handles data as: </a:t>
            </a:r>
            <a:r>
              <a:rPr lang="en-IN" i="1" dirty="0" smtClean="0">
                <a:solidFill>
                  <a:srgbClr val="FF0000"/>
                </a:solidFill>
              </a:rPr>
              <a:t>Stream </a:t>
            </a:r>
            <a:endParaRPr lang="en-IN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44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smtClean="0"/>
              <a:t>1. Java I/O Classes and Interfaces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Classes in java.io package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" y="2492896"/>
            <a:ext cx="9020545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089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smtClean="0"/>
              <a:t>1. Java I/O Classes and Interfaces</a:t>
            </a:r>
            <a:endParaRPr lang="en-IN" sz="4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824"/>
            <a:ext cx="9189329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681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smtClean="0"/>
              <a:t>1. Java I/O Classes and Interfaces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Interfaces in java.io package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4" y="2636912"/>
            <a:ext cx="8994333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339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 Handling Files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File class does not operate with input and output streams</a:t>
            </a:r>
          </a:p>
          <a:p>
            <a:pPr lvl="1"/>
            <a:r>
              <a:rPr lang="en-IN" sz="2400" dirty="0"/>
              <a:t>i</a:t>
            </a:r>
            <a:r>
              <a:rPr lang="en-IN" sz="2400" dirty="0" smtClean="0"/>
              <a:t>.e.., </a:t>
            </a:r>
            <a:r>
              <a:rPr lang="en-IN" sz="2400" dirty="0"/>
              <a:t>File class </a:t>
            </a:r>
            <a:r>
              <a:rPr lang="en-IN" sz="2400" dirty="0">
                <a:solidFill>
                  <a:srgbClr val="FF0000"/>
                </a:solidFill>
              </a:rPr>
              <a:t>does not specify </a:t>
            </a:r>
            <a:r>
              <a:rPr lang="en-IN" sz="2400" dirty="0" smtClean="0">
                <a:solidFill>
                  <a:srgbClr val="FF0000"/>
                </a:solidFill>
              </a:rPr>
              <a:t>how information </a:t>
            </a:r>
            <a:r>
              <a:rPr lang="en-IN" sz="2400" dirty="0">
                <a:solidFill>
                  <a:srgbClr val="FF0000"/>
                </a:solidFill>
              </a:rPr>
              <a:t>is retrieved from or stored </a:t>
            </a:r>
            <a:r>
              <a:rPr lang="en-IN" sz="2400" dirty="0"/>
              <a:t>in </a:t>
            </a:r>
            <a:r>
              <a:rPr lang="en-IN" sz="2400" dirty="0" smtClean="0"/>
              <a:t>files</a:t>
            </a:r>
          </a:p>
          <a:p>
            <a:r>
              <a:rPr lang="en-IN" sz="2800" dirty="0" smtClean="0"/>
              <a:t>File object only maintains:</a:t>
            </a:r>
          </a:p>
          <a:p>
            <a:pPr lvl="1"/>
            <a:r>
              <a:rPr lang="en-IN" sz="2400" dirty="0" smtClean="0"/>
              <a:t>File </a:t>
            </a:r>
            <a:r>
              <a:rPr lang="en-IN" dirty="0"/>
              <a:t>permissions, time, date, and directory </a:t>
            </a:r>
            <a:r>
              <a:rPr lang="en-IN" dirty="0" smtClean="0"/>
              <a:t>path</a:t>
            </a:r>
            <a:endParaRPr lang="en-IN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0786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Constructors in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9933FF"/>
                </a:solidFill>
              </a:rPr>
              <a:t>File(String </a:t>
            </a:r>
            <a:r>
              <a:rPr lang="en-IN" i="1" dirty="0" err="1">
                <a:solidFill>
                  <a:srgbClr val="9933FF"/>
                </a:solidFill>
              </a:rPr>
              <a:t>directoryPath</a:t>
            </a:r>
            <a:r>
              <a:rPr lang="en-IN" dirty="0">
                <a:solidFill>
                  <a:srgbClr val="9933FF"/>
                </a:solidFill>
              </a:rPr>
              <a:t>)</a:t>
            </a:r>
          </a:p>
          <a:p>
            <a:r>
              <a:rPr lang="en-IN" dirty="0">
                <a:solidFill>
                  <a:srgbClr val="9933FF"/>
                </a:solidFill>
              </a:rPr>
              <a:t>File(String </a:t>
            </a:r>
            <a:r>
              <a:rPr lang="en-IN" i="1" dirty="0" err="1">
                <a:solidFill>
                  <a:srgbClr val="9933FF"/>
                </a:solidFill>
              </a:rPr>
              <a:t>directoryPath</a:t>
            </a:r>
            <a:r>
              <a:rPr lang="en-IN" dirty="0">
                <a:solidFill>
                  <a:srgbClr val="9933FF"/>
                </a:solidFill>
              </a:rPr>
              <a:t>, String </a:t>
            </a:r>
            <a:r>
              <a:rPr lang="en-IN" i="1" dirty="0">
                <a:solidFill>
                  <a:srgbClr val="9933FF"/>
                </a:solidFill>
              </a:rPr>
              <a:t>filename</a:t>
            </a:r>
            <a:r>
              <a:rPr lang="en-IN" dirty="0">
                <a:solidFill>
                  <a:srgbClr val="9933FF"/>
                </a:solidFill>
              </a:rPr>
              <a:t>)</a:t>
            </a:r>
          </a:p>
          <a:p>
            <a:r>
              <a:rPr lang="en-IN" dirty="0">
                <a:solidFill>
                  <a:srgbClr val="9933FF"/>
                </a:solidFill>
              </a:rPr>
              <a:t>File(File </a:t>
            </a:r>
            <a:r>
              <a:rPr lang="en-IN" i="1" dirty="0" err="1">
                <a:solidFill>
                  <a:srgbClr val="9933FF"/>
                </a:solidFill>
              </a:rPr>
              <a:t>dirObj</a:t>
            </a:r>
            <a:r>
              <a:rPr lang="en-IN" dirty="0">
                <a:solidFill>
                  <a:srgbClr val="9933FF"/>
                </a:solidFill>
              </a:rPr>
              <a:t>, String </a:t>
            </a:r>
            <a:r>
              <a:rPr lang="en-IN" i="1" dirty="0">
                <a:solidFill>
                  <a:srgbClr val="9933FF"/>
                </a:solidFill>
              </a:rPr>
              <a:t>filename</a:t>
            </a:r>
            <a:r>
              <a:rPr lang="en-IN" dirty="0">
                <a:solidFill>
                  <a:srgbClr val="9933FF"/>
                </a:solidFill>
              </a:rPr>
              <a:t>)</a:t>
            </a:r>
          </a:p>
          <a:p>
            <a:r>
              <a:rPr lang="en-IN" dirty="0">
                <a:solidFill>
                  <a:srgbClr val="9933FF"/>
                </a:solidFill>
              </a:rPr>
              <a:t>File(URI </a:t>
            </a:r>
            <a:r>
              <a:rPr lang="en-IN" i="1" dirty="0" err="1">
                <a:solidFill>
                  <a:srgbClr val="9933FF"/>
                </a:solidFill>
              </a:rPr>
              <a:t>uriObj</a:t>
            </a:r>
            <a:r>
              <a:rPr lang="en-IN" dirty="0" smtClean="0">
                <a:solidFill>
                  <a:srgbClr val="9933FF"/>
                </a:solidFill>
              </a:rPr>
              <a:t>)</a:t>
            </a:r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Some other methods:</a:t>
            </a:r>
            <a:endParaRPr lang="en-IN" dirty="0"/>
          </a:p>
          <a:p>
            <a:r>
              <a:rPr lang="en-IN" sz="2600" dirty="0" err="1" smtClean="0">
                <a:solidFill>
                  <a:srgbClr val="FF33CC"/>
                </a:solidFill>
              </a:rPr>
              <a:t>getName</a:t>
            </a:r>
            <a:r>
              <a:rPr lang="en-IN" sz="2600" dirty="0" smtClean="0">
                <a:solidFill>
                  <a:srgbClr val="FF33CC"/>
                </a:solidFill>
              </a:rPr>
              <a:t>( ) </a:t>
            </a:r>
            <a:r>
              <a:rPr lang="en-IN" sz="2600" dirty="0" smtClean="0">
                <a:sym typeface="Wingdings" pitchFamily="2" charset="2"/>
              </a:rPr>
              <a:t> Returns the name of the file</a:t>
            </a:r>
          </a:p>
          <a:p>
            <a:r>
              <a:rPr lang="en-IN" sz="2600" dirty="0" err="1" smtClean="0">
                <a:solidFill>
                  <a:srgbClr val="FF33CC"/>
                </a:solidFill>
                <a:sym typeface="Wingdings" pitchFamily="2" charset="2"/>
              </a:rPr>
              <a:t>getParent</a:t>
            </a:r>
            <a:r>
              <a:rPr lang="en-IN" sz="2600" dirty="0" smtClean="0">
                <a:solidFill>
                  <a:srgbClr val="FF33CC"/>
                </a:solidFill>
                <a:sym typeface="Wingdings" pitchFamily="2" charset="2"/>
              </a:rPr>
              <a:t>( ) </a:t>
            </a:r>
            <a:r>
              <a:rPr lang="en-IN" sz="2600" dirty="0" smtClean="0">
                <a:sym typeface="Wingdings" pitchFamily="2" charset="2"/>
              </a:rPr>
              <a:t> Returns the name of directory</a:t>
            </a:r>
          </a:p>
          <a:p>
            <a:r>
              <a:rPr lang="en-IN" sz="2600" dirty="0" smtClean="0">
                <a:solidFill>
                  <a:srgbClr val="FF33CC"/>
                </a:solidFill>
              </a:rPr>
              <a:t>exists( ) </a:t>
            </a:r>
            <a:r>
              <a:rPr lang="en-IN" sz="2600" dirty="0" smtClean="0">
                <a:sym typeface="Wingdings" pitchFamily="2" charset="2"/>
              </a:rPr>
              <a:t></a:t>
            </a:r>
            <a:r>
              <a:rPr lang="en-IN" sz="2600" dirty="0"/>
              <a:t>returns </a:t>
            </a:r>
            <a:r>
              <a:rPr lang="en-IN" sz="2600" b="1" dirty="0"/>
              <a:t>true </a:t>
            </a:r>
            <a:r>
              <a:rPr lang="en-IN" sz="2600" dirty="0"/>
              <a:t>if the file exists</a:t>
            </a:r>
            <a:r>
              <a:rPr lang="en-IN" sz="2600" dirty="0" smtClean="0"/>
              <a:t>, else </a:t>
            </a:r>
            <a:r>
              <a:rPr lang="en-IN" sz="2600" b="1" dirty="0" smtClean="0"/>
              <a:t>false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21239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52736"/>
            <a:ext cx="6192688" cy="4547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00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225</TotalTime>
  <Words>486</Words>
  <Application>Microsoft Office PowerPoint</Application>
  <PresentationFormat>On-screen Show (4:3)</PresentationFormat>
  <Paragraphs>75</Paragraphs>
  <Slides>27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Adjacency</vt:lpstr>
      <vt:lpstr>Input and Output Streams</vt:lpstr>
      <vt:lpstr>Contents </vt:lpstr>
      <vt:lpstr>Introduction</vt:lpstr>
      <vt:lpstr>1. Java I/O Classes and Interfaces</vt:lpstr>
      <vt:lpstr>1. Java I/O Classes and Interfaces</vt:lpstr>
      <vt:lpstr>1. Java I/O Classes and Interfaces</vt:lpstr>
      <vt:lpstr>2. Handling Files</vt:lpstr>
      <vt:lpstr>Constructors in File</vt:lpstr>
      <vt:lpstr>PowerPoint Presentation</vt:lpstr>
      <vt:lpstr>PowerPoint Presentation</vt:lpstr>
      <vt:lpstr>PowerPoint Presentation</vt:lpstr>
      <vt:lpstr>Some other utility methods…</vt:lpstr>
      <vt:lpstr>Some other methods…</vt:lpstr>
      <vt:lpstr>Directories</vt:lpstr>
      <vt:lpstr>PowerPoint Presentation</vt:lpstr>
      <vt:lpstr>PowerPoint Presentation</vt:lpstr>
      <vt:lpstr>PowerPoint Presentation</vt:lpstr>
      <vt:lpstr>Using Filename Filter</vt:lpstr>
      <vt:lpstr>listFiles() method</vt:lpstr>
      <vt:lpstr>PowerPoint Presentation</vt:lpstr>
      <vt:lpstr>Creating Directories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Closeable and Flushable Interfaces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and Output Streams</dc:title>
  <dc:creator>BHAVITHRA</dc:creator>
  <cp:lastModifiedBy>admin</cp:lastModifiedBy>
  <cp:revision>30</cp:revision>
  <dcterms:created xsi:type="dcterms:W3CDTF">2015-09-27T13:03:29Z</dcterms:created>
  <dcterms:modified xsi:type="dcterms:W3CDTF">2019-09-04T05:14:55Z</dcterms:modified>
</cp:coreProperties>
</file>