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100000"/>
              <a:defRPr/>
            </a:lvl1pPr>
            <a:lvl2pPr>
              <a:buClrTx/>
              <a:buSzPct val="100000"/>
              <a:defRPr/>
            </a:lvl2pPr>
            <a:lvl3pPr>
              <a:buClrTx/>
              <a:buSzPct val="100000"/>
              <a:defRPr/>
            </a:lvl3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5915744"/>
          </a:xfrm>
        </p:spPr>
        <p:txBody>
          <a:bodyPr/>
          <a:lstStyle>
            <a:lvl1pPr>
              <a:buClrTx/>
              <a:buSzPct val="100000"/>
              <a:defRPr/>
            </a:lvl1pPr>
            <a:lvl2pPr>
              <a:buClrTx/>
              <a:buSzPct val="100000"/>
              <a:defRPr/>
            </a:lvl2pPr>
            <a:lvl3pPr>
              <a:buClrTx/>
              <a:buSzPct val="100000"/>
              <a:defRPr/>
            </a:lvl3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1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560183-0159-4DD7-87E8-E327F29B18E2}" type="datetimeFigureOut">
              <a:rPr lang="en-IN" smtClean="0"/>
              <a:pPr/>
              <a:t>04-09-2019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D220A2C-7B45-4B89-82FB-E3F339C65EE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5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rgbClr val="FF3300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ambria" pitchFamily="18" charset="0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3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40080" indent="-237744" algn="l" rtl="0" eaLnBrk="1" latinLnBrk="0" hangingPunct="1">
        <a:lnSpc>
          <a:spcPct val="13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886968" indent="-228600" algn="l" rtl="0" eaLnBrk="1" latinLnBrk="0" hangingPunct="1">
        <a:lnSpc>
          <a:spcPct val="13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97280" indent="-173736" algn="l" rtl="0" eaLnBrk="1" latinLnBrk="0" hangingPunct="1">
        <a:lnSpc>
          <a:spcPct val="13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298448" indent="-182880" algn="l" rtl="0" eaLnBrk="1" latinLnBrk="0" hangingPunct="1">
        <a:lnSpc>
          <a:spcPct val="13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348014"/>
            <a:ext cx="7406640" cy="1472184"/>
          </a:xfrm>
        </p:spPr>
        <p:txBody>
          <a:bodyPr>
            <a:noAutofit/>
          </a:bodyPr>
          <a:lstStyle/>
          <a:p>
            <a:r>
              <a:rPr lang="en-IN" sz="6000" dirty="0" smtClean="0"/>
              <a:t>Stream Classes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838180"/>
            <a:ext cx="7406640" cy="1752600"/>
          </a:xfrm>
        </p:spPr>
        <p:txBody>
          <a:bodyPr/>
          <a:lstStyle/>
          <a:p>
            <a:endParaRPr lang="en-IN" sz="3200" dirty="0" smtClean="0"/>
          </a:p>
          <a:p>
            <a:r>
              <a:rPr lang="en-IN" sz="3200" dirty="0" smtClean="0"/>
              <a:t>Chapter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8" t="3542" r="4188" b="18750"/>
          <a:stretch/>
        </p:blipFill>
        <p:spPr bwMode="auto">
          <a:xfrm>
            <a:off x="1187624" y="570822"/>
            <a:ext cx="7704856" cy="498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8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30625" r="43895" b="26210"/>
          <a:stretch/>
        </p:blipFill>
        <p:spPr bwMode="auto">
          <a:xfrm>
            <a:off x="1043608" y="0"/>
            <a:ext cx="80368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8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6" t="3125" r="4421" b="17500"/>
          <a:stretch/>
        </p:blipFill>
        <p:spPr bwMode="auto">
          <a:xfrm>
            <a:off x="1043608" y="548680"/>
            <a:ext cx="781088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4" t="42396" r="24440" b="25950"/>
          <a:stretch/>
        </p:blipFill>
        <p:spPr bwMode="auto">
          <a:xfrm>
            <a:off x="2699008" y="3284983"/>
            <a:ext cx="2737088" cy="214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e) </a:t>
            </a:r>
            <a:r>
              <a:rPr lang="en-IN" dirty="0" err="1" smtClean="0"/>
              <a:t>ByteArrayInputStream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It is </a:t>
            </a:r>
            <a:r>
              <a:rPr lang="en-IN" sz="2400" dirty="0"/>
              <a:t>an implementation of an input stream that uses a byte array </a:t>
            </a:r>
            <a:r>
              <a:rPr lang="en-IN" sz="2400" dirty="0" smtClean="0"/>
              <a:t>as the source</a:t>
            </a:r>
          </a:p>
          <a:p>
            <a:r>
              <a:rPr lang="en-IN" sz="2400" dirty="0" smtClean="0"/>
              <a:t>Constructors</a:t>
            </a:r>
          </a:p>
          <a:p>
            <a:pPr lvl="1"/>
            <a:r>
              <a:rPr lang="en-IN" sz="2000" dirty="0" err="1" smtClean="0"/>
              <a:t>ByteArrayInputStream</a:t>
            </a:r>
            <a:r>
              <a:rPr lang="en-IN" sz="2000" dirty="0" smtClean="0"/>
              <a:t>(byte </a:t>
            </a:r>
            <a:r>
              <a:rPr lang="en-IN" sz="2000" i="1" dirty="0"/>
              <a:t>array</a:t>
            </a:r>
            <a:r>
              <a:rPr lang="en-IN" sz="2000" dirty="0"/>
              <a:t>[ ])</a:t>
            </a:r>
          </a:p>
          <a:p>
            <a:pPr lvl="1"/>
            <a:r>
              <a:rPr lang="en-IN" sz="2000" dirty="0" err="1"/>
              <a:t>ByteArrayInputStream</a:t>
            </a:r>
            <a:r>
              <a:rPr lang="en-IN" sz="2000" dirty="0"/>
              <a:t>(byte </a:t>
            </a:r>
            <a:r>
              <a:rPr lang="en-IN" sz="2000" i="1" dirty="0"/>
              <a:t>array</a:t>
            </a:r>
            <a:r>
              <a:rPr lang="en-IN" sz="2000" dirty="0"/>
              <a:t>[ ],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/>
              <a:t>start</a:t>
            </a:r>
            <a:r>
              <a:rPr lang="en-IN" sz="2000" dirty="0"/>
              <a:t>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 err="1"/>
              <a:t>numBytes</a:t>
            </a:r>
            <a:r>
              <a:rPr lang="en-IN" sz="2000" dirty="0" smtClean="0"/>
              <a:t>)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83123"/>
            <a:ext cx="7826320" cy="2298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2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f) </a:t>
            </a:r>
            <a:r>
              <a:rPr lang="en-IN" dirty="0" err="1" smtClean="0"/>
              <a:t>ByteArrayOutputStream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an implementation </a:t>
            </a:r>
            <a:r>
              <a:rPr lang="en-IN" dirty="0"/>
              <a:t>of an output stream that uses a byte </a:t>
            </a:r>
            <a:r>
              <a:rPr lang="en-IN" dirty="0" smtClean="0"/>
              <a:t>array as </a:t>
            </a:r>
            <a:r>
              <a:rPr lang="en-IN" dirty="0"/>
              <a:t>the </a:t>
            </a:r>
            <a:r>
              <a:rPr lang="en-IN" dirty="0" smtClean="0"/>
              <a:t>destination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/>
              <a:t>ByteArrayOutputStream</a:t>
            </a:r>
            <a:r>
              <a:rPr lang="en-IN" dirty="0"/>
              <a:t>( </a:t>
            </a:r>
            <a:r>
              <a:rPr lang="en-IN" dirty="0" smtClean="0"/>
              <a:t>) </a:t>
            </a:r>
            <a:r>
              <a:rPr lang="en-IN" dirty="0" smtClean="0">
                <a:sym typeface="Wingdings" pitchFamily="2" charset="2"/>
              </a:rPr>
              <a:t> default size = 32 bytes</a:t>
            </a:r>
            <a:endParaRPr lang="en-IN" dirty="0"/>
          </a:p>
          <a:p>
            <a:pPr lvl="1"/>
            <a:r>
              <a:rPr lang="en-IN" dirty="0" err="1"/>
              <a:t>ByteArrayOutputStream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numBytes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7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t="22499" r="41567" b="14113"/>
          <a:stretch/>
        </p:blipFill>
        <p:spPr bwMode="auto">
          <a:xfrm>
            <a:off x="3468" y="0"/>
            <a:ext cx="91405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g) </a:t>
            </a:r>
            <a:r>
              <a:rPr lang="en-IN" dirty="0" err="1" smtClean="0"/>
              <a:t>FilterInputStream</a:t>
            </a:r>
            <a:r>
              <a:rPr lang="en-IN" dirty="0" smtClean="0"/>
              <a:t> and </a:t>
            </a:r>
            <a:br>
              <a:rPr lang="en-IN" dirty="0" smtClean="0"/>
            </a:br>
            <a:r>
              <a:rPr lang="en-IN" dirty="0" smtClean="0"/>
              <a:t>h) </a:t>
            </a:r>
            <a:r>
              <a:rPr lang="en-IN" dirty="0" err="1" smtClean="0"/>
              <a:t>FilterOutputStream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Extensions of generic input and output streams</a:t>
            </a:r>
          </a:p>
          <a:p>
            <a:r>
              <a:rPr lang="en-IN" dirty="0"/>
              <a:t>Typical extensions are buffering, character translation, and raw </a:t>
            </a:r>
            <a:r>
              <a:rPr lang="en-IN" dirty="0" smtClean="0"/>
              <a:t>data translation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/>
              <a:t>FilterOutputStream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dirty="0" err="1"/>
              <a:t>os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FilterInputStream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is)</a:t>
            </a:r>
          </a:p>
        </p:txBody>
      </p:sp>
    </p:spTree>
    <p:extLst>
      <p:ext uri="{BB962C8B-B14F-4D97-AF65-F5344CB8AC3E}">
        <p14:creationId xmlns:p14="http://schemas.microsoft.com/office/powerpoint/2010/main" val="4816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Buffered Byte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buffer allows Java to do I/O operations on </a:t>
            </a:r>
            <a:r>
              <a:rPr lang="en-IN" dirty="0" smtClean="0">
                <a:solidFill>
                  <a:srgbClr val="FF0000"/>
                </a:solidFill>
              </a:rPr>
              <a:t>more than </a:t>
            </a:r>
            <a:r>
              <a:rPr lang="en-IN" dirty="0">
                <a:solidFill>
                  <a:srgbClr val="FF0000"/>
                </a:solidFill>
              </a:rPr>
              <a:t>a byte at a time</a:t>
            </a:r>
            <a:r>
              <a:rPr lang="en-IN" dirty="0"/>
              <a:t>, hence increasing </a:t>
            </a:r>
            <a:r>
              <a:rPr lang="en-IN" dirty="0" smtClean="0"/>
              <a:t>performance</a:t>
            </a:r>
          </a:p>
          <a:p>
            <a:r>
              <a:rPr lang="en-IN" dirty="0" smtClean="0"/>
              <a:t>Contains</a:t>
            </a:r>
          </a:p>
          <a:p>
            <a:pPr marL="704088" lvl="2" indent="-457200">
              <a:buFont typeface="+mj-lt"/>
              <a:buAutoNum type="alphaLcParenR" startAt="9"/>
            </a:pPr>
            <a:r>
              <a:rPr lang="en-IN" sz="2800" dirty="0" err="1"/>
              <a:t>BufferedInputStream</a:t>
            </a:r>
            <a:endParaRPr lang="en-IN" sz="2800" dirty="0"/>
          </a:p>
          <a:p>
            <a:pPr marL="704088" lvl="2" indent="-457200">
              <a:buFont typeface="+mj-lt"/>
              <a:buAutoNum type="alphaLcParenR" startAt="9"/>
            </a:pPr>
            <a:r>
              <a:rPr lang="en-IN" sz="2800" dirty="0" err="1"/>
              <a:t>BufferedOutputStream</a:t>
            </a:r>
            <a:endParaRPr lang="en-IN" sz="2800" dirty="0"/>
          </a:p>
          <a:p>
            <a:pPr marL="704088" lvl="2" indent="-457200">
              <a:buFont typeface="+mj-lt"/>
              <a:buAutoNum type="alphaLcParenR" startAt="9"/>
            </a:pPr>
            <a:r>
              <a:rPr lang="en-IN" sz="2800" dirty="0" err="1"/>
              <a:t>PushbackInputStream</a:t>
            </a:r>
            <a:endParaRPr lang="en-IN" sz="2800" dirty="0"/>
          </a:p>
          <a:p>
            <a:pPr marL="402336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3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00FF"/>
                </a:solidFill>
              </a:rPr>
              <a:t>BufferedInputStream</a:t>
            </a:r>
            <a:endParaRPr lang="en-IN" dirty="0" smtClean="0">
              <a:solidFill>
                <a:srgbClr val="0000FF"/>
              </a:solidFill>
            </a:endParaRPr>
          </a:p>
          <a:p>
            <a:pPr marL="402336" lvl="1" indent="0">
              <a:buNone/>
            </a:pPr>
            <a:r>
              <a:rPr lang="en-IN" dirty="0" smtClean="0"/>
              <a:t>2 Constructors:</a:t>
            </a:r>
          </a:p>
          <a:p>
            <a:pPr lvl="2"/>
            <a:r>
              <a:rPr lang="en-IN" dirty="0" err="1"/>
              <a:t>BufferedInputStream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dirty="0" err="1"/>
              <a:t>inputStream</a:t>
            </a:r>
            <a:r>
              <a:rPr lang="en-IN" dirty="0"/>
              <a:t>)</a:t>
            </a:r>
          </a:p>
          <a:p>
            <a:pPr lvl="2"/>
            <a:r>
              <a:rPr lang="en-IN" dirty="0" err="1"/>
              <a:t>BufferedInputStream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dirty="0" err="1"/>
              <a:t>inputStream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bufSize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Advantages of using </a:t>
            </a:r>
            <a:r>
              <a:rPr lang="en-IN" dirty="0" err="1" smtClean="0"/>
              <a:t>BufferedInputStream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Provides </a:t>
            </a:r>
            <a:r>
              <a:rPr lang="en-IN" dirty="0"/>
              <a:t>significant positive impact on </a:t>
            </a:r>
            <a:r>
              <a:rPr lang="en-IN" dirty="0" smtClean="0"/>
              <a:t>performance</a:t>
            </a:r>
          </a:p>
          <a:p>
            <a:pPr lvl="2"/>
            <a:r>
              <a:rPr lang="en-IN" dirty="0" smtClean="0"/>
              <a:t>It provides </a:t>
            </a:r>
            <a:r>
              <a:rPr lang="en-IN" dirty="0"/>
              <a:t>the foundation required to support </a:t>
            </a:r>
            <a:r>
              <a:rPr lang="en-IN" dirty="0" smtClean="0"/>
              <a:t>moving backward </a:t>
            </a:r>
            <a:r>
              <a:rPr lang="en-IN" dirty="0"/>
              <a:t>in the stream of the available </a:t>
            </a:r>
            <a:r>
              <a:rPr lang="en-IN" dirty="0" smtClean="0"/>
              <a:t>buffer</a:t>
            </a:r>
          </a:p>
          <a:p>
            <a:pPr marL="658368" lvl="2" indent="0">
              <a:buNone/>
            </a:pPr>
            <a:r>
              <a:rPr lang="en-IN" dirty="0" smtClean="0"/>
              <a:t>It supports the following methods: </a:t>
            </a:r>
          </a:p>
          <a:p>
            <a:pPr lvl="2"/>
            <a:r>
              <a:rPr lang="en-IN" dirty="0" smtClean="0">
                <a:solidFill>
                  <a:srgbClr val="0000FF"/>
                </a:solidFill>
              </a:rPr>
              <a:t>mark(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position) and</a:t>
            </a:r>
          </a:p>
          <a:p>
            <a:pPr lvl="2"/>
            <a:r>
              <a:rPr lang="en-IN" dirty="0" smtClean="0">
                <a:solidFill>
                  <a:srgbClr val="0000FF"/>
                </a:solidFill>
              </a:rPr>
              <a:t>reset( ) 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0000FF"/>
                </a:solidFill>
              </a:rPr>
              <a:t>BufferedOutputStream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/>
              <a:t>S</a:t>
            </a:r>
            <a:r>
              <a:rPr lang="en-IN" dirty="0" smtClean="0"/>
              <a:t>imilar </a:t>
            </a:r>
            <a:r>
              <a:rPr lang="en-IN" dirty="0"/>
              <a:t>to any </a:t>
            </a:r>
            <a:r>
              <a:rPr lang="en-IN" b="1" dirty="0" err="1"/>
              <a:t>OutputStream</a:t>
            </a:r>
            <a:r>
              <a:rPr lang="en-IN" b="1" dirty="0"/>
              <a:t> </a:t>
            </a:r>
            <a:r>
              <a:rPr lang="en-IN" dirty="0"/>
              <a:t>with the exception of an </a:t>
            </a:r>
            <a:r>
              <a:rPr lang="en-IN" dirty="0" smtClean="0"/>
              <a:t>added </a:t>
            </a:r>
            <a:r>
              <a:rPr lang="en-IN" b="1" dirty="0" smtClean="0">
                <a:solidFill>
                  <a:srgbClr val="0000FF"/>
                </a:solidFill>
              </a:rPr>
              <a:t>flush</a:t>
            </a:r>
            <a:r>
              <a:rPr lang="en-IN" b="1" dirty="0">
                <a:solidFill>
                  <a:srgbClr val="0000FF"/>
                </a:solidFill>
              </a:rPr>
              <a:t>( )</a:t>
            </a:r>
            <a:r>
              <a:rPr lang="en-IN" b="1" dirty="0"/>
              <a:t> </a:t>
            </a:r>
            <a:r>
              <a:rPr lang="en-IN" dirty="0"/>
              <a:t>method </a:t>
            </a:r>
            <a:endParaRPr lang="en-IN" dirty="0" smtClean="0"/>
          </a:p>
          <a:p>
            <a:pPr lvl="2"/>
            <a:r>
              <a:rPr lang="en-IN" dirty="0" smtClean="0"/>
              <a:t>Used </a:t>
            </a:r>
            <a:r>
              <a:rPr lang="en-IN" dirty="0"/>
              <a:t>to ensure that data buffers are physically written to the </a:t>
            </a:r>
            <a:r>
              <a:rPr lang="en-IN" dirty="0" smtClean="0"/>
              <a:t>actual output </a:t>
            </a:r>
            <a:r>
              <a:rPr lang="en-IN" dirty="0"/>
              <a:t>device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eed </a:t>
            </a:r>
            <a:r>
              <a:rPr lang="en-IN" dirty="0"/>
              <a:t>to call </a:t>
            </a:r>
            <a:r>
              <a:rPr lang="en-IN" b="1" dirty="0"/>
              <a:t>flush( </a:t>
            </a:r>
            <a:r>
              <a:rPr lang="en-IN" b="1" dirty="0" smtClean="0"/>
              <a:t>) </a:t>
            </a:r>
            <a:r>
              <a:rPr lang="en-IN" dirty="0" smtClean="0"/>
              <a:t>to </a:t>
            </a:r>
            <a:r>
              <a:rPr lang="en-IN" dirty="0"/>
              <a:t>cause any data that is in the buffer to be immediately </a:t>
            </a:r>
            <a:r>
              <a:rPr lang="en-IN" dirty="0" smtClean="0"/>
              <a:t>written</a:t>
            </a:r>
          </a:p>
          <a:p>
            <a:pPr lvl="1"/>
            <a:r>
              <a:rPr lang="en-IN" dirty="0" smtClean="0"/>
              <a:t>2 Constructors:</a:t>
            </a:r>
          </a:p>
          <a:p>
            <a:pPr lvl="2"/>
            <a:r>
              <a:rPr lang="en-IN" dirty="0" err="1"/>
              <a:t>BufferedOutputStream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)</a:t>
            </a:r>
          </a:p>
          <a:p>
            <a:pPr lvl="2"/>
            <a:r>
              <a:rPr lang="en-IN" dirty="0" err="1"/>
              <a:t>BufferedOutputStream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bufSize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8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Java I/O classes and Interfaces</a:t>
            </a:r>
          </a:p>
          <a:p>
            <a:r>
              <a:rPr lang="en-IN" sz="3600" dirty="0" smtClean="0"/>
              <a:t>File Handling</a:t>
            </a:r>
          </a:p>
          <a:p>
            <a:r>
              <a:rPr lang="en-IN" sz="3600" dirty="0" smtClean="0">
                <a:solidFill>
                  <a:srgbClr val="FF0000"/>
                </a:solidFill>
              </a:rPr>
              <a:t>Stream Classes: Byte Stream and Character </a:t>
            </a:r>
            <a:r>
              <a:rPr lang="en-IN" sz="3600" dirty="0" smtClean="0">
                <a:solidFill>
                  <a:srgbClr val="FF0000"/>
                </a:solidFill>
              </a:rPr>
              <a:t>Stream</a:t>
            </a:r>
            <a:endParaRPr lang="en-IN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00FF"/>
                </a:solidFill>
              </a:rPr>
              <a:t>PushbackInputStream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sz="2800" i="1" dirty="0"/>
              <a:t>Pushback </a:t>
            </a:r>
            <a:r>
              <a:rPr lang="en-IN" sz="2800" dirty="0"/>
              <a:t>is used </a:t>
            </a:r>
            <a:r>
              <a:rPr lang="en-IN" sz="2800" dirty="0" smtClean="0"/>
              <a:t>on an </a:t>
            </a:r>
            <a:r>
              <a:rPr lang="en-IN" sz="2800" dirty="0"/>
              <a:t>input stream to allow a byte to be read and then </a:t>
            </a:r>
            <a:r>
              <a:rPr lang="en-IN" sz="2800" dirty="0" smtClean="0"/>
              <a:t>returned (pushed back) to the stream</a:t>
            </a:r>
          </a:p>
          <a:p>
            <a:pPr lvl="1"/>
            <a:r>
              <a:rPr lang="en-IN" sz="2800" dirty="0" smtClean="0"/>
              <a:t>Supports 3 other functions:</a:t>
            </a:r>
          </a:p>
          <a:p>
            <a:pPr lvl="2"/>
            <a:r>
              <a:rPr lang="en-IN" sz="2400" dirty="0">
                <a:solidFill>
                  <a:srgbClr val="FF0000"/>
                </a:solidFill>
              </a:rPr>
              <a:t>void unread(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ch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IN" sz="2400" dirty="0">
                <a:solidFill>
                  <a:srgbClr val="FF0000"/>
                </a:solidFill>
              </a:rPr>
              <a:t>void unread(byte </a:t>
            </a:r>
            <a:r>
              <a:rPr lang="en-IN" sz="2400" i="1" dirty="0">
                <a:solidFill>
                  <a:srgbClr val="FF0000"/>
                </a:solidFill>
              </a:rPr>
              <a:t>buffer</a:t>
            </a:r>
            <a:r>
              <a:rPr lang="en-IN" sz="2400" dirty="0">
                <a:solidFill>
                  <a:srgbClr val="FF0000"/>
                </a:solidFill>
              </a:rPr>
              <a:t>[ ])</a:t>
            </a:r>
          </a:p>
          <a:p>
            <a:pPr lvl="2"/>
            <a:r>
              <a:rPr lang="en-IN" sz="2400" dirty="0">
                <a:solidFill>
                  <a:srgbClr val="FF0000"/>
                </a:solidFill>
              </a:rPr>
              <a:t>void unread(byte </a:t>
            </a:r>
            <a:r>
              <a:rPr lang="en-IN" sz="2400" i="1" dirty="0">
                <a:solidFill>
                  <a:srgbClr val="FF0000"/>
                </a:solidFill>
              </a:rPr>
              <a:t>buffer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>
                <a:solidFill>
                  <a:srgbClr val="FF0000"/>
                </a:solidFill>
              </a:rPr>
              <a:t>offset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numChars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16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16458" r="43660" b="1088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m) Sequence Input Stream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b="1" dirty="0" err="1"/>
              <a:t>SequenceInputStream</a:t>
            </a:r>
            <a:r>
              <a:rPr lang="en-IN" b="1" dirty="0"/>
              <a:t> </a:t>
            </a:r>
            <a:r>
              <a:rPr lang="en-IN" dirty="0"/>
              <a:t>class allows you to </a:t>
            </a:r>
            <a:r>
              <a:rPr lang="en-IN" dirty="0">
                <a:solidFill>
                  <a:srgbClr val="FF0000"/>
                </a:solidFill>
              </a:rPr>
              <a:t>concatenate multiple </a:t>
            </a:r>
            <a:r>
              <a:rPr lang="en-IN" b="1" dirty="0" err="1" smtClean="0">
                <a:solidFill>
                  <a:srgbClr val="FF0000"/>
                </a:solidFill>
              </a:rPr>
              <a:t>InputStreams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/>
              <a:t>SequenceInputStream</a:t>
            </a:r>
            <a:r>
              <a:rPr lang="en-IN" dirty="0"/>
              <a:t>(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i="1" dirty="0"/>
              <a:t>first</a:t>
            </a:r>
            <a:r>
              <a:rPr lang="en-IN" dirty="0"/>
              <a:t>, </a:t>
            </a:r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i="1" dirty="0"/>
              <a:t>second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SequenceInputStream</a:t>
            </a:r>
            <a:r>
              <a:rPr lang="en-IN" dirty="0"/>
              <a:t>(Enumeration &lt;? extends </a:t>
            </a:r>
            <a:r>
              <a:rPr lang="en-IN" dirty="0" err="1"/>
              <a:t>InputStream</a:t>
            </a:r>
            <a:r>
              <a:rPr lang="en-IN" dirty="0"/>
              <a:t>&gt; </a:t>
            </a:r>
            <a:r>
              <a:rPr lang="en-IN" i="1" dirty="0" err="1"/>
              <a:t>streamEnum</a:t>
            </a:r>
            <a:r>
              <a:rPr lang="en-IN" dirty="0" smtClean="0"/>
              <a:t>)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class </a:t>
            </a:r>
            <a:r>
              <a:rPr lang="en-IN" dirty="0" err="1">
                <a:solidFill>
                  <a:srgbClr val="FF0000"/>
                </a:solidFill>
              </a:rPr>
              <a:t>fulfills</a:t>
            </a:r>
            <a:r>
              <a:rPr lang="en-IN" dirty="0">
                <a:solidFill>
                  <a:srgbClr val="FF0000"/>
                </a:solidFill>
              </a:rPr>
              <a:t> read requests from the first </a:t>
            </a:r>
            <a:r>
              <a:rPr lang="en-IN" dirty="0" err="1">
                <a:solidFill>
                  <a:srgbClr val="FF0000"/>
                </a:solidFill>
              </a:rPr>
              <a:t>InputStream</a:t>
            </a:r>
            <a:r>
              <a:rPr lang="en-IN" dirty="0">
                <a:solidFill>
                  <a:srgbClr val="FF0000"/>
                </a:solidFill>
              </a:rPr>
              <a:t> until it runs out </a:t>
            </a:r>
            <a:r>
              <a:rPr lang="en-IN" dirty="0" smtClean="0">
                <a:solidFill>
                  <a:srgbClr val="FF0000"/>
                </a:solidFill>
              </a:rPr>
              <a:t>and then </a:t>
            </a:r>
            <a:r>
              <a:rPr lang="en-IN" dirty="0">
                <a:solidFill>
                  <a:srgbClr val="FF0000"/>
                </a:solidFill>
              </a:rPr>
              <a:t>switches over to the second one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0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n) </a:t>
            </a:r>
            <a:r>
              <a:rPr lang="en-IN" dirty="0" err="1" smtClean="0"/>
              <a:t>PrintStream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 err="1"/>
              <a:t>PrintStream</a:t>
            </a:r>
            <a:r>
              <a:rPr lang="en-IN" b="1" dirty="0"/>
              <a:t> </a:t>
            </a:r>
            <a:r>
              <a:rPr lang="en-IN" dirty="0"/>
              <a:t>class provides all of the output capabilities we have been using from </a:t>
            </a:r>
            <a:r>
              <a:rPr lang="en-IN" dirty="0" smtClean="0"/>
              <a:t>the </a:t>
            </a:r>
            <a:r>
              <a:rPr lang="en-IN" b="1" dirty="0" smtClean="0"/>
              <a:t>System </a:t>
            </a:r>
            <a:r>
              <a:rPr lang="en-IN" dirty="0"/>
              <a:t>file handle, </a:t>
            </a:r>
            <a:r>
              <a:rPr lang="en-IN" b="1" dirty="0" err="1" smtClean="0"/>
              <a:t>System.out</a:t>
            </a:r>
            <a:endParaRPr lang="en-IN" b="1" dirty="0" smtClean="0"/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/>
              <a:t>PrintStream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PrintStream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 err="1"/>
              <a:t>flushOnNewline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PrintStream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i="1" dirty="0" err="1"/>
              <a:t>outputStream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 err="1" smtClean="0"/>
              <a:t>flushOnNewline</a:t>
            </a:r>
            <a:r>
              <a:rPr lang="en-IN" dirty="0" smtClean="0"/>
              <a:t>, String </a:t>
            </a:r>
            <a:r>
              <a:rPr lang="en-IN" i="1" dirty="0" err="1"/>
              <a:t>charSet</a:t>
            </a:r>
            <a:r>
              <a:rPr lang="en-IN" dirty="0" smtClean="0"/>
              <a:t>)</a:t>
            </a:r>
          </a:p>
          <a:p>
            <a:pPr lvl="2"/>
            <a:r>
              <a:rPr lang="en-IN" dirty="0" err="1" smtClean="0"/>
              <a:t>charSet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character encoding</a:t>
            </a:r>
          </a:p>
        </p:txBody>
      </p:sp>
    </p:spTree>
    <p:extLst>
      <p:ext uri="{BB962C8B-B14F-4D97-AF65-F5344CB8AC3E}">
        <p14:creationId xmlns:p14="http://schemas.microsoft.com/office/powerpoint/2010/main" val="33130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Constructors:</a:t>
            </a:r>
          </a:p>
          <a:p>
            <a:pPr lvl="1"/>
            <a:r>
              <a:rPr lang="en-IN" dirty="0" err="1"/>
              <a:t>PrintStream</a:t>
            </a:r>
            <a:r>
              <a:rPr lang="en-IN" dirty="0"/>
              <a:t>(File </a:t>
            </a:r>
            <a:r>
              <a:rPr lang="en-IN" i="1" dirty="0" err="1"/>
              <a:t>outputFile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err="1"/>
              <a:t>PrintStream</a:t>
            </a:r>
            <a:r>
              <a:rPr lang="en-IN" dirty="0"/>
              <a:t>(File </a:t>
            </a:r>
            <a:r>
              <a:rPr lang="en-IN" i="1" dirty="0" err="1"/>
              <a:t>outputFile</a:t>
            </a:r>
            <a:r>
              <a:rPr lang="en-IN" dirty="0"/>
              <a:t>, String </a:t>
            </a:r>
            <a:r>
              <a:rPr lang="en-IN" i="1" dirty="0" err="1"/>
              <a:t>charSet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PrintStream</a:t>
            </a:r>
            <a:r>
              <a:rPr lang="en-IN" dirty="0" smtClean="0"/>
              <a:t>(String </a:t>
            </a:r>
            <a:r>
              <a:rPr lang="en-IN" i="1" dirty="0" err="1"/>
              <a:t>outputFile</a:t>
            </a:r>
            <a:r>
              <a:rPr lang="en-IN" dirty="0"/>
              <a:t>)</a:t>
            </a:r>
          </a:p>
          <a:p>
            <a:pPr lvl="1"/>
            <a:r>
              <a:rPr lang="en-IN" dirty="0" err="1" smtClean="0"/>
              <a:t>PrintStream</a:t>
            </a:r>
            <a:r>
              <a:rPr lang="en-IN" dirty="0" smtClean="0"/>
              <a:t>(String </a:t>
            </a:r>
            <a:r>
              <a:rPr lang="en-IN" i="1" dirty="0" err="1"/>
              <a:t>outputFile</a:t>
            </a:r>
            <a:r>
              <a:rPr lang="en-IN" dirty="0"/>
              <a:t>, String </a:t>
            </a:r>
            <a:r>
              <a:rPr lang="en-IN" i="1" dirty="0" err="1"/>
              <a:t>charSet</a:t>
            </a:r>
            <a:r>
              <a:rPr lang="en-IN" dirty="0"/>
              <a:t>)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 ) method is added to the </a:t>
            </a:r>
            <a:r>
              <a:rPr lang="en-IN" dirty="0" err="1" smtClean="0"/>
              <a:t>PrintStream</a:t>
            </a:r>
            <a:r>
              <a:rPr lang="en-IN" dirty="0" smtClean="0"/>
              <a:t>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O) </a:t>
            </a:r>
            <a:r>
              <a:rPr lang="en-IN" dirty="0" err="1" smtClean="0"/>
              <a:t>DataInputStream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 err="1" smtClean="0"/>
              <a:t>DataInputStream</a:t>
            </a:r>
            <a:r>
              <a:rPr lang="en-IN" sz="2400" b="1" dirty="0" smtClean="0"/>
              <a:t> </a:t>
            </a:r>
            <a:r>
              <a:rPr lang="en-IN" sz="2400" dirty="0"/>
              <a:t>and </a:t>
            </a:r>
            <a:r>
              <a:rPr lang="en-IN" sz="2400" b="1" dirty="0" err="1" smtClean="0"/>
              <a:t>DataOutputStream</a:t>
            </a:r>
            <a:r>
              <a:rPr lang="en-IN" sz="2400" b="1" dirty="0" smtClean="0"/>
              <a:t> </a:t>
            </a:r>
            <a:r>
              <a:rPr lang="en-IN" sz="2400" dirty="0"/>
              <a:t>enable </a:t>
            </a:r>
            <a:r>
              <a:rPr lang="en-IN" sz="2400" dirty="0" smtClean="0"/>
              <a:t>to </a:t>
            </a:r>
            <a:r>
              <a:rPr lang="en-IN" sz="2400" dirty="0">
                <a:solidFill>
                  <a:srgbClr val="FF0000"/>
                </a:solidFill>
              </a:rPr>
              <a:t>write or read primitive data </a:t>
            </a:r>
            <a:r>
              <a:rPr lang="en-IN" sz="2400" dirty="0"/>
              <a:t>to or from a stream.</a:t>
            </a:r>
          </a:p>
          <a:p>
            <a:r>
              <a:rPr lang="en-IN" sz="2400" b="1" dirty="0" err="1" smtClean="0"/>
              <a:t>DataInputStream</a:t>
            </a:r>
            <a:r>
              <a:rPr lang="en-IN" sz="2400" b="1" dirty="0" smtClean="0"/>
              <a:t> </a:t>
            </a:r>
            <a:r>
              <a:rPr lang="en-IN" sz="2400" dirty="0"/>
              <a:t>extends </a:t>
            </a:r>
            <a:r>
              <a:rPr lang="en-IN" sz="2400" b="1" dirty="0" err="1"/>
              <a:t>FilterInputStream</a:t>
            </a:r>
            <a:r>
              <a:rPr lang="en-IN" sz="2400" dirty="0" smtClean="0"/>
              <a:t>, which </a:t>
            </a:r>
            <a:r>
              <a:rPr lang="en-IN" sz="2400" dirty="0"/>
              <a:t>extends </a:t>
            </a:r>
            <a:r>
              <a:rPr lang="en-IN" sz="2400" b="1" dirty="0" err="1" smtClean="0"/>
              <a:t>InputStream</a:t>
            </a:r>
            <a:endParaRPr lang="en-IN" sz="2400" b="1" dirty="0" smtClean="0"/>
          </a:p>
          <a:p>
            <a:r>
              <a:rPr lang="en-IN" sz="2400" dirty="0" smtClean="0"/>
              <a:t>Constructor:</a:t>
            </a:r>
          </a:p>
          <a:p>
            <a:pPr lvl="1"/>
            <a:r>
              <a:rPr lang="en-IN" dirty="0" err="1" smtClean="0"/>
              <a:t>DataInputStream</a:t>
            </a:r>
            <a:r>
              <a:rPr lang="en-IN" dirty="0" smtClean="0"/>
              <a:t>(</a:t>
            </a:r>
            <a:r>
              <a:rPr lang="en-IN" dirty="0" err="1" smtClean="0"/>
              <a:t>InputStream</a:t>
            </a:r>
            <a:r>
              <a:rPr lang="en-IN" dirty="0" smtClean="0"/>
              <a:t> </a:t>
            </a:r>
            <a:r>
              <a:rPr lang="en-IN" i="1" dirty="0" err="1"/>
              <a:t>inputStream</a:t>
            </a:r>
            <a:r>
              <a:rPr lang="en-IN" dirty="0" smtClean="0"/>
              <a:t>)</a:t>
            </a:r>
          </a:p>
          <a:p>
            <a:r>
              <a:rPr lang="en-IN" dirty="0" smtClean="0"/>
              <a:t>Methods:</a:t>
            </a:r>
          </a:p>
          <a:p>
            <a:pPr lvl="1"/>
            <a:r>
              <a:rPr lang="en-IN" dirty="0"/>
              <a:t>double </a:t>
            </a:r>
            <a:r>
              <a:rPr lang="en-IN" dirty="0" err="1"/>
              <a:t>readDouble</a:t>
            </a:r>
            <a:r>
              <a:rPr lang="en-IN" dirty="0"/>
              <a:t>( 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readBoolean</a:t>
            </a:r>
            <a:r>
              <a:rPr lang="en-IN" dirty="0"/>
              <a:t>( 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readInt</a:t>
            </a:r>
            <a:r>
              <a:rPr lang="en-IN" dirty="0"/>
              <a:t>( 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0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p) </a:t>
            </a:r>
            <a:r>
              <a:rPr lang="en-IN" dirty="0" err="1" smtClean="0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 smtClean="0"/>
              <a:t>DataOutputStream</a:t>
            </a:r>
            <a:r>
              <a:rPr lang="en-IN" b="1" dirty="0" smtClean="0"/>
              <a:t> </a:t>
            </a:r>
            <a:r>
              <a:rPr lang="en-IN" dirty="0"/>
              <a:t>extends </a:t>
            </a:r>
            <a:r>
              <a:rPr lang="en-IN" b="1" dirty="0" err="1"/>
              <a:t>FilterOutputStream</a:t>
            </a:r>
            <a:r>
              <a:rPr lang="en-IN" dirty="0"/>
              <a:t>, which extends </a:t>
            </a:r>
            <a:r>
              <a:rPr lang="en-IN" b="1" dirty="0" err="1" smtClean="0"/>
              <a:t>OutputStream</a:t>
            </a:r>
            <a:endParaRPr lang="en-IN" b="1" dirty="0" smtClean="0"/>
          </a:p>
          <a:p>
            <a:r>
              <a:rPr lang="en-IN" dirty="0" smtClean="0"/>
              <a:t>Constructors</a:t>
            </a:r>
          </a:p>
          <a:p>
            <a:pPr lvl="1"/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dirty="0" err="1"/>
              <a:t>outputStream</a:t>
            </a:r>
            <a:r>
              <a:rPr lang="en-IN" dirty="0"/>
              <a:t>)</a:t>
            </a:r>
            <a:endParaRPr lang="en-IN" dirty="0" smtClean="0"/>
          </a:p>
          <a:p>
            <a:r>
              <a:rPr lang="en-IN" dirty="0" smtClean="0"/>
              <a:t>3 Methods:</a:t>
            </a:r>
          </a:p>
          <a:p>
            <a:pPr lvl="1"/>
            <a:r>
              <a:rPr lang="en-IN" dirty="0"/>
              <a:t>final void </a:t>
            </a:r>
            <a:r>
              <a:rPr lang="en-IN" dirty="0" err="1"/>
              <a:t>writeDouble</a:t>
            </a:r>
            <a:r>
              <a:rPr lang="en-IN" dirty="0"/>
              <a:t>(double </a:t>
            </a:r>
            <a:r>
              <a:rPr lang="en-IN" i="1" dirty="0"/>
              <a:t>value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/>
              <a:t>final void </a:t>
            </a:r>
            <a:r>
              <a:rPr lang="en-IN" dirty="0" err="1"/>
              <a:t>writeBoolean</a:t>
            </a:r>
            <a:r>
              <a:rPr lang="en-IN" dirty="0"/>
              <a:t>(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/>
              <a:t>value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/>
              <a:t>final void </a:t>
            </a:r>
            <a:r>
              <a:rPr lang="en-IN" dirty="0" err="1"/>
              <a:t>writeInt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value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2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Access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file pointer position can be changed randomly</a:t>
            </a:r>
          </a:p>
          <a:p>
            <a:pPr lvl="1"/>
            <a:r>
              <a:rPr lang="en-IN" dirty="0" err="1"/>
              <a:t>RandomAccessFile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, String </a:t>
            </a:r>
            <a:r>
              <a:rPr lang="en-IN" i="1" dirty="0"/>
              <a:t>access</a:t>
            </a:r>
            <a:r>
              <a:rPr lang="en-IN" dirty="0" smtClean="0"/>
              <a:t>)</a:t>
            </a:r>
          </a:p>
          <a:p>
            <a:pPr lvl="1"/>
            <a:r>
              <a:rPr lang="en-IN" dirty="0" err="1" smtClean="0"/>
              <a:t>RandomAccessFile</a:t>
            </a:r>
            <a:r>
              <a:rPr lang="en-IN" dirty="0" smtClean="0"/>
              <a:t>(String </a:t>
            </a:r>
            <a:r>
              <a:rPr lang="en-IN" i="1" dirty="0" smtClean="0"/>
              <a:t>file</a:t>
            </a:r>
            <a:r>
              <a:rPr lang="en-IN" dirty="0" smtClean="0"/>
              <a:t>, </a:t>
            </a:r>
            <a:r>
              <a:rPr lang="en-IN" dirty="0"/>
              <a:t>String </a:t>
            </a:r>
            <a:r>
              <a:rPr lang="en-IN" i="1" dirty="0"/>
              <a:t>access</a:t>
            </a:r>
            <a:r>
              <a:rPr lang="en-IN" dirty="0" smtClean="0"/>
              <a:t>)</a:t>
            </a:r>
          </a:p>
          <a:p>
            <a:r>
              <a:rPr lang="en-IN" dirty="0" smtClean="0"/>
              <a:t>Access:</a:t>
            </a:r>
          </a:p>
          <a:p>
            <a:pPr lvl="1"/>
            <a:r>
              <a:rPr lang="en-IN" dirty="0" smtClean="0"/>
              <a:t>“r”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then the file can be read, but not </a:t>
            </a:r>
            <a:r>
              <a:rPr lang="en-IN" dirty="0" smtClean="0"/>
              <a:t>written</a:t>
            </a:r>
          </a:p>
          <a:p>
            <a:pPr lvl="1"/>
            <a:r>
              <a:rPr lang="en-IN" dirty="0" smtClean="0"/>
              <a:t>“</a:t>
            </a:r>
            <a:r>
              <a:rPr lang="en-IN" dirty="0" err="1" smtClean="0"/>
              <a:t>rw</a:t>
            </a:r>
            <a:r>
              <a:rPr lang="en-IN" dirty="0" smtClean="0"/>
              <a:t>”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file is opened in read-write </a:t>
            </a:r>
            <a:r>
              <a:rPr lang="en-IN" dirty="0" smtClean="0"/>
              <a:t>mode</a:t>
            </a:r>
          </a:p>
          <a:p>
            <a:pPr lvl="1"/>
            <a:r>
              <a:rPr lang="en-IN" dirty="0" smtClean="0"/>
              <a:t>“</a:t>
            </a:r>
            <a:r>
              <a:rPr lang="en-IN" dirty="0" err="1" smtClean="0"/>
              <a:t>rwd</a:t>
            </a:r>
            <a:r>
              <a:rPr lang="en-IN" dirty="0" smtClean="0"/>
              <a:t>”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the file is opened for read-write operations and every change to the file’s data will be immediately written to the physical device</a:t>
            </a:r>
            <a:endParaRPr lang="en-IN" dirty="0" smtClean="0">
              <a:sym typeface="Wingdings" pitchFamily="2" charset="2"/>
            </a:endParaRPr>
          </a:p>
          <a:p>
            <a:pPr lvl="1"/>
            <a:r>
              <a:rPr lang="en-IN" dirty="0" smtClean="0">
                <a:sym typeface="Wingdings" pitchFamily="2" charset="2"/>
              </a:rPr>
              <a:t>“</a:t>
            </a:r>
            <a:r>
              <a:rPr lang="en-IN" dirty="0" err="1" smtClean="0">
                <a:sym typeface="Wingdings" pitchFamily="2" charset="2"/>
              </a:rPr>
              <a:t>rws</a:t>
            </a:r>
            <a:r>
              <a:rPr lang="en-IN" dirty="0" smtClean="0">
                <a:sym typeface="Wingdings" pitchFamily="2" charset="2"/>
              </a:rPr>
              <a:t>”  same as above, but metadata changes is also written to physical device </a:t>
            </a:r>
            <a:r>
              <a:rPr lang="en-IN" dirty="0" err="1" smtClean="0">
                <a:sym typeface="Wingdings" pitchFamily="2" charset="2"/>
              </a:rPr>
              <a:t>immediatly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Access File: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>
                <a:solidFill>
                  <a:srgbClr val="FF0000"/>
                </a:solidFill>
              </a:rPr>
              <a:t>seek(long </a:t>
            </a:r>
            <a:r>
              <a:rPr lang="en-IN" i="1" dirty="0" err="1">
                <a:solidFill>
                  <a:srgbClr val="FF0000"/>
                </a:solidFill>
              </a:rPr>
              <a:t>newPos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 – change the position of file pointer. Given as byte number</a:t>
            </a:r>
          </a:p>
          <a:p>
            <a:r>
              <a:rPr lang="en-IN" dirty="0"/>
              <a:t>void </a:t>
            </a:r>
            <a:r>
              <a:rPr lang="en-IN" dirty="0" err="1">
                <a:solidFill>
                  <a:srgbClr val="FF0000"/>
                </a:solidFill>
              </a:rPr>
              <a:t>setLength</a:t>
            </a:r>
            <a:r>
              <a:rPr lang="en-IN" dirty="0">
                <a:solidFill>
                  <a:srgbClr val="FF0000"/>
                </a:solidFill>
              </a:rPr>
              <a:t>(long </a:t>
            </a:r>
            <a:r>
              <a:rPr lang="en-IN" i="1" dirty="0" err="1">
                <a:solidFill>
                  <a:srgbClr val="FF0000"/>
                </a:solidFill>
              </a:rPr>
              <a:t>len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n-IN" dirty="0" smtClean="0"/>
              <a:t>– sets the length of the file.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Character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lphaLcParenR"/>
            </a:pPr>
            <a:r>
              <a:rPr lang="en-IN" dirty="0" smtClean="0"/>
              <a:t>Reader</a:t>
            </a:r>
          </a:p>
          <a:p>
            <a:pPr marL="596646" indent="-514350">
              <a:buFont typeface="+mj-lt"/>
              <a:buAutoNum type="alphaLcParenR"/>
            </a:pPr>
            <a:r>
              <a:rPr lang="en-IN" dirty="0" smtClean="0"/>
              <a:t>Writer</a:t>
            </a:r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FileReader</a:t>
            </a:r>
            <a:endParaRPr lang="en-IN" dirty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FileWriter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CharArrayReader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CharArrayWriter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BufferedReader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BufferedWriter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PushbackReader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r>
              <a:rPr lang="en-IN" dirty="0" err="1" smtClean="0"/>
              <a:t>PrintWriter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16017" y="1916832"/>
            <a:ext cx="4176464" cy="2246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Byte stream cannot handle “Unicode” characters.</a:t>
            </a:r>
          </a:p>
          <a:p>
            <a:pPr algn="ctr"/>
            <a:r>
              <a:rPr lang="en-IN" sz="2800" dirty="0" smtClean="0"/>
              <a:t>This can be handled by Char stream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92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 I/O is designed based on 4 abstract classes:</a:t>
            </a:r>
          </a:p>
          <a:p>
            <a:pPr lvl="1"/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Reader</a:t>
            </a:r>
          </a:p>
          <a:p>
            <a:pPr lvl="1"/>
            <a:r>
              <a:rPr lang="en-IN" dirty="0" smtClean="0"/>
              <a:t>Writer</a:t>
            </a:r>
          </a:p>
          <a:p>
            <a:r>
              <a:rPr lang="en-IN" dirty="0" smtClean="0"/>
              <a:t>Use Character stream – while working with string/ chars; Byte Stream – other binary objects</a:t>
            </a:r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4179000" y="2633448"/>
            <a:ext cx="360040" cy="86409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3242896" y="3711836"/>
            <a:ext cx="360040" cy="86409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827072" y="2803886"/>
            <a:ext cx="2641749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800" dirty="0" smtClean="0">
                <a:latin typeface="Cambria" pitchFamily="18" charset="0"/>
              </a:rPr>
              <a:t>For Byte Stream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8960" y="3867526"/>
            <a:ext cx="348934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" pitchFamily="18" charset="0"/>
              </a:rPr>
              <a:t>For Character Stream</a:t>
            </a:r>
            <a:endParaRPr lang="en-IN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a) 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9" y="1340768"/>
            <a:ext cx="793392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5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b) 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00" y="1233488"/>
            <a:ext cx="7934467" cy="529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6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b) Writer…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1323975"/>
            <a:ext cx="7834853" cy="419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c) </a:t>
            </a:r>
            <a:r>
              <a:rPr lang="en-IN" dirty="0" err="1" smtClean="0"/>
              <a:t>FileReader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FileReader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r>
              <a:rPr lang="en-IN" dirty="0" err="1"/>
              <a:t>FileReader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344816" cy="34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4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d) </a:t>
            </a:r>
            <a:r>
              <a:rPr lang="en-IN" dirty="0" err="1" smtClean="0"/>
              <a:t>FileWriter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FileWriter</a:t>
            </a:r>
            <a:r>
              <a:rPr lang="en-IN" sz="2400" dirty="0"/>
              <a:t>(String </a:t>
            </a:r>
            <a:r>
              <a:rPr lang="en-IN" sz="2400" i="1" dirty="0" err="1"/>
              <a:t>filePath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FileWriter</a:t>
            </a:r>
            <a:r>
              <a:rPr lang="en-IN" sz="2400" dirty="0"/>
              <a:t>(String </a:t>
            </a:r>
            <a:r>
              <a:rPr lang="en-IN" sz="2400" i="1" dirty="0" err="1"/>
              <a:t>filePath</a:t>
            </a:r>
            <a:r>
              <a:rPr lang="en-IN" sz="2400" dirty="0"/>
              <a:t>,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i="1" dirty="0"/>
              <a:t>append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FileWriter</a:t>
            </a:r>
            <a:r>
              <a:rPr lang="en-IN" sz="2400" dirty="0"/>
              <a:t>(File </a:t>
            </a:r>
            <a:r>
              <a:rPr lang="en-IN" sz="2400" i="1" dirty="0" err="1"/>
              <a:t>fileObj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FileWriter</a:t>
            </a:r>
            <a:r>
              <a:rPr lang="en-IN" sz="2400" dirty="0"/>
              <a:t>(File </a:t>
            </a:r>
            <a:r>
              <a:rPr lang="en-IN" sz="2400" i="1" dirty="0" err="1"/>
              <a:t>fileObj</a:t>
            </a:r>
            <a:r>
              <a:rPr lang="en-IN" sz="2400" dirty="0"/>
              <a:t>,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  <a:r>
              <a:rPr lang="en-IN" sz="2400" i="1" dirty="0"/>
              <a:t>append</a:t>
            </a:r>
            <a:r>
              <a:rPr lang="en-IN" sz="2400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73128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4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e) </a:t>
            </a:r>
            <a:r>
              <a:rPr lang="en-IN" dirty="0" err="1"/>
              <a:t>CharArrayReader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CharArrayReader</a:t>
            </a:r>
            <a:r>
              <a:rPr lang="en-IN" sz="2400" b="1" dirty="0"/>
              <a:t> </a:t>
            </a:r>
            <a:r>
              <a:rPr lang="en-IN" sz="2400" dirty="0"/>
              <a:t>is an implementation of an input stream that uses a character array as </a:t>
            </a:r>
            <a:r>
              <a:rPr lang="en-IN" sz="2400" dirty="0" smtClean="0"/>
              <a:t>the source.</a:t>
            </a:r>
          </a:p>
          <a:p>
            <a:r>
              <a:rPr lang="en-IN" sz="2400" dirty="0" smtClean="0"/>
              <a:t>Constructors:</a:t>
            </a:r>
          </a:p>
          <a:p>
            <a:pPr lvl="1"/>
            <a:r>
              <a:rPr lang="en-IN" sz="2000" dirty="0" err="1"/>
              <a:t>CharArrayReader</a:t>
            </a:r>
            <a:r>
              <a:rPr lang="en-IN" sz="2000" dirty="0"/>
              <a:t>(char </a:t>
            </a:r>
            <a:r>
              <a:rPr lang="en-IN" sz="2000" i="1" dirty="0"/>
              <a:t>array</a:t>
            </a:r>
            <a:r>
              <a:rPr lang="en-IN" sz="2000" dirty="0"/>
              <a:t>[ ])</a:t>
            </a:r>
          </a:p>
          <a:p>
            <a:pPr lvl="1"/>
            <a:r>
              <a:rPr lang="en-IN" sz="2000" dirty="0" err="1"/>
              <a:t>CharArrayReader</a:t>
            </a:r>
            <a:r>
              <a:rPr lang="en-IN" sz="2000" dirty="0"/>
              <a:t>(char </a:t>
            </a:r>
            <a:r>
              <a:rPr lang="en-IN" sz="2000" i="1" dirty="0"/>
              <a:t>array</a:t>
            </a:r>
            <a:r>
              <a:rPr lang="en-IN" sz="2000" dirty="0"/>
              <a:t>[ ],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/>
              <a:t>start</a:t>
            </a:r>
            <a:r>
              <a:rPr lang="en-IN" sz="2000" dirty="0"/>
              <a:t>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 err="1"/>
              <a:t>numChars</a:t>
            </a:r>
            <a:r>
              <a:rPr lang="en-IN" sz="2000" dirty="0" smtClean="0"/>
              <a:t>)</a:t>
            </a:r>
          </a:p>
          <a:p>
            <a:endParaRPr lang="en-IN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4302919"/>
            <a:ext cx="6618288" cy="1909762"/>
            <a:chOff x="1752600" y="4191000"/>
            <a:chExt cx="6618288" cy="19097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191000"/>
              <a:ext cx="3859213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724400"/>
              <a:ext cx="6618288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15528" y="5257800"/>
              <a:ext cx="4971755" cy="842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0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f) </a:t>
            </a:r>
            <a:r>
              <a:rPr lang="en-IN" dirty="0" err="1" smtClean="0"/>
              <a:t>CharArrayWriter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err="1"/>
              <a:t>CharArrayWriter</a:t>
            </a:r>
            <a:r>
              <a:rPr lang="en-IN" sz="2400" b="1" dirty="0"/>
              <a:t> </a:t>
            </a:r>
            <a:r>
              <a:rPr lang="en-IN" sz="2400" dirty="0"/>
              <a:t>is an implementation of an output stream that uses an array as the </a:t>
            </a:r>
            <a:r>
              <a:rPr lang="en-IN" sz="2400" dirty="0" smtClean="0"/>
              <a:t>destination</a:t>
            </a:r>
          </a:p>
          <a:p>
            <a:r>
              <a:rPr lang="en-IN" sz="2400" dirty="0" smtClean="0"/>
              <a:t>Constructors</a:t>
            </a:r>
          </a:p>
          <a:p>
            <a:pPr lvl="1"/>
            <a:r>
              <a:rPr lang="en-IN" dirty="0" err="1"/>
              <a:t>CharArrayWriter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CharArrayWriter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numChars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7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g) </a:t>
            </a:r>
            <a:r>
              <a:rPr lang="en-IN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BufferedReader</a:t>
            </a:r>
            <a:r>
              <a:rPr lang="en-IN" sz="2400" b="1" dirty="0"/>
              <a:t> </a:t>
            </a:r>
            <a:r>
              <a:rPr lang="en-IN" sz="2400" dirty="0"/>
              <a:t>improves performance by buffering input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2 constructors:</a:t>
            </a:r>
          </a:p>
          <a:p>
            <a:pPr lvl="1"/>
            <a:r>
              <a:rPr lang="en-IN" sz="2000" dirty="0" err="1"/>
              <a:t>BufferedReader</a:t>
            </a:r>
            <a:r>
              <a:rPr lang="en-IN" sz="2000" dirty="0"/>
              <a:t>(Reader </a:t>
            </a:r>
            <a:r>
              <a:rPr lang="en-IN" sz="2000" i="1" dirty="0" err="1"/>
              <a:t>inputStream</a:t>
            </a:r>
            <a:r>
              <a:rPr lang="en-IN" sz="2000" dirty="0"/>
              <a:t>)</a:t>
            </a:r>
          </a:p>
          <a:p>
            <a:pPr lvl="1"/>
            <a:r>
              <a:rPr lang="en-IN" sz="2000" dirty="0" err="1" smtClean="0"/>
              <a:t>BufferedReader</a:t>
            </a:r>
            <a:r>
              <a:rPr lang="en-IN" sz="2000" dirty="0" smtClean="0"/>
              <a:t>(Reader </a:t>
            </a:r>
            <a:r>
              <a:rPr lang="en-IN" sz="2000" i="1" dirty="0" err="1"/>
              <a:t>inputStream</a:t>
            </a:r>
            <a:r>
              <a:rPr lang="en-IN" sz="2000" dirty="0"/>
              <a:t>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 err="1"/>
              <a:t>bufSize</a:t>
            </a:r>
            <a:r>
              <a:rPr lang="en-IN" sz="2000" dirty="0" smtClean="0"/>
              <a:t>)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29957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7"/>
          <a:stretch/>
        </p:blipFill>
        <p:spPr bwMode="auto">
          <a:xfrm>
            <a:off x="1537296" y="5867401"/>
            <a:ext cx="3491904" cy="27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157765"/>
            <a:ext cx="367789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0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h) </a:t>
            </a:r>
            <a:r>
              <a:rPr lang="en-IN" dirty="0" err="1" smtClean="0"/>
              <a:t>BufferedWriter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</a:t>
            </a:r>
            <a:r>
              <a:rPr lang="en-IN" b="1" dirty="0" err="1"/>
              <a:t>BufferedWriter</a:t>
            </a:r>
            <a:r>
              <a:rPr lang="en-IN" b="1" dirty="0"/>
              <a:t> </a:t>
            </a:r>
            <a:r>
              <a:rPr lang="en-IN" dirty="0"/>
              <a:t>is a </a:t>
            </a:r>
            <a:r>
              <a:rPr lang="en-IN" b="1" dirty="0"/>
              <a:t>Writer </a:t>
            </a:r>
            <a:r>
              <a:rPr lang="en-IN" dirty="0"/>
              <a:t>that buffers </a:t>
            </a:r>
            <a:r>
              <a:rPr lang="en-IN" dirty="0" err="1"/>
              <a:t>ouput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a </a:t>
            </a:r>
            <a:r>
              <a:rPr lang="en-IN" b="1" dirty="0" err="1"/>
              <a:t>BufferedWriter</a:t>
            </a:r>
            <a:r>
              <a:rPr lang="en-IN" b="1" dirty="0"/>
              <a:t> </a:t>
            </a:r>
            <a:r>
              <a:rPr lang="en-IN" dirty="0"/>
              <a:t>can </a:t>
            </a:r>
            <a:r>
              <a:rPr lang="en-IN" dirty="0" smtClean="0"/>
              <a:t>increase performance </a:t>
            </a:r>
            <a:r>
              <a:rPr lang="en-IN" dirty="0"/>
              <a:t>by reducing the number of times data is actually physically written to </a:t>
            </a:r>
            <a:r>
              <a:rPr lang="en-IN" dirty="0" smtClean="0"/>
              <a:t>the output </a:t>
            </a:r>
            <a:r>
              <a:rPr lang="en-IN" dirty="0"/>
              <a:t>stream.</a:t>
            </a:r>
          </a:p>
          <a:p>
            <a:r>
              <a:rPr lang="en-IN" dirty="0" smtClean="0"/>
              <a:t>Two </a:t>
            </a:r>
            <a:r>
              <a:rPr lang="en-IN" dirty="0"/>
              <a:t>constructors:</a:t>
            </a:r>
          </a:p>
          <a:p>
            <a:pPr lvl="1"/>
            <a:r>
              <a:rPr lang="en-IN" dirty="0" err="1"/>
              <a:t>BufferedWriter</a:t>
            </a:r>
            <a:r>
              <a:rPr lang="en-IN" dirty="0"/>
              <a:t>(Writer </a:t>
            </a:r>
            <a:r>
              <a:rPr lang="en-IN" i="1" dirty="0" err="1"/>
              <a:t>outputStream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BufferedWriter</a:t>
            </a:r>
            <a:r>
              <a:rPr lang="en-IN" dirty="0"/>
              <a:t>(Writer </a:t>
            </a:r>
            <a:r>
              <a:rPr lang="en-IN" i="1" dirty="0" err="1"/>
              <a:t>outputStream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 err="1"/>
              <a:t>bufSize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9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i) </a:t>
            </a:r>
            <a:r>
              <a:rPr lang="en-IN" dirty="0" err="1"/>
              <a:t>PushbackReader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/>
              <a:t>PushbackReader</a:t>
            </a:r>
            <a:r>
              <a:rPr lang="en-IN" sz="2400" b="1" dirty="0"/>
              <a:t> </a:t>
            </a:r>
            <a:r>
              <a:rPr lang="en-IN" sz="2400" dirty="0"/>
              <a:t>class allows one or more characters to be returned to the input stream.</a:t>
            </a:r>
          </a:p>
          <a:p>
            <a:r>
              <a:rPr lang="en-IN" sz="2400" dirty="0" smtClean="0"/>
              <a:t>Two </a:t>
            </a:r>
            <a:r>
              <a:rPr lang="en-IN" sz="2400" dirty="0"/>
              <a:t>constructors:</a:t>
            </a:r>
          </a:p>
          <a:p>
            <a:pPr lvl="1"/>
            <a:r>
              <a:rPr lang="en-IN" sz="2000" dirty="0" err="1"/>
              <a:t>PushbackReader</a:t>
            </a:r>
            <a:r>
              <a:rPr lang="en-IN" sz="2000" dirty="0"/>
              <a:t>(Reader </a:t>
            </a:r>
            <a:r>
              <a:rPr lang="en-IN" sz="2000" i="1" dirty="0" err="1"/>
              <a:t>inputStream</a:t>
            </a:r>
            <a:r>
              <a:rPr lang="en-IN" sz="2000" dirty="0"/>
              <a:t>)</a:t>
            </a:r>
          </a:p>
          <a:p>
            <a:pPr lvl="1"/>
            <a:r>
              <a:rPr lang="en-IN" sz="2000" dirty="0" err="1"/>
              <a:t>PushbackReader</a:t>
            </a:r>
            <a:r>
              <a:rPr lang="en-IN" sz="2000" dirty="0"/>
              <a:t>(Reader </a:t>
            </a:r>
            <a:r>
              <a:rPr lang="en-IN" sz="2000" i="1" dirty="0" err="1"/>
              <a:t>inputStream</a:t>
            </a:r>
            <a:r>
              <a:rPr lang="en-IN" sz="2000" dirty="0"/>
              <a:t>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i="1" dirty="0" err="1"/>
              <a:t>bufSize</a:t>
            </a:r>
            <a:r>
              <a:rPr lang="en-IN" sz="2000" dirty="0" smtClean="0"/>
              <a:t>)</a:t>
            </a:r>
          </a:p>
          <a:p>
            <a:r>
              <a:rPr lang="en-IN" sz="2600" dirty="0" smtClean="0"/>
              <a:t>3 other methods:</a:t>
            </a:r>
          </a:p>
          <a:p>
            <a:pPr lvl="1"/>
            <a:r>
              <a:rPr lang="en-IN" sz="2200" dirty="0"/>
              <a:t>void unread(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i="1" dirty="0" err="1"/>
              <a:t>ch</a:t>
            </a:r>
            <a:r>
              <a:rPr lang="en-IN" sz="2200" dirty="0"/>
              <a:t>)</a:t>
            </a:r>
          </a:p>
          <a:p>
            <a:pPr lvl="1"/>
            <a:r>
              <a:rPr lang="en-IN" sz="2200" dirty="0"/>
              <a:t>void unread(char </a:t>
            </a:r>
            <a:r>
              <a:rPr lang="en-IN" sz="2200" i="1" dirty="0"/>
              <a:t>buffer</a:t>
            </a:r>
            <a:r>
              <a:rPr lang="en-IN" sz="2200" dirty="0"/>
              <a:t>[ ])</a:t>
            </a:r>
          </a:p>
          <a:p>
            <a:pPr lvl="1"/>
            <a:r>
              <a:rPr lang="en-IN" sz="2200" dirty="0"/>
              <a:t>void unread(char </a:t>
            </a:r>
            <a:r>
              <a:rPr lang="en-IN" sz="2200" i="1" dirty="0"/>
              <a:t>buffer</a:t>
            </a:r>
            <a:r>
              <a:rPr lang="en-IN" sz="2200" dirty="0"/>
              <a:t>[ ], 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i="1" dirty="0"/>
              <a:t>offset</a:t>
            </a:r>
            <a:r>
              <a:rPr lang="en-IN" sz="2200" dirty="0"/>
              <a:t>, </a:t>
            </a:r>
            <a:r>
              <a:rPr lang="en-IN" sz="2200" dirty="0" err="1"/>
              <a:t>int</a:t>
            </a:r>
            <a:r>
              <a:rPr lang="en-IN" sz="2200" dirty="0"/>
              <a:t> </a:t>
            </a:r>
            <a:r>
              <a:rPr lang="en-IN" sz="2200" i="1" dirty="0" err="1"/>
              <a:t>numChars</a:t>
            </a:r>
            <a:r>
              <a:rPr lang="en-IN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59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Byte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IN" dirty="0" smtClean="0"/>
              <a:t>The following are some </a:t>
            </a:r>
            <a:r>
              <a:rPr lang="en-IN" dirty="0" err="1" smtClean="0"/>
              <a:t>ByteStreams</a:t>
            </a:r>
            <a:r>
              <a:rPr lang="en-IN" dirty="0" smtClean="0"/>
              <a:t>:</a:t>
            </a:r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InputStream</a:t>
            </a:r>
            <a:endParaRPr lang="en-IN" dirty="0" smtClean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OutputStream</a:t>
            </a:r>
            <a:endParaRPr lang="en-IN" dirty="0" smtClean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FileInputStream</a:t>
            </a:r>
            <a:endParaRPr lang="en-IN" dirty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FileOutputStream</a:t>
            </a:r>
            <a:endParaRPr lang="en-IN" dirty="0" smtClean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ByteArrayInputStream</a:t>
            </a:r>
            <a:endParaRPr lang="en-IN" dirty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ByteArrayOutputStream</a:t>
            </a:r>
            <a:endParaRPr lang="en-IN" dirty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FilterInputStream</a:t>
            </a:r>
            <a:endParaRPr lang="en-IN" dirty="0"/>
          </a:p>
          <a:p>
            <a:pPr marL="354013" lvl="1" indent="-354013">
              <a:buFont typeface="+mj-lt"/>
              <a:buAutoNum type="alphaLcParenR"/>
            </a:pPr>
            <a:r>
              <a:rPr lang="en-IN" dirty="0" err="1" smtClean="0"/>
              <a:t>FilterOutputStream</a:t>
            </a:r>
            <a:endParaRPr lang="en-IN" dirty="0"/>
          </a:p>
          <a:p>
            <a:pPr marL="859536" lvl="1" indent="-457200">
              <a:buFont typeface="+mj-lt"/>
              <a:buAutoNum type="alphaLcParenR"/>
            </a:pPr>
            <a:endParaRPr lang="en-IN" dirty="0"/>
          </a:p>
          <a:p>
            <a:pPr marL="859536" lvl="1" indent="-45720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7276" y="1916832"/>
            <a:ext cx="3816424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30000"/>
              </a:lnSpc>
              <a:spcBef>
                <a:spcPts val="600"/>
              </a:spcBef>
              <a:buClrTx/>
              <a:buSzPct val="10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30000"/>
              </a:lnSpc>
              <a:spcBef>
                <a:spcPts val="550"/>
              </a:spcBef>
              <a:buClrTx/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30000"/>
              </a:lnSpc>
              <a:spcBef>
                <a:spcPct val="20000"/>
              </a:spcBef>
              <a:buClrTx/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BufferedInputStream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BufferedOutputStream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PushbackInputStream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PushbackOutputStream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SequenceInputStream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PrintStream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 smtClean="0"/>
              <a:t>DataInputStream</a:t>
            </a:r>
            <a:endParaRPr lang="en-IN" dirty="0" smtClean="0"/>
          </a:p>
          <a:p>
            <a:pPr marL="457200" lvl="1" indent="-457200">
              <a:buFont typeface="+mj-lt"/>
              <a:buAutoNum type="alphaLcParenR" startAt="9"/>
            </a:pPr>
            <a:r>
              <a:rPr lang="en-IN" dirty="0" err="1"/>
              <a:t>D</a:t>
            </a:r>
            <a:r>
              <a:rPr lang="en-IN" dirty="0" err="1" smtClean="0"/>
              <a:t>ataOutputStream</a:t>
            </a:r>
            <a:endParaRPr lang="en-IN" dirty="0" smtClean="0"/>
          </a:p>
          <a:p>
            <a:pPr marL="859536" lvl="1" indent="-457200">
              <a:buFont typeface="+mj-lt"/>
              <a:buAutoNum type="alphaLcParenR" startAt="9"/>
            </a:pPr>
            <a:endParaRPr lang="en-IN" dirty="0" smtClean="0"/>
          </a:p>
          <a:p>
            <a:pPr marL="859536" lvl="1" indent="-457200">
              <a:buFont typeface="+mj-lt"/>
              <a:buAutoNum type="alphaLcParenR" startAt="9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6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j) </a:t>
            </a:r>
            <a:r>
              <a:rPr lang="en-IN" dirty="0" err="1"/>
              <a:t>PrintWriter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PrintWriter</a:t>
            </a:r>
            <a:r>
              <a:rPr lang="en-IN" b="1" dirty="0"/>
              <a:t> </a:t>
            </a:r>
            <a:r>
              <a:rPr lang="en-IN" dirty="0"/>
              <a:t>is essentially a character-oriented version of </a:t>
            </a:r>
            <a:r>
              <a:rPr lang="en-IN" b="1" dirty="0" err="1"/>
              <a:t>PrintStream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/>
              <a:t>PrintWriter</a:t>
            </a:r>
            <a:r>
              <a:rPr lang="en-IN" dirty="0"/>
              <a:t>(Writer </a:t>
            </a:r>
            <a:r>
              <a:rPr lang="en-IN" i="1" dirty="0" err="1"/>
              <a:t>outputStream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PrintWriter</a:t>
            </a:r>
            <a:r>
              <a:rPr lang="en-IN" dirty="0"/>
              <a:t>(Writer </a:t>
            </a:r>
            <a:r>
              <a:rPr lang="en-IN" i="1" dirty="0" err="1"/>
              <a:t>outputStream</a:t>
            </a:r>
            <a:r>
              <a:rPr lang="en-IN" dirty="0"/>
              <a:t>,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i="1" dirty="0" err="1"/>
              <a:t>flushOnNewline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7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a) </a:t>
            </a:r>
            <a:r>
              <a:rPr lang="en-IN" dirty="0" err="1" smtClean="0"/>
              <a:t>InputStream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2" y="1240403"/>
            <a:ext cx="8136904" cy="527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6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b) </a:t>
            </a:r>
            <a:r>
              <a:rPr lang="en-IN" dirty="0" err="1" smtClean="0"/>
              <a:t>OutputStream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69" y="1484784"/>
            <a:ext cx="778022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2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c) </a:t>
            </a:r>
            <a:r>
              <a:rPr lang="en-IN" dirty="0" err="1" smtClean="0"/>
              <a:t>FileInputStream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Used to create </a:t>
            </a:r>
            <a:r>
              <a:rPr lang="en-IN" dirty="0" err="1" smtClean="0"/>
              <a:t>InputStream</a:t>
            </a:r>
            <a:r>
              <a:rPr lang="en-IN" dirty="0" smtClean="0"/>
              <a:t> to read bytes from a file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2 Constructors:</a:t>
            </a:r>
          </a:p>
          <a:p>
            <a:pPr lvl="1"/>
            <a:r>
              <a:rPr lang="en-IN" dirty="0" err="1"/>
              <a:t>FileInputStream</a:t>
            </a:r>
            <a:r>
              <a:rPr lang="en-IN" dirty="0"/>
              <a:t>(String </a:t>
            </a:r>
            <a:r>
              <a:rPr lang="en-IN" i="1" dirty="0" err="1"/>
              <a:t>filepath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FileInputStream</a:t>
            </a:r>
            <a:r>
              <a:rPr lang="en-IN" dirty="0"/>
              <a:t>(File </a:t>
            </a:r>
            <a:r>
              <a:rPr lang="en-IN" i="1" dirty="0" err="1"/>
              <a:t>fileObj</a:t>
            </a:r>
            <a:r>
              <a:rPr lang="en-IN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496" y="2072184"/>
            <a:ext cx="2808312" cy="2160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Java Program</a:t>
            </a:r>
          </a:p>
          <a:p>
            <a:pPr algn="ctr"/>
            <a:r>
              <a:rPr lang="en-IN" sz="1600" dirty="0" err="1" smtClean="0"/>
              <a:t>FileInputStream</a:t>
            </a:r>
            <a:r>
              <a:rPr lang="en-IN" sz="1600" dirty="0" smtClean="0"/>
              <a:t> fin = new </a:t>
            </a:r>
            <a:r>
              <a:rPr lang="en-IN" sz="1600" dirty="0" err="1" smtClean="0"/>
              <a:t>FileInputStream</a:t>
            </a:r>
            <a:r>
              <a:rPr lang="en-IN" sz="1600" dirty="0" smtClean="0"/>
              <a:t>()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 err="1" smtClean="0"/>
              <a:t>FileOutputStream</a:t>
            </a:r>
            <a:r>
              <a:rPr lang="en-IN" sz="1600" dirty="0" smtClean="0"/>
              <a:t> </a:t>
            </a:r>
            <a:r>
              <a:rPr lang="en-IN" sz="1600" dirty="0" err="1" smtClean="0"/>
              <a:t>fout</a:t>
            </a:r>
            <a:r>
              <a:rPr lang="en-IN" sz="1600" dirty="0" smtClean="0"/>
              <a:t> = new </a:t>
            </a:r>
            <a:r>
              <a:rPr lang="en-IN" sz="1600" dirty="0" err="1" smtClean="0"/>
              <a:t>FileOutputStream</a:t>
            </a:r>
            <a:r>
              <a:rPr lang="en-IN" sz="1600" dirty="0" smtClean="0"/>
              <a:t>()</a:t>
            </a:r>
            <a:endParaRPr lang="en-IN" sz="1600" dirty="0"/>
          </a:p>
        </p:txBody>
      </p:sp>
      <p:sp>
        <p:nvSpPr>
          <p:cNvPr id="5" name="Folded Corner 4"/>
          <p:cNvSpPr/>
          <p:nvPr/>
        </p:nvSpPr>
        <p:spPr>
          <a:xfrm>
            <a:off x="7277024" y="2216200"/>
            <a:ext cx="1512168" cy="158417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E:/aa/xx.txt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32808" y="3224312"/>
            <a:ext cx="1944216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fout</a:t>
            </a:r>
            <a:endParaRPr lang="en-IN" dirty="0"/>
          </a:p>
        </p:txBody>
      </p:sp>
      <p:sp>
        <p:nvSpPr>
          <p:cNvPr id="7" name="Left Arrow 6"/>
          <p:cNvSpPr/>
          <p:nvPr/>
        </p:nvSpPr>
        <p:spPr>
          <a:xfrm>
            <a:off x="5332808" y="2427481"/>
            <a:ext cx="1944216" cy="57606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29513" y="4767655"/>
            <a:ext cx="435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Throws </a:t>
            </a:r>
            <a:r>
              <a:rPr lang="en-IN" sz="2400" dirty="0" err="1">
                <a:solidFill>
                  <a:srgbClr val="FF0000"/>
                </a:solidFill>
              </a:rPr>
              <a:t>FileNotFoundException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 file is opened in Input mode, it is ready for reading</a:t>
            </a:r>
          </a:p>
          <a:p>
            <a:r>
              <a:rPr lang="en-IN" dirty="0" smtClean="0"/>
              <a:t>Common methods: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available()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skip(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length)</a:t>
            </a:r>
          </a:p>
          <a:p>
            <a:pPr lvl="1"/>
            <a:r>
              <a:rPr lang="en-IN" dirty="0" smtClean="0">
                <a:solidFill>
                  <a:srgbClr val="0000FF"/>
                </a:solidFill>
              </a:rPr>
              <a:t>read()</a:t>
            </a:r>
            <a:r>
              <a:rPr lang="en-IN" dirty="0" smtClean="0"/>
              <a:t> – Reads a </a:t>
            </a:r>
            <a:r>
              <a:rPr lang="en-IN" dirty="0" err="1" smtClean="0"/>
              <a:t>bytestream</a:t>
            </a:r>
            <a:r>
              <a:rPr lang="en-IN" dirty="0" smtClean="0"/>
              <a:t> – hence to be converted as char/string</a:t>
            </a:r>
          </a:p>
          <a:p>
            <a:pPr marL="82296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8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d) </a:t>
            </a:r>
            <a:r>
              <a:rPr lang="en-IN" dirty="0" err="1" smtClean="0"/>
              <a:t>FileOutputStream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Used to write bytes to file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FileOutputStream</a:t>
            </a:r>
            <a:r>
              <a:rPr lang="en-IN" dirty="0">
                <a:solidFill>
                  <a:srgbClr val="0000FF"/>
                </a:solidFill>
              </a:rPr>
              <a:t>(String </a:t>
            </a:r>
            <a:r>
              <a:rPr lang="en-IN" i="1" dirty="0" err="1">
                <a:solidFill>
                  <a:srgbClr val="0000FF"/>
                </a:solidFill>
              </a:rPr>
              <a:t>filePath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FileOutputStream</a:t>
            </a:r>
            <a:r>
              <a:rPr lang="en-IN" dirty="0">
                <a:solidFill>
                  <a:srgbClr val="0000FF"/>
                </a:solidFill>
              </a:rPr>
              <a:t>(File </a:t>
            </a:r>
            <a:r>
              <a:rPr lang="en-IN" i="1" dirty="0" err="1">
                <a:solidFill>
                  <a:srgbClr val="0000FF"/>
                </a:solidFill>
              </a:rPr>
              <a:t>fileObj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FileOutputStream</a:t>
            </a:r>
            <a:r>
              <a:rPr lang="en-IN" dirty="0">
                <a:solidFill>
                  <a:srgbClr val="0000FF"/>
                </a:solidFill>
              </a:rPr>
              <a:t>(String </a:t>
            </a:r>
            <a:r>
              <a:rPr lang="en-IN" i="1" dirty="0" err="1">
                <a:solidFill>
                  <a:srgbClr val="0000FF"/>
                </a:solidFill>
              </a:rPr>
              <a:t>filePath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boolean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append</a:t>
            </a:r>
            <a:r>
              <a:rPr lang="en-I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rgbClr val="0000FF"/>
                </a:solidFill>
              </a:rPr>
              <a:t>FileOutputStream</a:t>
            </a:r>
            <a:r>
              <a:rPr lang="en-IN" dirty="0">
                <a:solidFill>
                  <a:srgbClr val="0000FF"/>
                </a:solidFill>
              </a:rPr>
              <a:t>(File </a:t>
            </a:r>
            <a:r>
              <a:rPr lang="en-IN" i="1" dirty="0" err="1">
                <a:solidFill>
                  <a:srgbClr val="0000FF"/>
                </a:solidFill>
              </a:rPr>
              <a:t>fileObj</a:t>
            </a:r>
            <a:r>
              <a:rPr lang="en-IN" dirty="0">
                <a:solidFill>
                  <a:srgbClr val="0000FF"/>
                </a:solidFill>
              </a:rPr>
              <a:t>, </a:t>
            </a:r>
            <a:r>
              <a:rPr lang="en-IN" dirty="0" err="1">
                <a:solidFill>
                  <a:srgbClr val="0000FF"/>
                </a:solidFill>
              </a:rPr>
              <a:t>boolean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append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smtClean="0"/>
              <a:t>If “append” is true - </a:t>
            </a:r>
            <a:r>
              <a:rPr lang="en-IN" dirty="0"/>
              <a:t>the file is opened in append </a:t>
            </a:r>
            <a:r>
              <a:rPr lang="en-IN" dirty="0" smtClean="0"/>
              <a:t>mode</a:t>
            </a:r>
          </a:p>
          <a:p>
            <a:r>
              <a:rPr lang="en-IN" dirty="0" smtClean="0"/>
              <a:t>If NO file exists, it is created in this mode!!!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537</TotalTime>
  <Words>1121</Words>
  <Application>Microsoft Office PowerPoint</Application>
  <PresentationFormat>On-screen Show (4:3)</PresentationFormat>
  <Paragraphs>220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Stream Classes</vt:lpstr>
      <vt:lpstr>Contents </vt:lpstr>
      <vt:lpstr>Introduction</vt:lpstr>
      <vt:lpstr>1. Byte Stream</vt:lpstr>
      <vt:lpstr>a) InputStream</vt:lpstr>
      <vt:lpstr>b) OutputStream</vt:lpstr>
      <vt:lpstr>c) FileInputStream</vt:lpstr>
      <vt:lpstr>PowerPoint Presentation</vt:lpstr>
      <vt:lpstr>d) FileOutputStream</vt:lpstr>
      <vt:lpstr>PowerPoint Presentation</vt:lpstr>
      <vt:lpstr>PowerPoint Presentation</vt:lpstr>
      <vt:lpstr>PowerPoint Presentation</vt:lpstr>
      <vt:lpstr>e) ByteArrayInputStream</vt:lpstr>
      <vt:lpstr>f) ByteArrayOutputStream</vt:lpstr>
      <vt:lpstr>PowerPoint Presentation</vt:lpstr>
      <vt:lpstr>g) FilterInputStream and  h) FilterOutputStream </vt:lpstr>
      <vt:lpstr>Buffered Byte Streams</vt:lpstr>
      <vt:lpstr>PowerPoint Presentation</vt:lpstr>
      <vt:lpstr>PowerPoint Presentation</vt:lpstr>
      <vt:lpstr>PowerPoint Presentation</vt:lpstr>
      <vt:lpstr>PowerPoint Presentation</vt:lpstr>
      <vt:lpstr>m) Sequence Input Stream</vt:lpstr>
      <vt:lpstr>n) PrintStream</vt:lpstr>
      <vt:lpstr>PowerPoint Presentation</vt:lpstr>
      <vt:lpstr>O) DataInputStream</vt:lpstr>
      <vt:lpstr>p) DataOutputStream</vt:lpstr>
      <vt:lpstr>Random Access File</vt:lpstr>
      <vt:lpstr>Random Access File: Methods</vt:lpstr>
      <vt:lpstr>2. Character Stream</vt:lpstr>
      <vt:lpstr>a) Reader</vt:lpstr>
      <vt:lpstr>b) Writer</vt:lpstr>
      <vt:lpstr>b) Writer…</vt:lpstr>
      <vt:lpstr>c) FileReader</vt:lpstr>
      <vt:lpstr>d) FileWriter</vt:lpstr>
      <vt:lpstr>e) CharArrayReader</vt:lpstr>
      <vt:lpstr>f) CharArrayWriter</vt:lpstr>
      <vt:lpstr>g) BufferedReader</vt:lpstr>
      <vt:lpstr>h) BufferedWriter</vt:lpstr>
      <vt:lpstr>i) PushbackReader</vt:lpstr>
      <vt:lpstr>j) PrintWriter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Streams</dc:title>
  <dc:creator>BHAVITHRA</dc:creator>
  <cp:lastModifiedBy>admin</cp:lastModifiedBy>
  <cp:revision>85</cp:revision>
  <cp:lastPrinted>2019-09-04T05:38:43Z</cp:lastPrinted>
  <dcterms:created xsi:type="dcterms:W3CDTF">2015-09-27T13:03:29Z</dcterms:created>
  <dcterms:modified xsi:type="dcterms:W3CDTF">2019-09-04T05:39:10Z</dcterms:modified>
</cp:coreProperties>
</file>