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413" r:id="rId3"/>
    <p:sldId id="318" r:id="rId4"/>
    <p:sldId id="320" r:id="rId5"/>
    <p:sldId id="321" r:id="rId6"/>
    <p:sldId id="322" r:id="rId7"/>
    <p:sldId id="294" r:id="rId8"/>
    <p:sldId id="323" r:id="rId9"/>
    <p:sldId id="295" r:id="rId10"/>
    <p:sldId id="324" r:id="rId11"/>
    <p:sldId id="414" r:id="rId12"/>
    <p:sldId id="325" r:id="rId13"/>
    <p:sldId id="327" r:id="rId14"/>
    <p:sldId id="328" r:id="rId15"/>
    <p:sldId id="329" r:id="rId16"/>
    <p:sldId id="298" r:id="rId17"/>
    <p:sldId id="299" r:id="rId18"/>
    <p:sldId id="300" r:id="rId19"/>
    <p:sldId id="301" r:id="rId20"/>
    <p:sldId id="302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37" r:id="rId34"/>
    <p:sldId id="333" r:id="rId35"/>
    <p:sldId id="338" r:id="rId36"/>
    <p:sldId id="339" r:id="rId37"/>
    <p:sldId id="344" r:id="rId38"/>
    <p:sldId id="343" r:id="rId39"/>
    <p:sldId id="340" r:id="rId40"/>
    <p:sldId id="341" r:id="rId41"/>
    <p:sldId id="345" r:id="rId42"/>
    <p:sldId id="342" r:id="rId43"/>
    <p:sldId id="346" r:id="rId44"/>
    <p:sldId id="348" r:id="rId45"/>
    <p:sldId id="349" r:id="rId46"/>
    <p:sldId id="336" r:id="rId47"/>
    <p:sldId id="350" r:id="rId48"/>
    <p:sldId id="351" r:id="rId49"/>
    <p:sldId id="352" r:id="rId50"/>
    <p:sldId id="355" r:id="rId51"/>
    <p:sldId id="356" r:id="rId52"/>
    <p:sldId id="361" r:id="rId53"/>
    <p:sldId id="357" r:id="rId54"/>
    <p:sldId id="359" r:id="rId55"/>
    <p:sldId id="360" r:id="rId56"/>
    <p:sldId id="353" r:id="rId57"/>
    <p:sldId id="354" r:id="rId58"/>
    <p:sldId id="367" r:id="rId59"/>
    <p:sldId id="444" r:id="rId60"/>
    <p:sldId id="445" r:id="rId61"/>
    <p:sldId id="370" r:id="rId62"/>
    <p:sldId id="371" r:id="rId63"/>
    <p:sldId id="372" r:id="rId64"/>
    <p:sldId id="373" r:id="rId65"/>
    <p:sldId id="374" r:id="rId66"/>
    <p:sldId id="375" r:id="rId67"/>
    <p:sldId id="376" r:id="rId68"/>
    <p:sldId id="377" r:id="rId69"/>
    <p:sldId id="446" r:id="rId70"/>
    <p:sldId id="378" r:id="rId71"/>
    <p:sldId id="380" r:id="rId72"/>
    <p:sldId id="379" r:id="rId73"/>
    <p:sldId id="383" r:id="rId74"/>
    <p:sldId id="384" r:id="rId75"/>
    <p:sldId id="386" r:id="rId76"/>
    <p:sldId id="385" r:id="rId77"/>
    <p:sldId id="435" r:id="rId78"/>
    <p:sldId id="387" r:id="rId79"/>
    <p:sldId id="447" r:id="rId80"/>
    <p:sldId id="415" r:id="rId81"/>
    <p:sldId id="388" r:id="rId82"/>
    <p:sldId id="389" r:id="rId83"/>
    <p:sldId id="406" r:id="rId84"/>
    <p:sldId id="407" r:id="rId85"/>
    <p:sldId id="448" r:id="rId86"/>
    <p:sldId id="408" r:id="rId87"/>
    <p:sldId id="409" r:id="rId88"/>
    <p:sldId id="410" r:id="rId89"/>
    <p:sldId id="411" r:id="rId90"/>
    <p:sldId id="412" r:id="rId91"/>
    <p:sldId id="417" r:id="rId92"/>
    <p:sldId id="391" r:id="rId93"/>
    <p:sldId id="392" r:id="rId94"/>
    <p:sldId id="393" r:id="rId95"/>
    <p:sldId id="394" r:id="rId96"/>
    <p:sldId id="437" r:id="rId97"/>
    <p:sldId id="395" r:id="rId98"/>
    <p:sldId id="436" r:id="rId99"/>
    <p:sldId id="397" r:id="rId100"/>
    <p:sldId id="438" r:id="rId101"/>
    <p:sldId id="398" r:id="rId102"/>
    <p:sldId id="439" r:id="rId103"/>
    <p:sldId id="440" r:id="rId104"/>
    <p:sldId id="399" r:id="rId105"/>
    <p:sldId id="400" r:id="rId106"/>
    <p:sldId id="441" r:id="rId107"/>
    <p:sldId id="390" r:id="rId108"/>
    <p:sldId id="401" r:id="rId109"/>
    <p:sldId id="442" r:id="rId110"/>
    <p:sldId id="418" r:id="rId111"/>
    <p:sldId id="422" r:id="rId112"/>
    <p:sldId id="420" r:id="rId113"/>
    <p:sldId id="421" r:id="rId114"/>
    <p:sldId id="423" r:id="rId115"/>
    <p:sldId id="424" r:id="rId116"/>
    <p:sldId id="425" r:id="rId117"/>
    <p:sldId id="426" r:id="rId118"/>
    <p:sldId id="427" r:id="rId119"/>
    <p:sldId id="428" r:id="rId120"/>
    <p:sldId id="431" r:id="rId121"/>
    <p:sldId id="429" r:id="rId122"/>
    <p:sldId id="432" r:id="rId123"/>
    <p:sldId id="430" r:id="rId124"/>
    <p:sldId id="433" r:id="rId1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33CC"/>
    <a:srgbClr val="EF7E3F"/>
    <a:srgbClr val="EA6014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28725" y="1905000"/>
            <a:ext cx="6858000" cy="1371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37129" y="3627967"/>
            <a:ext cx="6858000" cy="963083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2560183-0159-4DD7-87E8-E327F29B18E2}" type="datetimeFigureOut">
              <a:rPr lang="en-IN" smtClean="0"/>
              <a:pPr/>
              <a:t>30-09-2019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14400" y="1600200"/>
            <a:ext cx="7315200" cy="162808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32329" y="3429000"/>
            <a:ext cx="7315200" cy="1238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14400" y="1600200"/>
            <a:ext cx="228600" cy="162808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32329" y="3429000"/>
            <a:ext cx="228600" cy="1238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30-09-2019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75960"/>
          </a:xfrm>
          <a:solidFill>
            <a:schemeClr val="bg1"/>
          </a:solidFill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9808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2560183-0159-4DD7-87E8-E327F29B18E2}" type="datetimeFigureOut">
              <a:rPr lang="en-IN" smtClean="0"/>
              <a:pPr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30-09-2019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30-09-2019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30-09-2019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30-09-2019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30-09-2019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560183-0159-4DD7-87E8-E327F29B18E2}" type="datetimeFigureOut">
              <a:rPr lang="en-IN" smtClean="0"/>
              <a:pPr/>
              <a:t>30-09-2019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8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rgbClr val="FF0000"/>
          </a:solidFill>
          <a:latin typeface="Cambria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30000"/>
        </a:lnSpc>
        <a:spcBef>
          <a:spcPts val="600"/>
        </a:spcBef>
        <a:buClr>
          <a:schemeClr val="accent2"/>
        </a:buClr>
        <a:buSzPct val="100000"/>
        <a:buFont typeface="Arial" pitchFamily="34" charset="0"/>
        <a:buChar char="•"/>
        <a:defRPr kumimoji="0"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548640" indent="-274320" algn="l" rtl="0" eaLnBrk="1" latinLnBrk="0" hangingPunct="1">
        <a:lnSpc>
          <a:spcPct val="130000"/>
        </a:lnSpc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Cambria" pitchFamily="18" charset="0"/>
          <a:ea typeface="+mn-ea"/>
          <a:cs typeface="+mn-cs"/>
        </a:defRPr>
      </a:lvl2pPr>
      <a:lvl3pPr marL="822960" indent="-228600" algn="l" rtl="0" eaLnBrk="1" latinLnBrk="0" hangingPunct="1">
        <a:lnSpc>
          <a:spcPct val="130000"/>
        </a:lnSpc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097280" indent="-228600" algn="l" rtl="0" eaLnBrk="1" latinLnBrk="0" hangingPunct="1">
        <a:lnSpc>
          <a:spcPct val="130000"/>
        </a:lnSpc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1371600" indent="-228600" algn="l" rtl="0" eaLnBrk="1" latinLnBrk="0" hangingPunct="1">
        <a:lnSpc>
          <a:spcPct val="130000"/>
        </a:lnSpc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wing/swing_container.htm" TargetMode="External"/><Relationship Id="rId2" Type="http://schemas.openxmlformats.org/officeDocument/2006/relationships/hyperlink" Target="https://www.tutorialspoint.com/swing/swing_componen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swing/swing_jcomponent.htm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8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swing/swing_jradiobutton.htm" TargetMode="External"/><Relationship Id="rId13" Type="http://schemas.openxmlformats.org/officeDocument/2006/relationships/hyperlink" Target="https://www.tutorialspoint.com/swing/swing_jcolorchooser.htm" TargetMode="External"/><Relationship Id="rId3" Type="http://schemas.openxmlformats.org/officeDocument/2006/relationships/hyperlink" Target="https://www.tutorialspoint.com/swing/swing_jbutton.htm" TargetMode="External"/><Relationship Id="rId7" Type="http://schemas.openxmlformats.org/officeDocument/2006/relationships/hyperlink" Target="https://www.tutorialspoint.com/swing/swing_jcheckbox.htm" TargetMode="External"/><Relationship Id="rId12" Type="http://schemas.openxmlformats.org/officeDocument/2006/relationships/hyperlink" Target="https://www.tutorialspoint.com/swing/swing_jscrollbar.htm" TargetMode="External"/><Relationship Id="rId17" Type="http://schemas.openxmlformats.org/officeDocument/2006/relationships/hyperlink" Target="https://www.tutorialspoint.com/swing/swing_jfilechooser.htm" TargetMode="External"/><Relationship Id="rId2" Type="http://schemas.openxmlformats.org/officeDocument/2006/relationships/hyperlink" Target="https://www.tutorialspoint.com/swing/swing_jlabel.htm" TargetMode="External"/><Relationship Id="rId16" Type="http://schemas.openxmlformats.org/officeDocument/2006/relationships/hyperlink" Target="https://www.tutorialspoint.com/swing/swing_jprogressbar.ht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tutorialspoint.com/swing/swing_jpasswordfield.htm" TargetMode="External"/><Relationship Id="rId11" Type="http://schemas.openxmlformats.org/officeDocument/2006/relationships/hyperlink" Target="https://www.tutorialspoint.com/swing/swing_joptionpane.htm" TargetMode="External"/><Relationship Id="rId5" Type="http://schemas.openxmlformats.org/officeDocument/2006/relationships/hyperlink" Target="https://www.tutorialspoint.com/swing/swing_jtextarea.htm" TargetMode="External"/><Relationship Id="rId15" Type="http://schemas.openxmlformats.org/officeDocument/2006/relationships/hyperlink" Target="https://www.tutorialspoint.com/swing/swing_jspinner.htm" TargetMode="External"/><Relationship Id="rId10" Type="http://schemas.openxmlformats.org/officeDocument/2006/relationships/hyperlink" Target="https://www.tutorialspoint.com/swing/swing_jlist.htm" TargetMode="External"/><Relationship Id="rId4" Type="http://schemas.openxmlformats.org/officeDocument/2006/relationships/hyperlink" Target="https://www.tutorialspoint.com/swing/swing_jtextfield.htm" TargetMode="External"/><Relationship Id="rId9" Type="http://schemas.openxmlformats.org/officeDocument/2006/relationships/hyperlink" Target="https://www.tutorialspoint.com/swing/swing_jcombobox.htm" TargetMode="External"/><Relationship Id="rId14" Type="http://schemas.openxmlformats.org/officeDocument/2006/relationships/hyperlink" Target="https://www.tutorialspoint.com/swing/swing_jslider.htm" TargetMode="Externa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wing/swing_jframe.htm" TargetMode="External"/><Relationship Id="rId2" Type="http://schemas.openxmlformats.org/officeDocument/2006/relationships/hyperlink" Target="https://www.tutorialspoint.com/swing/swing_jpanel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swing/swing_jwindow.htm" TargetMode="Externa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066800"/>
            <a:ext cx="6858000" cy="1524000"/>
          </a:xfrm>
        </p:spPr>
        <p:txBody>
          <a:bodyPr>
            <a:noAutofit/>
          </a:bodyPr>
          <a:lstStyle/>
          <a:p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Unit V</a:t>
            </a:r>
            <a:br>
              <a:rPr lang="en-IN" sz="4400" dirty="0" smtClean="0"/>
            </a:br>
            <a:r>
              <a:rPr lang="en-IN" sz="4400" dirty="0" smtClean="0"/>
              <a:t/>
            </a:r>
            <a:br>
              <a:rPr lang="en-IN" sz="4400" dirty="0" smtClean="0"/>
            </a:b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Exploring swing</a:t>
            </a:r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67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class </a:t>
            </a:r>
            <a:r>
              <a:rPr lang="en-US" dirty="0" err="1" smtClean="0"/>
              <a:t>hiearchy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hlinkClick r:id="rId2"/>
              </a:rPr>
              <a:t>Component</a:t>
            </a:r>
            <a:r>
              <a:rPr lang="en-US" b="1" dirty="0" smtClean="0"/>
              <a:t>- </a:t>
            </a:r>
            <a:r>
              <a:rPr lang="en-US" dirty="0" smtClean="0"/>
              <a:t>A </a:t>
            </a:r>
            <a:r>
              <a:rPr lang="en-US" dirty="0"/>
              <a:t>Component is the abstract base class for the non menu user-interface controls of SWING. Component represents an object with graphical representation</a:t>
            </a:r>
          </a:p>
          <a:p>
            <a:r>
              <a:rPr lang="en-US" b="1" dirty="0" smtClean="0">
                <a:hlinkClick r:id="rId3"/>
              </a:rPr>
              <a:t>Container</a:t>
            </a:r>
            <a:r>
              <a:rPr lang="en-US" b="1" dirty="0" smtClean="0"/>
              <a:t>- </a:t>
            </a:r>
            <a:r>
              <a:rPr lang="en-US" dirty="0" smtClean="0"/>
              <a:t>A </a:t>
            </a:r>
            <a:r>
              <a:rPr lang="en-US" dirty="0"/>
              <a:t>Container is a component that can contain other SWING components</a:t>
            </a:r>
          </a:p>
          <a:p>
            <a:r>
              <a:rPr lang="en-US" b="1" dirty="0" err="1" smtClean="0">
                <a:hlinkClick r:id="rId4"/>
              </a:rPr>
              <a:t>Jcomponent</a:t>
            </a:r>
            <a:r>
              <a:rPr lang="en-US" b="1" dirty="0" smtClean="0"/>
              <a:t>- </a:t>
            </a:r>
            <a:r>
              <a:rPr lang="en-US" dirty="0" smtClean="0"/>
              <a:t>A </a:t>
            </a:r>
            <a:r>
              <a:rPr lang="en-US" dirty="0" err="1"/>
              <a:t>JComponent</a:t>
            </a:r>
            <a:r>
              <a:rPr lang="en-US" dirty="0"/>
              <a:t> is a base class for all SWING UI components. In order to use a SWING component that inherits from </a:t>
            </a:r>
            <a:r>
              <a:rPr lang="en-US" dirty="0" err="1"/>
              <a:t>JComponent</a:t>
            </a:r>
            <a:r>
              <a:rPr lang="en-US" dirty="0"/>
              <a:t>, the component must be in a containment hierarchy whose root is a top-level SWING container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6405563" cy="658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78658"/>
            <a:ext cx="3381375" cy="346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16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d) </a:t>
            </a:r>
            <a:r>
              <a:rPr lang="en-IN" i="1" dirty="0" err="1"/>
              <a:t>CardLayout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CardLayout</a:t>
            </a:r>
            <a:r>
              <a:rPr lang="en-US" dirty="0"/>
              <a:t> class manages the components in such a manner that only one component is visible at a time. It treats each component as a card that is why it is known as </a:t>
            </a:r>
            <a:r>
              <a:rPr lang="en-US" dirty="0" err="1"/>
              <a:t>CardLayout</a:t>
            </a:r>
            <a:r>
              <a:rPr lang="en-US" dirty="0"/>
              <a:t>.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layout can be thought of as being on a separate index card in a </a:t>
            </a:r>
            <a:r>
              <a:rPr lang="en-IN" dirty="0" smtClean="0"/>
              <a:t>deck that </a:t>
            </a:r>
            <a:r>
              <a:rPr lang="en-IN" dirty="0"/>
              <a:t>can be shuffled </a:t>
            </a:r>
            <a:r>
              <a:rPr lang="en-IN" dirty="0" smtClean="0"/>
              <a:t>so </a:t>
            </a:r>
            <a:r>
              <a:rPr lang="en-IN" dirty="0"/>
              <a:t>that any card is on top at a given </a:t>
            </a:r>
            <a:r>
              <a:rPr lang="en-IN" dirty="0" smtClean="0"/>
              <a:t>time</a:t>
            </a:r>
          </a:p>
          <a:p>
            <a:r>
              <a:rPr lang="en-IN" dirty="0" smtClean="0"/>
              <a:t>The cards are typically </a:t>
            </a:r>
            <a:r>
              <a:rPr lang="en-US" dirty="0" smtClean="0"/>
              <a:t>held in an object of type </a:t>
            </a:r>
            <a:r>
              <a:rPr lang="en-US" b="1" dirty="0" smtClean="0"/>
              <a:t>Panel.</a:t>
            </a:r>
          </a:p>
          <a:p>
            <a:r>
              <a:rPr lang="en-IN" dirty="0" smtClean="0"/>
              <a:t>2 Constructors:</a:t>
            </a:r>
          </a:p>
          <a:p>
            <a:pPr lvl="1"/>
            <a:r>
              <a:rPr lang="en-IN" dirty="0" err="1" smtClean="0">
                <a:solidFill>
                  <a:srgbClr val="0000FF"/>
                </a:solidFill>
              </a:rPr>
              <a:t>CardLayout</a:t>
            </a:r>
            <a:r>
              <a:rPr lang="en-IN" dirty="0" smtClean="0">
                <a:solidFill>
                  <a:srgbClr val="0000FF"/>
                </a:solidFill>
              </a:rPr>
              <a:t>( ) - </a:t>
            </a:r>
            <a:r>
              <a:rPr lang="en-US" dirty="0"/>
              <a:t>creates a card layout with zero horizontal and vertical gap.</a:t>
            </a:r>
            <a:endParaRPr lang="en-IN" dirty="0" smtClean="0">
              <a:solidFill>
                <a:srgbClr val="0000FF"/>
              </a:solidFill>
            </a:endParaRPr>
          </a:p>
          <a:p>
            <a:pPr lvl="1"/>
            <a:r>
              <a:rPr lang="en-IN" dirty="0" err="1" smtClean="0">
                <a:solidFill>
                  <a:srgbClr val="0000FF"/>
                </a:solidFill>
              </a:rPr>
              <a:t>CardLayout</a:t>
            </a:r>
            <a:r>
              <a:rPr lang="en-IN" dirty="0" smtClean="0">
                <a:solidFill>
                  <a:srgbClr val="0000FF"/>
                </a:solidFill>
              </a:rPr>
              <a:t>(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i="1" dirty="0" err="1" smtClean="0">
                <a:solidFill>
                  <a:srgbClr val="0000FF"/>
                </a:solidFill>
              </a:rPr>
              <a:t>horz</a:t>
            </a:r>
            <a:r>
              <a:rPr lang="en-IN" i="1" dirty="0" smtClean="0">
                <a:solidFill>
                  <a:srgbClr val="0000FF"/>
                </a:solidFill>
              </a:rPr>
              <a:t>, </a:t>
            </a:r>
            <a:r>
              <a:rPr lang="en-IN" i="1" dirty="0" err="1" smtClean="0">
                <a:solidFill>
                  <a:srgbClr val="0000FF"/>
                </a:solidFill>
              </a:rPr>
              <a:t>int</a:t>
            </a:r>
            <a:r>
              <a:rPr lang="en-IN" i="1" dirty="0" smtClean="0">
                <a:solidFill>
                  <a:srgbClr val="0000FF"/>
                </a:solidFill>
              </a:rPr>
              <a:t> </a:t>
            </a:r>
            <a:r>
              <a:rPr lang="en-IN" i="1" dirty="0" err="1" smtClean="0">
                <a:solidFill>
                  <a:srgbClr val="0000FF"/>
                </a:solidFill>
              </a:rPr>
              <a:t>vert</a:t>
            </a:r>
            <a:r>
              <a:rPr lang="en-IN" i="1" dirty="0" smtClean="0">
                <a:solidFill>
                  <a:srgbClr val="0000FF"/>
                </a:solidFill>
              </a:rPr>
              <a:t>) </a:t>
            </a:r>
            <a:r>
              <a:rPr lang="en-IN" i="1" dirty="0" smtClean="0"/>
              <a:t>–</a:t>
            </a:r>
            <a:r>
              <a:rPr lang="en-IN" dirty="0" smtClean="0"/>
              <a:t> </a:t>
            </a:r>
            <a:r>
              <a:rPr lang="en-US" sz="2500" dirty="0"/>
              <a:t>creates a card layout with the given horizontal and vertical gap.</a:t>
            </a:r>
          </a:p>
        </p:txBody>
      </p:sp>
    </p:spTree>
    <p:extLst>
      <p:ext uri="{BB962C8B-B14F-4D97-AF65-F5344CB8AC3E}">
        <p14:creationId xmlns:p14="http://schemas.microsoft.com/office/powerpoint/2010/main" val="7232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8738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7091"/>
            <a:ext cx="770286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886" y="1447800"/>
            <a:ext cx="2773089" cy="282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18" y="3675204"/>
            <a:ext cx="2773089" cy="28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85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e) </a:t>
            </a:r>
            <a:r>
              <a:rPr lang="en-IN" i="1" dirty="0" err="1" smtClean="0"/>
              <a:t>GridBagLayout</a:t>
            </a:r>
            <a:endParaRPr lang="en-IN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Used to specify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relative placement of components by specifying their positions </a:t>
            </a:r>
            <a:r>
              <a:rPr lang="en-US" dirty="0" smtClean="0"/>
              <a:t>within cells inside </a:t>
            </a:r>
            <a:r>
              <a:rPr lang="en-IN" dirty="0" smtClean="0"/>
              <a:t>a grid</a:t>
            </a:r>
          </a:p>
          <a:p>
            <a:r>
              <a:rPr lang="en-IN" dirty="0" smtClean="0"/>
              <a:t>Each </a:t>
            </a:r>
            <a:r>
              <a:rPr lang="en-US" dirty="0" smtClean="0"/>
              <a:t>component </a:t>
            </a:r>
            <a:r>
              <a:rPr lang="en-US" dirty="0" smtClean="0">
                <a:solidFill>
                  <a:srgbClr val="0000FF"/>
                </a:solidFill>
              </a:rPr>
              <a:t>can be a </a:t>
            </a:r>
            <a:r>
              <a:rPr lang="en-US" dirty="0" smtClean="0">
                <a:solidFill>
                  <a:srgbClr val="FF0000"/>
                </a:solidFill>
              </a:rPr>
              <a:t>different size, and each row in the grid can have a different number of </a:t>
            </a:r>
            <a:r>
              <a:rPr lang="en-IN" dirty="0" smtClean="0">
                <a:solidFill>
                  <a:srgbClr val="FF0000"/>
                </a:solidFill>
              </a:rPr>
              <a:t>columns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Hence </a:t>
            </a:r>
            <a:r>
              <a:rPr lang="en-IN" dirty="0" err="1" smtClean="0"/>
              <a:t>Gridbag</a:t>
            </a:r>
            <a:r>
              <a:rPr lang="en-IN" dirty="0" smtClean="0"/>
              <a:t> = </a:t>
            </a:r>
            <a:r>
              <a:rPr lang="en-US" dirty="0" smtClean="0"/>
              <a:t>a collection of small grids joined together</a:t>
            </a:r>
          </a:p>
          <a:p>
            <a:r>
              <a:rPr lang="en-US" dirty="0" smtClean="0"/>
              <a:t>The location and size of each component in a grid bag are determined by a set of constraints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IN" b="1" dirty="0" err="1" smtClean="0">
                <a:solidFill>
                  <a:srgbClr val="FF0000"/>
                </a:solidFill>
              </a:rPr>
              <a:t>GridBagConstraints</a:t>
            </a:r>
            <a:endParaRPr lang="en-IN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Constraints include the height and width of a cell, and the placement of a component, its alignment, and its </a:t>
            </a:r>
            <a:r>
              <a:rPr lang="en-IN" dirty="0" smtClean="0"/>
              <a:t>anchor 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8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Constructors</a:t>
            </a:r>
            <a:r>
              <a:rPr lang="en-IN" dirty="0" smtClean="0">
                <a:solidFill>
                  <a:srgbClr val="0000FF"/>
                </a:solidFill>
              </a:rPr>
              <a:t>:    </a:t>
            </a:r>
            <a:r>
              <a:rPr lang="en-IN" dirty="0" err="1" smtClean="0">
                <a:solidFill>
                  <a:srgbClr val="0000FF"/>
                </a:solidFill>
              </a:rPr>
              <a:t>GridBagLayout</a:t>
            </a:r>
            <a:r>
              <a:rPr lang="en-IN" dirty="0" smtClean="0">
                <a:solidFill>
                  <a:srgbClr val="0000FF"/>
                </a:solidFill>
              </a:rPr>
              <a:t>( )</a:t>
            </a:r>
          </a:p>
          <a:p>
            <a:r>
              <a:rPr lang="en-IN" dirty="0" smtClean="0"/>
              <a:t>Setting constraints:</a:t>
            </a:r>
          </a:p>
          <a:p>
            <a:pPr lvl="1"/>
            <a:r>
              <a:rPr lang="fr-FR" sz="2000" dirty="0" err="1" smtClean="0">
                <a:solidFill>
                  <a:srgbClr val="0000FF"/>
                </a:solidFill>
              </a:rPr>
              <a:t>void</a:t>
            </a:r>
            <a:r>
              <a:rPr lang="fr-FR" sz="2000" dirty="0" smtClean="0">
                <a:solidFill>
                  <a:srgbClr val="0000FF"/>
                </a:solidFill>
              </a:rPr>
              <a:t> </a:t>
            </a:r>
            <a:r>
              <a:rPr lang="fr-FR" sz="2000" dirty="0" err="1" smtClean="0">
                <a:solidFill>
                  <a:srgbClr val="0000FF"/>
                </a:solidFill>
              </a:rPr>
              <a:t>setConstraints</a:t>
            </a:r>
            <a:r>
              <a:rPr lang="fr-FR" sz="2000" dirty="0" smtClean="0">
                <a:solidFill>
                  <a:srgbClr val="0000FF"/>
                </a:solidFill>
              </a:rPr>
              <a:t>(Component </a:t>
            </a:r>
            <a:r>
              <a:rPr lang="fr-FR" sz="2000" i="1" dirty="0" err="1" smtClean="0">
                <a:solidFill>
                  <a:srgbClr val="0000FF"/>
                </a:solidFill>
              </a:rPr>
              <a:t>comp</a:t>
            </a:r>
            <a:r>
              <a:rPr lang="fr-FR" sz="2000" i="1" dirty="0" smtClean="0">
                <a:solidFill>
                  <a:srgbClr val="0000FF"/>
                </a:solidFill>
              </a:rPr>
              <a:t>, </a:t>
            </a:r>
            <a:r>
              <a:rPr lang="fr-FR" sz="2000" i="1" dirty="0" err="1" smtClean="0">
                <a:solidFill>
                  <a:srgbClr val="0000FF"/>
                </a:solidFill>
              </a:rPr>
              <a:t>GridBagConstraints</a:t>
            </a:r>
            <a:r>
              <a:rPr lang="fr-FR" sz="2000" i="1" dirty="0" smtClean="0">
                <a:solidFill>
                  <a:srgbClr val="0000FF"/>
                </a:solidFill>
              </a:rPr>
              <a:t> cons)</a:t>
            </a:r>
            <a:endParaRPr lang="en-IN" sz="20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I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6858000" cy="149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10000"/>
            <a:ext cx="6908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5181600"/>
            <a:ext cx="6934200" cy="148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38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599"/>
            <a:ext cx="5600700" cy="558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7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f) </a:t>
            </a:r>
            <a:r>
              <a:rPr lang="en-IN" i="1" dirty="0" err="1" smtClean="0"/>
              <a:t>GroupLayout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GroupLayout</a:t>
            </a:r>
            <a:r>
              <a:rPr lang="en-US" sz="2400" dirty="0"/>
              <a:t> hierarchically groups the components in order to position them in a Container</a:t>
            </a:r>
            <a:r>
              <a:rPr lang="en-US" sz="2400" dirty="0" smtClean="0"/>
              <a:t>.</a:t>
            </a:r>
          </a:p>
          <a:p>
            <a:r>
              <a:rPr lang="en-IN" sz="2400" dirty="0"/>
              <a:t>Constructors</a:t>
            </a:r>
            <a:r>
              <a:rPr lang="en-IN" sz="2400" dirty="0">
                <a:solidFill>
                  <a:srgbClr val="0000FF"/>
                </a:solidFill>
              </a:rPr>
              <a:t>:    </a:t>
            </a:r>
            <a:r>
              <a:rPr lang="en-US" sz="2400" b="1" dirty="0" err="1">
                <a:solidFill>
                  <a:srgbClr val="0000FF"/>
                </a:solidFill>
              </a:rPr>
              <a:t>GroupLayout</a:t>
            </a:r>
            <a:r>
              <a:rPr lang="en-US" sz="2400" b="1" dirty="0">
                <a:solidFill>
                  <a:srgbClr val="0000FF"/>
                </a:solidFill>
              </a:rPr>
              <a:t>(Container host)</a:t>
            </a:r>
            <a:endParaRPr lang="en-US" sz="2400" dirty="0">
              <a:solidFill>
                <a:srgbClr val="0000FF"/>
              </a:solidFill>
            </a:endParaRPr>
          </a:p>
          <a:p>
            <a:pPr lvl="1"/>
            <a:r>
              <a:rPr lang="en-US" sz="2000" dirty="0"/>
              <a:t>Creates a </a:t>
            </a:r>
            <a:r>
              <a:rPr lang="en-US" sz="2000" dirty="0" err="1"/>
              <a:t>GroupLayout</a:t>
            </a:r>
            <a:r>
              <a:rPr lang="en-US" sz="2000" dirty="0"/>
              <a:t> for the specified Container.</a:t>
            </a:r>
          </a:p>
          <a:p>
            <a:r>
              <a:rPr lang="en-US" sz="2400" dirty="0">
                <a:solidFill>
                  <a:srgbClr val="FF3300"/>
                </a:solidFill>
              </a:rPr>
              <a:t>Class Declaration</a:t>
            </a:r>
          </a:p>
          <a:p>
            <a:pPr lvl="1"/>
            <a:r>
              <a:rPr lang="en-US" sz="2000" dirty="0"/>
              <a:t>public class </a:t>
            </a:r>
            <a:r>
              <a:rPr lang="en-US" sz="2000" dirty="0" err="1"/>
              <a:t>GroupLayout</a:t>
            </a:r>
            <a:r>
              <a:rPr lang="en-US" sz="2000" dirty="0"/>
              <a:t> extends Object implements LayoutManager2</a:t>
            </a:r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g) </a:t>
            </a:r>
            <a:r>
              <a:rPr lang="en-IN" i="1" dirty="0" err="1" smtClean="0"/>
              <a:t>SpringLayout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The class </a:t>
            </a:r>
            <a:r>
              <a:rPr lang="en-US" sz="2400" b="1" dirty="0" err="1"/>
              <a:t>SpringLayout</a:t>
            </a:r>
            <a:r>
              <a:rPr lang="en-US" sz="2400" dirty="0"/>
              <a:t> positions the children of its associated container according to a set of constraints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Constructors - </a:t>
            </a:r>
            <a:r>
              <a:rPr lang="en-US" sz="2400" b="1" dirty="0" err="1"/>
              <a:t>SpringLayout</a:t>
            </a:r>
            <a:r>
              <a:rPr lang="en-US" sz="2400" b="1" dirty="0"/>
              <a:t>()</a:t>
            </a:r>
            <a:endParaRPr lang="en-US" sz="2400" dirty="0"/>
          </a:p>
          <a:p>
            <a:pPr lvl="1"/>
            <a:r>
              <a:rPr lang="en-US" sz="2000" dirty="0" smtClean="0"/>
              <a:t>Creates </a:t>
            </a:r>
            <a:r>
              <a:rPr lang="en-US" sz="2000" dirty="0"/>
              <a:t>a new </a:t>
            </a:r>
            <a:r>
              <a:rPr lang="en-US" sz="2000" dirty="0" err="1"/>
              <a:t>SpringLayout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Following are the Fields of </a:t>
            </a:r>
            <a:r>
              <a:rPr lang="en-US" sz="2000" dirty="0" err="1" smtClean="0"/>
              <a:t>SpringLayout</a:t>
            </a:r>
            <a:r>
              <a:rPr lang="en-US" sz="2000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94170"/>
              </p:ext>
            </p:extLst>
          </p:nvPr>
        </p:nvGraphicFramePr>
        <p:xfrm>
          <a:off x="1447800" y="4038600"/>
          <a:ext cx="563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/>
                <a:gridCol w="2819400"/>
              </a:tblGrid>
              <a:tr h="3200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SOUTH</a:t>
                      </a:r>
                      <a:endParaRPr lang="en-US" b="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VERTICAL_CENTER </a:t>
                      </a:r>
                      <a:endParaRPr lang="en-US" b="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WEST</a:t>
                      </a:r>
                      <a:endParaRPr lang="en-US" b="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HORIZONTAL_CENTER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endParaRPr lang="en-US" b="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4" y="1846118"/>
            <a:ext cx="7864141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4" y="3657600"/>
            <a:ext cx="7836432" cy="1103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8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7973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Cambria" pitchFamily="18" charset="0"/>
              </a:rPr>
              <a:t>Swing Components</a:t>
            </a:r>
            <a:endParaRPr lang="en-US" sz="4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7973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Cambria" pitchFamily="18" charset="0"/>
              </a:rPr>
              <a:t>Swing Menus</a:t>
            </a:r>
            <a:endParaRPr lang="en-US" sz="4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JMenuBar</a:t>
            </a:r>
            <a:r>
              <a:rPr lang="en-US" dirty="0"/>
              <a:t>, </a:t>
            </a:r>
            <a:r>
              <a:rPr lang="en-US" dirty="0" err="1"/>
              <a:t>JMenu</a:t>
            </a:r>
            <a:r>
              <a:rPr lang="en-US" dirty="0"/>
              <a:t> and </a:t>
            </a:r>
            <a:r>
              <a:rPr lang="en-US" dirty="0" err="1"/>
              <a:t>JMenuItem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menu bar displays a list of top-level menu choices. </a:t>
            </a:r>
          </a:p>
          <a:p>
            <a:r>
              <a:rPr lang="en-US" dirty="0" smtClean="0"/>
              <a:t>Each choice is associated with a drop-down menu</a:t>
            </a:r>
          </a:p>
          <a:p>
            <a:r>
              <a:rPr lang="en-US" b="1" dirty="0" smtClean="0">
                <a:solidFill>
                  <a:srgbClr val="FF3300"/>
                </a:solidFill>
              </a:rPr>
              <a:t>Menu Bar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smtClean="0">
                <a:solidFill>
                  <a:srgbClr val="FF3300"/>
                </a:solidFill>
                <a:sym typeface="Wingdings" pitchFamily="2" charset="2"/>
              </a:rPr>
              <a:t> </a:t>
            </a:r>
            <a:r>
              <a:rPr lang="en-US" dirty="0" smtClean="0">
                <a:solidFill>
                  <a:srgbClr val="FF3300"/>
                </a:solidFill>
              </a:rPr>
              <a:t>one or more </a:t>
            </a:r>
            <a:r>
              <a:rPr lang="en-US" b="1" dirty="0" smtClean="0">
                <a:solidFill>
                  <a:srgbClr val="FF3300"/>
                </a:solidFill>
              </a:rPr>
              <a:t>Menu objects </a:t>
            </a:r>
            <a:r>
              <a:rPr lang="en-US" b="1" dirty="0" smtClean="0">
                <a:solidFill>
                  <a:srgbClr val="FF3300"/>
                </a:solidFill>
                <a:sym typeface="Wingdings" pitchFamily="2" charset="2"/>
              </a:rPr>
              <a:t> </a:t>
            </a:r>
            <a:r>
              <a:rPr lang="en-IN" dirty="0" smtClean="0">
                <a:solidFill>
                  <a:srgbClr val="FF3300"/>
                </a:solidFill>
              </a:rPr>
              <a:t>list of </a:t>
            </a:r>
            <a:r>
              <a:rPr lang="en-IN" b="1" dirty="0" err="1" smtClean="0">
                <a:solidFill>
                  <a:srgbClr val="FF3300"/>
                </a:solidFill>
              </a:rPr>
              <a:t>MenuItem</a:t>
            </a:r>
            <a:r>
              <a:rPr lang="en-IN" b="1" dirty="0" smtClean="0">
                <a:solidFill>
                  <a:srgbClr val="FF3300"/>
                </a:solidFill>
              </a:rPr>
              <a:t> objects</a:t>
            </a:r>
          </a:p>
          <a:p>
            <a:r>
              <a:rPr lang="en-IN" dirty="0" err="1" smtClean="0">
                <a:solidFill>
                  <a:srgbClr val="FF33CC"/>
                </a:solidFill>
              </a:rPr>
              <a:t>MenuItem</a:t>
            </a:r>
            <a:r>
              <a:rPr lang="en-IN" dirty="0" smtClean="0">
                <a:solidFill>
                  <a:srgbClr val="FF33CC"/>
                </a:solidFill>
              </a:rPr>
              <a:t> Object can be selected by an user</a:t>
            </a:r>
          </a:p>
        </p:txBody>
      </p:sp>
    </p:spTree>
    <p:extLst>
      <p:ext uri="{BB962C8B-B14F-4D97-AF65-F5344CB8AC3E}">
        <p14:creationId xmlns:p14="http://schemas.microsoft.com/office/powerpoint/2010/main" val="17420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34400" cy="4599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9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90600"/>
          </a:xfrm>
        </p:spPr>
        <p:txBody>
          <a:bodyPr/>
          <a:lstStyle/>
          <a:p>
            <a:r>
              <a:rPr lang="en-US" dirty="0" err="1" smtClean="0"/>
              <a:t>JMenu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4" y="838200"/>
            <a:ext cx="6956006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2414625"/>
            <a:ext cx="4352925" cy="44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94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JPopupMenu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PopupMenu</a:t>
            </a:r>
            <a:r>
              <a:rPr lang="en-US" sz="2400" dirty="0"/>
              <a:t> can be dynamically popped up at </a:t>
            </a:r>
            <a:r>
              <a:rPr lang="en-US" sz="2400" dirty="0">
                <a:solidFill>
                  <a:srgbClr val="0000FF"/>
                </a:solidFill>
              </a:rPr>
              <a:t>specific position </a:t>
            </a:r>
            <a:r>
              <a:rPr lang="en-US" sz="2400" dirty="0"/>
              <a:t>within a component.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inherits the </a:t>
            </a:r>
            <a:r>
              <a:rPr lang="en-US" sz="2400" dirty="0" err="1"/>
              <a:t>JComponent</a:t>
            </a:r>
            <a:r>
              <a:rPr lang="en-US" sz="2400" dirty="0"/>
              <a:t> class.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3300"/>
                </a:solidFill>
              </a:rPr>
              <a:t>JPopupMenu</a:t>
            </a:r>
            <a:r>
              <a:rPr lang="en-US" sz="2400" dirty="0">
                <a:solidFill>
                  <a:srgbClr val="FF3300"/>
                </a:solidFill>
              </a:rPr>
              <a:t> class declaration</a:t>
            </a:r>
          </a:p>
          <a:p>
            <a:r>
              <a:rPr lang="en-US" sz="1800" b="1" dirty="0" smtClean="0"/>
              <a:t>public</a:t>
            </a:r>
            <a:r>
              <a:rPr lang="en-US" sz="1800" dirty="0"/>
              <a:t> </a:t>
            </a:r>
            <a:r>
              <a:rPr lang="en-US" sz="1800" b="1" dirty="0"/>
              <a:t>class</a:t>
            </a:r>
            <a:r>
              <a:rPr lang="en-US" sz="1800" dirty="0"/>
              <a:t> </a:t>
            </a:r>
            <a:r>
              <a:rPr lang="en-US" sz="1800" dirty="0" err="1"/>
              <a:t>JPopupMenu</a:t>
            </a:r>
            <a:r>
              <a:rPr lang="en-US" sz="1800" dirty="0"/>
              <a:t> </a:t>
            </a:r>
            <a:r>
              <a:rPr lang="en-US" sz="1800" b="1" dirty="0"/>
              <a:t>extends</a:t>
            </a:r>
            <a:r>
              <a:rPr lang="en-US" sz="1800" dirty="0"/>
              <a:t> </a:t>
            </a:r>
            <a:r>
              <a:rPr lang="en-US" sz="1800" dirty="0" err="1"/>
              <a:t>JComponent</a:t>
            </a:r>
            <a:r>
              <a:rPr lang="en-US" sz="1800" dirty="0"/>
              <a:t> </a:t>
            </a:r>
            <a:r>
              <a:rPr lang="en-US" sz="1800" b="1" dirty="0"/>
              <a:t>implements</a:t>
            </a:r>
            <a:r>
              <a:rPr lang="en-US" sz="1800" dirty="0"/>
              <a:t> Accessible, </a:t>
            </a:r>
            <a:r>
              <a:rPr lang="en-US" sz="1800" dirty="0" err="1" smtClean="0"/>
              <a:t>MenuElement</a:t>
            </a:r>
            <a:r>
              <a:rPr lang="en-US" sz="1800" dirty="0"/>
              <a:t>  </a:t>
            </a:r>
          </a:p>
          <a:p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87" y="4343400"/>
            <a:ext cx="7041313" cy="178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8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JPopupMenu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5" y="1219200"/>
            <a:ext cx="7691215" cy="560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2971800"/>
            <a:ext cx="3648074" cy="376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16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86800" cy="493776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JSeparator</a:t>
            </a:r>
            <a:r>
              <a:rPr lang="en-US" sz="2400" dirty="0" smtClean="0"/>
              <a:t> </a:t>
            </a:r>
            <a:r>
              <a:rPr lang="en-US" sz="2400" dirty="0"/>
              <a:t>class is used to provide a general purpose component for </a:t>
            </a:r>
            <a:r>
              <a:rPr lang="en-US" sz="2400" dirty="0">
                <a:solidFill>
                  <a:srgbClr val="0000FF"/>
                </a:solidFill>
              </a:rPr>
              <a:t>implementing divider lines. 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It </a:t>
            </a:r>
            <a:r>
              <a:rPr lang="en-US" sz="2400" dirty="0"/>
              <a:t>is used to </a:t>
            </a:r>
            <a:r>
              <a:rPr lang="en-US" sz="2400" dirty="0">
                <a:solidFill>
                  <a:srgbClr val="0000FF"/>
                </a:solidFill>
              </a:rPr>
              <a:t>draw a line to separate widgets </a:t>
            </a:r>
            <a:r>
              <a:rPr lang="en-US" sz="2400" dirty="0"/>
              <a:t>in a Layout.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inherits </a:t>
            </a:r>
            <a:r>
              <a:rPr lang="en-US" sz="2400" dirty="0" err="1"/>
              <a:t>JComponent</a:t>
            </a:r>
            <a:r>
              <a:rPr lang="en-US" sz="2400" dirty="0"/>
              <a:t> class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>
              <a:solidFill>
                <a:srgbClr val="FF33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3300"/>
                </a:solidFill>
              </a:rPr>
              <a:t>JSeparator</a:t>
            </a:r>
            <a:r>
              <a:rPr lang="en-US" sz="2000" dirty="0" smtClean="0">
                <a:solidFill>
                  <a:srgbClr val="FF3300"/>
                </a:solidFill>
              </a:rPr>
              <a:t> </a:t>
            </a:r>
            <a:r>
              <a:rPr lang="en-US" sz="2000" dirty="0">
                <a:solidFill>
                  <a:srgbClr val="FF3300"/>
                </a:solidFill>
              </a:rPr>
              <a:t>class declaration</a:t>
            </a:r>
          </a:p>
          <a:p>
            <a:pPr marL="0" indent="0">
              <a:buNone/>
            </a:pP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class</a:t>
            </a:r>
            <a:r>
              <a:rPr lang="en-US" sz="1800" dirty="0"/>
              <a:t> </a:t>
            </a:r>
            <a:r>
              <a:rPr lang="en-US" sz="1800" dirty="0" err="1"/>
              <a:t>JSeparator</a:t>
            </a:r>
            <a:r>
              <a:rPr lang="en-US" sz="1800" dirty="0"/>
              <a:t> </a:t>
            </a:r>
            <a:r>
              <a:rPr lang="en-US" sz="1800" b="1" dirty="0"/>
              <a:t>extends</a:t>
            </a:r>
            <a:r>
              <a:rPr lang="en-US" sz="1800" dirty="0"/>
              <a:t> </a:t>
            </a:r>
            <a:r>
              <a:rPr lang="en-US" sz="1800" dirty="0" err="1"/>
              <a:t>JComponent</a:t>
            </a:r>
            <a:r>
              <a:rPr lang="en-US" sz="1800" dirty="0"/>
              <a:t> </a:t>
            </a:r>
            <a:r>
              <a:rPr lang="en-US" sz="1800" b="1" dirty="0"/>
              <a:t>implements</a:t>
            </a:r>
            <a:r>
              <a:rPr lang="en-US" sz="1800" dirty="0"/>
              <a:t> </a:t>
            </a:r>
            <a:r>
              <a:rPr lang="en-US" sz="1800" dirty="0" err="1"/>
              <a:t>SwingConstants</a:t>
            </a:r>
            <a:r>
              <a:rPr lang="en-US" sz="1800" dirty="0"/>
              <a:t>, Accessible</a:t>
            </a:r>
            <a:r>
              <a:rPr lang="en-US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20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19833"/>
            <a:ext cx="8839200" cy="3914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7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err="1"/>
              <a:t>JSeparator</a:t>
            </a:r>
            <a:r>
              <a:rPr lang="en-US" dirty="0"/>
              <a:t> </a:t>
            </a:r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4" y="914400"/>
            <a:ext cx="699290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399"/>
            <a:ext cx="4410075" cy="447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23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JSeparator</a:t>
            </a:r>
            <a:r>
              <a:rPr lang="en-US" dirty="0"/>
              <a:t> </a:t>
            </a:r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6182"/>
            <a:ext cx="723319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96" y="5105400"/>
            <a:ext cx="5039106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4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SWING UI </a:t>
            </a:r>
            <a:r>
              <a:rPr lang="en-US" dirty="0" smtClean="0"/>
              <a:t>Elements or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u="sng" dirty="0" err="1" smtClean="0">
                <a:hlinkClick r:id="rId2"/>
              </a:rPr>
              <a:t>JLabel</a:t>
            </a:r>
            <a:endParaRPr lang="en-US" sz="2000" dirty="0" smtClean="0"/>
          </a:p>
          <a:p>
            <a:pPr lvl="0"/>
            <a:r>
              <a:rPr lang="en-US" sz="2000" b="1" u="sng" dirty="0" err="1" smtClean="0">
                <a:hlinkClick r:id="rId3"/>
              </a:rPr>
              <a:t>Jbutton</a:t>
            </a:r>
            <a:endParaRPr lang="en-US" sz="2000" dirty="0" smtClean="0"/>
          </a:p>
          <a:p>
            <a:pPr lvl="0"/>
            <a:r>
              <a:rPr lang="en-US" sz="2000" b="1" u="sng" dirty="0" err="1" smtClean="0">
                <a:hlinkClick r:id="rId4"/>
              </a:rPr>
              <a:t>JTextField</a:t>
            </a:r>
            <a:endParaRPr lang="en-US" sz="2000" dirty="0" smtClean="0"/>
          </a:p>
          <a:p>
            <a:pPr lvl="0"/>
            <a:r>
              <a:rPr lang="en-US" sz="2000" b="1" u="sng" dirty="0" err="1" smtClean="0">
                <a:hlinkClick r:id="rId5"/>
              </a:rPr>
              <a:t>JTextArea</a:t>
            </a:r>
            <a:endParaRPr lang="en-US" sz="2000" dirty="0" smtClean="0"/>
          </a:p>
          <a:p>
            <a:pPr lvl="0"/>
            <a:r>
              <a:rPr lang="en-US" sz="2000" b="1" u="sng" dirty="0" err="1" smtClean="0">
                <a:hlinkClick r:id="rId6"/>
              </a:rPr>
              <a:t>JPasswordField</a:t>
            </a:r>
            <a:endParaRPr lang="en-US" sz="2000" dirty="0" smtClean="0"/>
          </a:p>
          <a:p>
            <a:pPr lvl="0"/>
            <a:r>
              <a:rPr lang="en-US" sz="2000" b="1" u="sng" dirty="0" err="1" smtClean="0">
                <a:hlinkClick r:id="rId7"/>
              </a:rPr>
              <a:t>JCheck</a:t>
            </a:r>
            <a:r>
              <a:rPr lang="en-US" sz="2000" b="1" u="sng" dirty="0" smtClean="0">
                <a:hlinkClick r:id="rId7"/>
              </a:rPr>
              <a:t> Box</a:t>
            </a:r>
            <a:endParaRPr lang="en-US" sz="2000" dirty="0" smtClean="0"/>
          </a:p>
          <a:p>
            <a:pPr lvl="0"/>
            <a:r>
              <a:rPr lang="en-US" sz="2000" b="1" u="sng" dirty="0" err="1" smtClean="0">
                <a:hlinkClick r:id="rId8"/>
              </a:rPr>
              <a:t>JRadioButton</a:t>
            </a:r>
            <a:endParaRPr lang="en-US" sz="2000" dirty="0" smtClean="0"/>
          </a:p>
          <a:p>
            <a:pPr lvl="0"/>
            <a:r>
              <a:rPr lang="en-US" sz="2000" b="1" u="sng" dirty="0" err="1" smtClean="0">
                <a:hlinkClick r:id="rId9"/>
              </a:rPr>
              <a:t>JComboBox</a:t>
            </a:r>
            <a:endParaRPr lang="en-US" sz="2000" dirty="0" smtClean="0"/>
          </a:p>
          <a:p>
            <a:pPr lvl="0"/>
            <a:r>
              <a:rPr lang="en-US" sz="2000" b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JTable</a:t>
            </a:r>
            <a:endParaRPr lang="en-US" sz="2000" u="sng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sz="2000" b="1" u="sng" dirty="0" err="1" smtClean="0">
                <a:hlinkClick r:id="rId10"/>
              </a:rPr>
              <a:t>JList</a:t>
            </a:r>
            <a:endParaRPr lang="en-US" sz="2000" dirty="0" smtClean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>
                <a:hlinkClick r:id="rId11"/>
              </a:rPr>
              <a:t>JOptionPane</a:t>
            </a:r>
            <a:endParaRPr lang="en-US" sz="2000" b="1" dirty="0" smtClean="0"/>
          </a:p>
          <a:p>
            <a:r>
              <a:rPr lang="en-US" sz="2000" b="1" dirty="0" err="1" smtClean="0">
                <a:hlinkClick r:id="rId12"/>
              </a:rPr>
              <a:t>JScrollbar</a:t>
            </a:r>
            <a:endParaRPr lang="en-US" sz="2000" dirty="0" smtClean="0"/>
          </a:p>
          <a:p>
            <a:r>
              <a:rPr lang="en-US" sz="2000" b="1" dirty="0" err="1" smtClean="0">
                <a:hlinkClick r:id="rId13"/>
              </a:rPr>
              <a:t>JColorChooser</a:t>
            </a:r>
            <a:endParaRPr lang="en-US" sz="2000" dirty="0" smtClean="0"/>
          </a:p>
          <a:p>
            <a:r>
              <a:rPr lang="en-US" sz="2000" b="1" dirty="0" err="1" smtClean="0">
                <a:hlinkClick r:id="rId14"/>
              </a:rPr>
              <a:t>JSlider</a:t>
            </a:r>
            <a:endParaRPr lang="en-US" sz="2000" dirty="0" smtClean="0"/>
          </a:p>
          <a:p>
            <a:r>
              <a:rPr lang="en-US" sz="2000" b="1" dirty="0" err="1" smtClean="0">
                <a:hlinkClick r:id="rId15"/>
              </a:rPr>
              <a:t>Jspinner</a:t>
            </a:r>
            <a:endParaRPr lang="en-US" sz="2000" b="1" dirty="0" smtClean="0"/>
          </a:p>
          <a:p>
            <a:r>
              <a:rPr lang="en-US" sz="2000" b="1" u="sng" dirty="0" err="1" smtClean="0">
                <a:solidFill>
                  <a:srgbClr val="EF7E3F"/>
                </a:solidFill>
              </a:rPr>
              <a:t>Jtree</a:t>
            </a:r>
            <a:endParaRPr lang="en-US" sz="2000" b="1" u="sng" dirty="0" smtClean="0">
              <a:solidFill>
                <a:srgbClr val="EF7E3F"/>
              </a:solidFill>
            </a:endParaRPr>
          </a:p>
          <a:p>
            <a:r>
              <a:rPr lang="en-US" sz="2000" b="1" u="sng" dirty="0" err="1" smtClean="0">
                <a:solidFill>
                  <a:srgbClr val="EF7E3F"/>
                </a:solidFill>
              </a:rPr>
              <a:t>JTabbedPane</a:t>
            </a:r>
            <a:endParaRPr lang="en-US" sz="2000" b="1" u="sng" dirty="0" smtClean="0">
              <a:solidFill>
                <a:srgbClr val="EF7E3F"/>
              </a:solidFill>
            </a:endParaRPr>
          </a:p>
          <a:p>
            <a:r>
              <a:rPr lang="en-US" sz="2000" b="1" u="sng" dirty="0" err="1" smtClean="0">
                <a:solidFill>
                  <a:srgbClr val="EF7E3F"/>
                </a:solidFill>
              </a:rPr>
              <a:t>JLayeredPane</a:t>
            </a:r>
            <a:endParaRPr lang="en-US" sz="2000" u="sng" dirty="0" smtClean="0">
              <a:solidFill>
                <a:srgbClr val="EF7E3F"/>
              </a:solidFill>
            </a:endParaRPr>
          </a:p>
          <a:p>
            <a:r>
              <a:rPr lang="en-US" sz="2000" b="1" dirty="0" err="1" smtClean="0">
                <a:hlinkClick r:id="rId16"/>
              </a:rPr>
              <a:t>JProgressBar</a:t>
            </a:r>
            <a:endParaRPr lang="en-US" sz="2000" b="1" dirty="0" smtClean="0"/>
          </a:p>
          <a:p>
            <a:r>
              <a:rPr lang="en-US" sz="2000" b="1" dirty="0" err="1" smtClean="0">
                <a:hlinkClick r:id="rId17"/>
              </a:rPr>
              <a:t>JFileChooser</a:t>
            </a:r>
            <a:endParaRPr lang="en-US" sz="2000" dirty="0" smtClean="0"/>
          </a:p>
          <a:p>
            <a:endParaRPr lang="en-US" sz="20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JCheckboxMenuItem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dirty="0" err="1"/>
              <a:t>JCheckboxMenuItem</a:t>
            </a:r>
            <a:r>
              <a:rPr lang="en-US" sz="2200" dirty="0"/>
              <a:t> class represents a check box which can be included in a menu. </a:t>
            </a:r>
            <a:endParaRPr lang="en-US" sz="2200" dirty="0" smtClean="0"/>
          </a:p>
          <a:p>
            <a:r>
              <a:rPr lang="en-US" sz="2200" dirty="0" smtClean="0"/>
              <a:t>Selecting </a:t>
            </a:r>
            <a:r>
              <a:rPr lang="en-US" sz="2200" dirty="0"/>
              <a:t>the check box in the menu changes the control's state from </a:t>
            </a:r>
            <a:r>
              <a:rPr lang="en-US" sz="2200" b="1" dirty="0"/>
              <a:t>on</a:t>
            </a:r>
            <a:r>
              <a:rPr lang="en-US" sz="2200" dirty="0"/>
              <a:t> to </a:t>
            </a:r>
            <a:r>
              <a:rPr lang="en-US" sz="2200" b="1" dirty="0"/>
              <a:t>off</a:t>
            </a:r>
            <a:r>
              <a:rPr lang="en-US" sz="2200" dirty="0"/>
              <a:t> or from </a:t>
            </a:r>
            <a:r>
              <a:rPr lang="en-US" sz="2200" b="1" dirty="0"/>
              <a:t>off</a:t>
            </a:r>
            <a:r>
              <a:rPr lang="en-US" sz="2200" dirty="0"/>
              <a:t> to </a:t>
            </a:r>
            <a:r>
              <a:rPr lang="en-US" sz="2200" b="1" dirty="0"/>
              <a:t>on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Class </a:t>
            </a:r>
            <a:r>
              <a:rPr lang="en-US" sz="2400" dirty="0">
                <a:solidFill>
                  <a:srgbClr val="FF0000"/>
                </a:solidFill>
              </a:rPr>
              <a:t>Declaration</a:t>
            </a:r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JCheckBoxMenuItem</a:t>
            </a:r>
            <a:r>
              <a:rPr lang="en-US" sz="1800" dirty="0"/>
              <a:t> extends </a:t>
            </a:r>
            <a:r>
              <a:rPr lang="en-US" sz="1800" dirty="0" err="1"/>
              <a:t>JMenuItem</a:t>
            </a:r>
            <a:r>
              <a:rPr lang="en-US" sz="1800" dirty="0"/>
              <a:t> implements </a:t>
            </a:r>
            <a:r>
              <a:rPr lang="en-US" sz="1800" dirty="0" err="1"/>
              <a:t>SwingConstants</a:t>
            </a:r>
            <a:r>
              <a:rPr lang="en-US" sz="1800" dirty="0"/>
              <a:t>, Accessible</a:t>
            </a:r>
          </a:p>
        </p:txBody>
      </p:sp>
    </p:spTree>
    <p:extLst>
      <p:ext uri="{BB962C8B-B14F-4D97-AF65-F5344CB8AC3E}">
        <p14:creationId xmlns:p14="http://schemas.microsoft.com/office/powerpoint/2010/main" val="38513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 smtClean="0"/>
              <a:t>JCheckboxMenuItem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898786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886200"/>
            <a:ext cx="4086225" cy="292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/>
              <a:t>JRadioButtonMenuItem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dirty="0" err="1"/>
              <a:t>JRadioButtonMenuItem</a:t>
            </a:r>
            <a:r>
              <a:rPr lang="en-US" sz="2200" dirty="0"/>
              <a:t> class represents a </a:t>
            </a:r>
            <a:r>
              <a:rPr lang="en-US" sz="2200" dirty="0" smtClean="0"/>
              <a:t>radio button which </a:t>
            </a:r>
            <a:r>
              <a:rPr lang="en-US" sz="2200" dirty="0"/>
              <a:t>can be included in a menu. </a:t>
            </a:r>
            <a:endParaRPr lang="en-US" sz="2200" dirty="0" smtClean="0"/>
          </a:p>
          <a:p>
            <a:r>
              <a:rPr lang="en-US" sz="2200" dirty="0" smtClean="0"/>
              <a:t>It </a:t>
            </a:r>
            <a:r>
              <a:rPr lang="en-US" sz="2200" dirty="0"/>
              <a:t>is used to choose one option from multiple options. </a:t>
            </a:r>
          </a:p>
          <a:p>
            <a:r>
              <a:rPr lang="en-US" sz="2200" dirty="0" smtClean="0"/>
              <a:t>It </a:t>
            </a:r>
            <a:r>
              <a:rPr lang="en-US" sz="2200" dirty="0"/>
              <a:t>should be added in </a:t>
            </a:r>
            <a:r>
              <a:rPr lang="en-US" sz="2200" dirty="0" err="1"/>
              <a:t>ButtonGroup</a:t>
            </a:r>
            <a:r>
              <a:rPr lang="en-US" sz="2200" dirty="0"/>
              <a:t> to select one radio button only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Class Declaration</a:t>
            </a:r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JRadioButtonMenuItem</a:t>
            </a:r>
            <a:r>
              <a:rPr lang="en-US" sz="1800" dirty="0"/>
              <a:t> extends </a:t>
            </a:r>
            <a:r>
              <a:rPr lang="en-US" sz="1800" dirty="0" err="1"/>
              <a:t>JMenuItem</a:t>
            </a:r>
            <a:r>
              <a:rPr lang="en-US" sz="1800" dirty="0"/>
              <a:t> implements Accessible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2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 smtClean="0"/>
              <a:t>JRadioButtonMenuItem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" y="1143000"/>
            <a:ext cx="9001977" cy="504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93" y="1344583"/>
            <a:ext cx="3186545" cy="23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2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1200" y="31242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Thank You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1</a:t>
            </a:r>
            <a:r>
              <a:rPr lang="en-US" sz="4000" dirty="0" smtClean="0"/>
              <a:t>. </a:t>
            </a:r>
            <a:r>
              <a:rPr lang="en-US" sz="4000" dirty="0" err="1" smtClean="0"/>
              <a:t>JLabel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object of </a:t>
            </a:r>
            <a:r>
              <a:rPr lang="en-US" sz="2000" dirty="0" err="1"/>
              <a:t>JLabel</a:t>
            </a:r>
            <a:r>
              <a:rPr lang="en-US" sz="2000" dirty="0"/>
              <a:t> class is a component for placing text in a container.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used to display a single line of read only </a:t>
            </a:r>
            <a:r>
              <a:rPr lang="en-US" sz="2000" dirty="0" smtClean="0"/>
              <a:t>text.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text can be changed by an application but a user cannot edit it directly.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inherits </a:t>
            </a:r>
            <a:r>
              <a:rPr lang="en-US" sz="2000" dirty="0" err="1">
                <a:solidFill>
                  <a:srgbClr val="00B050"/>
                </a:solidFill>
              </a:rPr>
              <a:t>JComponent</a:t>
            </a:r>
            <a:r>
              <a:rPr lang="en-US" sz="2000" dirty="0">
                <a:solidFill>
                  <a:srgbClr val="00B050"/>
                </a:solidFill>
              </a:rPr>
              <a:t> class</a:t>
            </a:r>
            <a:r>
              <a:rPr lang="en-US" sz="20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JLabel</a:t>
            </a:r>
            <a:r>
              <a:rPr lang="en-US" sz="2000" dirty="0">
                <a:solidFill>
                  <a:srgbClr val="FF0000"/>
                </a:solidFill>
              </a:rPr>
              <a:t> class declaration</a:t>
            </a:r>
          </a:p>
          <a:p>
            <a:pPr marL="0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JLabel</a:t>
            </a:r>
            <a:r>
              <a:rPr lang="en-US" sz="2000" dirty="0"/>
              <a:t> </a:t>
            </a:r>
            <a:r>
              <a:rPr lang="en-US" sz="2000" b="1" dirty="0"/>
              <a:t>extends</a:t>
            </a:r>
            <a:r>
              <a:rPr lang="en-US" sz="2000" dirty="0"/>
              <a:t> </a:t>
            </a:r>
            <a:r>
              <a:rPr lang="en-US" sz="2000" dirty="0" err="1"/>
              <a:t>JComponent</a:t>
            </a:r>
            <a:r>
              <a:rPr lang="en-US" sz="2000" dirty="0"/>
              <a:t> </a:t>
            </a:r>
            <a:r>
              <a:rPr lang="en-US" sz="2000" b="1" dirty="0"/>
              <a:t>implements</a:t>
            </a:r>
            <a:r>
              <a:rPr lang="en-US" sz="2000" dirty="0"/>
              <a:t> </a:t>
            </a:r>
            <a:r>
              <a:rPr lang="en-US" sz="2000" dirty="0" err="1"/>
              <a:t>SwingConstants</a:t>
            </a:r>
            <a:r>
              <a:rPr lang="en-US" sz="2000" dirty="0"/>
              <a:t>,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Accessible</a:t>
            </a:r>
            <a:r>
              <a:rPr lang="en-US" sz="2000" dirty="0"/>
              <a:t>  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83907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3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err="1"/>
              <a:t>JLabel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6129338" cy="426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90800"/>
            <a:ext cx="3300771" cy="340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31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dirty="0"/>
              <a:t>2</a:t>
            </a:r>
            <a:r>
              <a:rPr lang="en-US" sz="3600" dirty="0" smtClean="0"/>
              <a:t>.JButton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493776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JButton</a:t>
            </a:r>
            <a:r>
              <a:rPr lang="en-US" sz="2000" dirty="0"/>
              <a:t> class is used to create a labeled button that has platform independent implementation.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application result in some action when the button is pushed.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inherits </a:t>
            </a:r>
            <a:r>
              <a:rPr lang="en-US" sz="2000" dirty="0" err="1"/>
              <a:t>AbstractButton</a:t>
            </a:r>
            <a:r>
              <a:rPr lang="en-US" sz="2000" dirty="0"/>
              <a:t> class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JButton</a:t>
            </a:r>
            <a:r>
              <a:rPr lang="en-US" sz="2000" dirty="0">
                <a:solidFill>
                  <a:srgbClr val="FF0000"/>
                </a:solidFill>
              </a:rPr>
              <a:t> class declaration</a:t>
            </a:r>
          </a:p>
          <a:p>
            <a:pPr marL="0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JButton</a:t>
            </a:r>
            <a:r>
              <a:rPr lang="en-US" sz="2000" dirty="0"/>
              <a:t> </a:t>
            </a:r>
            <a:r>
              <a:rPr lang="en-US" sz="2000" b="1" dirty="0"/>
              <a:t>extends</a:t>
            </a:r>
            <a:r>
              <a:rPr lang="en-US" sz="2000" dirty="0"/>
              <a:t> </a:t>
            </a:r>
            <a:r>
              <a:rPr lang="en-US" sz="2000" dirty="0" err="1"/>
              <a:t>AbstractButton</a:t>
            </a:r>
            <a:r>
              <a:rPr lang="en-US" sz="2000" dirty="0"/>
              <a:t> </a:t>
            </a:r>
            <a:r>
              <a:rPr lang="en-US" sz="2000" b="1" dirty="0"/>
              <a:t>implements</a:t>
            </a:r>
            <a:r>
              <a:rPr lang="en-US" sz="2000" dirty="0"/>
              <a:t> Accessible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0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109"/>
            <a:ext cx="8841624" cy="647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508506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90685"/>
            <a:ext cx="3389313" cy="285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38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Java </a:t>
            </a:r>
            <a:r>
              <a:rPr lang="en-US" sz="3100" dirty="0" err="1"/>
              <a:t>JButton</a:t>
            </a:r>
            <a:r>
              <a:rPr lang="en-US" sz="3100" dirty="0"/>
              <a:t> </a:t>
            </a:r>
            <a:r>
              <a:rPr lang="en-US" sz="3100" dirty="0" smtClean="0"/>
              <a:t>Example with </a:t>
            </a:r>
            <a:r>
              <a:rPr lang="en-US" sz="3100" dirty="0" err="1" smtClean="0"/>
              <a:t>ActionListener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229600" cy="4937760"/>
          </a:xfrm>
        </p:spPr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6009232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232" y="2743200"/>
            <a:ext cx="37242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8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Swing </a:t>
            </a:r>
            <a:r>
              <a:rPr lang="en-US" dirty="0" smtClean="0"/>
              <a:t> Overview</a:t>
            </a:r>
          </a:p>
          <a:p>
            <a:r>
              <a:rPr lang="en-US" dirty="0" smtClean="0"/>
              <a:t>Features </a:t>
            </a:r>
          </a:p>
          <a:p>
            <a:r>
              <a:rPr lang="en-US" dirty="0" smtClean="0"/>
              <a:t>Controls- </a:t>
            </a:r>
            <a:r>
              <a:rPr lang="en-US" dirty="0" smtClean="0">
                <a:solidFill>
                  <a:srgbClr val="C00000"/>
                </a:solidFill>
              </a:rPr>
              <a:t>Components &amp; Containers </a:t>
            </a:r>
          </a:p>
          <a:p>
            <a:r>
              <a:rPr lang="en-US" dirty="0" smtClean="0"/>
              <a:t>Layouts</a:t>
            </a:r>
          </a:p>
          <a:p>
            <a:r>
              <a:rPr lang="en-US" dirty="0" smtClean="0"/>
              <a:t>Menus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isplaying </a:t>
            </a:r>
            <a:r>
              <a:rPr lang="en-US" dirty="0"/>
              <a:t>image on the </a:t>
            </a:r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88893"/>
            <a:ext cx="754141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10000"/>
            <a:ext cx="29432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5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</a:t>
            </a:r>
            <a:r>
              <a:rPr lang="en-US" dirty="0"/>
              <a:t> Java </a:t>
            </a:r>
            <a:r>
              <a:rPr lang="en-US" dirty="0" err="1" smtClean="0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object of a </a:t>
            </a:r>
            <a:r>
              <a:rPr lang="en-US" sz="2000" dirty="0" err="1"/>
              <a:t>JTextField</a:t>
            </a:r>
            <a:r>
              <a:rPr lang="en-US" sz="2000" dirty="0"/>
              <a:t> class is a text component that allows the editing of a single line text.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inherits </a:t>
            </a:r>
            <a:r>
              <a:rPr lang="en-US" sz="2000" dirty="0" err="1"/>
              <a:t>JTextComponent</a:t>
            </a:r>
            <a:r>
              <a:rPr lang="en-US" sz="2000" dirty="0"/>
              <a:t> class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JTextField</a:t>
            </a:r>
            <a:r>
              <a:rPr lang="en-US" sz="2000" dirty="0">
                <a:solidFill>
                  <a:srgbClr val="FF0000"/>
                </a:solidFill>
              </a:rPr>
              <a:t> class declaration</a:t>
            </a:r>
          </a:p>
          <a:p>
            <a:pPr marL="0" indent="0">
              <a:buNone/>
            </a:pPr>
            <a:r>
              <a:rPr lang="en-US" sz="2000" b="1" dirty="0" smtClean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JTextField</a:t>
            </a:r>
            <a:r>
              <a:rPr lang="en-US" sz="2000" dirty="0"/>
              <a:t> </a:t>
            </a:r>
            <a:r>
              <a:rPr lang="en-US" sz="2000" b="1" dirty="0"/>
              <a:t>extends</a:t>
            </a:r>
            <a:r>
              <a:rPr lang="en-US" sz="2000" dirty="0"/>
              <a:t> </a:t>
            </a:r>
            <a:r>
              <a:rPr lang="en-US" sz="2000" dirty="0" err="1"/>
              <a:t>JTextComponent</a:t>
            </a:r>
            <a:r>
              <a:rPr lang="en-US" sz="2000" dirty="0"/>
              <a:t> </a:t>
            </a:r>
            <a:r>
              <a:rPr lang="en-US" sz="2000" b="1" dirty="0"/>
              <a:t>implements</a:t>
            </a:r>
            <a:r>
              <a:rPr lang="en-US" sz="2000" dirty="0"/>
              <a:t> </a:t>
            </a:r>
            <a:r>
              <a:rPr lang="en-US" sz="2000" dirty="0" err="1"/>
              <a:t>SwingConstants</a:t>
            </a:r>
            <a:r>
              <a:rPr lang="en-US" sz="2000" dirty="0"/>
              <a:t> 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69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7" y="152400"/>
            <a:ext cx="9072483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Java </a:t>
            </a:r>
            <a:r>
              <a:rPr lang="en-US" sz="3600" dirty="0" err="1"/>
              <a:t>JTextField</a:t>
            </a:r>
            <a:r>
              <a:rPr lang="en-US" sz="3600" dirty="0"/>
              <a:t>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599"/>
            <a:ext cx="7079495" cy="482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93002"/>
            <a:ext cx="384348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134224" cy="674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30932"/>
            <a:ext cx="3457575" cy="3516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495" y="3230931"/>
            <a:ext cx="3422607" cy="3516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9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4.JTextArea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object of a </a:t>
            </a:r>
            <a:r>
              <a:rPr lang="en-US" sz="2000" dirty="0" err="1"/>
              <a:t>JTextArea</a:t>
            </a:r>
            <a:r>
              <a:rPr lang="en-US" sz="2000" dirty="0"/>
              <a:t> class is a multi line region that displays text.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allows the editing of multiple line text. </a:t>
            </a:r>
            <a:endParaRPr lang="en-US" sz="2000" dirty="0" smtClean="0"/>
          </a:p>
          <a:p>
            <a:r>
              <a:rPr lang="en-US" sz="2000" dirty="0" smtClean="0"/>
              <a:t>It inherits </a:t>
            </a:r>
            <a:r>
              <a:rPr lang="en-US" sz="2000" dirty="0" err="1"/>
              <a:t>JTextComponent</a:t>
            </a:r>
            <a:r>
              <a:rPr lang="en-US" sz="2000" dirty="0"/>
              <a:t> </a:t>
            </a:r>
            <a:r>
              <a:rPr lang="en-US" sz="2000" dirty="0" smtClean="0"/>
              <a:t>class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JTextArea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class </a:t>
            </a:r>
            <a:r>
              <a:rPr lang="en-US" sz="2000" dirty="0" smtClean="0">
                <a:solidFill>
                  <a:srgbClr val="FF0000"/>
                </a:solidFill>
              </a:rPr>
              <a:t>declaration</a:t>
            </a:r>
          </a:p>
          <a:p>
            <a:pPr marL="0" indent="0">
              <a:buNone/>
            </a:pPr>
            <a:r>
              <a:rPr lang="en-US" sz="2000" b="1" dirty="0" smtClean="0"/>
              <a:t>	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JTextArea</a:t>
            </a:r>
            <a:r>
              <a:rPr lang="en-US" sz="2000" dirty="0"/>
              <a:t> </a:t>
            </a:r>
            <a:r>
              <a:rPr lang="en-US" sz="2000" b="1" dirty="0"/>
              <a:t>extends</a:t>
            </a:r>
            <a:r>
              <a:rPr lang="en-US" sz="2000" dirty="0"/>
              <a:t> </a:t>
            </a:r>
            <a:r>
              <a:rPr lang="en-US" sz="2000" dirty="0" err="1"/>
              <a:t>JTextComponent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57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927"/>
            <a:ext cx="9130810" cy="570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err="1"/>
              <a:t>JTextArea</a:t>
            </a:r>
            <a:r>
              <a:rPr lang="en-US" sz="4000" dirty="0"/>
              <a:t> </a:t>
            </a:r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786653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52800"/>
            <a:ext cx="3216507" cy="333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2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09"/>
            <a:ext cx="6410324" cy="673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448693"/>
            <a:ext cx="5153025" cy="528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5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5.</a:t>
            </a:r>
            <a:r>
              <a:rPr lang="en-US" sz="4000" dirty="0"/>
              <a:t> </a:t>
            </a:r>
            <a:r>
              <a:rPr lang="en-US" sz="4000" dirty="0" err="1" smtClean="0"/>
              <a:t>JPasswordField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object of a </a:t>
            </a:r>
            <a:r>
              <a:rPr lang="en-US" sz="2400" dirty="0" err="1"/>
              <a:t>JPasswordField</a:t>
            </a:r>
            <a:r>
              <a:rPr lang="en-US" sz="2400" dirty="0"/>
              <a:t> class is a text component specialized for password entry.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allows the editing of a single line of text.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inherits </a:t>
            </a:r>
            <a:r>
              <a:rPr lang="en-US" sz="2400" dirty="0" err="1"/>
              <a:t>JTextField</a:t>
            </a:r>
            <a:r>
              <a:rPr lang="en-US" sz="2400" dirty="0"/>
              <a:t> class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JPasswordField</a:t>
            </a:r>
            <a:r>
              <a:rPr lang="en-US" sz="2400" dirty="0">
                <a:solidFill>
                  <a:srgbClr val="FF0000"/>
                </a:solidFill>
              </a:rPr>
              <a:t> class declaration</a:t>
            </a:r>
          </a:p>
          <a:p>
            <a:pPr marL="0" indent="0">
              <a:buNone/>
            </a:pPr>
            <a:r>
              <a:rPr lang="en-US" sz="2400" b="1" dirty="0" smtClean="0"/>
              <a:t>	public</a:t>
            </a:r>
            <a:r>
              <a:rPr lang="en-US" sz="2400" dirty="0"/>
              <a:t> </a:t>
            </a:r>
            <a:r>
              <a:rPr lang="en-US" sz="2400" b="1" dirty="0"/>
              <a:t>class</a:t>
            </a:r>
            <a:r>
              <a:rPr lang="en-US" sz="2400" dirty="0"/>
              <a:t> </a:t>
            </a:r>
            <a:r>
              <a:rPr lang="en-US" sz="2400" dirty="0" err="1"/>
              <a:t>JPasswordField</a:t>
            </a:r>
            <a:r>
              <a:rPr lang="en-US" sz="2400" dirty="0"/>
              <a:t> </a:t>
            </a:r>
            <a:r>
              <a:rPr lang="en-US" sz="2400" b="1" dirty="0"/>
              <a:t>extends</a:t>
            </a:r>
            <a:r>
              <a:rPr lang="en-US" sz="2400" dirty="0"/>
              <a:t> </a:t>
            </a:r>
            <a:r>
              <a:rPr lang="en-US" sz="2400" dirty="0" err="1"/>
              <a:t>JTextField</a:t>
            </a:r>
            <a:r>
              <a:rPr lang="en-US" sz="2400" dirty="0"/>
              <a:t>  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SWING -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Swing API is a set of extensible GUI Components to ease the developer's life to create </a:t>
            </a:r>
            <a:r>
              <a:rPr lang="en-US" sz="2400" dirty="0">
                <a:solidFill>
                  <a:srgbClr val="FF0000"/>
                </a:solidFill>
              </a:rPr>
              <a:t>JAVA based Front End/GUI Applications.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It </a:t>
            </a:r>
            <a:r>
              <a:rPr lang="en-US" sz="2400" dirty="0"/>
              <a:t>is built on the top of AWT (Abstract Windowing Toolkit) API and entirely written in java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acts </a:t>
            </a:r>
            <a:r>
              <a:rPr lang="en-US" sz="2400" dirty="0"/>
              <a:t>as a replacement of AWT API, since it has almost every control corresponding to AWT controls. </a:t>
            </a:r>
          </a:p>
          <a:p>
            <a:r>
              <a:rPr lang="en-US" sz="2400" dirty="0" smtClean="0"/>
              <a:t>Unlike </a:t>
            </a:r>
            <a:r>
              <a:rPr lang="en-US" sz="2400" dirty="0"/>
              <a:t>AWT, Java Swing provides platform-independent and lightweight components</a:t>
            </a:r>
            <a:r>
              <a:rPr lang="en-US" sz="1800" dirty="0"/>
              <a:t>.</a:t>
            </a:r>
          </a:p>
          <a:p>
            <a:endParaRPr lang="en-US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78056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Java </a:t>
            </a:r>
            <a:r>
              <a:rPr lang="en-US" sz="3600" dirty="0" err="1"/>
              <a:t>JPasswordField</a:t>
            </a:r>
            <a:r>
              <a:rPr lang="en-US" sz="3600" dirty="0"/>
              <a:t>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1545"/>
            <a:ext cx="7243712" cy="399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89790"/>
            <a:ext cx="352249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1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6.JCheckBox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JCheckBox</a:t>
            </a:r>
            <a:r>
              <a:rPr lang="en-US" sz="2000" dirty="0"/>
              <a:t> class is used to create a checkbox.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used to turn an option on (true) or off (false). </a:t>
            </a:r>
            <a:endParaRPr lang="en-US" sz="2000" dirty="0" smtClean="0"/>
          </a:p>
          <a:p>
            <a:r>
              <a:rPr lang="en-US" sz="2000" dirty="0" smtClean="0"/>
              <a:t>Clicking </a:t>
            </a:r>
            <a:r>
              <a:rPr lang="en-US" sz="2000" dirty="0"/>
              <a:t>on a </a:t>
            </a:r>
            <a:r>
              <a:rPr lang="en-US" sz="2000" dirty="0" err="1"/>
              <a:t>CheckBox</a:t>
            </a:r>
            <a:r>
              <a:rPr lang="en-US" sz="2000" dirty="0"/>
              <a:t> changes its state from "on" to "off" or from "off" to "on </a:t>
            </a:r>
            <a:r>
              <a:rPr lang="en-US" sz="2000" dirty="0" smtClean="0"/>
              <a:t>“.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inherits </a:t>
            </a:r>
            <a:r>
              <a:rPr lang="en-US" sz="2000" dirty="0" err="1"/>
              <a:t>JToggleButton</a:t>
            </a:r>
            <a:r>
              <a:rPr lang="en-US" sz="2000" dirty="0"/>
              <a:t> class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</a:t>
            </a:r>
            <a:r>
              <a:rPr lang="en-US" sz="2000" dirty="0" smtClean="0">
                <a:solidFill>
                  <a:srgbClr val="FF0000"/>
                </a:solidFill>
              </a:rPr>
              <a:t>eclaration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JCheckBox</a:t>
            </a:r>
            <a:r>
              <a:rPr lang="en-US" sz="2000" dirty="0"/>
              <a:t> </a:t>
            </a:r>
            <a:r>
              <a:rPr lang="en-US" sz="2000" b="1" dirty="0"/>
              <a:t>extends</a:t>
            </a:r>
            <a:r>
              <a:rPr lang="en-US" sz="2000" dirty="0"/>
              <a:t> </a:t>
            </a:r>
            <a:r>
              <a:rPr lang="en-US" sz="2000" dirty="0" err="1"/>
              <a:t>JToggleButton</a:t>
            </a:r>
            <a:r>
              <a:rPr lang="en-US" sz="2000" dirty="0"/>
              <a:t> </a:t>
            </a:r>
            <a:r>
              <a:rPr lang="en-US" sz="2000" b="1" dirty="0"/>
              <a:t>implements</a:t>
            </a:r>
            <a:r>
              <a:rPr lang="en-US" sz="2000" dirty="0"/>
              <a:t> Accessible 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2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" y="1371600"/>
            <a:ext cx="9082329" cy="425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0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JCheckBox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68453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95700"/>
            <a:ext cx="37338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4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dirty="0" err="1"/>
              <a:t>JCheckBox</a:t>
            </a:r>
            <a:r>
              <a:rPr lang="en-US" sz="2800" dirty="0"/>
              <a:t> Example with </a:t>
            </a:r>
            <a:r>
              <a:rPr lang="en-US" sz="2800" dirty="0" err="1" smtClean="0"/>
              <a:t>ItemListener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2468"/>
            <a:ext cx="6934200" cy="628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"/>
            <a:ext cx="37242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40257"/>
            <a:ext cx="37147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61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7.JRadioButton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JRadioButton</a:t>
            </a:r>
            <a:r>
              <a:rPr lang="en-US" sz="2000" dirty="0"/>
              <a:t> class is used to create a radio button. </a:t>
            </a:r>
            <a:endParaRPr lang="en-US" sz="2000" dirty="0" smtClean="0"/>
          </a:p>
          <a:p>
            <a:r>
              <a:rPr lang="en-US" sz="2000" dirty="0" smtClean="0"/>
              <a:t>It is used to choose one option from multiple options. </a:t>
            </a:r>
          </a:p>
          <a:p>
            <a:r>
              <a:rPr lang="en-US" sz="2000" dirty="0" smtClean="0"/>
              <a:t>It is widely used in exam systems or quiz.</a:t>
            </a:r>
          </a:p>
          <a:p>
            <a:r>
              <a:rPr lang="en-US" sz="2000" dirty="0" smtClean="0"/>
              <a:t>It should be added in </a:t>
            </a:r>
            <a:r>
              <a:rPr lang="en-US" sz="2000" dirty="0" err="1" smtClean="0"/>
              <a:t>ButtonGroup</a:t>
            </a:r>
            <a:r>
              <a:rPr lang="en-US" sz="2000" dirty="0" smtClean="0"/>
              <a:t> to select one radio button only.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Declaration</a:t>
            </a:r>
          </a:p>
          <a:p>
            <a:pPr marL="0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JRadioButton</a:t>
            </a:r>
            <a:r>
              <a:rPr lang="en-US" sz="2000" dirty="0"/>
              <a:t> </a:t>
            </a:r>
            <a:r>
              <a:rPr lang="en-US" sz="2000" b="1" dirty="0"/>
              <a:t>extends</a:t>
            </a:r>
            <a:r>
              <a:rPr lang="en-US" sz="2000" dirty="0"/>
              <a:t> </a:t>
            </a:r>
            <a:r>
              <a:rPr lang="en-US" sz="2000" dirty="0" err="1"/>
              <a:t>JToggleButton</a:t>
            </a:r>
            <a:r>
              <a:rPr lang="en-US" sz="2000" dirty="0"/>
              <a:t> </a:t>
            </a:r>
            <a:r>
              <a:rPr lang="en-US" sz="2000" b="1" dirty="0"/>
              <a:t>implements</a:t>
            </a:r>
            <a:r>
              <a:rPr lang="en-US" sz="2000" dirty="0"/>
              <a:t> Accessible  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76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6" y="457200"/>
            <a:ext cx="8763000" cy="5942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2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JRadioButton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6971356" cy="561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072" y="3802207"/>
            <a:ext cx="2872904" cy="295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 err="1"/>
              <a:t>JRadioButton</a:t>
            </a:r>
            <a:r>
              <a:rPr lang="en-US" sz="3200" dirty="0"/>
              <a:t> Example with </a:t>
            </a:r>
            <a:r>
              <a:rPr lang="en-US" sz="3200" dirty="0" err="1" smtClean="0"/>
              <a:t>ActionListener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903"/>
            <a:ext cx="6400800" cy="62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581525" y="3771660"/>
            <a:ext cx="4562475" cy="2847975"/>
            <a:chOff x="3181350" y="2005013"/>
            <a:chExt cx="4562475" cy="2847975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2005013"/>
              <a:ext cx="2781300" cy="284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3148638"/>
              <a:ext cx="2562225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518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Swing component follows a </a:t>
            </a:r>
            <a:r>
              <a:rPr lang="en-US" dirty="0">
                <a:solidFill>
                  <a:srgbClr val="FF0000"/>
                </a:solidFill>
              </a:rPr>
              <a:t>Model-View-Controller </a:t>
            </a:r>
            <a:r>
              <a:rPr lang="en-US" dirty="0"/>
              <a:t>architecture to fulfill the following </a:t>
            </a:r>
            <a:r>
              <a:rPr lang="en-US" dirty="0" smtClean="0"/>
              <a:t>criteria's.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 API is to be sufficient to support multiple look and feel.</a:t>
            </a:r>
          </a:p>
          <a:p>
            <a:pPr lvl="1"/>
            <a:r>
              <a:rPr lang="en-US" dirty="0"/>
              <a:t>API is to be model driven so that the highest level API is not required to have data.</a:t>
            </a:r>
          </a:p>
          <a:p>
            <a:pPr lvl="1"/>
            <a:r>
              <a:rPr lang="en-US" dirty="0"/>
              <a:t>API is to use the Java Bean model so that Builder Tools and IDE can provide better services to the developers for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8.JComboBox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object of Choice class is used to show popup menu of choices. </a:t>
            </a:r>
            <a:endParaRPr lang="en-US" sz="2400" dirty="0" smtClean="0"/>
          </a:p>
          <a:p>
            <a:r>
              <a:rPr lang="en-US" sz="2400" dirty="0" smtClean="0"/>
              <a:t>Choice </a:t>
            </a:r>
            <a:r>
              <a:rPr lang="en-US" sz="2400" dirty="0"/>
              <a:t>selected by user is shown on the top of a menu.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inherits </a:t>
            </a:r>
            <a:r>
              <a:rPr lang="en-US" sz="2400" dirty="0" err="1"/>
              <a:t>JComponent</a:t>
            </a:r>
            <a:r>
              <a:rPr lang="en-US" sz="2400" dirty="0"/>
              <a:t> class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Declaration</a:t>
            </a:r>
          </a:p>
          <a:p>
            <a:pPr marL="0" indent="0">
              <a:buNone/>
            </a:pP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class</a:t>
            </a:r>
            <a:r>
              <a:rPr lang="en-US" sz="2400" dirty="0"/>
              <a:t> </a:t>
            </a:r>
            <a:r>
              <a:rPr lang="en-US" sz="2400" dirty="0" err="1"/>
              <a:t>JComboBox</a:t>
            </a:r>
            <a:r>
              <a:rPr lang="en-US" sz="2400" dirty="0"/>
              <a:t> </a:t>
            </a:r>
            <a:r>
              <a:rPr lang="en-US" sz="2400" b="1" dirty="0"/>
              <a:t>extends</a:t>
            </a:r>
            <a:r>
              <a:rPr lang="en-US" sz="2400" dirty="0"/>
              <a:t> </a:t>
            </a:r>
            <a:r>
              <a:rPr lang="en-US" sz="2400" dirty="0" err="1"/>
              <a:t>JComponent</a:t>
            </a:r>
            <a:r>
              <a:rPr lang="en-US" sz="2400" dirty="0"/>
              <a:t> </a:t>
            </a:r>
            <a:r>
              <a:rPr lang="en-US" sz="2400" b="1" dirty="0"/>
              <a:t>implements</a:t>
            </a:r>
            <a:r>
              <a:rPr lang="en-US" sz="2400" dirty="0"/>
              <a:t>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ItemSelectable</a:t>
            </a:r>
            <a:r>
              <a:rPr lang="en-US" sz="2400" dirty="0"/>
              <a:t>, </a:t>
            </a:r>
            <a:r>
              <a:rPr lang="en-US" sz="2400" dirty="0" err="1"/>
              <a:t>ListDataListener</a:t>
            </a:r>
            <a:r>
              <a:rPr lang="en-US" sz="2400" dirty="0"/>
              <a:t>, </a:t>
            </a:r>
            <a:r>
              <a:rPr lang="en-US" sz="2400" dirty="0" err="1"/>
              <a:t>ActionListener</a:t>
            </a:r>
            <a:r>
              <a:rPr lang="en-US" sz="2400" dirty="0"/>
              <a:t>, Accessible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12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0218"/>
            <a:ext cx="9010119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8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JComboBox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249063" cy="443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57734"/>
            <a:ext cx="28384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2904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/>
              <a:t>JComboBox</a:t>
            </a:r>
            <a:r>
              <a:rPr lang="en-US" sz="3200" dirty="0"/>
              <a:t> Example with </a:t>
            </a:r>
            <a:r>
              <a:rPr lang="en-US" sz="3200" dirty="0" err="1" smtClean="0"/>
              <a:t>ActionListener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0323"/>
            <a:ext cx="60960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22073"/>
            <a:ext cx="32480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55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9.JTable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JTable</a:t>
            </a:r>
            <a:r>
              <a:rPr lang="en-US" dirty="0"/>
              <a:t> class is used to display data in tabular form.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composed of rows and columns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8010216" cy="18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3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/>
              <a:t>JTable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219200"/>
            <a:ext cx="7296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57699"/>
            <a:ext cx="3575821" cy="231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4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10.</a:t>
            </a:r>
            <a:r>
              <a:rPr lang="en-US" dirty="0"/>
              <a:t> </a:t>
            </a:r>
            <a:r>
              <a:rPr lang="en-US" dirty="0" err="1" smtClean="0"/>
              <a:t>JList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sz="2000" dirty="0"/>
              <a:t>The object of </a:t>
            </a:r>
            <a:r>
              <a:rPr lang="en-US" sz="2000" dirty="0" err="1"/>
              <a:t>JList</a:t>
            </a:r>
            <a:r>
              <a:rPr lang="en-US" sz="2000" dirty="0"/>
              <a:t> class represents a list of text items.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list of text items can be set up so that the user can choose either one item or multiple items.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inherits </a:t>
            </a:r>
            <a:r>
              <a:rPr lang="en-US" sz="2000" dirty="0" err="1"/>
              <a:t>JComponent</a:t>
            </a:r>
            <a:r>
              <a:rPr lang="en-US" sz="2000" dirty="0"/>
              <a:t> class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JList</a:t>
            </a:r>
            <a:r>
              <a:rPr lang="en-US" sz="2000" dirty="0">
                <a:solidFill>
                  <a:srgbClr val="FF0000"/>
                </a:solidFill>
              </a:rPr>
              <a:t> class </a:t>
            </a:r>
            <a:r>
              <a:rPr lang="en-US" sz="2000" dirty="0" smtClean="0">
                <a:solidFill>
                  <a:srgbClr val="FF0000"/>
                </a:solidFill>
              </a:rPr>
              <a:t>declaration</a:t>
            </a:r>
          </a:p>
          <a:p>
            <a:pPr marL="0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JList</a:t>
            </a:r>
            <a:r>
              <a:rPr lang="en-US" sz="2000" dirty="0"/>
              <a:t> </a:t>
            </a:r>
            <a:r>
              <a:rPr lang="en-US" sz="2000" b="1" dirty="0"/>
              <a:t>extends</a:t>
            </a:r>
            <a:r>
              <a:rPr lang="en-US" sz="2000" dirty="0"/>
              <a:t> </a:t>
            </a:r>
            <a:r>
              <a:rPr lang="en-US" sz="2000" dirty="0" err="1"/>
              <a:t>JComponent</a:t>
            </a:r>
            <a:r>
              <a:rPr lang="en-US" sz="2000" dirty="0"/>
              <a:t> </a:t>
            </a:r>
            <a:r>
              <a:rPr lang="en-US" sz="2000" b="1" dirty="0"/>
              <a:t>implements</a:t>
            </a:r>
            <a:r>
              <a:rPr lang="en-US" sz="2000" dirty="0"/>
              <a:t> Scrollable, Accessible  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78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23938"/>
            <a:ext cx="8707877" cy="507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4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JList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2" y="1219200"/>
            <a:ext cx="778271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12" y="3429000"/>
            <a:ext cx="328066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64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11.</a:t>
            </a:r>
            <a:r>
              <a:rPr lang="en-US" dirty="0"/>
              <a:t> </a:t>
            </a:r>
            <a:r>
              <a:rPr lang="en-US" dirty="0" err="1" smtClean="0"/>
              <a:t>JOptionPane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JOptionPane</a:t>
            </a:r>
            <a:r>
              <a:rPr lang="en-US" sz="2000" dirty="0"/>
              <a:t> class is used to provide standard dialog boxes such as message dialog box, confirm dialog box and input dialog box. </a:t>
            </a:r>
            <a:endParaRPr lang="en-US" sz="2000" dirty="0" smtClean="0"/>
          </a:p>
          <a:p>
            <a:r>
              <a:rPr lang="en-US" sz="2000" dirty="0" smtClean="0"/>
              <a:t>These </a:t>
            </a:r>
            <a:r>
              <a:rPr lang="en-US" sz="2000" dirty="0"/>
              <a:t>dialog boxes are used to display information or get input from the user.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JOptionPane</a:t>
            </a:r>
            <a:r>
              <a:rPr lang="en-US" sz="2000" dirty="0" smtClean="0"/>
              <a:t> </a:t>
            </a:r>
            <a:r>
              <a:rPr lang="en-US" sz="2000" dirty="0"/>
              <a:t>class inherits </a:t>
            </a:r>
            <a:r>
              <a:rPr lang="en-US" sz="2000" dirty="0" err="1"/>
              <a:t>JComponent</a:t>
            </a:r>
            <a:r>
              <a:rPr lang="en-US" sz="2000" dirty="0"/>
              <a:t> class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3300"/>
                </a:solidFill>
              </a:rPr>
              <a:t>JOptionPane</a:t>
            </a:r>
            <a:r>
              <a:rPr lang="en-US" sz="2000" dirty="0">
                <a:solidFill>
                  <a:srgbClr val="FF3300"/>
                </a:solidFill>
              </a:rPr>
              <a:t> class declaration</a:t>
            </a:r>
          </a:p>
          <a:p>
            <a:pPr marL="0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JOptionPane</a:t>
            </a:r>
            <a:r>
              <a:rPr lang="en-US" sz="2000" dirty="0"/>
              <a:t> </a:t>
            </a:r>
            <a:r>
              <a:rPr lang="en-US" sz="2000" b="1" dirty="0"/>
              <a:t>extends</a:t>
            </a:r>
            <a:r>
              <a:rPr lang="en-US" sz="2000" dirty="0"/>
              <a:t> </a:t>
            </a:r>
            <a:r>
              <a:rPr lang="en-US" sz="2000" dirty="0" err="1"/>
              <a:t>JComponent</a:t>
            </a:r>
            <a:r>
              <a:rPr lang="en-US" sz="2000" dirty="0"/>
              <a:t> </a:t>
            </a:r>
            <a:r>
              <a:rPr lang="en-US" sz="2000" b="1" dirty="0"/>
              <a:t>implements</a:t>
            </a:r>
            <a:r>
              <a:rPr lang="en-US" sz="2000" dirty="0"/>
              <a:t> Accessible  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21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Swing API architecture follows loosely based MVC architecture in the following manner.</a:t>
            </a:r>
          </a:p>
          <a:p>
            <a:pPr lvl="1"/>
            <a:r>
              <a:rPr lang="en-US" dirty="0"/>
              <a:t>Model represents component's data.</a:t>
            </a:r>
          </a:p>
          <a:p>
            <a:pPr lvl="1"/>
            <a:r>
              <a:rPr lang="en-US" dirty="0"/>
              <a:t>View represents visual representation of the component's data.</a:t>
            </a:r>
          </a:p>
          <a:p>
            <a:pPr lvl="1"/>
            <a:r>
              <a:rPr lang="en-US" dirty="0"/>
              <a:t>Controller takes the input from the user on the view and reflects the changes in Component's data.</a:t>
            </a:r>
          </a:p>
          <a:p>
            <a:pPr lvl="1"/>
            <a:r>
              <a:rPr lang="en-US" dirty="0"/>
              <a:t>Swing component has Model as a </a:t>
            </a:r>
            <a:r>
              <a:rPr lang="en-US" dirty="0" smtClean="0"/>
              <a:t>separate </a:t>
            </a:r>
            <a:r>
              <a:rPr lang="en-US" dirty="0"/>
              <a:t>element, while the View and Controller part are clubbed in the User Interface elements. Because of which, Swing has a pluggable look-and-feel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04800"/>
            <a:ext cx="82677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>
            <a:noAutofit/>
          </a:bodyPr>
          <a:lstStyle/>
          <a:p>
            <a:r>
              <a:rPr lang="en-US" sz="2800" dirty="0" err="1"/>
              <a:t>JOptionPane</a:t>
            </a:r>
            <a:r>
              <a:rPr lang="en-US" sz="2800" dirty="0"/>
              <a:t> Example: </a:t>
            </a:r>
            <a:r>
              <a:rPr lang="en-US" sz="2800" dirty="0" err="1"/>
              <a:t>showMessageDialog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75" y="1190171"/>
            <a:ext cx="9111308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171" y="4545692"/>
            <a:ext cx="4010216" cy="178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62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JOptionPane</a:t>
            </a:r>
            <a:r>
              <a:rPr lang="en-US" sz="2800" dirty="0"/>
              <a:t> Example: </a:t>
            </a:r>
            <a:r>
              <a:rPr lang="en-US" sz="2800" dirty="0" err="1" smtClean="0"/>
              <a:t>showalertDialog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7" y="5181600"/>
            <a:ext cx="3248025" cy="148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65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JOptionPane</a:t>
            </a:r>
            <a:r>
              <a:rPr lang="en-US" sz="3200" dirty="0"/>
              <a:t> Example: </a:t>
            </a:r>
            <a:r>
              <a:rPr lang="en-US" sz="3200" dirty="0" err="1"/>
              <a:t>showInputDialog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4514"/>
            <a:ext cx="8745354" cy="336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611914"/>
            <a:ext cx="4205688" cy="183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62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12.</a:t>
            </a:r>
            <a:r>
              <a:rPr lang="en-US" dirty="0"/>
              <a:t> </a:t>
            </a:r>
            <a:r>
              <a:rPr lang="en-US" dirty="0" err="1" smtClean="0"/>
              <a:t>JScrollBar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4937760"/>
          </a:xfrm>
        </p:spPr>
        <p:txBody>
          <a:bodyPr>
            <a:normAutofit/>
          </a:bodyPr>
          <a:lstStyle/>
          <a:p>
            <a:r>
              <a:rPr lang="en-US" sz="2000" dirty="0"/>
              <a:t>The object of </a:t>
            </a:r>
            <a:r>
              <a:rPr lang="en-US" sz="2000" dirty="0" err="1"/>
              <a:t>JScrollbar</a:t>
            </a:r>
            <a:r>
              <a:rPr lang="en-US" sz="2000" dirty="0"/>
              <a:t> class is used to add horizontal and vertical scrollbar.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an implementation of a scrollbar.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inherits </a:t>
            </a:r>
            <a:r>
              <a:rPr lang="en-US" sz="2000" dirty="0" err="1"/>
              <a:t>JComponent</a:t>
            </a:r>
            <a:r>
              <a:rPr lang="en-US" sz="2000" dirty="0"/>
              <a:t> class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33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3300"/>
                </a:solidFill>
              </a:rPr>
              <a:t>JScrollBar</a:t>
            </a:r>
            <a:r>
              <a:rPr lang="en-US" sz="2000" dirty="0" smtClean="0">
                <a:solidFill>
                  <a:srgbClr val="FF3300"/>
                </a:solidFill>
              </a:rPr>
              <a:t> </a:t>
            </a:r>
            <a:r>
              <a:rPr lang="en-US" sz="2000" dirty="0">
                <a:solidFill>
                  <a:srgbClr val="FF3300"/>
                </a:solidFill>
              </a:rPr>
              <a:t>class declaration</a:t>
            </a:r>
          </a:p>
          <a:p>
            <a:pPr marL="0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JScrollBar</a:t>
            </a:r>
            <a:r>
              <a:rPr lang="en-US" sz="2000" dirty="0"/>
              <a:t> </a:t>
            </a:r>
            <a:r>
              <a:rPr lang="en-US" sz="2000" b="1" dirty="0"/>
              <a:t>extends</a:t>
            </a:r>
            <a:r>
              <a:rPr lang="en-US" sz="2000" dirty="0"/>
              <a:t> </a:t>
            </a:r>
            <a:r>
              <a:rPr lang="en-US" sz="2000" dirty="0" err="1"/>
              <a:t>JComponent</a:t>
            </a:r>
            <a:r>
              <a:rPr lang="en-US" sz="2000" dirty="0"/>
              <a:t> </a:t>
            </a:r>
            <a:r>
              <a:rPr lang="en-US" sz="2000" b="1" dirty="0"/>
              <a:t>implements</a:t>
            </a:r>
            <a:r>
              <a:rPr lang="en-US" sz="2000" dirty="0"/>
              <a:t> Adjustable, Accessible  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4" y="4191000"/>
            <a:ext cx="892180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0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JScrollBar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" y="1143000"/>
            <a:ext cx="7641631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22386"/>
            <a:ext cx="26574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38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13.</a:t>
            </a:r>
            <a:r>
              <a:rPr lang="en-US" dirty="0"/>
              <a:t> </a:t>
            </a:r>
            <a:r>
              <a:rPr lang="en-US" dirty="0" err="1" smtClean="0"/>
              <a:t>JColorChooser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JColorChooser</a:t>
            </a:r>
            <a:r>
              <a:rPr lang="en-US" sz="2400" dirty="0"/>
              <a:t> class is used to create a color chooser dialog box so that user can select any color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inherits </a:t>
            </a:r>
            <a:r>
              <a:rPr lang="en-US" sz="2400" dirty="0" err="1"/>
              <a:t>JComponent</a:t>
            </a:r>
            <a:r>
              <a:rPr lang="en-US" sz="2400" dirty="0"/>
              <a:t> class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JColorChooser</a:t>
            </a:r>
            <a:r>
              <a:rPr lang="en-US" sz="2400" dirty="0">
                <a:solidFill>
                  <a:srgbClr val="FF0000"/>
                </a:solidFill>
              </a:rPr>
              <a:t> class </a:t>
            </a:r>
            <a:r>
              <a:rPr lang="en-US" sz="2400" dirty="0" smtClean="0">
                <a:solidFill>
                  <a:srgbClr val="FF0000"/>
                </a:solidFill>
              </a:rPr>
              <a:t>declaration</a:t>
            </a:r>
          </a:p>
          <a:p>
            <a:pPr marL="0" indent="0">
              <a:buNone/>
            </a:pP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class</a:t>
            </a:r>
            <a:r>
              <a:rPr lang="en-US" sz="2400" dirty="0"/>
              <a:t> </a:t>
            </a:r>
            <a:r>
              <a:rPr lang="en-US" sz="2400" dirty="0" err="1"/>
              <a:t>JColorChooser</a:t>
            </a:r>
            <a:r>
              <a:rPr lang="en-US" sz="2400" dirty="0"/>
              <a:t> </a:t>
            </a:r>
            <a:r>
              <a:rPr lang="en-US" sz="2400" b="1" dirty="0"/>
              <a:t>extends</a:t>
            </a:r>
            <a:r>
              <a:rPr lang="en-US" sz="2400" dirty="0"/>
              <a:t> </a:t>
            </a:r>
            <a:r>
              <a:rPr lang="en-US" sz="2400" dirty="0" err="1"/>
              <a:t>JComponent</a:t>
            </a:r>
            <a:r>
              <a:rPr lang="en-US" sz="2400" dirty="0"/>
              <a:t> </a:t>
            </a:r>
            <a:r>
              <a:rPr lang="en-US" sz="2400" b="1" dirty="0"/>
              <a:t>implements</a:t>
            </a:r>
            <a:r>
              <a:rPr lang="en-US" sz="2400" dirty="0"/>
              <a:t> Accessible  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5" y="1371600"/>
            <a:ext cx="8709872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9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JColorChooser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" y="762000"/>
            <a:ext cx="8240196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3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JColorChooser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" y="762000"/>
            <a:ext cx="8240196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828800"/>
            <a:ext cx="4205288" cy="2358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68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Swing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Light Weight</a:t>
            </a:r>
            <a:r>
              <a:rPr lang="en-US" dirty="0"/>
              <a:t> − Swing components are independent of native Operating System's API as Swing API controls are rendered mostly using pure JAVA code instead of underlying operating system calls.</a:t>
            </a:r>
          </a:p>
          <a:p>
            <a:r>
              <a:rPr lang="en-US" b="1" dirty="0"/>
              <a:t>Rich Controls</a:t>
            </a:r>
            <a:r>
              <a:rPr lang="en-US" dirty="0"/>
              <a:t> − Swing provides a rich set of advanced controls like Tree, </a:t>
            </a:r>
            <a:r>
              <a:rPr lang="en-US" dirty="0" err="1"/>
              <a:t>TabbedPane</a:t>
            </a:r>
            <a:r>
              <a:rPr lang="en-US" dirty="0"/>
              <a:t>, slider, </a:t>
            </a:r>
            <a:r>
              <a:rPr lang="en-US" dirty="0" err="1"/>
              <a:t>colorpicker</a:t>
            </a:r>
            <a:r>
              <a:rPr lang="en-US" dirty="0"/>
              <a:t>, and table controls.</a:t>
            </a:r>
          </a:p>
          <a:p>
            <a:r>
              <a:rPr lang="en-US" b="1" dirty="0"/>
              <a:t>Highly Customizable</a:t>
            </a:r>
            <a:r>
              <a:rPr lang="en-US" dirty="0"/>
              <a:t> − Swing controls can be customized in a very easy way as visual </a:t>
            </a:r>
            <a:r>
              <a:rPr lang="en-US" dirty="0" err="1"/>
              <a:t>apperance</a:t>
            </a:r>
            <a:r>
              <a:rPr lang="en-US" dirty="0"/>
              <a:t> is independent of internal representation.</a:t>
            </a:r>
          </a:p>
          <a:p>
            <a:r>
              <a:rPr lang="en-US" b="1" dirty="0"/>
              <a:t>Pluggable look-and-feel</a:t>
            </a:r>
            <a:r>
              <a:rPr lang="en-US" dirty="0"/>
              <a:t> − SWING based GUI Application look and feel can be changed at run-time, based on available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JColorChooser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" y="762000"/>
            <a:ext cx="8240196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01257"/>
            <a:ext cx="58769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68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14.</a:t>
            </a:r>
            <a:r>
              <a:rPr lang="en-US" dirty="0"/>
              <a:t> </a:t>
            </a:r>
            <a:r>
              <a:rPr lang="en-US" dirty="0" err="1" smtClean="0"/>
              <a:t>JSlider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Java </a:t>
            </a:r>
            <a:r>
              <a:rPr lang="en-US" dirty="0" err="1"/>
              <a:t>JSlider</a:t>
            </a:r>
            <a:r>
              <a:rPr lang="en-US" dirty="0"/>
              <a:t> class is used to create the slider.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using </a:t>
            </a:r>
            <a:r>
              <a:rPr lang="en-US" dirty="0" err="1"/>
              <a:t>JSlider</a:t>
            </a:r>
            <a:r>
              <a:rPr lang="en-US" dirty="0"/>
              <a:t>, a user can select a value from a specific range.</a:t>
            </a:r>
          </a:p>
        </p:txBody>
      </p:sp>
    </p:spTree>
    <p:extLst>
      <p:ext uri="{BB962C8B-B14F-4D97-AF65-F5344CB8AC3E}">
        <p14:creationId xmlns:p14="http://schemas.microsoft.com/office/powerpoint/2010/main" val="7202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080394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5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JSlider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53127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886" y="5334000"/>
            <a:ext cx="3457575" cy="108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8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15.</a:t>
            </a:r>
            <a:r>
              <a:rPr lang="en-US" dirty="0"/>
              <a:t> </a:t>
            </a:r>
            <a:r>
              <a:rPr lang="en-US" dirty="0" err="1" smtClean="0"/>
              <a:t>JSpinner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object of </a:t>
            </a:r>
            <a:r>
              <a:rPr lang="en-US" sz="2400" dirty="0" err="1"/>
              <a:t>JSpinner</a:t>
            </a:r>
            <a:r>
              <a:rPr lang="en-US" sz="2400" dirty="0"/>
              <a:t> class is a single line input field that allows the user to select a number or an object value from an ordered sequence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3300"/>
                </a:solidFill>
              </a:rPr>
              <a:t>JSpinner</a:t>
            </a:r>
            <a:r>
              <a:rPr lang="en-US" sz="2400" dirty="0">
                <a:solidFill>
                  <a:srgbClr val="FF3300"/>
                </a:solidFill>
              </a:rPr>
              <a:t> class declaration</a:t>
            </a:r>
          </a:p>
          <a:p>
            <a:pPr marL="0" indent="0">
              <a:buNone/>
            </a:pP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class</a:t>
            </a:r>
            <a:r>
              <a:rPr lang="en-US" sz="2400" dirty="0"/>
              <a:t> </a:t>
            </a:r>
            <a:r>
              <a:rPr lang="en-US" sz="2400" dirty="0" err="1"/>
              <a:t>JSpinner</a:t>
            </a:r>
            <a:r>
              <a:rPr lang="en-US" sz="2400" dirty="0"/>
              <a:t> </a:t>
            </a:r>
            <a:r>
              <a:rPr lang="en-US" sz="2400" b="1" dirty="0"/>
              <a:t>extends</a:t>
            </a:r>
            <a:r>
              <a:rPr lang="en-US" sz="2400" dirty="0"/>
              <a:t> </a:t>
            </a:r>
            <a:r>
              <a:rPr lang="en-US" sz="2400" dirty="0" err="1"/>
              <a:t>JComponent</a:t>
            </a:r>
            <a:r>
              <a:rPr lang="en-US" sz="2400" dirty="0"/>
              <a:t> </a:t>
            </a:r>
            <a:r>
              <a:rPr lang="en-US" sz="2400" b="1" dirty="0"/>
              <a:t>implements</a:t>
            </a:r>
            <a:r>
              <a:rPr lang="en-US" sz="2400" dirty="0"/>
              <a:t>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Accessible</a:t>
            </a:r>
            <a:r>
              <a:rPr lang="en-US" sz="2400" dirty="0"/>
              <a:t>  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1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3" y="1143001"/>
            <a:ext cx="890456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2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JSpinner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" y="1295400"/>
            <a:ext cx="756279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608" y="3962400"/>
            <a:ext cx="2659792" cy="269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82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16.</a:t>
            </a:r>
            <a:r>
              <a:rPr lang="en-US" dirty="0"/>
              <a:t> </a:t>
            </a:r>
            <a:r>
              <a:rPr lang="en-US" dirty="0" err="1" smtClean="0"/>
              <a:t>JTree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82040"/>
            <a:ext cx="8382000" cy="4937760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JTree</a:t>
            </a:r>
            <a:r>
              <a:rPr lang="en-US" sz="2000" dirty="0"/>
              <a:t> class is used to display the tree structured data or hierarchical data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err="1"/>
              <a:t>JTree</a:t>
            </a:r>
            <a:r>
              <a:rPr lang="en-US" sz="2000" dirty="0"/>
              <a:t> is a complex component.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has a 'root node' at the top most which is a parent for all nodes in the tree.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inherits </a:t>
            </a:r>
            <a:r>
              <a:rPr lang="en-US" sz="2000" dirty="0" err="1"/>
              <a:t>JComponent</a:t>
            </a:r>
            <a:r>
              <a:rPr lang="en-US" sz="2000" dirty="0"/>
              <a:t> class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3300"/>
                </a:solidFill>
              </a:rPr>
              <a:t>JTree</a:t>
            </a:r>
            <a:r>
              <a:rPr lang="en-US" sz="2000" b="1" dirty="0" smtClean="0">
                <a:solidFill>
                  <a:srgbClr val="FF3300"/>
                </a:solidFill>
              </a:rPr>
              <a:t> </a:t>
            </a:r>
            <a:r>
              <a:rPr lang="en-US" sz="2000" b="1" dirty="0">
                <a:solidFill>
                  <a:srgbClr val="FF3300"/>
                </a:solidFill>
              </a:rPr>
              <a:t>class declaration</a:t>
            </a:r>
          </a:p>
          <a:p>
            <a:pPr marL="0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JTree</a:t>
            </a:r>
            <a:r>
              <a:rPr lang="en-US" sz="2000" dirty="0"/>
              <a:t> </a:t>
            </a:r>
            <a:r>
              <a:rPr lang="en-US" sz="2000" b="1" dirty="0"/>
              <a:t>extends</a:t>
            </a:r>
            <a:r>
              <a:rPr lang="en-US" sz="2000" dirty="0"/>
              <a:t> </a:t>
            </a:r>
            <a:r>
              <a:rPr lang="en-US" sz="2000" dirty="0" err="1"/>
              <a:t>JComponent</a:t>
            </a:r>
            <a:r>
              <a:rPr lang="en-US" sz="2000" dirty="0"/>
              <a:t> </a:t>
            </a:r>
            <a:r>
              <a:rPr lang="en-US" sz="2000" b="1" dirty="0"/>
              <a:t>implements</a:t>
            </a:r>
            <a:r>
              <a:rPr lang="en-US" sz="2000" dirty="0"/>
              <a:t> Scrollable, Accessible 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00600"/>
            <a:ext cx="8610600" cy="191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9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JTree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2" y="1219200"/>
            <a:ext cx="837125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JTree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2" y="1219200"/>
            <a:ext cx="837125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30" y="0"/>
            <a:ext cx="285727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51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b/w AWT &amp;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6" y="1371600"/>
            <a:ext cx="8220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9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17. </a:t>
            </a:r>
            <a:r>
              <a:rPr lang="en-US" dirty="0" err="1" smtClean="0"/>
              <a:t>JTabbedPane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JTabbedPane</a:t>
            </a:r>
            <a:r>
              <a:rPr lang="en-US" sz="2000" dirty="0"/>
              <a:t> class is used to switch between a group of components by clicking on a tab with a given title or icon.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inherits </a:t>
            </a:r>
            <a:r>
              <a:rPr lang="en-US" sz="2000" dirty="0" err="1"/>
              <a:t>JComponent</a:t>
            </a:r>
            <a:r>
              <a:rPr lang="en-US" sz="2000" dirty="0"/>
              <a:t> class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3300"/>
                </a:solidFill>
              </a:rPr>
              <a:t>JTabbedPane</a:t>
            </a:r>
            <a:r>
              <a:rPr lang="en-US" sz="2000" dirty="0">
                <a:solidFill>
                  <a:srgbClr val="FF3300"/>
                </a:solidFill>
              </a:rPr>
              <a:t> class declaration</a:t>
            </a:r>
          </a:p>
          <a:p>
            <a:pPr marL="0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JTabbedPane</a:t>
            </a:r>
            <a:r>
              <a:rPr lang="en-US" sz="2000" dirty="0"/>
              <a:t> </a:t>
            </a:r>
            <a:r>
              <a:rPr lang="en-US" sz="2000" b="1" dirty="0"/>
              <a:t>extends</a:t>
            </a:r>
            <a:r>
              <a:rPr lang="en-US" sz="2000" dirty="0"/>
              <a:t> </a:t>
            </a:r>
            <a:r>
              <a:rPr lang="en-US" sz="2000" dirty="0" err="1"/>
              <a:t>JComponent</a:t>
            </a:r>
            <a:r>
              <a:rPr lang="en-US" sz="2000" dirty="0"/>
              <a:t> </a:t>
            </a:r>
            <a:r>
              <a:rPr lang="en-US" sz="2000" b="1" dirty="0"/>
              <a:t>implements</a:t>
            </a:r>
            <a:r>
              <a:rPr lang="en-US" sz="2000" dirty="0"/>
              <a:t> </a:t>
            </a:r>
            <a:r>
              <a:rPr lang="en-US" sz="2000" dirty="0" err="1"/>
              <a:t>Serializable</a:t>
            </a:r>
            <a:r>
              <a:rPr lang="en-US" sz="2000" dirty="0"/>
              <a:t>, Accessible, </a:t>
            </a:r>
            <a:r>
              <a:rPr lang="en-US" sz="2000" dirty="0" err="1"/>
              <a:t>SwingConstants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91000"/>
            <a:ext cx="8978122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1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err="1"/>
              <a:t>JTabbedPane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5961224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664" y="2743200"/>
            <a:ext cx="355433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75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18. </a:t>
            </a:r>
            <a:r>
              <a:rPr lang="en-US" dirty="0" err="1" smtClean="0"/>
              <a:t>JLayeredPane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90160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JLayeredPane</a:t>
            </a:r>
            <a:r>
              <a:rPr lang="en-US" sz="2000" dirty="0"/>
              <a:t> class is used to add depth to swing container.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used to provide a third dimension for positioning component and divide the depth-range into several different layers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3300"/>
                </a:solidFill>
              </a:rPr>
              <a:t>JLayeredPane</a:t>
            </a:r>
            <a:r>
              <a:rPr lang="en-US" sz="2000" dirty="0">
                <a:solidFill>
                  <a:srgbClr val="FF3300"/>
                </a:solidFill>
              </a:rPr>
              <a:t> class declaration</a:t>
            </a:r>
          </a:p>
          <a:p>
            <a:pPr marL="0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JLayeredPane</a:t>
            </a:r>
            <a:r>
              <a:rPr lang="en-US" sz="2000" dirty="0"/>
              <a:t> </a:t>
            </a:r>
            <a:r>
              <a:rPr lang="en-US" sz="2000" b="1" dirty="0"/>
              <a:t>extends</a:t>
            </a:r>
            <a:r>
              <a:rPr lang="en-US" sz="2000" dirty="0"/>
              <a:t> </a:t>
            </a:r>
            <a:r>
              <a:rPr lang="en-US" sz="2000" dirty="0" err="1"/>
              <a:t>JComponent</a:t>
            </a:r>
            <a:r>
              <a:rPr lang="en-US" sz="2000" dirty="0"/>
              <a:t> </a:t>
            </a:r>
            <a:r>
              <a:rPr lang="en-US" sz="2000" b="1" dirty="0"/>
              <a:t>implements</a:t>
            </a:r>
            <a:r>
              <a:rPr lang="en-US" sz="2000" dirty="0"/>
              <a:t> Accessible  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14484"/>
            <a:ext cx="7924800" cy="344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5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JLayeredPane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87992"/>
            <a:ext cx="6200775" cy="577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00400"/>
            <a:ext cx="3276601" cy="228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02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19. </a:t>
            </a:r>
            <a:r>
              <a:rPr lang="en-US" dirty="0" err="1" smtClean="0"/>
              <a:t>JProgressBar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JProgressBar</a:t>
            </a:r>
            <a:r>
              <a:rPr lang="en-US" sz="2000" dirty="0"/>
              <a:t> class is used to display the progress of the task. It inherits </a:t>
            </a:r>
            <a:r>
              <a:rPr lang="en-US" sz="2000" dirty="0" err="1"/>
              <a:t>JComponent</a:t>
            </a:r>
            <a:r>
              <a:rPr lang="en-US" sz="2000" dirty="0"/>
              <a:t> class.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JProgressBar</a:t>
            </a:r>
            <a:r>
              <a:rPr lang="en-US" sz="2000" dirty="0">
                <a:solidFill>
                  <a:srgbClr val="FF0000"/>
                </a:solidFill>
              </a:rPr>
              <a:t> class declaration</a:t>
            </a:r>
          </a:p>
          <a:p>
            <a:pPr marL="0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JProgressBar</a:t>
            </a:r>
            <a:r>
              <a:rPr lang="en-US" sz="2000" dirty="0"/>
              <a:t> </a:t>
            </a:r>
            <a:r>
              <a:rPr lang="en-US" sz="2000" b="1" dirty="0"/>
              <a:t>extends</a:t>
            </a:r>
            <a:r>
              <a:rPr lang="en-US" sz="2000" dirty="0"/>
              <a:t> </a:t>
            </a:r>
            <a:r>
              <a:rPr lang="en-US" sz="2000" dirty="0" err="1"/>
              <a:t>JComponent</a:t>
            </a:r>
            <a:r>
              <a:rPr lang="en-US" sz="2000" dirty="0"/>
              <a:t> </a:t>
            </a:r>
            <a:r>
              <a:rPr lang="en-US" sz="2000" b="1" dirty="0"/>
              <a:t>implements</a:t>
            </a:r>
            <a:r>
              <a:rPr lang="en-US" sz="2000" dirty="0"/>
              <a:t> </a:t>
            </a:r>
            <a:r>
              <a:rPr lang="en-US" sz="2000" dirty="0" err="1"/>
              <a:t>SwingConstants</a:t>
            </a:r>
            <a:r>
              <a:rPr lang="en-US" sz="2000" dirty="0"/>
              <a:t>, Accessible  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03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9018451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3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err="1"/>
              <a:t>JProgressBar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12033"/>
            <a:ext cx="6324600" cy="614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75403"/>
            <a:ext cx="2833461" cy="173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3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20. </a:t>
            </a:r>
            <a:r>
              <a:rPr lang="en-US" dirty="0" err="1"/>
              <a:t>JFileChooser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The object of </a:t>
            </a:r>
            <a:r>
              <a:rPr lang="en-US" sz="2000" dirty="0" err="1"/>
              <a:t>JFileChooser</a:t>
            </a:r>
            <a:r>
              <a:rPr lang="en-US" sz="2000" dirty="0"/>
              <a:t> class represents a dialog window from which the user can select file.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inherits </a:t>
            </a:r>
            <a:r>
              <a:rPr lang="en-US" sz="2000" dirty="0" err="1"/>
              <a:t>JComponent</a:t>
            </a:r>
            <a:r>
              <a:rPr lang="en-US" sz="2000" dirty="0"/>
              <a:t> class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JFileChooser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class declaration</a:t>
            </a:r>
          </a:p>
          <a:p>
            <a:pPr marL="0" indent="0">
              <a:buNone/>
            </a:pP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class</a:t>
            </a:r>
            <a:r>
              <a:rPr lang="en-US" sz="1800" dirty="0"/>
              <a:t> </a:t>
            </a:r>
            <a:r>
              <a:rPr lang="en-US" sz="1800" dirty="0" err="1"/>
              <a:t>JFileChooser</a:t>
            </a:r>
            <a:r>
              <a:rPr lang="en-US" sz="1800" dirty="0"/>
              <a:t> </a:t>
            </a:r>
            <a:r>
              <a:rPr lang="en-US" sz="1800" b="1" dirty="0"/>
              <a:t>extends</a:t>
            </a:r>
            <a:r>
              <a:rPr lang="en-US" sz="1800" dirty="0"/>
              <a:t> </a:t>
            </a:r>
            <a:r>
              <a:rPr lang="en-US" sz="1800" dirty="0" err="1"/>
              <a:t>JComponent</a:t>
            </a:r>
            <a:r>
              <a:rPr lang="en-US" sz="1800" dirty="0"/>
              <a:t> </a:t>
            </a:r>
            <a:r>
              <a:rPr lang="en-US" sz="1800" b="1" dirty="0"/>
              <a:t>implements</a:t>
            </a:r>
            <a:r>
              <a:rPr lang="en-US" sz="1800" dirty="0"/>
              <a:t> Accessible 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" y="4152900"/>
            <a:ext cx="891697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8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JFileChooser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534400" cy="4994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7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JFileChooser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2440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0502"/>
            <a:ext cx="5186797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9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SWING - </a:t>
            </a: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user interface considers the following three main aspects −</a:t>
            </a:r>
          </a:p>
          <a:p>
            <a:pPr lvl="1"/>
            <a:r>
              <a:rPr lang="en-US" b="1" dirty="0"/>
              <a:t>UI Elements</a:t>
            </a:r>
            <a:r>
              <a:rPr lang="en-US" dirty="0"/>
              <a:t> − These are the core visual elements the user eventually sees and interacts with. </a:t>
            </a:r>
            <a:endParaRPr lang="en-US" dirty="0" smtClean="0"/>
          </a:p>
          <a:p>
            <a:pPr lvl="1"/>
            <a:r>
              <a:rPr lang="en-US" b="1" dirty="0" smtClean="0"/>
              <a:t>Layouts</a:t>
            </a:r>
            <a:r>
              <a:rPr lang="en-US" dirty="0"/>
              <a:t> − They define how UI elements should be organized on the screen and provide a final look and feel to the GUI (Graphical User Interface). </a:t>
            </a:r>
          </a:p>
          <a:p>
            <a:pPr lvl="1"/>
            <a:r>
              <a:rPr lang="en-US" b="1" dirty="0"/>
              <a:t>Behavior</a:t>
            </a:r>
            <a:r>
              <a:rPr lang="en-US" dirty="0"/>
              <a:t> − These are the events which occur when the user interacts with UI elements.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7973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Cambria" pitchFamily="18" charset="0"/>
              </a:rPr>
              <a:t>Swing Containers</a:t>
            </a:r>
            <a:endParaRPr lang="en-US" sz="4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SWING - </a:t>
            </a: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Containers</a:t>
            </a:r>
            <a:r>
              <a:rPr lang="en-US" sz="2400" dirty="0"/>
              <a:t> are an integral part of </a:t>
            </a:r>
            <a:r>
              <a:rPr lang="en-US" sz="2400" dirty="0">
                <a:solidFill>
                  <a:srgbClr val="0000FF"/>
                </a:solidFill>
              </a:rPr>
              <a:t>SWING GUI components. 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A </a:t>
            </a:r>
            <a:r>
              <a:rPr lang="en-US" sz="2400" dirty="0"/>
              <a:t>container provides a space where a </a:t>
            </a:r>
            <a:r>
              <a:rPr lang="en-US" sz="2400" dirty="0">
                <a:solidFill>
                  <a:srgbClr val="0000FF"/>
                </a:solidFill>
              </a:rPr>
              <a:t>component</a:t>
            </a:r>
            <a:r>
              <a:rPr lang="en-US" sz="2400" dirty="0"/>
              <a:t> can be located.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Container in AWT is a component itself and it provides the capability to </a:t>
            </a:r>
            <a:r>
              <a:rPr lang="en-US" sz="2400" dirty="0">
                <a:solidFill>
                  <a:srgbClr val="0000FF"/>
                </a:solidFill>
              </a:rPr>
              <a:t>add a component to itself. 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Following points </a:t>
            </a:r>
            <a:r>
              <a:rPr lang="en-US" sz="2400" dirty="0"/>
              <a:t>to be </a:t>
            </a:r>
            <a:r>
              <a:rPr lang="en-US" sz="2400" dirty="0" smtClean="0"/>
              <a:t>considered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Sub classes of Container are called as </a:t>
            </a:r>
            <a:r>
              <a:rPr lang="en-US" sz="1800" dirty="0">
                <a:solidFill>
                  <a:srgbClr val="FF33CC"/>
                </a:solidFill>
              </a:rPr>
              <a:t>Container</a:t>
            </a:r>
            <a:r>
              <a:rPr lang="en-US" sz="1800" dirty="0">
                <a:solidFill>
                  <a:schemeClr val="tx1"/>
                </a:solidFill>
              </a:rPr>
              <a:t>. For example, </a:t>
            </a:r>
            <a:r>
              <a:rPr lang="en-US" sz="1800" dirty="0" err="1">
                <a:solidFill>
                  <a:srgbClr val="FF3300"/>
                </a:solidFill>
              </a:rPr>
              <a:t>JPanel</a:t>
            </a:r>
            <a:r>
              <a:rPr lang="en-US" sz="1800" dirty="0">
                <a:solidFill>
                  <a:srgbClr val="FF3300"/>
                </a:solidFill>
              </a:rPr>
              <a:t>, </a:t>
            </a:r>
            <a:r>
              <a:rPr lang="en-US" sz="1800" dirty="0" err="1">
                <a:solidFill>
                  <a:srgbClr val="FF3300"/>
                </a:solidFill>
              </a:rPr>
              <a:t>JFrame</a:t>
            </a:r>
            <a:r>
              <a:rPr lang="en-US" sz="1800" dirty="0">
                <a:solidFill>
                  <a:srgbClr val="FF3300"/>
                </a:solidFill>
              </a:rPr>
              <a:t> and </a:t>
            </a:r>
            <a:r>
              <a:rPr lang="en-US" sz="1800" dirty="0" err="1">
                <a:solidFill>
                  <a:srgbClr val="FF3300"/>
                </a:solidFill>
              </a:rPr>
              <a:t>JWindow</a:t>
            </a:r>
            <a:r>
              <a:rPr lang="en-US" sz="1800" dirty="0">
                <a:solidFill>
                  <a:srgbClr val="FF3300"/>
                </a:solidFill>
              </a:rPr>
              <a:t>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Container can add only a Component to itself.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 default layout is present in each container which can be overridden using </a:t>
            </a:r>
            <a:r>
              <a:rPr lang="en-US" sz="1800" b="1" dirty="0" err="1">
                <a:solidFill>
                  <a:schemeClr val="tx1"/>
                </a:solidFill>
              </a:rPr>
              <a:t>setLayout</a:t>
            </a:r>
            <a:r>
              <a:rPr lang="en-US" sz="1800" dirty="0">
                <a:solidFill>
                  <a:schemeClr val="tx1"/>
                </a:solidFill>
              </a:rPr>
              <a:t> method.</a:t>
            </a:r>
          </a:p>
          <a:p>
            <a:pPr lvl="1"/>
            <a:endParaRPr lang="en-US" sz="16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Commonly </a:t>
            </a:r>
            <a:r>
              <a:rPr lang="en-US" dirty="0"/>
              <a:t>used containers </a:t>
            </a:r>
            <a:r>
              <a:rPr lang="en-US" dirty="0" smtClean="0"/>
              <a:t>for designing GUI </a:t>
            </a:r>
            <a:r>
              <a:rPr lang="en-US" dirty="0"/>
              <a:t>using SWING.</a:t>
            </a:r>
          </a:p>
          <a:p>
            <a:r>
              <a:rPr lang="en-US" b="1" dirty="0" smtClean="0">
                <a:hlinkClick r:id="rId2"/>
              </a:rPr>
              <a:t>Panel</a:t>
            </a:r>
            <a:endParaRPr lang="en-US" b="1" dirty="0" smtClean="0"/>
          </a:p>
          <a:p>
            <a:r>
              <a:rPr lang="en-US" b="1" dirty="0" smtClean="0">
                <a:hlinkClick r:id="rId3"/>
              </a:rPr>
              <a:t>Frame</a:t>
            </a:r>
            <a:endParaRPr lang="en-US" b="1" dirty="0" smtClean="0"/>
          </a:p>
          <a:p>
            <a:r>
              <a:rPr lang="en-US" b="1" dirty="0">
                <a:hlinkClick r:id="rId4"/>
              </a:rPr>
              <a:t>Window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</a:t>
            </a:r>
            <a:r>
              <a:rPr lang="en-US" sz="1800" dirty="0" err="1"/>
              <a:t>JPanel</a:t>
            </a:r>
            <a:r>
              <a:rPr lang="en-US" sz="1800" dirty="0"/>
              <a:t> is generic lightweight </a:t>
            </a:r>
            <a:r>
              <a:rPr lang="en-US" sz="1800" dirty="0" smtClean="0"/>
              <a:t>container.</a:t>
            </a:r>
          </a:p>
          <a:p>
            <a:r>
              <a:rPr lang="en-US" sz="1800" dirty="0" smtClean="0"/>
              <a:t>It </a:t>
            </a:r>
            <a:r>
              <a:rPr lang="en-US" sz="1800" dirty="0"/>
              <a:t>provides space in which an application can attach any other component.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>
              <a:solidFill>
                <a:srgbClr val="FF3300"/>
              </a:solidFill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3300"/>
                </a:solidFill>
              </a:rPr>
              <a:t>JPanel</a:t>
            </a:r>
            <a:r>
              <a:rPr lang="en-US" sz="1800" b="1" dirty="0" smtClean="0">
                <a:solidFill>
                  <a:srgbClr val="FF3300"/>
                </a:solidFill>
              </a:rPr>
              <a:t> </a:t>
            </a:r>
            <a:r>
              <a:rPr lang="en-US" sz="1800" b="1" dirty="0">
                <a:solidFill>
                  <a:srgbClr val="FF3300"/>
                </a:solidFill>
              </a:rPr>
              <a:t>class declaration</a:t>
            </a:r>
          </a:p>
          <a:p>
            <a:pPr marL="0" indent="0">
              <a:buNone/>
            </a:pP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class</a:t>
            </a:r>
            <a:r>
              <a:rPr lang="en-US" sz="1800" dirty="0"/>
              <a:t> </a:t>
            </a:r>
            <a:r>
              <a:rPr lang="en-US" sz="1800" dirty="0" err="1"/>
              <a:t>JPanel</a:t>
            </a:r>
            <a:r>
              <a:rPr lang="en-US" sz="1800" dirty="0"/>
              <a:t> </a:t>
            </a:r>
            <a:r>
              <a:rPr lang="en-US" sz="1800" b="1" dirty="0"/>
              <a:t>extends</a:t>
            </a:r>
            <a:r>
              <a:rPr lang="en-US" sz="1800" dirty="0"/>
              <a:t> </a:t>
            </a:r>
            <a:r>
              <a:rPr lang="en-US" sz="1800" dirty="0" err="1"/>
              <a:t>JComponent</a:t>
            </a:r>
            <a:r>
              <a:rPr lang="en-US" sz="1800" dirty="0"/>
              <a:t> </a:t>
            </a:r>
            <a:r>
              <a:rPr lang="en-US" sz="1800" b="1" dirty="0"/>
              <a:t>implements</a:t>
            </a:r>
            <a:r>
              <a:rPr lang="en-US" sz="1800" dirty="0"/>
              <a:t> Accessible  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7" y="3962400"/>
            <a:ext cx="893670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1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38213"/>
          </a:xfrm>
        </p:spPr>
        <p:txBody>
          <a:bodyPr>
            <a:normAutofit/>
          </a:bodyPr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90613"/>
            <a:ext cx="5791200" cy="578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1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38213"/>
          </a:xfrm>
        </p:spPr>
        <p:txBody>
          <a:bodyPr>
            <a:normAutofit/>
          </a:bodyPr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90613"/>
            <a:ext cx="5791200" cy="578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86" y="2590800"/>
            <a:ext cx="4105275" cy="4178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55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</a:t>
            </a:r>
            <a:r>
              <a:rPr lang="en-US" dirty="0"/>
              <a:t>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JFrame</a:t>
            </a:r>
            <a:r>
              <a:rPr lang="en-US" sz="2400" dirty="0"/>
              <a:t> is an extended version of </a:t>
            </a:r>
            <a:r>
              <a:rPr lang="en-US" sz="2400" b="1" dirty="0" err="1"/>
              <a:t>java.awt.Frame</a:t>
            </a:r>
            <a:r>
              <a:rPr lang="en-US" sz="2400" dirty="0"/>
              <a:t> that adds support for the </a:t>
            </a:r>
            <a:r>
              <a:rPr lang="en-US" sz="2400" dirty="0" smtClean="0"/>
              <a:t>JFC/Swing component architecture.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3300"/>
                </a:solidFill>
              </a:rPr>
              <a:t>Class Declaration</a:t>
            </a:r>
          </a:p>
          <a:p>
            <a:r>
              <a:rPr lang="en-US" sz="2000" dirty="0"/>
              <a:t>public class </a:t>
            </a:r>
            <a:r>
              <a:rPr lang="en-US" sz="2000" dirty="0" err="1"/>
              <a:t>JFrame</a:t>
            </a:r>
            <a:r>
              <a:rPr lang="en-US" sz="2000" dirty="0"/>
              <a:t> extends Frame implements </a:t>
            </a:r>
            <a:r>
              <a:rPr lang="en-US" sz="2000" dirty="0" err="1"/>
              <a:t>WindowConstants</a:t>
            </a:r>
            <a:r>
              <a:rPr lang="en-US" sz="2000" dirty="0"/>
              <a:t>, Accessible, </a:t>
            </a:r>
            <a:r>
              <a:rPr lang="en-US" sz="2000" dirty="0" err="1"/>
              <a:t>RootPaneContainer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6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799143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62300"/>
            <a:ext cx="37623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65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</a:t>
            </a:r>
            <a:r>
              <a:rPr lang="en-US" dirty="0"/>
              <a:t> </a:t>
            </a:r>
            <a:r>
              <a:rPr lang="en-US" dirty="0" err="1" smtClean="0"/>
              <a:t>JWindow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 </a:t>
            </a:r>
            <a:r>
              <a:rPr lang="en-US" sz="2400" b="1" dirty="0" err="1"/>
              <a:t>JWindow</a:t>
            </a:r>
            <a:r>
              <a:rPr lang="en-US" sz="2400" dirty="0"/>
              <a:t> is a container that can be displayed but does not have the </a:t>
            </a:r>
            <a:r>
              <a:rPr lang="en-US" sz="2400" dirty="0">
                <a:solidFill>
                  <a:srgbClr val="FF33CC"/>
                </a:solidFill>
              </a:rPr>
              <a:t>title bar or window-management buttons</a:t>
            </a:r>
            <a:r>
              <a:rPr lang="en-US" sz="2400" dirty="0" smtClean="0">
                <a:solidFill>
                  <a:srgbClr val="FF33CC"/>
                </a:solidFill>
              </a:rPr>
              <a:t>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type of window is usually used to display messages like welcome messages, Copyright </a:t>
            </a:r>
            <a:r>
              <a:rPr lang="en-US" sz="2400" dirty="0" smtClean="0"/>
              <a:t>information, </a:t>
            </a:r>
            <a:r>
              <a:rPr lang="en-US" sz="2400" dirty="0"/>
              <a:t>etc.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Constructor:  </a:t>
            </a:r>
            <a:r>
              <a:rPr lang="en-US" sz="2400" b="1" dirty="0" err="1"/>
              <a:t>JWindow</a:t>
            </a:r>
            <a:r>
              <a:rPr lang="en-US" sz="2400" b="1" dirty="0"/>
              <a:t> </a:t>
            </a:r>
            <a:r>
              <a:rPr lang="en-US" sz="2400" b="1" dirty="0" smtClean="0"/>
              <a:t>()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214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Jwindow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6777056" cy="35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81" y="4495800"/>
            <a:ext cx="33337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92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Hierarchy of Java Swing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7" y="838200"/>
            <a:ext cx="7769209" cy="559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1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Jwindow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53338"/>
            <a:ext cx="7966472" cy="570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05400"/>
            <a:ext cx="33528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08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7973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Cambria" pitchFamily="18" charset="0"/>
              </a:rPr>
              <a:t>Swing Layouts</a:t>
            </a:r>
            <a:endParaRPr lang="en-US" sz="4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Layout Managers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4937760"/>
          </a:xfrm>
        </p:spPr>
        <p:txBody>
          <a:bodyPr>
            <a:noAutofit/>
          </a:bodyPr>
          <a:lstStyle/>
          <a:p>
            <a:r>
              <a:rPr lang="en-US" sz="1600" dirty="0"/>
              <a:t>The layout manager automatically positions all the components within the container. </a:t>
            </a:r>
            <a:endParaRPr lang="en-US" sz="1600" dirty="0" smtClean="0"/>
          </a:p>
          <a:p>
            <a:r>
              <a:rPr lang="en-US" sz="1600" dirty="0"/>
              <a:t>Even if you do not use the layout manager, the components are still positioned by the default layout manager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The layout manager is associated with every Container object</a:t>
            </a:r>
            <a:r>
              <a:rPr lang="en-US" sz="1600" dirty="0" smtClean="0"/>
              <a:t>.</a:t>
            </a:r>
          </a:p>
          <a:p>
            <a:r>
              <a:rPr lang="en-IN" sz="1600" dirty="0" smtClean="0"/>
              <a:t>A </a:t>
            </a:r>
            <a:r>
              <a:rPr lang="en-IN" sz="1600" dirty="0"/>
              <a:t>layout manager is </a:t>
            </a:r>
            <a:r>
              <a:rPr lang="en-IN" sz="1600" dirty="0" smtClean="0"/>
              <a:t>an instance </a:t>
            </a:r>
            <a:r>
              <a:rPr lang="en-IN" sz="1600" dirty="0"/>
              <a:t>of any class that implements the </a:t>
            </a:r>
            <a:r>
              <a:rPr lang="en-IN" sz="1600" b="1" dirty="0" err="1"/>
              <a:t>LayoutManager</a:t>
            </a:r>
            <a:r>
              <a:rPr lang="en-IN" sz="1600" b="1" dirty="0"/>
              <a:t> </a:t>
            </a:r>
            <a:r>
              <a:rPr lang="en-IN" sz="1600" dirty="0" smtClean="0"/>
              <a:t>interface</a:t>
            </a:r>
          </a:p>
          <a:p>
            <a:r>
              <a:rPr lang="en-IN" sz="1600" dirty="0" smtClean="0"/>
              <a:t>Method: 	</a:t>
            </a:r>
            <a:r>
              <a:rPr lang="en-IN" sz="1600" dirty="0">
                <a:solidFill>
                  <a:srgbClr val="0000FF"/>
                </a:solidFill>
              </a:rPr>
              <a:t>void </a:t>
            </a:r>
            <a:r>
              <a:rPr lang="en-IN" sz="1600" dirty="0" err="1">
                <a:solidFill>
                  <a:srgbClr val="0000FF"/>
                </a:solidFill>
              </a:rPr>
              <a:t>setLayout</a:t>
            </a:r>
            <a:r>
              <a:rPr lang="en-IN" sz="1600" dirty="0">
                <a:solidFill>
                  <a:srgbClr val="0000FF"/>
                </a:solidFill>
              </a:rPr>
              <a:t>(</a:t>
            </a:r>
            <a:r>
              <a:rPr lang="en-IN" sz="1600" dirty="0" err="1">
                <a:solidFill>
                  <a:srgbClr val="0000FF"/>
                </a:solidFill>
              </a:rPr>
              <a:t>LayoutManager</a:t>
            </a:r>
            <a:r>
              <a:rPr lang="en-IN" sz="1600" dirty="0">
                <a:solidFill>
                  <a:srgbClr val="0000FF"/>
                </a:solidFill>
              </a:rPr>
              <a:t> </a:t>
            </a:r>
            <a:r>
              <a:rPr lang="en-IN" sz="1600" i="1" dirty="0" err="1">
                <a:solidFill>
                  <a:srgbClr val="0000FF"/>
                </a:solidFill>
              </a:rPr>
              <a:t>layoutObj</a:t>
            </a:r>
            <a:r>
              <a:rPr lang="en-IN" sz="1600" dirty="0">
                <a:solidFill>
                  <a:srgbClr val="0000FF"/>
                </a:solidFill>
              </a:rPr>
              <a:t>)</a:t>
            </a:r>
            <a:endParaRPr lang="en-IN" sz="1600" dirty="0" smtClean="0">
              <a:solidFill>
                <a:srgbClr val="0000FF"/>
              </a:solidFill>
            </a:endParaRPr>
          </a:p>
          <a:p>
            <a:r>
              <a:rPr lang="en-IN" sz="1600" dirty="0" smtClean="0"/>
              <a:t>Types of Layouts:</a:t>
            </a:r>
          </a:p>
          <a:p>
            <a:pPr lvl="1"/>
            <a:r>
              <a:rPr lang="en-IN" sz="1400" dirty="0" err="1">
                <a:solidFill>
                  <a:srgbClr val="FF33CC"/>
                </a:solidFill>
              </a:rPr>
              <a:t>FlowLayout</a:t>
            </a:r>
            <a:endParaRPr lang="en-IN" sz="1400" dirty="0" smtClean="0">
              <a:solidFill>
                <a:srgbClr val="FF33CC"/>
              </a:solidFill>
            </a:endParaRPr>
          </a:p>
          <a:p>
            <a:pPr lvl="1"/>
            <a:r>
              <a:rPr lang="en-IN" sz="1400" dirty="0" err="1" smtClean="0">
                <a:solidFill>
                  <a:srgbClr val="FF33CC"/>
                </a:solidFill>
              </a:rPr>
              <a:t>BorderLayout</a:t>
            </a:r>
            <a:endParaRPr lang="en-IN" sz="1400" dirty="0" smtClean="0">
              <a:solidFill>
                <a:srgbClr val="FF33CC"/>
              </a:solidFill>
            </a:endParaRPr>
          </a:p>
          <a:p>
            <a:pPr lvl="1"/>
            <a:r>
              <a:rPr lang="en-IN" sz="1400" dirty="0" err="1" smtClean="0">
                <a:solidFill>
                  <a:srgbClr val="FF33CC"/>
                </a:solidFill>
              </a:rPr>
              <a:t>GridLayout</a:t>
            </a:r>
            <a:endParaRPr lang="en-IN" sz="1400" dirty="0" smtClean="0">
              <a:solidFill>
                <a:srgbClr val="FF33CC"/>
              </a:solidFill>
            </a:endParaRPr>
          </a:p>
          <a:p>
            <a:pPr lvl="1"/>
            <a:r>
              <a:rPr lang="en-IN" sz="1400" dirty="0" err="1" smtClean="0">
                <a:solidFill>
                  <a:srgbClr val="FF33CC"/>
                </a:solidFill>
              </a:rPr>
              <a:t>CardLayout</a:t>
            </a:r>
            <a:endParaRPr lang="en-IN" sz="1400" dirty="0" smtClean="0">
              <a:solidFill>
                <a:srgbClr val="FF33CC"/>
              </a:solidFill>
            </a:endParaRPr>
          </a:p>
          <a:p>
            <a:pPr lvl="1"/>
            <a:r>
              <a:rPr lang="en-IN" sz="1400" dirty="0" err="1" smtClean="0">
                <a:solidFill>
                  <a:srgbClr val="FF0000"/>
                </a:solidFill>
              </a:rPr>
              <a:t>GridBagLayout</a:t>
            </a:r>
            <a:r>
              <a:rPr lang="en-IN" sz="1400" dirty="0" smtClean="0">
                <a:solidFill>
                  <a:srgbClr val="FF0000"/>
                </a:solidFill>
              </a:rPr>
              <a:t>	</a:t>
            </a:r>
          </a:p>
          <a:p>
            <a:pPr lvl="1"/>
            <a:r>
              <a:rPr lang="en-IN" sz="1400" dirty="0" err="1">
                <a:solidFill>
                  <a:srgbClr val="FF0000"/>
                </a:solidFill>
              </a:rPr>
              <a:t>GroupLayout</a:t>
            </a:r>
            <a:endParaRPr lang="en-IN" sz="1400" dirty="0">
              <a:solidFill>
                <a:srgbClr val="FF0000"/>
              </a:solidFill>
            </a:endParaRPr>
          </a:p>
          <a:p>
            <a:pPr lvl="1"/>
            <a:r>
              <a:rPr lang="en-IN" sz="1400" dirty="0" err="1">
                <a:solidFill>
                  <a:srgbClr val="FF0000"/>
                </a:solidFill>
              </a:rPr>
              <a:t>SpringLayout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2 major advantages of automatic layout manager:</a:t>
            </a:r>
          </a:p>
          <a:p>
            <a:pPr lvl="1"/>
            <a:r>
              <a:rPr lang="en-IN" dirty="0">
                <a:solidFill>
                  <a:srgbClr val="FF33CC"/>
                </a:solidFill>
              </a:rPr>
              <a:t>I</a:t>
            </a:r>
            <a:r>
              <a:rPr lang="en-IN" dirty="0" smtClean="0">
                <a:solidFill>
                  <a:srgbClr val="FF33CC"/>
                </a:solidFill>
              </a:rPr>
              <a:t>t </a:t>
            </a:r>
            <a:r>
              <a:rPr lang="en-IN" dirty="0">
                <a:solidFill>
                  <a:srgbClr val="FF33CC"/>
                </a:solidFill>
              </a:rPr>
              <a:t>is very tedious to manually </a:t>
            </a:r>
            <a:r>
              <a:rPr lang="en-IN" dirty="0" smtClean="0">
                <a:solidFill>
                  <a:srgbClr val="FF33CC"/>
                </a:solidFill>
              </a:rPr>
              <a:t>lay out </a:t>
            </a:r>
            <a:r>
              <a:rPr lang="en-IN" dirty="0"/>
              <a:t>a large number of components. </a:t>
            </a:r>
            <a:endParaRPr lang="en-IN" dirty="0" smtClean="0"/>
          </a:p>
          <a:p>
            <a:pPr lvl="1"/>
            <a:r>
              <a:rPr lang="en-IN" dirty="0" smtClean="0"/>
              <a:t>Sometimes </a:t>
            </a:r>
            <a:r>
              <a:rPr lang="en-IN" dirty="0">
                <a:solidFill>
                  <a:srgbClr val="FF33CC"/>
                </a:solidFill>
              </a:rPr>
              <a:t>the width and height information is </a:t>
            </a:r>
            <a:r>
              <a:rPr lang="en-IN" dirty="0" smtClean="0">
                <a:solidFill>
                  <a:srgbClr val="FF33CC"/>
                </a:solidFill>
              </a:rPr>
              <a:t>not yet </a:t>
            </a:r>
            <a:r>
              <a:rPr lang="en-IN" dirty="0">
                <a:solidFill>
                  <a:srgbClr val="FF33CC"/>
                </a:solidFill>
              </a:rPr>
              <a:t>available</a:t>
            </a:r>
            <a:r>
              <a:rPr lang="en-IN" dirty="0"/>
              <a:t> when you need to arrange some </a:t>
            </a:r>
            <a:r>
              <a:rPr lang="en-IN" dirty="0" smtClean="0"/>
              <a:t>control</a:t>
            </a:r>
          </a:p>
          <a:p>
            <a:r>
              <a:rPr lang="en-IN" dirty="0" smtClean="0"/>
              <a:t>Other methods:</a:t>
            </a:r>
          </a:p>
          <a:p>
            <a:pPr lvl="1"/>
            <a:r>
              <a:rPr lang="en-IN" b="1" dirty="0" err="1"/>
              <a:t>setBounds</a:t>
            </a:r>
            <a:r>
              <a:rPr lang="en-IN" b="1" dirty="0"/>
              <a:t>( </a:t>
            </a:r>
            <a:r>
              <a:rPr lang="en-IN" b="1" dirty="0" smtClean="0"/>
              <a:t>) </a:t>
            </a:r>
            <a:r>
              <a:rPr lang="en-IN" dirty="0" smtClean="0">
                <a:sym typeface="Wingdings" pitchFamily="2" charset="2"/>
              </a:rPr>
              <a:t> used to </a:t>
            </a:r>
            <a:r>
              <a:rPr lang="en-IN" dirty="0"/>
              <a:t>determine the shape and position of each component </a:t>
            </a:r>
            <a:r>
              <a:rPr lang="en-IN" dirty="0" smtClean="0"/>
              <a:t>manually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8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a) </a:t>
            </a:r>
            <a:r>
              <a:rPr lang="en-IN" i="1" dirty="0" err="1" smtClean="0"/>
              <a:t>FlowLayout</a:t>
            </a:r>
            <a:endParaRPr lang="en-IN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It </a:t>
            </a:r>
            <a:r>
              <a:rPr lang="en-IN" dirty="0"/>
              <a:t>is the </a:t>
            </a:r>
            <a:r>
              <a:rPr lang="en-IN" dirty="0">
                <a:solidFill>
                  <a:srgbClr val="CC00CC"/>
                </a:solidFill>
              </a:rPr>
              <a:t>default </a:t>
            </a:r>
            <a:r>
              <a:rPr lang="en-IN" dirty="0" smtClean="0">
                <a:solidFill>
                  <a:srgbClr val="CC00CC"/>
                </a:solidFill>
              </a:rPr>
              <a:t>layout manager</a:t>
            </a:r>
          </a:p>
          <a:p>
            <a:r>
              <a:rPr lang="en-IN" dirty="0" smtClean="0"/>
              <a:t>It </a:t>
            </a:r>
            <a:r>
              <a:rPr lang="en-IN" dirty="0"/>
              <a:t>implements a </a:t>
            </a:r>
            <a:r>
              <a:rPr lang="en-IN" dirty="0">
                <a:solidFill>
                  <a:srgbClr val="CC00CC"/>
                </a:solidFill>
              </a:rPr>
              <a:t>simple layout </a:t>
            </a:r>
            <a:r>
              <a:rPr lang="en-IN" dirty="0" smtClean="0">
                <a:solidFill>
                  <a:srgbClr val="CC00CC"/>
                </a:solidFill>
              </a:rPr>
              <a:t>style</a:t>
            </a:r>
          </a:p>
          <a:p>
            <a:r>
              <a:rPr lang="en-IN" dirty="0"/>
              <a:t>The direction of the layout is </a:t>
            </a:r>
            <a:r>
              <a:rPr lang="en-IN" dirty="0">
                <a:solidFill>
                  <a:srgbClr val="CC00CC"/>
                </a:solidFill>
              </a:rPr>
              <a:t>governed by the </a:t>
            </a:r>
            <a:r>
              <a:rPr lang="en-IN" dirty="0" smtClean="0">
                <a:solidFill>
                  <a:srgbClr val="CC00CC"/>
                </a:solidFill>
              </a:rPr>
              <a:t>container’s component </a:t>
            </a:r>
            <a:r>
              <a:rPr lang="en-IN" dirty="0">
                <a:solidFill>
                  <a:srgbClr val="CC00CC"/>
                </a:solidFill>
              </a:rPr>
              <a:t>orientation </a:t>
            </a:r>
            <a:r>
              <a:rPr lang="en-IN" dirty="0" smtClean="0">
                <a:solidFill>
                  <a:srgbClr val="CC00CC"/>
                </a:solidFill>
              </a:rPr>
              <a:t>property </a:t>
            </a:r>
            <a:r>
              <a:rPr lang="en-IN" dirty="0" smtClean="0"/>
              <a:t>(left to right and top to bottom)</a:t>
            </a:r>
          </a:p>
          <a:p>
            <a:r>
              <a:rPr lang="en-IN" dirty="0" smtClean="0"/>
              <a:t>It </a:t>
            </a:r>
            <a:r>
              <a:rPr lang="en-IN" dirty="0" err="1" smtClean="0">
                <a:solidFill>
                  <a:srgbClr val="CC00CC"/>
                </a:solidFill>
              </a:rPr>
              <a:t>centers</a:t>
            </a:r>
            <a:r>
              <a:rPr lang="en-IN" dirty="0" smtClean="0">
                <a:solidFill>
                  <a:srgbClr val="CC00CC"/>
                </a:solidFill>
              </a:rPr>
              <a:t> </a:t>
            </a:r>
            <a:r>
              <a:rPr lang="en-IN" dirty="0">
                <a:solidFill>
                  <a:srgbClr val="CC00CC"/>
                </a:solidFill>
              </a:rPr>
              <a:t>components and leaves five pixels </a:t>
            </a:r>
            <a:r>
              <a:rPr lang="en-IN" dirty="0" smtClean="0">
                <a:solidFill>
                  <a:srgbClr val="CC00CC"/>
                </a:solidFill>
              </a:rPr>
              <a:t>of space </a:t>
            </a:r>
            <a:r>
              <a:rPr lang="en-IN" dirty="0">
                <a:solidFill>
                  <a:srgbClr val="CC00CC"/>
                </a:solidFill>
              </a:rPr>
              <a:t>between each </a:t>
            </a:r>
            <a:r>
              <a:rPr lang="en-IN" dirty="0" smtClean="0">
                <a:solidFill>
                  <a:srgbClr val="CC00CC"/>
                </a:solidFill>
              </a:rPr>
              <a:t>component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Constructors:</a:t>
            </a:r>
          </a:p>
          <a:p>
            <a:r>
              <a:rPr lang="en-US" sz="2200" b="1" dirty="0" err="1"/>
              <a:t>FlowLayout</a:t>
            </a:r>
            <a:r>
              <a:rPr lang="en-US" sz="2200" b="1" dirty="0"/>
              <a:t>():</a:t>
            </a:r>
            <a:r>
              <a:rPr lang="en-US" sz="2200" dirty="0"/>
              <a:t> creates a flow layout with centered alignment and a default 5 unit horizontal and vertical gap.</a:t>
            </a:r>
          </a:p>
          <a:p>
            <a:r>
              <a:rPr lang="en-US" sz="2200" b="1" dirty="0" err="1"/>
              <a:t>FlowLayout</a:t>
            </a:r>
            <a:r>
              <a:rPr lang="en-US" sz="2200" b="1" dirty="0"/>
              <a:t>(</a:t>
            </a:r>
            <a:r>
              <a:rPr lang="en-US" sz="2200" b="1" dirty="0" err="1"/>
              <a:t>int</a:t>
            </a:r>
            <a:r>
              <a:rPr lang="en-US" sz="2200" b="1" dirty="0"/>
              <a:t> align):</a:t>
            </a:r>
            <a:r>
              <a:rPr lang="en-US" sz="2200" dirty="0"/>
              <a:t> creates a flow layout with the given alignment and a default 5 unit horizontal and vertical gap.</a:t>
            </a:r>
          </a:p>
          <a:p>
            <a:r>
              <a:rPr lang="en-US" sz="2200" b="1" dirty="0" err="1"/>
              <a:t>FlowLayout</a:t>
            </a:r>
            <a:r>
              <a:rPr lang="en-US" sz="2200" b="1" dirty="0"/>
              <a:t>(</a:t>
            </a:r>
            <a:r>
              <a:rPr lang="en-US" sz="2200" b="1" dirty="0" err="1"/>
              <a:t>int</a:t>
            </a:r>
            <a:r>
              <a:rPr lang="en-US" sz="2200" b="1" dirty="0"/>
              <a:t> align, </a:t>
            </a:r>
            <a:r>
              <a:rPr lang="en-US" sz="2200" b="1" dirty="0" err="1"/>
              <a:t>int</a:t>
            </a:r>
            <a:r>
              <a:rPr lang="en-US" sz="2200" b="1" dirty="0"/>
              <a:t> </a:t>
            </a:r>
            <a:r>
              <a:rPr lang="en-US" sz="2200" b="1" dirty="0" err="1"/>
              <a:t>hgap</a:t>
            </a:r>
            <a:r>
              <a:rPr lang="en-US" sz="2200" b="1" dirty="0"/>
              <a:t>, </a:t>
            </a:r>
            <a:r>
              <a:rPr lang="en-US" sz="2200" b="1" dirty="0" err="1"/>
              <a:t>int</a:t>
            </a:r>
            <a:r>
              <a:rPr lang="en-US" sz="2200" b="1" dirty="0"/>
              <a:t> </a:t>
            </a:r>
            <a:r>
              <a:rPr lang="en-US" sz="2200" b="1" dirty="0" err="1"/>
              <a:t>vgap</a:t>
            </a:r>
            <a:r>
              <a:rPr lang="en-US" sz="2200" b="1" dirty="0"/>
              <a:t>):</a:t>
            </a:r>
            <a:r>
              <a:rPr lang="en-US" sz="2200" dirty="0"/>
              <a:t> creates a flow layout with the given alignment and the given horizontal and vertical gap.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2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“align” has the following values:</a:t>
            </a:r>
          </a:p>
          <a:p>
            <a:pPr lvl="1"/>
            <a:r>
              <a:rPr lang="en-IN" dirty="0" err="1"/>
              <a:t>FlowLayout.LEFT</a:t>
            </a:r>
            <a:endParaRPr lang="en-IN" dirty="0"/>
          </a:p>
          <a:p>
            <a:pPr lvl="1"/>
            <a:r>
              <a:rPr lang="en-IN" dirty="0" err="1"/>
              <a:t>FlowLayout.CENTER</a:t>
            </a:r>
            <a:endParaRPr lang="en-IN" dirty="0"/>
          </a:p>
          <a:p>
            <a:pPr lvl="1"/>
            <a:r>
              <a:rPr lang="en-IN" dirty="0" err="1"/>
              <a:t>FlowLayout.RIGHT</a:t>
            </a:r>
            <a:endParaRPr lang="en-IN" dirty="0"/>
          </a:p>
          <a:p>
            <a:pPr lvl="1"/>
            <a:r>
              <a:rPr lang="en-IN" dirty="0" err="1"/>
              <a:t>FlowLayout.LEADING</a:t>
            </a:r>
            <a:endParaRPr lang="en-IN" dirty="0"/>
          </a:p>
          <a:p>
            <a:pPr lvl="1"/>
            <a:r>
              <a:rPr lang="en-IN" dirty="0" err="1"/>
              <a:t>FlowLayout.TRAILING</a:t>
            </a: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8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4745"/>
            <a:ext cx="6566116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3464"/>
            <a:ext cx="3146641" cy="325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01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b) </a:t>
            </a:r>
            <a:r>
              <a:rPr lang="en-IN" i="1" dirty="0" err="1"/>
              <a:t>BorderLayout</a:t>
            </a:r>
            <a:endParaRPr lang="en-IN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This </a:t>
            </a:r>
            <a:r>
              <a:rPr lang="en-IN" dirty="0"/>
              <a:t>implements a common </a:t>
            </a:r>
            <a:r>
              <a:rPr lang="en-IN" dirty="0" smtClean="0"/>
              <a:t>layout style </a:t>
            </a:r>
            <a:r>
              <a:rPr lang="en-IN" dirty="0"/>
              <a:t>for top-level windows</a:t>
            </a:r>
            <a:r>
              <a:rPr lang="en-IN" dirty="0" smtClean="0"/>
              <a:t>.</a:t>
            </a:r>
          </a:p>
          <a:p>
            <a:r>
              <a:rPr lang="en-IN" dirty="0" smtClean="0"/>
              <a:t>Divides the screen into 5 components:</a:t>
            </a:r>
          </a:p>
          <a:p>
            <a:pPr lvl="1"/>
            <a:r>
              <a:rPr lang="en-IN" dirty="0" smtClean="0">
                <a:solidFill>
                  <a:srgbClr val="FF33CC"/>
                </a:solidFill>
              </a:rPr>
              <a:t>North, South, East, West, </a:t>
            </a:r>
            <a:r>
              <a:rPr lang="en-IN" dirty="0" err="1" smtClean="0">
                <a:solidFill>
                  <a:srgbClr val="FF33CC"/>
                </a:solidFill>
              </a:rPr>
              <a:t>Center</a:t>
            </a:r>
            <a:endParaRPr lang="en-IN" dirty="0" smtClean="0">
              <a:solidFill>
                <a:srgbClr val="FF33CC"/>
              </a:solidFill>
            </a:endParaRPr>
          </a:p>
          <a:p>
            <a:r>
              <a:rPr lang="en-IN" dirty="0" smtClean="0"/>
              <a:t>Constructors:</a:t>
            </a:r>
          </a:p>
          <a:p>
            <a:pPr lvl="1"/>
            <a:r>
              <a:rPr lang="en-IN" dirty="0" err="1">
                <a:solidFill>
                  <a:srgbClr val="0000FF"/>
                </a:solidFill>
              </a:rPr>
              <a:t>BorderLayout</a:t>
            </a:r>
            <a:r>
              <a:rPr lang="en-IN" dirty="0">
                <a:solidFill>
                  <a:srgbClr val="0000FF"/>
                </a:solidFill>
              </a:rPr>
              <a:t>( )</a:t>
            </a:r>
          </a:p>
          <a:p>
            <a:pPr lvl="1"/>
            <a:r>
              <a:rPr lang="en-IN" dirty="0" err="1">
                <a:solidFill>
                  <a:srgbClr val="0000FF"/>
                </a:solidFill>
              </a:rPr>
              <a:t>BorderLayout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horz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vert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IN" dirty="0" smtClean="0"/>
              <a:t>Adding Components: </a:t>
            </a:r>
            <a:r>
              <a:rPr lang="en-IN" dirty="0"/>
              <a:t>void add(Component </a:t>
            </a:r>
            <a:r>
              <a:rPr lang="en-IN" i="1" dirty="0" err="1"/>
              <a:t>compObj</a:t>
            </a:r>
            <a:r>
              <a:rPr lang="en-IN" dirty="0"/>
              <a:t>, Object </a:t>
            </a:r>
            <a:r>
              <a:rPr lang="en-IN" i="1" dirty="0"/>
              <a:t>region</a:t>
            </a:r>
            <a:r>
              <a:rPr lang="en-IN" dirty="0"/>
              <a:t>)</a:t>
            </a:r>
            <a:endParaRPr lang="en-IN" dirty="0" smtClean="0"/>
          </a:p>
          <a:p>
            <a:r>
              <a:rPr lang="en-IN" dirty="0" smtClean="0"/>
              <a:t>Constants used: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0905"/>
            <a:ext cx="6629400" cy="11296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3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0"/>
            <a:ext cx="6118947" cy="694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762" y="2362200"/>
            <a:ext cx="312445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31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c) </a:t>
            </a:r>
            <a:r>
              <a:rPr lang="en-IN" i="1" dirty="0" err="1"/>
              <a:t>GridLayout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GridLayout</a:t>
            </a:r>
            <a:r>
              <a:rPr lang="en-IN" b="1" dirty="0"/>
              <a:t> </a:t>
            </a:r>
            <a:r>
              <a:rPr lang="en-IN" b="1" dirty="0" smtClean="0"/>
              <a:t> </a:t>
            </a:r>
            <a:r>
              <a:rPr lang="en-US" dirty="0" smtClean="0"/>
              <a:t>arranges</a:t>
            </a:r>
            <a:r>
              <a:rPr lang="en-IN" dirty="0" smtClean="0"/>
              <a:t> the </a:t>
            </a:r>
            <a:r>
              <a:rPr lang="en-IN" dirty="0" smtClean="0">
                <a:solidFill>
                  <a:srgbClr val="FF3300"/>
                </a:solidFill>
              </a:rPr>
              <a:t>components </a:t>
            </a:r>
            <a:r>
              <a:rPr lang="en-IN" dirty="0"/>
              <a:t>in a </a:t>
            </a:r>
            <a:r>
              <a:rPr lang="en-US" dirty="0">
                <a:solidFill>
                  <a:srgbClr val="FF0000"/>
                </a:solidFill>
              </a:rPr>
              <a:t>rectangular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3300"/>
                </a:solidFill>
              </a:rPr>
              <a:t>grid</a:t>
            </a:r>
          </a:p>
          <a:p>
            <a:r>
              <a:rPr lang="en-IN" dirty="0" smtClean="0"/>
              <a:t>Should </a:t>
            </a:r>
            <a:r>
              <a:rPr lang="en-IN" dirty="0"/>
              <a:t>define the number of rows and </a:t>
            </a:r>
            <a:r>
              <a:rPr lang="en-IN" dirty="0" smtClean="0"/>
              <a:t>columns</a:t>
            </a:r>
          </a:p>
          <a:p>
            <a:r>
              <a:rPr lang="en-IN" dirty="0" smtClean="0"/>
              <a:t>Constructors:</a:t>
            </a:r>
          </a:p>
          <a:p>
            <a:pPr lvl="1"/>
            <a:r>
              <a:rPr lang="en-IN" dirty="0" err="1">
                <a:solidFill>
                  <a:srgbClr val="0000FF"/>
                </a:solidFill>
              </a:rPr>
              <a:t>GridLayout</a:t>
            </a:r>
            <a:r>
              <a:rPr lang="en-IN" dirty="0">
                <a:solidFill>
                  <a:srgbClr val="0000FF"/>
                </a:solidFill>
              </a:rPr>
              <a:t>( </a:t>
            </a:r>
            <a:r>
              <a:rPr lang="en-IN" dirty="0" smtClean="0">
                <a:solidFill>
                  <a:srgbClr val="0000FF"/>
                </a:solidFill>
              </a:rPr>
              <a:t>) </a:t>
            </a:r>
            <a:r>
              <a:rPr lang="en-IN" dirty="0" smtClean="0"/>
              <a:t>– generates single column grid</a:t>
            </a:r>
            <a:endParaRPr lang="en-IN" dirty="0"/>
          </a:p>
          <a:p>
            <a:pPr lvl="1"/>
            <a:r>
              <a:rPr lang="en-IN" dirty="0" err="1">
                <a:solidFill>
                  <a:srgbClr val="0000FF"/>
                </a:solidFill>
              </a:rPr>
              <a:t>GridLayout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numRows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numColumns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 err="1">
                <a:solidFill>
                  <a:srgbClr val="0000FF"/>
                </a:solidFill>
              </a:rPr>
              <a:t>GridLayout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numRows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numColumns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horz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vert</a:t>
            </a:r>
            <a:r>
              <a:rPr lang="en-IN" dirty="0" smtClean="0">
                <a:solidFill>
                  <a:srgbClr val="0000FF"/>
                </a:solidFill>
              </a:rPr>
              <a:t>) </a:t>
            </a:r>
            <a:r>
              <a:rPr lang="en-IN" dirty="0" smtClean="0"/>
              <a:t>– inserts space between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8083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2070</TotalTime>
  <Words>2114</Words>
  <Application>Microsoft Office PowerPoint</Application>
  <PresentationFormat>On-screen Show (4:3)</PresentationFormat>
  <Paragraphs>372</Paragraphs>
  <Slides>124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5" baseType="lpstr">
      <vt:lpstr>Origin</vt:lpstr>
      <vt:lpstr>  Unit V  </vt:lpstr>
      <vt:lpstr>Outline</vt:lpstr>
      <vt:lpstr>SWING - Overview</vt:lpstr>
      <vt:lpstr>PowerPoint Presentation</vt:lpstr>
      <vt:lpstr>MVC Architecture</vt:lpstr>
      <vt:lpstr>Swing Features</vt:lpstr>
      <vt:lpstr>Difference b/w AWT &amp; Swing</vt:lpstr>
      <vt:lpstr>SWING - Controls</vt:lpstr>
      <vt:lpstr>Hierarchy of Java Swing class</vt:lpstr>
      <vt:lpstr>Component class hiearchy</vt:lpstr>
      <vt:lpstr>PowerPoint Presentation</vt:lpstr>
      <vt:lpstr>SWING UI Elements or Components</vt:lpstr>
      <vt:lpstr>1. JLabel</vt:lpstr>
      <vt:lpstr>PowerPoint Presentation</vt:lpstr>
      <vt:lpstr>Java JLabel Example</vt:lpstr>
      <vt:lpstr>2.JButton</vt:lpstr>
      <vt:lpstr>PowerPoint Presentation</vt:lpstr>
      <vt:lpstr>Java JButton Example</vt:lpstr>
      <vt:lpstr>Java JButton Example with ActionListener</vt:lpstr>
      <vt:lpstr>Displaying image on the button</vt:lpstr>
      <vt:lpstr>3. Java JTextField</vt:lpstr>
      <vt:lpstr>PowerPoint Presentation</vt:lpstr>
      <vt:lpstr>Java JTextField Example</vt:lpstr>
      <vt:lpstr>PowerPoint Presentation</vt:lpstr>
      <vt:lpstr>4.JTextArea</vt:lpstr>
      <vt:lpstr>PowerPoint Presentation</vt:lpstr>
      <vt:lpstr>Java JTextArea Example</vt:lpstr>
      <vt:lpstr>PowerPoint Presentation</vt:lpstr>
      <vt:lpstr>5. JPasswordField</vt:lpstr>
      <vt:lpstr>PowerPoint Presentation</vt:lpstr>
      <vt:lpstr>Java JPasswordField Example</vt:lpstr>
      <vt:lpstr>6.JCheckBox</vt:lpstr>
      <vt:lpstr>PowerPoint Presentation</vt:lpstr>
      <vt:lpstr>JCheckBox Example</vt:lpstr>
      <vt:lpstr>JCheckBox Example with ItemListener</vt:lpstr>
      <vt:lpstr>7.JRadioButton</vt:lpstr>
      <vt:lpstr>PowerPoint Presentation</vt:lpstr>
      <vt:lpstr>JRadioButton Example</vt:lpstr>
      <vt:lpstr>JRadioButton Example with ActionListener</vt:lpstr>
      <vt:lpstr>8.JComboBox</vt:lpstr>
      <vt:lpstr>PowerPoint Presentation</vt:lpstr>
      <vt:lpstr>JComboBox Example</vt:lpstr>
      <vt:lpstr>JComboBox Example with ActionListener</vt:lpstr>
      <vt:lpstr>9.JTable</vt:lpstr>
      <vt:lpstr>JTable Example</vt:lpstr>
      <vt:lpstr>10. JList</vt:lpstr>
      <vt:lpstr>PowerPoint Presentation</vt:lpstr>
      <vt:lpstr>JList Example</vt:lpstr>
      <vt:lpstr>11. JOptionPane</vt:lpstr>
      <vt:lpstr>PowerPoint Presentation</vt:lpstr>
      <vt:lpstr>JOptionPane Example: showMessageDialog()</vt:lpstr>
      <vt:lpstr>JOptionPane Example: showalertDialog()</vt:lpstr>
      <vt:lpstr>JOptionPane Example: showInputDialog()</vt:lpstr>
      <vt:lpstr>12. JScrollBar</vt:lpstr>
      <vt:lpstr>JScrollBar Example</vt:lpstr>
      <vt:lpstr>13. JColorChooser</vt:lpstr>
      <vt:lpstr>PowerPoint Presentation</vt:lpstr>
      <vt:lpstr>JColorChooser Example</vt:lpstr>
      <vt:lpstr>JColorChooser Example</vt:lpstr>
      <vt:lpstr>JColorChooser Example</vt:lpstr>
      <vt:lpstr>14. JSlider</vt:lpstr>
      <vt:lpstr>PowerPoint Presentation</vt:lpstr>
      <vt:lpstr>JSlider Example</vt:lpstr>
      <vt:lpstr>15. JSpinner</vt:lpstr>
      <vt:lpstr>PowerPoint Presentation</vt:lpstr>
      <vt:lpstr>JSpinner Example</vt:lpstr>
      <vt:lpstr>16. JTree</vt:lpstr>
      <vt:lpstr>JTree Example</vt:lpstr>
      <vt:lpstr>JTree Example</vt:lpstr>
      <vt:lpstr>17. JTabbedPane</vt:lpstr>
      <vt:lpstr>JTabbedPane Example</vt:lpstr>
      <vt:lpstr>18. JLayeredPane</vt:lpstr>
      <vt:lpstr>JLayeredPane Example</vt:lpstr>
      <vt:lpstr>19. JProgressBar</vt:lpstr>
      <vt:lpstr>PowerPoint Presentation</vt:lpstr>
      <vt:lpstr>JProgressBar Example</vt:lpstr>
      <vt:lpstr>20. JFileChooser</vt:lpstr>
      <vt:lpstr>JFileChooser Example</vt:lpstr>
      <vt:lpstr>JFileChooser Example</vt:lpstr>
      <vt:lpstr>PowerPoint Presentation</vt:lpstr>
      <vt:lpstr>SWING - Containers</vt:lpstr>
      <vt:lpstr>Containers</vt:lpstr>
      <vt:lpstr>1.JPanel</vt:lpstr>
      <vt:lpstr>JPanel Example</vt:lpstr>
      <vt:lpstr>JPanel Example</vt:lpstr>
      <vt:lpstr>2. JFrame</vt:lpstr>
      <vt:lpstr>Jframe Example</vt:lpstr>
      <vt:lpstr>3. JWindow</vt:lpstr>
      <vt:lpstr>Jwindow Example</vt:lpstr>
      <vt:lpstr>Jwindow Example</vt:lpstr>
      <vt:lpstr>PowerPoint Presentation</vt:lpstr>
      <vt:lpstr>Layout Managers</vt:lpstr>
      <vt:lpstr>PowerPoint Presentation</vt:lpstr>
      <vt:lpstr>a) FlowLayout</vt:lpstr>
      <vt:lpstr>PowerPoint Presentation</vt:lpstr>
      <vt:lpstr>PowerPoint Presentation</vt:lpstr>
      <vt:lpstr>b) BorderLayout</vt:lpstr>
      <vt:lpstr>PowerPoint Presentation</vt:lpstr>
      <vt:lpstr>c) GridLayout</vt:lpstr>
      <vt:lpstr>PowerPoint Presentation</vt:lpstr>
      <vt:lpstr>d) CardLayout</vt:lpstr>
      <vt:lpstr>PowerPoint Presentation</vt:lpstr>
      <vt:lpstr>PowerPoint Presentation</vt:lpstr>
      <vt:lpstr>e) GridBagLayout</vt:lpstr>
      <vt:lpstr>PowerPoint Presentation</vt:lpstr>
      <vt:lpstr>PowerPoint Presentation</vt:lpstr>
      <vt:lpstr>f) GroupLayout</vt:lpstr>
      <vt:lpstr>g) SpringLayout</vt:lpstr>
      <vt:lpstr>PowerPoint Presentation</vt:lpstr>
      <vt:lpstr>PowerPoint Presentation</vt:lpstr>
      <vt:lpstr>JMenuBar, JMenu and JMenuItem</vt:lpstr>
      <vt:lpstr>Declaration</vt:lpstr>
      <vt:lpstr>JMenu Example</vt:lpstr>
      <vt:lpstr>JPopupMenu</vt:lpstr>
      <vt:lpstr>JPopupMenu Example</vt:lpstr>
      <vt:lpstr>JSeparator</vt:lpstr>
      <vt:lpstr>PowerPoint Presentation</vt:lpstr>
      <vt:lpstr>JSeparator Example 1</vt:lpstr>
      <vt:lpstr>JSeparator Example 2</vt:lpstr>
      <vt:lpstr>JCheckboxMenuItem</vt:lpstr>
      <vt:lpstr>JCheckboxMenuItem</vt:lpstr>
      <vt:lpstr>JRadioButtonMenuItem</vt:lpstr>
      <vt:lpstr>JRadioButtonMenuItem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 Streams</dc:title>
  <dc:creator>BHAVITHRA</dc:creator>
  <cp:lastModifiedBy>admin</cp:lastModifiedBy>
  <cp:revision>225</cp:revision>
  <cp:lastPrinted>2019-09-30T06:09:26Z</cp:lastPrinted>
  <dcterms:created xsi:type="dcterms:W3CDTF">2015-09-27T13:03:29Z</dcterms:created>
  <dcterms:modified xsi:type="dcterms:W3CDTF">2019-09-30T06:11:47Z</dcterms:modified>
</cp:coreProperties>
</file>