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  <a:srgbClr val="9900CC"/>
    <a:srgbClr val="FF33CC"/>
    <a:srgbClr val="CC0099"/>
    <a:srgbClr val="CC00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28725" y="1905000"/>
            <a:ext cx="6858000" cy="1371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37129" y="3627967"/>
            <a:ext cx="6858000" cy="963083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2560183-0159-4DD7-87E8-E327F29B18E2}" type="datetimeFigureOut">
              <a:rPr lang="en-IN" smtClean="0"/>
              <a:pPr/>
              <a:t>12-10-2015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5D220A2C-7B45-4B89-82FB-E3F339C65EE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914400" y="1600200"/>
            <a:ext cx="7315200" cy="1628089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32329" y="3429000"/>
            <a:ext cx="7315200" cy="12382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14400" y="1600200"/>
            <a:ext cx="228600" cy="1628089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32329" y="3429000"/>
            <a:ext cx="228600" cy="12382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0183-0159-4DD7-87E8-E327F29B18E2}" type="datetimeFigureOut">
              <a:rPr lang="en-IN" smtClean="0"/>
              <a:pPr/>
              <a:t>12-10-2015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0A2C-7B45-4B89-82FB-E3F339C65EE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0183-0159-4DD7-87E8-E327F29B18E2}" type="datetimeFigureOut">
              <a:rPr lang="en-IN" smtClean="0"/>
              <a:pPr/>
              <a:t>12-10-2015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0A2C-7B45-4B89-82FB-E3F339C65EE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0183-0159-4DD7-87E8-E327F29B18E2}" type="datetimeFigureOut">
              <a:rPr lang="en-IN" smtClean="0"/>
              <a:pPr/>
              <a:t>12-10-2015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0A2C-7B45-4B89-82FB-E3F339C65EE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33CC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0183-0159-4DD7-87E8-E327F29B18E2}" type="datetimeFigureOut">
              <a:rPr lang="en-IN" smtClean="0"/>
              <a:pPr/>
              <a:t>12-10-2015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0A2C-7B45-4B89-82FB-E3F339C65EE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0183-0159-4DD7-87E8-E327F29B18E2}" type="datetimeFigureOut">
              <a:rPr lang="en-IN" smtClean="0"/>
              <a:pPr/>
              <a:t>12-10-2015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0A2C-7B45-4B89-82FB-E3F339C65EE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8229600" cy="5852160"/>
          </a:xfrm>
          <a:solidFill>
            <a:schemeClr val="bg1"/>
          </a:solidFill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2560183-0159-4DD7-87E8-E327F29B18E2}" type="datetimeFigureOut">
              <a:rPr lang="en-IN" smtClean="0"/>
              <a:pPr/>
              <a:t>12-10-2015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5D220A2C-7B45-4B89-82FB-E3F339C65EE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0183-0159-4DD7-87E8-E327F29B18E2}" type="datetimeFigureOut">
              <a:rPr lang="en-IN" smtClean="0"/>
              <a:pPr/>
              <a:t>12-10-2015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0A2C-7B45-4B89-82FB-E3F339C65EE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0183-0159-4DD7-87E8-E327F29B18E2}" type="datetimeFigureOut">
              <a:rPr lang="en-IN" smtClean="0"/>
              <a:pPr/>
              <a:t>12-10-2015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0A2C-7B45-4B89-82FB-E3F339C65EE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0183-0159-4DD7-87E8-E327F29B18E2}" type="datetimeFigureOut">
              <a:rPr lang="en-IN" smtClean="0"/>
              <a:pPr/>
              <a:t>12-10-2015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0A2C-7B45-4B89-82FB-E3F339C65EE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0183-0159-4DD7-87E8-E327F29B18E2}" type="datetimeFigureOut">
              <a:rPr lang="en-IN" smtClean="0"/>
              <a:pPr/>
              <a:t>12-10-2015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0A2C-7B45-4B89-82FB-E3F339C65EE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0183-0159-4DD7-87E8-E327F29B18E2}" type="datetimeFigureOut">
              <a:rPr lang="en-IN" smtClean="0"/>
              <a:pPr/>
              <a:t>12-10-2015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0A2C-7B45-4B89-82FB-E3F339C65EE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2560183-0159-4DD7-87E8-E327F29B18E2}" type="datetimeFigureOut">
              <a:rPr lang="en-IN" smtClean="0"/>
              <a:pPr/>
              <a:t>12-10-2015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D220A2C-7B45-4B89-82FB-E3F339C65EE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rgbClr val="FF33CC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8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rgbClr val="FF33CC"/>
          </a:solidFill>
          <a:latin typeface="Cambria" pitchFamily="18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lnSpc>
          <a:spcPct val="130000"/>
        </a:lnSpc>
        <a:spcBef>
          <a:spcPts val="600"/>
        </a:spcBef>
        <a:buClr>
          <a:schemeClr val="accent2"/>
        </a:buClr>
        <a:buSzPct val="100000"/>
        <a:buFont typeface="Arial" pitchFamily="34" charset="0"/>
        <a:buChar char="•"/>
        <a:defRPr kumimoji="0"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548640" indent="-274320" algn="l" rtl="0" eaLnBrk="1" latinLnBrk="0" hangingPunct="1">
        <a:lnSpc>
          <a:spcPct val="130000"/>
        </a:lnSpc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400" kern="1200">
          <a:solidFill>
            <a:schemeClr val="tx2"/>
          </a:solidFill>
          <a:latin typeface="Cambria" pitchFamily="18" charset="0"/>
          <a:ea typeface="+mn-ea"/>
          <a:cs typeface="+mn-cs"/>
        </a:defRPr>
      </a:lvl2pPr>
      <a:lvl3pPr marL="822960" indent="-228600" algn="l" rtl="0" eaLnBrk="1" latinLnBrk="0" hangingPunct="1">
        <a:lnSpc>
          <a:spcPct val="130000"/>
        </a:lnSpc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097280" indent="-228600" algn="l" rtl="0" eaLnBrk="1" latinLnBrk="0" hangingPunct="1">
        <a:lnSpc>
          <a:spcPct val="130000"/>
        </a:lnSpc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1371600" indent="-228600" algn="l" rtl="0" eaLnBrk="1" latinLnBrk="0" hangingPunct="1">
        <a:lnSpc>
          <a:spcPct val="130000"/>
        </a:lnSpc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8725" y="1752600"/>
            <a:ext cx="6858000" cy="1524000"/>
          </a:xfrm>
        </p:spPr>
        <p:txBody>
          <a:bodyPr>
            <a:noAutofit/>
          </a:bodyPr>
          <a:lstStyle/>
          <a:p>
            <a:r>
              <a:rPr lang="en-IN" sz="4400" dirty="0" smtClean="0"/>
              <a:t>2. Event Handling</a:t>
            </a:r>
            <a:endParaRPr lang="en-IN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Chapter 22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98677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2. Event Classes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root of the Java event class hierarchy is </a:t>
            </a:r>
            <a:r>
              <a:rPr lang="en-US" b="1" dirty="0" err="1" smtClean="0">
                <a:solidFill>
                  <a:srgbClr val="FF0000"/>
                </a:solidFill>
              </a:rPr>
              <a:t>EventObject</a:t>
            </a:r>
            <a:r>
              <a:rPr lang="en-US" b="1" dirty="0" smtClean="0">
                <a:solidFill>
                  <a:srgbClr val="FF0000"/>
                </a:solidFill>
              </a:rPr>
              <a:t>,</a:t>
            </a:r>
            <a:r>
              <a:rPr lang="en-US" dirty="0" smtClean="0"/>
              <a:t> which is in </a:t>
            </a:r>
            <a:r>
              <a:rPr lang="en-US" b="1" dirty="0" err="1" smtClean="0">
                <a:solidFill>
                  <a:srgbClr val="0000FF"/>
                </a:solidFill>
              </a:rPr>
              <a:t>java.util</a:t>
            </a:r>
            <a:endParaRPr lang="en-US" b="1" dirty="0" smtClean="0">
              <a:solidFill>
                <a:srgbClr val="0000FF"/>
              </a:solidFill>
            </a:endParaRPr>
          </a:p>
          <a:p>
            <a:r>
              <a:rPr lang="en-US" dirty="0" smtClean="0"/>
              <a:t>Constructor 	</a:t>
            </a:r>
            <a:r>
              <a:rPr lang="en-IN" dirty="0" err="1" smtClean="0">
                <a:solidFill>
                  <a:srgbClr val="FF0000"/>
                </a:solidFill>
              </a:rPr>
              <a:t>EventObject</a:t>
            </a:r>
            <a:r>
              <a:rPr lang="en-IN" dirty="0" smtClean="0">
                <a:solidFill>
                  <a:srgbClr val="FF0000"/>
                </a:solidFill>
              </a:rPr>
              <a:t>(Object </a:t>
            </a:r>
            <a:r>
              <a:rPr lang="en-IN" i="1" dirty="0" err="1" smtClean="0">
                <a:solidFill>
                  <a:srgbClr val="FF0000"/>
                </a:solidFill>
              </a:rPr>
              <a:t>src</a:t>
            </a:r>
            <a:r>
              <a:rPr lang="en-IN" i="1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i="1" dirty="0" err="1" smtClean="0"/>
              <a:t>src</a:t>
            </a:r>
            <a:r>
              <a:rPr lang="en-US" i="1" dirty="0" smtClean="0"/>
              <a:t> is the object that generates this event</a:t>
            </a:r>
          </a:p>
          <a:p>
            <a:r>
              <a:rPr lang="en-US" dirty="0" smtClean="0"/>
              <a:t>It has 2 methods:</a:t>
            </a:r>
          </a:p>
          <a:p>
            <a:pPr lvl="1"/>
            <a:r>
              <a:rPr lang="en-IN" dirty="0" err="1" smtClean="0">
                <a:solidFill>
                  <a:srgbClr val="FF0000"/>
                </a:solidFill>
              </a:rPr>
              <a:t>getSource</a:t>
            </a:r>
            <a:r>
              <a:rPr lang="en-IN" dirty="0" smtClean="0">
                <a:solidFill>
                  <a:srgbClr val="FF0000"/>
                </a:solidFill>
              </a:rPr>
              <a:t>( ) </a:t>
            </a:r>
            <a:r>
              <a:rPr lang="en-IN" dirty="0" smtClean="0">
                <a:sym typeface="Wingdings" pitchFamily="2" charset="2"/>
              </a:rPr>
              <a:t> </a:t>
            </a:r>
            <a:r>
              <a:rPr lang="en-US" dirty="0" smtClean="0"/>
              <a:t>returns the source of the event</a:t>
            </a:r>
            <a:endParaRPr lang="en-IN" dirty="0" smtClean="0"/>
          </a:p>
          <a:p>
            <a:pPr lvl="1"/>
            <a:r>
              <a:rPr lang="en-IN" dirty="0" err="1" smtClean="0">
                <a:solidFill>
                  <a:srgbClr val="FF0000"/>
                </a:solidFill>
              </a:rPr>
              <a:t>toString</a:t>
            </a:r>
            <a:r>
              <a:rPr lang="en-IN" dirty="0" smtClean="0">
                <a:solidFill>
                  <a:srgbClr val="FF0000"/>
                </a:solidFill>
              </a:rPr>
              <a:t>( ) </a:t>
            </a:r>
            <a:r>
              <a:rPr lang="en-IN" dirty="0" smtClean="0">
                <a:sym typeface="Wingdings" pitchFamily="2" charset="2"/>
              </a:rPr>
              <a:t> </a:t>
            </a:r>
            <a:r>
              <a:rPr lang="en-US" dirty="0" smtClean="0"/>
              <a:t>returns the string equivalent of the event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err="1" smtClean="0">
                <a:solidFill>
                  <a:srgbClr val="FF0000"/>
                </a:solidFill>
              </a:rPr>
              <a:t>AWTEvent</a:t>
            </a:r>
            <a:r>
              <a:rPr lang="en-IN" b="1" dirty="0" smtClean="0">
                <a:solidFill>
                  <a:srgbClr val="FF0000"/>
                </a:solidFill>
              </a:rPr>
              <a:t> Class</a:t>
            </a:r>
          </a:p>
          <a:p>
            <a:r>
              <a:rPr lang="en-IN" dirty="0" smtClean="0"/>
              <a:t>The </a:t>
            </a:r>
            <a:r>
              <a:rPr lang="en-US" b="1" dirty="0" err="1" smtClean="0"/>
              <a:t>AWTEvent</a:t>
            </a:r>
            <a:r>
              <a:rPr lang="en-US" dirty="0" smtClean="0"/>
              <a:t>, defined within the </a:t>
            </a:r>
            <a:r>
              <a:rPr lang="en-US" b="1" dirty="0" smtClean="0">
                <a:solidFill>
                  <a:srgbClr val="0000FF"/>
                </a:solidFill>
              </a:rPr>
              <a:t>java.awt </a:t>
            </a:r>
            <a:r>
              <a:rPr lang="en-US" dirty="0" smtClean="0"/>
              <a:t>package, is a </a:t>
            </a:r>
            <a:r>
              <a:rPr lang="en-US" dirty="0" smtClean="0">
                <a:solidFill>
                  <a:srgbClr val="FF0000"/>
                </a:solidFill>
              </a:rPr>
              <a:t>subclass of </a:t>
            </a:r>
            <a:r>
              <a:rPr lang="en-US" b="1" dirty="0" err="1" smtClean="0">
                <a:solidFill>
                  <a:srgbClr val="FF0000"/>
                </a:solidFill>
              </a:rPr>
              <a:t>EventObject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IN" dirty="0"/>
              <a:t>It is the </a:t>
            </a:r>
            <a:r>
              <a:rPr lang="en-IN" dirty="0">
                <a:solidFill>
                  <a:srgbClr val="FF0000"/>
                </a:solidFill>
              </a:rPr>
              <a:t>superclass </a:t>
            </a:r>
            <a:r>
              <a:rPr lang="en-IN" dirty="0" smtClean="0">
                <a:solidFill>
                  <a:srgbClr val="FF0000"/>
                </a:solidFill>
              </a:rPr>
              <a:t>of </a:t>
            </a:r>
            <a:r>
              <a:rPr lang="en-IN" dirty="0">
                <a:solidFill>
                  <a:srgbClr val="FF0000"/>
                </a:solidFill>
              </a:rPr>
              <a:t>all AWT-based events </a:t>
            </a:r>
            <a:r>
              <a:rPr lang="en-IN" dirty="0"/>
              <a:t>used by the </a:t>
            </a:r>
            <a:r>
              <a:rPr lang="en-IN" dirty="0" smtClean="0"/>
              <a:t>delegation event </a:t>
            </a:r>
            <a:r>
              <a:rPr lang="en-IN" dirty="0"/>
              <a:t>model.</a:t>
            </a:r>
            <a:endParaRPr lang="en-US" b="1" dirty="0" smtClean="0"/>
          </a:p>
          <a:p>
            <a:r>
              <a:rPr lang="en-IN" dirty="0" smtClean="0"/>
              <a:t>Method: 		</a:t>
            </a:r>
            <a:r>
              <a:rPr lang="en-IN" dirty="0" err="1" smtClean="0">
                <a:solidFill>
                  <a:srgbClr val="FF0000"/>
                </a:solidFill>
              </a:rPr>
              <a:t>int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err="1" smtClean="0">
                <a:solidFill>
                  <a:srgbClr val="FF0000"/>
                </a:solidFill>
              </a:rPr>
              <a:t>getID</a:t>
            </a:r>
            <a:r>
              <a:rPr lang="en-IN" dirty="0" smtClean="0">
                <a:solidFill>
                  <a:srgbClr val="FF0000"/>
                </a:solidFill>
              </a:rPr>
              <a:t>( )</a:t>
            </a:r>
          </a:p>
          <a:p>
            <a:pPr lvl="1"/>
            <a:r>
              <a:rPr lang="en-IN" dirty="0"/>
              <a:t>used to determine the type of the </a:t>
            </a:r>
            <a:r>
              <a:rPr lang="en-IN" dirty="0" smtClean="0"/>
              <a:t>event</a:t>
            </a:r>
          </a:p>
          <a:p>
            <a:pPr lvl="1"/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199"/>
            <a:ext cx="8382000" cy="494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 smtClean="0"/>
              <a:t>Event Classes in AWT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1974228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 smtClean="0"/>
              <a:t>a) </a:t>
            </a:r>
            <a:r>
              <a:rPr lang="en-IN" i="1" dirty="0"/>
              <a:t>The </a:t>
            </a:r>
            <a:r>
              <a:rPr lang="en-IN" i="1" dirty="0" err="1"/>
              <a:t>ActionEvent</a:t>
            </a:r>
            <a:r>
              <a:rPr lang="en-IN" i="1" dirty="0"/>
              <a:t> Class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G</a:t>
            </a:r>
            <a:r>
              <a:rPr lang="en-IN" dirty="0" smtClean="0"/>
              <a:t>enerated when:</a:t>
            </a:r>
          </a:p>
          <a:p>
            <a:pPr lvl="1"/>
            <a:r>
              <a:rPr lang="en-IN" dirty="0"/>
              <a:t>A</a:t>
            </a:r>
            <a:r>
              <a:rPr lang="en-IN" dirty="0" smtClean="0"/>
              <a:t> </a:t>
            </a:r>
            <a:r>
              <a:rPr lang="en-IN" dirty="0">
                <a:solidFill>
                  <a:srgbClr val="FF0000"/>
                </a:solidFill>
              </a:rPr>
              <a:t>button </a:t>
            </a:r>
            <a:r>
              <a:rPr lang="en-IN" dirty="0"/>
              <a:t>is pressed, </a:t>
            </a:r>
            <a:endParaRPr lang="en-IN" dirty="0" smtClean="0"/>
          </a:p>
          <a:p>
            <a:pPr lvl="1"/>
            <a:r>
              <a:rPr lang="en-IN" dirty="0"/>
              <a:t>A</a:t>
            </a:r>
            <a:r>
              <a:rPr lang="en-IN" dirty="0" smtClean="0"/>
              <a:t> </a:t>
            </a:r>
            <a:r>
              <a:rPr lang="en-IN" dirty="0">
                <a:solidFill>
                  <a:srgbClr val="FF0000"/>
                </a:solidFill>
              </a:rPr>
              <a:t>list item </a:t>
            </a:r>
            <a:r>
              <a:rPr lang="en-IN" dirty="0"/>
              <a:t>is double-clicked, </a:t>
            </a:r>
            <a:r>
              <a:rPr lang="en-IN" dirty="0" smtClean="0"/>
              <a:t>or</a:t>
            </a:r>
            <a:endParaRPr lang="en-IN" dirty="0"/>
          </a:p>
          <a:p>
            <a:pPr lvl="1"/>
            <a:r>
              <a:rPr lang="en-IN" dirty="0" smtClean="0"/>
              <a:t>A </a:t>
            </a:r>
            <a:r>
              <a:rPr lang="en-IN" dirty="0" smtClean="0">
                <a:solidFill>
                  <a:srgbClr val="FF0000"/>
                </a:solidFill>
              </a:rPr>
              <a:t>menu </a:t>
            </a:r>
            <a:r>
              <a:rPr lang="en-IN" dirty="0">
                <a:solidFill>
                  <a:srgbClr val="FF0000"/>
                </a:solidFill>
              </a:rPr>
              <a:t>item </a:t>
            </a:r>
            <a:r>
              <a:rPr lang="en-IN" dirty="0"/>
              <a:t>is </a:t>
            </a:r>
            <a:r>
              <a:rPr lang="en-IN" dirty="0" smtClean="0"/>
              <a:t>selected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5 integer constants </a:t>
            </a:r>
            <a:r>
              <a:rPr lang="en-IN" dirty="0" smtClean="0"/>
              <a:t>used to identify action events:</a:t>
            </a:r>
          </a:p>
          <a:p>
            <a:pPr lvl="1"/>
            <a:r>
              <a:rPr lang="en-IN" dirty="0"/>
              <a:t>ALT_MASK, CTRL_MASK</a:t>
            </a:r>
            <a:r>
              <a:rPr lang="en-IN" dirty="0" smtClean="0"/>
              <a:t>, META_MASK</a:t>
            </a:r>
            <a:r>
              <a:rPr lang="en-IN" dirty="0"/>
              <a:t>, </a:t>
            </a:r>
            <a:r>
              <a:rPr lang="en-IN" dirty="0" smtClean="0"/>
              <a:t>SHIFT_MASK and ACTION_PERFORMED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0377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3 Constructors:</a:t>
            </a:r>
          </a:p>
          <a:p>
            <a:pPr lvl="1"/>
            <a:r>
              <a:rPr lang="en-IN" dirty="0" err="1" smtClean="0">
                <a:solidFill>
                  <a:srgbClr val="0000FF"/>
                </a:solidFill>
              </a:rPr>
              <a:t>ActionEvent</a:t>
            </a:r>
            <a:r>
              <a:rPr lang="en-IN" dirty="0" smtClean="0">
                <a:solidFill>
                  <a:srgbClr val="0000FF"/>
                </a:solidFill>
              </a:rPr>
              <a:t>(Object </a:t>
            </a:r>
            <a:r>
              <a:rPr lang="en-IN" i="1" dirty="0" err="1" smtClean="0">
                <a:solidFill>
                  <a:srgbClr val="0000FF"/>
                </a:solidFill>
              </a:rPr>
              <a:t>src</a:t>
            </a:r>
            <a:r>
              <a:rPr lang="en-IN" dirty="0" smtClean="0">
                <a:solidFill>
                  <a:srgbClr val="0000FF"/>
                </a:solidFill>
              </a:rPr>
              <a:t>, </a:t>
            </a:r>
            <a:r>
              <a:rPr lang="en-IN" dirty="0" err="1" smtClean="0">
                <a:solidFill>
                  <a:srgbClr val="0000FF"/>
                </a:solidFill>
              </a:rPr>
              <a:t>int</a:t>
            </a:r>
            <a:r>
              <a:rPr lang="en-IN" dirty="0" smtClean="0">
                <a:solidFill>
                  <a:srgbClr val="0000FF"/>
                </a:solidFill>
              </a:rPr>
              <a:t> </a:t>
            </a:r>
            <a:r>
              <a:rPr lang="en-IN" i="1" dirty="0" smtClean="0">
                <a:solidFill>
                  <a:srgbClr val="0000FF"/>
                </a:solidFill>
              </a:rPr>
              <a:t>type</a:t>
            </a:r>
            <a:r>
              <a:rPr lang="en-IN" dirty="0" smtClean="0">
                <a:solidFill>
                  <a:srgbClr val="0000FF"/>
                </a:solidFill>
              </a:rPr>
              <a:t>, String </a:t>
            </a:r>
            <a:r>
              <a:rPr lang="en-IN" i="1" dirty="0" err="1" smtClean="0">
                <a:solidFill>
                  <a:srgbClr val="0000FF"/>
                </a:solidFill>
              </a:rPr>
              <a:t>cmd</a:t>
            </a:r>
            <a:r>
              <a:rPr lang="en-IN" dirty="0" smtClean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IN" dirty="0" err="1" smtClean="0">
                <a:solidFill>
                  <a:srgbClr val="0000FF"/>
                </a:solidFill>
              </a:rPr>
              <a:t>ActionEvent</a:t>
            </a:r>
            <a:r>
              <a:rPr lang="en-IN" dirty="0" smtClean="0">
                <a:solidFill>
                  <a:srgbClr val="0000FF"/>
                </a:solidFill>
              </a:rPr>
              <a:t>(Object </a:t>
            </a:r>
            <a:r>
              <a:rPr lang="en-IN" i="1" dirty="0" err="1" smtClean="0">
                <a:solidFill>
                  <a:srgbClr val="0000FF"/>
                </a:solidFill>
              </a:rPr>
              <a:t>src</a:t>
            </a:r>
            <a:r>
              <a:rPr lang="en-IN" dirty="0" smtClean="0">
                <a:solidFill>
                  <a:srgbClr val="0000FF"/>
                </a:solidFill>
              </a:rPr>
              <a:t>, </a:t>
            </a:r>
            <a:r>
              <a:rPr lang="en-IN" dirty="0" err="1" smtClean="0">
                <a:solidFill>
                  <a:srgbClr val="0000FF"/>
                </a:solidFill>
              </a:rPr>
              <a:t>int</a:t>
            </a:r>
            <a:r>
              <a:rPr lang="en-IN" dirty="0" smtClean="0">
                <a:solidFill>
                  <a:srgbClr val="0000FF"/>
                </a:solidFill>
              </a:rPr>
              <a:t> </a:t>
            </a:r>
            <a:r>
              <a:rPr lang="en-IN" i="1" dirty="0" smtClean="0">
                <a:solidFill>
                  <a:srgbClr val="0000FF"/>
                </a:solidFill>
              </a:rPr>
              <a:t>type</a:t>
            </a:r>
            <a:r>
              <a:rPr lang="en-IN" dirty="0" smtClean="0">
                <a:solidFill>
                  <a:srgbClr val="0000FF"/>
                </a:solidFill>
              </a:rPr>
              <a:t>, String </a:t>
            </a:r>
            <a:r>
              <a:rPr lang="en-IN" i="1" dirty="0" err="1" smtClean="0">
                <a:solidFill>
                  <a:srgbClr val="0000FF"/>
                </a:solidFill>
              </a:rPr>
              <a:t>cmd</a:t>
            </a:r>
            <a:r>
              <a:rPr lang="en-IN" dirty="0" smtClean="0">
                <a:solidFill>
                  <a:srgbClr val="0000FF"/>
                </a:solidFill>
              </a:rPr>
              <a:t>, </a:t>
            </a:r>
            <a:r>
              <a:rPr lang="en-IN" dirty="0" err="1" smtClean="0">
                <a:solidFill>
                  <a:srgbClr val="0000FF"/>
                </a:solidFill>
              </a:rPr>
              <a:t>int</a:t>
            </a:r>
            <a:r>
              <a:rPr lang="en-IN" dirty="0" smtClean="0">
                <a:solidFill>
                  <a:srgbClr val="0000FF"/>
                </a:solidFill>
              </a:rPr>
              <a:t> </a:t>
            </a:r>
            <a:r>
              <a:rPr lang="en-IN" i="1" dirty="0" smtClean="0">
                <a:solidFill>
                  <a:srgbClr val="0000FF"/>
                </a:solidFill>
              </a:rPr>
              <a:t>modifiers</a:t>
            </a:r>
            <a:r>
              <a:rPr lang="en-IN" dirty="0" smtClean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IN" dirty="0" err="1" smtClean="0">
                <a:solidFill>
                  <a:srgbClr val="0000FF"/>
                </a:solidFill>
              </a:rPr>
              <a:t>ActionEvent</a:t>
            </a:r>
            <a:r>
              <a:rPr lang="en-IN" dirty="0" smtClean="0">
                <a:solidFill>
                  <a:srgbClr val="0000FF"/>
                </a:solidFill>
              </a:rPr>
              <a:t>(Object </a:t>
            </a:r>
            <a:r>
              <a:rPr lang="en-IN" i="1" dirty="0" err="1" smtClean="0">
                <a:solidFill>
                  <a:srgbClr val="0000FF"/>
                </a:solidFill>
              </a:rPr>
              <a:t>src</a:t>
            </a:r>
            <a:r>
              <a:rPr lang="en-IN" dirty="0" smtClean="0">
                <a:solidFill>
                  <a:srgbClr val="0000FF"/>
                </a:solidFill>
              </a:rPr>
              <a:t>, </a:t>
            </a:r>
            <a:r>
              <a:rPr lang="en-IN" dirty="0" err="1" smtClean="0">
                <a:solidFill>
                  <a:srgbClr val="0000FF"/>
                </a:solidFill>
              </a:rPr>
              <a:t>int</a:t>
            </a:r>
            <a:r>
              <a:rPr lang="en-IN" dirty="0" smtClean="0">
                <a:solidFill>
                  <a:srgbClr val="0000FF"/>
                </a:solidFill>
              </a:rPr>
              <a:t> </a:t>
            </a:r>
            <a:r>
              <a:rPr lang="en-IN" i="1" dirty="0" smtClean="0">
                <a:solidFill>
                  <a:srgbClr val="0000FF"/>
                </a:solidFill>
              </a:rPr>
              <a:t>type</a:t>
            </a:r>
            <a:r>
              <a:rPr lang="en-IN" dirty="0" smtClean="0">
                <a:solidFill>
                  <a:srgbClr val="0000FF"/>
                </a:solidFill>
              </a:rPr>
              <a:t>, String </a:t>
            </a:r>
            <a:r>
              <a:rPr lang="en-IN" i="1" dirty="0" err="1" smtClean="0">
                <a:solidFill>
                  <a:srgbClr val="0000FF"/>
                </a:solidFill>
              </a:rPr>
              <a:t>cmd</a:t>
            </a:r>
            <a:r>
              <a:rPr lang="en-IN" dirty="0" smtClean="0">
                <a:solidFill>
                  <a:srgbClr val="0000FF"/>
                </a:solidFill>
              </a:rPr>
              <a:t>, long </a:t>
            </a:r>
            <a:r>
              <a:rPr lang="en-IN" i="1" dirty="0" smtClean="0">
                <a:solidFill>
                  <a:srgbClr val="0000FF"/>
                </a:solidFill>
              </a:rPr>
              <a:t>when</a:t>
            </a:r>
            <a:r>
              <a:rPr lang="en-IN" dirty="0" smtClean="0">
                <a:solidFill>
                  <a:srgbClr val="0000FF"/>
                </a:solidFill>
              </a:rPr>
              <a:t>, </a:t>
            </a:r>
            <a:r>
              <a:rPr lang="en-IN" dirty="0" err="1" smtClean="0">
                <a:solidFill>
                  <a:srgbClr val="0000FF"/>
                </a:solidFill>
              </a:rPr>
              <a:t>int</a:t>
            </a:r>
            <a:r>
              <a:rPr lang="en-IN" dirty="0" smtClean="0">
                <a:solidFill>
                  <a:srgbClr val="0000FF"/>
                </a:solidFill>
              </a:rPr>
              <a:t> </a:t>
            </a:r>
            <a:r>
              <a:rPr lang="en-IN" i="1" dirty="0" smtClean="0">
                <a:solidFill>
                  <a:srgbClr val="0000FF"/>
                </a:solidFill>
              </a:rPr>
              <a:t>modifiers</a:t>
            </a:r>
            <a:r>
              <a:rPr lang="en-IN" dirty="0" smtClean="0">
                <a:solidFill>
                  <a:srgbClr val="0000FF"/>
                </a:solidFill>
              </a:rPr>
              <a:t>)</a:t>
            </a:r>
          </a:p>
          <a:p>
            <a:pPr lvl="2"/>
            <a:r>
              <a:rPr lang="en-IN" dirty="0" err="1" smtClean="0"/>
              <a:t>Src</a:t>
            </a:r>
            <a:r>
              <a:rPr lang="en-IN" dirty="0" smtClean="0"/>
              <a:t> </a:t>
            </a:r>
            <a:r>
              <a:rPr lang="en-IN" dirty="0" smtClean="0">
                <a:sym typeface="Wingdings" pitchFamily="2" charset="2"/>
              </a:rPr>
              <a:t> source; </a:t>
            </a:r>
            <a:r>
              <a:rPr lang="en-IN" dirty="0" err="1" smtClean="0">
                <a:sym typeface="Wingdings" pitchFamily="2" charset="2"/>
              </a:rPr>
              <a:t>typetype</a:t>
            </a:r>
            <a:r>
              <a:rPr lang="en-IN" dirty="0" smtClean="0">
                <a:sym typeface="Wingdings" pitchFamily="2" charset="2"/>
              </a:rPr>
              <a:t> of event; </a:t>
            </a:r>
            <a:r>
              <a:rPr lang="en-IN" dirty="0" err="1" smtClean="0">
                <a:sym typeface="Wingdings" pitchFamily="2" charset="2"/>
              </a:rPr>
              <a:t>cmd</a:t>
            </a:r>
            <a:r>
              <a:rPr lang="en-IN" dirty="0" smtClean="0">
                <a:sym typeface="Wingdings" pitchFamily="2" charset="2"/>
              </a:rPr>
              <a:t>  command; modifiers  which modifiers are pressed </a:t>
            </a:r>
            <a:r>
              <a:rPr lang="en-IN" dirty="0"/>
              <a:t>ALT, CTRL, </a:t>
            </a:r>
            <a:r>
              <a:rPr lang="en-IN" dirty="0" smtClean="0"/>
              <a:t>META and or SHIFT; when </a:t>
            </a:r>
            <a:r>
              <a:rPr lang="en-IN" dirty="0" smtClean="0">
                <a:sym typeface="Wingdings" pitchFamily="2" charset="2"/>
              </a:rPr>
              <a:t> </a:t>
            </a:r>
            <a:r>
              <a:rPr lang="en-IN" dirty="0"/>
              <a:t>when the event </a:t>
            </a:r>
            <a:r>
              <a:rPr lang="en-IN" dirty="0" smtClean="0"/>
              <a:t>occurred</a:t>
            </a:r>
          </a:p>
          <a:p>
            <a:r>
              <a:rPr lang="en-IN" dirty="0" smtClean="0">
                <a:sym typeface="Wingdings" pitchFamily="2" charset="2"/>
              </a:rPr>
              <a:t>Command name, modifiers and time values are obtained by: </a:t>
            </a:r>
          </a:p>
          <a:p>
            <a:pPr lvl="1"/>
            <a:r>
              <a:rPr lang="en-IN" dirty="0">
                <a:solidFill>
                  <a:srgbClr val="0000FF"/>
                </a:solidFill>
              </a:rPr>
              <a:t>String </a:t>
            </a:r>
            <a:r>
              <a:rPr lang="en-IN" dirty="0" err="1">
                <a:solidFill>
                  <a:srgbClr val="0000FF"/>
                </a:solidFill>
              </a:rPr>
              <a:t>getActionCommand</a:t>
            </a:r>
            <a:r>
              <a:rPr lang="en-IN" dirty="0">
                <a:solidFill>
                  <a:srgbClr val="0000FF"/>
                </a:solidFill>
              </a:rPr>
              <a:t>( )</a:t>
            </a:r>
            <a:r>
              <a:rPr lang="en-IN" dirty="0" smtClean="0">
                <a:solidFill>
                  <a:srgbClr val="0000FF"/>
                </a:solidFill>
                <a:sym typeface="Wingdings" pitchFamily="2" charset="2"/>
              </a:rPr>
              <a:t> </a:t>
            </a:r>
          </a:p>
          <a:p>
            <a:pPr lvl="1"/>
            <a:r>
              <a:rPr lang="en-IN" dirty="0" err="1">
                <a:solidFill>
                  <a:srgbClr val="0000FF"/>
                </a:solidFill>
              </a:rPr>
              <a:t>int</a:t>
            </a:r>
            <a:r>
              <a:rPr lang="en-IN" dirty="0">
                <a:solidFill>
                  <a:srgbClr val="0000FF"/>
                </a:solidFill>
              </a:rPr>
              <a:t> </a:t>
            </a:r>
            <a:r>
              <a:rPr lang="en-IN" dirty="0" err="1">
                <a:solidFill>
                  <a:srgbClr val="0000FF"/>
                </a:solidFill>
              </a:rPr>
              <a:t>getModifiers</a:t>
            </a:r>
            <a:r>
              <a:rPr lang="en-IN" dirty="0">
                <a:solidFill>
                  <a:srgbClr val="0000FF"/>
                </a:solidFill>
              </a:rPr>
              <a:t>( </a:t>
            </a:r>
            <a:r>
              <a:rPr lang="en-IN" dirty="0" smtClean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IN" dirty="0">
                <a:solidFill>
                  <a:srgbClr val="0000FF"/>
                </a:solidFill>
              </a:rPr>
              <a:t>long </a:t>
            </a:r>
            <a:r>
              <a:rPr lang="en-IN" dirty="0" err="1">
                <a:solidFill>
                  <a:srgbClr val="0000FF"/>
                </a:solidFill>
              </a:rPr>
              <a:t>getWhen</a:t>
            </a:r>
            <a:r>
              <a:rPr lang="en-IN" dirty="0">
                <a:solidFill>
                  <a:srgbClr val="0000FF"/>
                </a:solidFill>
              </a:rPr>
              <a:t>( )</a:t>
            </a:r>
          </a:p>
        </p:txBody>
      </p:sp>
    </p:spTree>
    <p:extLst>
      <p:ext uri="{BB962C8B-B14F-4D97-AF65-F5344CB8AC3E}">
        <p14:creationId xmlns:p14="http://schemas.microsoft.com/office/powerpoint/2010/main" val="103373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 smtClean="0"/>
              <a:t>b) </a:t>
            </a:r>
            <a:r>
              <a:rPr lang="en-IN" i="1" dirty="0"/>
              <a:t>The </a:t>
            </a:r>
            <a:r>
              <a:rPr lang="en-IN" i="1" dirty="0" err="1"/>
              <a:t>AdjustmentEvent</a:t>
            </a:r>
            <a:r>
              <a:rPr lang="en-IN" i="1" dirty="0"/>
              <a:t> Class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G</a:t>
            </a:r>
            <a:r>
              <a:rPr lang="en-IN" sz="2400" dirty="0" smtClean="0">
                <a:solidFill>
                  <a:srgbClr val="FF0000"/>
                </a:solidFill>
              </a:rPr>
              <a:t>enerated </a:t>
            </a:r>
            <a:r>
              <a:rPr lang="en-IN" sz="2400" dirty="0">
                <a:solidFill>
                  <a:srgbClr val="FF0000"/>
                </a:solidFill>
              </a:rPr>
              <a:t>by a scroll </a:t>
            </a:r>
            <a:r>
              <a:rPr lang="en-IN" sz="2400" dirty="0" smtClean="0">
                <a:solidFill>
                  <a:srgbClr val="FF0000"/>
                </a:solidFill>
              </a:rPr>
              <a:t>bar</a:t>
            </a:r>
            <a:r>
              <a:rPr lang="en-IN" sz="2400" dirty="0" smtClean="0"/>
              <a:t>; 5 types of adjustment events</a:t>
            </a:r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r>
              <a:rPr lang="en-IN" sz="2400" dirty="0" smtClean="0"/>
              <a:t>An integer constant: </a:t>
            </a:r>
            <a:r>
              <a:rPr lang="en-IN" sz="2400" b="1" dirty="0" smtClean="0"/>
              <a:t>ADJUSTMENT_VALUE_CHANGED</a:t>
            </a:r>
            <a:endParaRPr lang="en-IN" sz="2400" dirty="0"/>
          </a:p>
          <a:p>
            <a:r>
              <a:rPr lang="en-IN" sz="2400" dirty="0" smtClean="0"/>
              <a:t>Constructor: </a:t>
            </a:r>
          </a:p>
          <a:p>
            <a:pPr lvl="1"/>
            <a:r>
              <a:rPr lang="en-IN" sz="2600" dirty="0" err="1" smtClean="0">
                <a:solidFill>
                  <a:srgbClr val="0000FF"/>
                </a:solidFill>
              </a:rPr>
              <a:t>AdjustmentEvent</a:t>
            </a:r>
            <a:r>
              <a:rPr lang="en-IN" sz="2600" dirty="0" smtClean="0">
                <a:solidFill>
                  <a:srgbClr val="0000FF"/>
                </a:solidFill>
              </a:rPr>
              <a:t>(Adjustable </a:t>
            </a:r>
            <a:r>
              <a:rPr lang="en-IN" sz="2600" i="1" dirty="0" err="1">
                <a:solidFill>
                  <a:srgbClr val="0000FF"/>
                </a:solidFill>
              </a:rPr>
              <a:t>src</a:t>
            </a:r>
            <a:r>
              <a:rPr lang="en-IN" sz="2600" dirty="0">
                <a:solidFill>
                  <a:srgbClr val="0000FF"/>
                </a:solidFill>
              </a:rPr>
              <a:t>, </a:t>
            </a:r>
            <a:r>
              <a:rPr lang="en-IN" sz="2600" dirty="0" err="1">
                <a:solidFill>
                  <a:srgbClr val="0000FF"/>
                </a:solidFill>
              </a:rPr>
              <a:t>int</a:t>
            </a:r>
            <a:r>
              <a:rPr lang="en-IN" sz="2600" dirty="0">
                <a:solidFill>
                  <a:srgbClr val="0000FF"/>
                </a:solidFill>
              </a:rPr>
              <a:t> </a:t>
            </a:r>
            <a:r>
              <a:rPr lang="en-IN" sz="2600" i="1" dirty="0">
                <a:solidFill>
                  <a:srgbClr val="0000FF"/>
                </a:solidFill>
              </a:rPr>
              <a:t>id</a:t>
            </a:r>
            <a:r>
              <a:rPr lang="en-IN" sz="2600" dirty="0">
                <a:solidFill>
                  <a:srgbClr val="0000FF"/>
                </a:solidFill>
              </a:rPr>
              <a:t>, </a:t>
            </a:r>
            <a:r>
              <a:rPr lang="en-IN" sz="2600" dirty="0" err="1">
                <a:solidFill>
                  <a:srgbClr val="0000FF"/>
                </a:solidFill>
              </a:rPr>
              <a:t>int</a:t>
            </a:r>
            <a:r>
              <a:rPr lang="en-IN" sz="2600" dirty="0">
                <a:solidFill>
                  <a:srgbClr val="0000FF"/>
                </a:solidFill>
              </a:rPr>
              <a:t> </a:t>
            </a:r>
            <a:r>
              <a:rPr lang="en-IN" sz="2600" i="1" dirty="0">
                <a:solidFill>
                  <a:srgbClr val="0000FF"/>
                </a:solidFill>
              </a:rPr>
              <a:t>type</a:t>
            </a:r>
            <a:r>
              <a:rPr lang="en-IN" sz="2600" dirty="0">
                <a:solidFill>
                  <a:srgbClr val="0000FF"/>
                </a:solidFill>
              </a:rPr>
              <a:t>, </a:t>
            </a:r>
            <a:r>
              <a:rPr lang="en-IN" sz="2600" dirty="0" err="1">
                <a:solidFill>
                  <a:srgbClr val="0000FF"/>
                </a:solidFill>
              </a:rPr>
              <a:t>int</a:t>
            </a:r>
            <a:r>
              <a:rPr lang="en-IN" sz="2600" dirty="0">
                <a:solidFill>
                  <a:srgbClr val="0000FF"/>
                </a:solidFill>
              </a:rPr>
              <a:t> </a:t>
            </a:r>
            <a:r>
              <a:rPr lang="en-IN" sz="2600" i="1" dirty="0">
                <a:solidFill>
                  <a:srgbClr val="0000FF"/>
                </a:solidFill>
              </a:rPr>
              <a:t>data</a:t>
            </a:r>
            <a:r>
              <a:rPr lang="en-IN" sz="2600" dirty="0">
                <a:solidFill>
                  <a:srgbClr val="0000FF"/>
                </a:solidFill>
              </a:rPr>
              <a:t>)</a:t>
            </a:r>
            <a:endParaRPr lang="en-IN" sz="2600" dirty="0" smtClean="0">
              <a:solidFill>
                <a:srgbClr val="0000FF"/>
              </a:solidFill>
            </a:endParaRPr>
          </a:p>
          <a:p>
            <a:r>
              <a:rPr lang="en-IN" sz="2400" dirty="0" smtClean="0"/>
              <a:t>Getting the source object, type and id:</a:t>
            </a:r>
          </a:p>
          <a:p>
            <a:pPr marL="0" indent="0">
              <a:buNone/>
            </a:pPr>
            <a:r>
              <a:rPr lang="en-IN" sz="2400" dirty="0" smtClean="0"/>
              <a:t>	</a:t>
            </a:r>
            <a:r>
              <a:rPr lang="en-IN" sz="2400" dirty="0" smtClean="0">
                <a:solidFill>
                  <a:srgbClr val="0000FF"/>
                </a:solidFill>
              </a:rPr>
              <a:t>Adjustable </a:t>
            </a:r>
            <a:r>
              <a:rPr lang="en-IN" sz="2400" dirty="0" err="1">
                <a:solidFill>
                  <a:srgbClr val="0000FF"/>
                </a:solidFill>
              </a:rPr>
              <a:t>getAdjustable</a:t>
            </a:r>
            <a:r>
              <a:rPr lang="en-IN" sz="2400" dirty="0">
                <a:solidFill>
                  <a:srgbClr val="0000FF"/>
                </a:solidFill>
              </a:rPr>
              <a:t>( </a:t>
            </a:r>
            <a:r>
              <a:rPr lang="en-IN" sz="2400" dirty="0" smtClean="0">
                <a:solidFill>
                  <a:srgbClr val="0000FF"/>
                </a:solidFill>
              </a:rPr>
              <a:t>); </a:t>
            </a:r>
            <a:r>
              <a:rPr lang="en-IN" sz="2400" dirty="0" err="1" smtClean="0">
                <a:solidFill>
                  <a:srgbClr val="0000FF"/>
                </a:solidFill>
              </a:rPr>
              <a:t>int</a:t>
            </a:r>
            <a:r>
              <a:rPr lang="en-IN" sz="2400" dirty="0" smtClean="0">
                <a:solidFill>
                  <a:srgbClr val="0000FF"/>
                </a:solidFill>
              </a:rPr>
              <a:t> </a:t>
            </a:r>
            <a:r>
              <a:rPr lang="en-IN" sz="2400" dirty="0" err="1">
                <a:solidFill>
                  <a:srgbClr val="0000FF"/>
                </a:solidFill>
              </a:rPr>
              <a:t>getAdjustmentType</a:t>
            </a:r>
            <a:r>
              <a:rPr lang="en-IN" sz="2400" dirty="0">
                <a:solidFill>
                  <a:srgbClr val="0000FF"/>
                </a:solidFill>
              </a:rPr>
              <a:t>( </a:t>
            </a:r>
            <a:r>
              <a:rPr lang="en-IN" sz="2400" dirty="0" smtClean="0">
                <a:solidFill>
                  <a:srgbClr val="0000FF"/>
                </a:solidFill>
              </a:rPr>
              <a:t>); 	</a:t>
            </a:r>
            <a:r>
              <a:rPr lang="en-IN" sz="2400" dirty="0" err="1" smtClean="0">
                <a:solidFill>
                  <a:srgbClr val="0000FF"/>
                </a:solidFill>
              </a:rPr>
              <a:t>int</a:t>
            </a:r>
            <a:r>
              <a:rPr lang="en-IN" sz="2400" dirty="0" smtClean="0">
                <a:solidFill>
                  <a:srgbClr val="0000FF"/>
                </a:solidFill>
              </a:rPr>
              <a:t> </a:t>
            </a:r>
            <a:r>
              <a:rPr lang="en-IN" sz="2400" dirty="0" err="1">
                <a:solidFill>
                  <a:srgbClr val="0000FF"/>
                </a:solidFill>
              </a:rPr>
              <a:t>getValue</a:t>
            </a:r>
            <a:r>
              <a:rPr lang="en-IN" sz="2400" dirty="0">
                <a:solidFill>
                  <a:srgbClr val="0000FF"/>
                </a:solidFill>
              </a:rPr>
              <a:t>( 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93608"/>
            <a:ext cx="7826193" cy="1472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904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 smtClean="0"/>
              <a:t>c) </a:t>
            </a:r>
            <a:r>
              <a:rPr lang="en-IN" i="1" dirty="0"/>
              <a:t>The </a:t>
            </a:r>
            <a:r>
              <a:rPr lang="en-IN" i="1" dirty="0" err="1"/>
              <a:t>ComponentEvent</a:t>
            </a:r>
            <a:r>
              <a:rPr lang="en-IN" i="1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Generated </a:t>
            </a:r>
            <a:r>
              <a:rPr lang="en-IN" sz="2400" dirty="0">
                <a:solidFill>
                  <a:srgbClr val="FF0000"/>
                </a:solidFill>
              </a:rPr>
              <a:t>when the size, position, or visibility of a component </a:t>
            </a:r>
            <a:r>
              <a:rPr lang="en-IN" sz="2400" dirty="0" smtClean="0">
                <a:solidFill>
                  <a:srgbClr val="FF0000"/>
                </a:solidFill>
              </a:rPr>
              <a:t>is changed.</a:t>
            </a:r>
          </a:p>
          <a:p>
            <a:r>
              <a:rPr lang="en-IN" sz="2400" dirty="0" smtClean="0"/>
              <a:t>4 types of component events</a:t>
            </a:r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r>
              <a:rPr lang="en-IN" sz="2400" dirty="0" smtClean="0"/>
              <a:t>Constructor: </a:t>
            </a:r>
            <a:r>
              <a:rPr lang="en-IN" sz="2400" dirty="0" err="1">
                <a:solidFill>
                  <a:srgbClr val="0000FF"/>
                </a:solidFill>
              </a:rPr>
              <a:t>ComponentEvent</a:t>
            </a:r>
            <a:r>
              <a:rPr lang="en-IN" sz="2400" dirty="0">
                <a:solidFill>
                  <a:srgbClr val="0000FF"/>
                </a:solidFill>
              </a:rPr>
              <a:t>(Component </a:t>
            </a:r>
            <a:r>
              <a:rPr lang="en-IN" sz="2400" i="1" dirty="0" err="1">
                <a:solidFill>
                  <a:srgbClr val="0000FF"/>
                </a:solidFill>
              </a:rPr>
              <a:t>src</a:t>
            </a:r>
            <a:r>
              <a:rPr lang="en-IN" sz="2400" dirty="0">
                <a:solidFill>
                  <a:srgbClr val="0000FF"/>
                </a:solidFill>
              </a:rPr>
              <a:t>, </a:t>
            </a:r>
            <a:r>
              <a:rPr lang="en-IN" sz="2400" dirty="0" err="1">
                <a:solidFill>
                  <a:srgbClr val="0000FF"/>
                </a:solidFill>
              </a:rPr>
              <a:t>int</a:t>
            </a:r>
            <a:r>
              <a:rPr lang="en-IN" sz="2400" dirty="0">
                <a:solidFill>
                  <a:srgbClr val="0000FF"/>
                </a:solidFill>
              </a:rPr>
              <a:t> </a:t>
            </a:r>
            <a:r>
              <a:rPr lang="en-IN" sz="2400" i="1" dirty="0">
                <a:solidFill>
                  <a:srgbClr val="0000FF"/>
                </a:solidFill>
              </a:rPr>
              <a:t>type</a:t>
            </a:r>
            <a:r>
              <a:rPr lang="en-IN" sz="2400" dirty="0" smtClean="0">
                <a:solidFill>
                  <a:srgbClr val="0000FF"/>
                </a:solidFill>
              </a:rPr>
              <a:t>)</a:t>
            </a:r>
          </a:p>
          <a:p>
            <a:r>
              <a:rPr lang="en-IN" sz="2400" dirty="0" smtClean="0"/>
              <a:t>Source object is obtained by: </a:t>
            </a:r>
          </a:p>
          <a:p>
            <a:pPr marL="0" indent="0">
              <a:buNone/>
            </a:pPr>
            <a:r>
              <a:rPr lang="en-IN" sz="2400" b="1" dirty="0"/>
              <a:t>	</a:t>
            </a:r>
            <a:r>
              <a:rPr lang="en-IN" sz="2400" dirty="0" smtClean="0">
                <a:solidFill>
                  <a:srgbClr val="0000FF"/>
                </a:solidFill>
              </a:rPr>
              <a:t>Component   </a:t>
            </a:r>
            <a:r>
              <a:rPr lang="en-IN" sz="2400" dirty="0" err="1" smtClean="0">
                <a:solidFill>
                  <a:srgbClr val="0000FF"/>
                </a:solidFill>
              </a:rPr>
              <a:t>getComponent</a:t>
            </a:r>
            <a:r>
              <a:rPr lang="en-IN" sz="2400" dirty="0">
                <a:solidFill>
                  <a:srgbClr val="0000FF"/>
                </a:solidFill>
              </a:rPr>
              <a:t>( </a:t>
            </a:r>
            <a:r>
              <a:rPr lang="en-IN" sz="2400" dirty="0" smtClean="0">
                <a:solidFill>
                  <a:srgbClr val="0000FF"/>
                </a:solidFill>
              </a:rPr>
              <a:t>)</a:t>
            </a:r>
            <a:endParaRPr lang="en-IN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819400"/>
            <a:ext cx="6643688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3978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b="1" dirty="0" err="1"/>
              <a:t>ComponentEvent</a:t>
            </a:r>
            <a:r>
              <a:rPr lang="en-IN" b="1" dirty="0"/>
              <a:t> </a:t>
            </a:r>
            <a:r>
              <a:rPr lang="en-IN" dirty="0"/>
              <a:t>is the </a:t>
            </a:r>
            <a:r>
              <a:rPr lang="en-IN" dirty="0" smtClean="0"/>
              <a:t>superclass of </a:t>
            </a:r>
          </a:p>
          <a:p>
            <a:pPr lvl="1"/>
            <a:r>
              <a:rPr lang="en-IN" sz="2800" dirty="0" err="1" smtClean="0"/>
              <a:t>ContainerEvent</a:t>
            </a:r>
            <a:r>
              <a:rPr lang="en-IN" sz="2800" dirty="0"/>
              <a:t>,</a:t>
            </a:r>
          </a:p>
          <a:p>
            <a:pPr lvl="1"/>
            <a:r>
              <a:rPr lang="en-IN" sz="2800" dirty="0" err="1"/>
              <a:t>FocusEvent</a:t>
            </a:r>
            <a:r>
              <a:rPr lang="en-IN" sz="2800" dirty="0"/>
              <a:t>, </a:t>
            </a:r>
            <a:endParaRPr lang="en-IN" sz="2800" dirty="0" smtClean="0"/>
          </a:p>
          <a:p>
            <a:pPr lvl="1"/>
            <a:r>
              <a:rPr lang="en-IN" sz="2800" dirty="0" err="1" smtClean="0"/>
              <a:t>KeyEvent</a:t>
            </a:r>
            <a:r>
              <a:rPr lang="en-IN" sz="2800" dirty="0"/>
              <a:t>, </a:t>
            </a:r>
            <a:endParaRPr lang="en-IN" sz="2800" dirty="0" smtClean="0"/>
          </a:p>
          <a:p>
            <a:pPr lvl="1"/>
            <a:r>
              <a:rPr lang="en-IN" sz="2800" dirty="0" err="1" smtClean="0"/>
              <a:t>MouseEvent</a:t>
            </a:r>
            <a:r>
              <a:rPr lang="en-IN" sz="2800" dirty="0"/>
              <a:t>, </a:t>
            </a:r>
          </a:p>
          <a:p>
            <a:pPr lvl="1"/>
            <a:r>
              <a:rPr lang="en-IN" sz="2800" dirty="0" err="1" smtClean="0"/>
              <a:t>WindowEvent</a:t>
            </a:r>
            <a:r>
              <a:rPr lang="en-IN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1145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 smtClean="0"/>
              <a:t>d)</a:t>
            </a:r>
            <a:r>
              <a:rPr lang="en-IN" i="1" dirty="0"/>
              <a:t> The </a:t>
            </a:r>
            <a:r>
              <a:rPr lang="en-IN" i="1" dirty="0" err="1"/>
              <a:t>ContainerEvent</a:t>
            </a:r>
            <a:r>
              <a:rPr lang="en-IN" i="1" dirty="0"/>
              <a:t> Class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Generated </a:t>
            </a:r>
            <a:r>
              <a:rPr lang="en-IN" dirty="0" smtClean="0">
                <a:solidFill>
                  <a:srgbClr val="FF0000"/>
                </a:solidFill>
              </a:rPr>
              <a:t>when </a:t>
            </a:r>
            <a:r>
              <a:rPr lang="en-IN" dirty="0">
                <a:solidFill>
                  <a:srgbClr val="FF0000"/>
                </a:solidFill>
              </a:rPr>
              <a:t>a component is added to or removed from a </a:t>
            </a:r>
            <a:r>
              <a:rPr lang="en-IN" dirty="0" smtClean="0">
                <a:solidFill>
                  <a:srgbClr val="FF0000"/>
                </a:solidFill>
              </a:rPr>
              <a:t>container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Two types of container events </a:t>
            </a:r>
            <a:r>
              <a:rPr lang="en-IN" dirty="0" smtClean="0"/>
              <a:t>– hence 2 integers:</a:t>
            </a:r>
          </a:p>
          <a:p>
            <a:pPr lvl="1"/>
            <a:r>
              <a:rPr lang="en-IN" dirty="0"/>
              <a:t>COMPONENT_ADDED and </a:t>
            </a:r>
            <a:r>
              <a:rPr lang="en-IN" dirty="0" smtClean="0"/>
              <a:t>COMPONENT_REMOVED</a:t>
            </a:r>
          </a:p>
          <a:p>
            <a:r>
              <a:rPr lang="fr-FR" dirty="0" err="1" smtClean="0"/>
              <a:t>Constructor</a:t>
            </a:r>
            <a:r>
              <a:rPr lang="fr-FR" dirty="0" smtClean="0"/>
              <a:t>: </a:t>
            </a:r>
          </a:p>
          <a:p>
            <a:pPr lvl="1"/>
            <a:r>
              <a:rPr lang="fr-FR" dirty="0" err="1" smtClean="0">
                <a:solidFill>
                  <a:srgbClr val="0000FF"/>
                </a:solidFill>
              </a:rPr>
              <a:t>ContainerEvent</a:t>
            </a:r>
            <a:r>
              <a:rPr lang="fr-FR" dirty="0" smtClean="0">
                <a:solidFill>
                  <a:srgbClr val="0000FF"/>
                </a:solidFill>
              </a:rPr>
              <a:t>(Component </a:t>
            </a:r>
            <a:r>
              <a:rPr lang="fr-FR" i="1" dirty="0" err="1">
                <a:solidFill>
                  <a:srgbClr val="0000FF"/>
                </a:solidFill>
              </a:rPr>
              <a:t>src</a:t>
            </a:r>
            <a:r>
              <a:rPr lang="fr-FR" dirty="0">
                <a:solidFill>
                  <a:srgbClr val="0000FF"/>
                </a:solidFill>
              </a:rPr>
              <a:t>, </a:t>
            </a:r>
            <a:r>
              <a:rPr lang="fr-FR" dirty="0" err="1">
                <a:solidFill>
                  <a:srgbClr val="0000FF"/>
                </a:solidFill>
              </a:rPr>
              <a:t>int</a:t>
            </a:r>
            <a:r>
              <a:rPr lang="fr-FR" dirty="0">
                <a:solidFill>
                  <a:srgbClr val="0000FF"/>
                </a:solidFill>
              </a:rPr>
              <a:t> </a:t>
            </a:r>
            <a:r>
              <a:rPr lang="fr-FR" i="1" dirty="0">
                <a:solidFill>
                  <a:srgbClr val="0000FF"/>
                </a:solidFill>
              </a:rPr>
              <a:t>type</a:t>
            </a:r>
            <a:r>
              <a:rPr lang="fr-FR" dirty="0">
                <a:solidFill>
                  <a:srgbClr val="0000FF"/>
                </a:solidFill>
              </a:rPr>
              <a:t>, Component </a:t>
            </a:r>
            <a:r>
              <a:rPr lang="fr-FR" i="1" dirty="0" err="1">
                <a:solidFill>
                  <a:srgbClr val="0000FF"/>
                </a:solidFill>
              </a:rPr>
              <a:t>comp</a:t>
            </a:r>
            <a:r>
              <a:rPr lang="fr-FR" dirty="0" smtClean="0">
                <a:solidFill>
                  <a:srgbClr val="0000FF"/>
                </a:solidFill>
              </a:rPr>
              <a:t>)</a:t>
            </a:r>
          </a:p>
          <a:p>
            <a:pPr lvl="2"/>
            <a:r>
              <a:rPr lang="fr-FR" dirty="0" err="1" smtClean="0"/>
              <a:t>Src</a:t>
            </a:r>
            <a:r>
              <a:rPr lang="fr-FR" dirty="0" smtClean="0"/>
              <a:t> </a:t>
            </a:r>
            <a:r>
              <a:rPr lang="fr-FR" dirty="0" smtClean="0">
                <a:sym typeface="Wingdings" pitchFamily="2" charset="2"/>
              </a:rPr>
              <a:t> main container; </a:t>
            </a:r>
          </a:p>
          <a:p>
            <a:pPr lvl="2"/>
            <a:r>
              <a:rPr lang="fr-FR" dirty="0" err="1" smtClean="0">
                <a:sym typeface="Wingdings" pitchFamily="2" charset="2"/>
              </a:rPr>
              <a:t>comp</a:t>
            </a:r>
            <a:r>
              <a:rPr lang="fr-FR" dirty="0" smtClean="0">
                <a:sym typeface="Wingdings" pitchFamily="2" charset="2"/>
              </a:rPr>
              <a:t> component </a:t>
            </a:r>
            <a:r>
              <a:rPr lang="fr-FR" dirty="0" err="1" smtClean="0">
                <a:sym typeface="Wingdings" pitchFamily="2" charset="2"/>
              </a:rPr>
              <a:t>that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is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added</a:t>
            </a:r>
            <a:r>
              <a:rPr lang="fr-FR" dirty="0" smtClean="0">
                <a:sym typeface="Wingdings" pitchFamily="2" charset="2"/>
              </a:rPr>
              <a:t>/</a:t>
            </a:r>
            <a:r>
              <a:rPr lang="fr-FR" dirty="0" err="1" smtClean="0">
                <a:sym typeface="Wingdings" pitchFamily="2" charset="2"/>
              </a:rPr>
              <a:t>removed</a:t>
            </a:r>
            <a:endParaRPr lang="fr-FR" dirty="0" smtClean="0">
              <a:sym typeface="Wingdings" pitchFamily="2" charset="2"/>
            </a:endParaRPr>
          </a:p>
          <a:p>
            <a:r>
              <a:rPr lang="fr-FR" dirty="0" err="1" smtClean="0">
                <a:sym typeface="Wingdings" pitchFamily="2" charset="2"/>
              </a:rPr>
              <a:t>Getting</a:t>
            </a:r>
            <a:r>
              <a:rPr lang="fr-FR" dirty="0" smtClean="0">
                <a:sym typeface="Wingdings" pitchFamily="2" charset="2"/>
              </a:rPr>
              <a:t> Container and Component:</a:t>
            </a:r>
          </a:p>
          <a:p>
            <a:pPr lvl="1"/>
            <a:r>
              <a:rPr lang="en-IN" dirty="0">
                <a:solidFill>
                  <a:srgbClr val="0000FF"/>
                </a:solidFill>
              </a:rPr>
              <a:t>Container </a:t>
            </a:r>
            <a:r>
              <a:rPr lang="en-IN" dirty="0" err="1">
                <a:solidFill>
                  <a:srgbClr val="0000FF"/>
                </a:solidFill>
              </a:rPr>
              <a:t>getContainer</a:t>
            </a:r>
            <a:r>
              <a:rPr lang="en-IN" dirty="0">
                <a:solidFill>
                  <a:srgbClr val="0000FF"/>
                </a:solidFill>
              </a:rPr>
              <a:t>( </a:t>
            </a:r>
            <a:r>
              <a:rPr lang="en-IN" dirty="0" smtClean="0">
                <a:solidFill>
                  <a:srgbClr val="0000FF"/>
                </a:solidFill>
              </a:rPr>
              <a:t>); </a:t>
            </a:r>
            <a:r>
              <a:rPr lang="en-IN" dirty="0">
                <a:solidFill>
                  <a:srgbClr val="0000FF"/>
                </a:solidFill>
              </a:rPr>
              <a:t>Component </a:t>
            </a:r>
            <a:r>
              <a:rPr lang="en-IN" dirty="0" err="1">
                <a:solidFill>
                  <a:srgbClr val="0000FF"/>
                </a:solidFill>
              </a:rPr>
              <a:t>getChild</a:t>
            </a:r>
            <a:r>
              <a:rPr lang="en-IN" dirty="0">
                <a:solidFill>
                  <a:srgbClr val="0000FF"/>
                </a:solidFill>
              </a:rPr>
              <a:t>( )</a:t>
            </a:r>
          </a:p>
        </p:txBody>
      </p:sp>
    </p:spTree>
    <p:extLst>
      <p:ext uri="{BB962C8B-B14F-4D97-AF65-F5344CB8AC3E}">
        <p14:creationId xmlns:p14="http://schemas.microsoft.com/office/powerpoint/2010/main" val="51743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 smtClean="0"/>
              <a:t>e) </a:t>
            </a:r>
            <a:r>
              <a:rPr lang="en-IN" i="1" dirty="0"/>
              <a:t>The </a:t>
            </a:r>
            <a:r>
              <a:rPr lang="en-IN" i="1" dirty="0" err="1"/>
              <a:t>FocusEvent</a:t>
            </a:r>
            <a:r>
              <a:rPr lang="en-IN" i="1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G</a:t>
            </a:r>
            <a:r>
              <a:rPr lang="en-IN" sz="2400" dirty="0" smtClean="0"/>
              <a:t>enerated </a:t>
            </a:r>
            <a:r>
              <a:rPr lang="en-IN" sz="2400" dirty="0">
                <a:solidFill>
                  <a:srgbClr val="FF0000"/>
                </a:solidFill>
              </a:rPr>
              <a:t>when a component gains or loses input focus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Integer constants: FOCUS_GAINED </a:t>
            </a:r>
            <a:r>
              <a:rPr lang="en-IN" sz="2400" dirty="0"/>
              <a:t>and </a:t>
            </a:r>
            <a:r>
              <a:rPr lang="en-IN" sz="2400" dirty="0" smtClean="0"/>
              <a:t>FOCUS_LOST</a:t>
            </a:r>
          </a:p>
          <a:p>
            <a:r>
              <a:rPr lang="en-IN" sz="2400" dirty="0" smtClean="0"/>
              <a:t>3 constructors:</a:t>
            </a:r>
          </a:p>
          <a:p>
            <a:pPr lvl="1"/>
            <a:r>
              <a:rPr lang="en-IN" sz="2000" dirty="0" err="1">
                <a:solidFill>
                  <a:srgbClr val="0000FF"/>
                </a:solidFill>
              </a:rPr>
              <a:t>FocusEvent</a:t>
            </a:r>
            <a:r>
              <a:rPr lang="en-IN" sz="2000" dirty="0">
                <a:solidFill>
                  <a:srgbClr val="0000FF"/>
                </a:solidFill>
              </a:rPr>
              <a:t>(Component </a:t>
            </a:r>
            <a:r>
              <a:rPr lang="en-IN" sz="2000" i="1" dirty="0" err="1">
                <a:solidFill>
                  <a:srgbClr val="0000FF"/>
                </a:solidFill>
              </a:rPr>
              <a:t>src</a:t>
            </a:r>
            <a:r>
              <a:rPr lang="en-IN" sz="2000" dirty="0">
                <a:solidFill>
                  <a:srgbClr val="0000FF"/>
                </a:solidFill>
              </a:rPr>
              <a:t>, </a:t>
            </a:r>
            <a:r>
              <a:rPr lang="en-IN" sz="2000" dirty="0" err="1">
                <a:solidFill>
                  <a:srgbClr val="0000FF"/>
                </a:solidFill>
              </a:rPr>
              <a:t>int</a:t>
            </a:r>
            <a:r>
              <a:rPr lang="en-IN" sz="2000" dirty="0">
                <a:solidFill>
                  <a:srgbClr val="0000FF"/>
                </a:solidFill>
              </a:rPr>
              <a:t> </a:t>
            </a:r>
            <a:r>
              <a:rPr lang="en-IN" sz="2000" i="1" dirty="0">
                <a:solidFill>
                  <a:srgbClr val="0000FF"/>
                </a:solidFill>
              </a:rPr>
              <a:t>type</a:t>
            </a:r>
            <a:r>
              <a:rPr lang="en-IN" sz="2000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IN" sz="2000" dirty="0" err="1">
                <a:solidFill>
                  <a:srgbClr val="0000FF"/>
                </a:solidFill>
              </a:rPr>
              <a:t>FocusEvent</a:t>
            </a:r>
            <a:r>
              <a:rPr lang="en-IN" sz="2000" dirty="0">
                <a:solidFill>
                  <a:srgbClr val="0000FF"/>
                </a:solidFill>
              </a:rPr>
              <a:t>(Component </a:t>
            </a:r>
            <a:r>
              <a:rPr lang="en-IN" sz="2000" i="1" dirty="0" err="1">
                <a:solidFill>
                  <a:srgbClr val="0000FF"/>
                </a:solidFill>
              </a:rPr>
              <a:t>src</a:t>
            </a:r>
            <a:r>
              <a:rPr lang="en-IN" sz="2000" dirty="0">
                <a:solidFill>
                  <a:srgbClr val="0000FF"/>
                </a:solidFill>
              </a:rPr>
              <a:t>, </a:t>
            </a:r>
            <a:r>
              <a:rPr lang="en-IN" sz="2000" dirty="0" err="1">
                <a:solidFill>
                  <a:srgbClr val="0000FF"/>
                </a:solidFill>
              </a:rPr>
              <a:t>int</a:t>
            </a:r>
            <a:r>
              <a:rPr lang="en-IN" sz="2000" dirty="0">
                <a:solidFill>
                  <a:srgbClr val="0000FF"/>
                </a:solidFill>
              </a:rPr>
              <a:t> </a:t>
            </a:r>
            <a:r>
              <a:rPr lang="en-IN" sz="2000" i="1" dirty="0">
                <a:solidFill>
                  <a:srgbClr val="0000FF"/>
                </a:solidFill>
              </a:rPr>
              <a:t>type</a:t>
            </a:r>
            <a:r>
              <a:rPr lang="en-IN" sz="2000" dirty="0">
                <a:solidFill>
                  <a:srgbClr val="0000FF"/>
                </a:solidFill>
              </a:rPr>
              <a:t>, </a:t>
            </a:r>
            <a:r>
              <a:rPr lang="en-IN" sz="2000" dirty="0" err="1">
                <a:solidFill>
                  <a:srgbClr val="0000FF"/>
                </a:solidFill>
              </a:rPr>
              <a:t>boolean</a:t>
            </a:r>
            <a:r>
              <a:rPr lang="en-IN" sz="2000" dirty="0">
                <a:solidFill>
                  <a:srgbClr val="0000FF"/>
                </a:solidFill>
              </a:rPr>
              <a:t> </a:t>
            </a:r>
            <a:r>
              <a:rPr lang="en-IN" sz="2000" i="1" dirty="0" err="1">
                <a:solidFill>
                  <a:srgbClr val="0000FF"/>
                </a:solidFill>
              </a:rPr>
              <a:t>temporaryFlag</a:t>
            </a:r>
            <a:r>
              <a:rPr lang="en-IN" sz="2000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IN" sz="2000" dirty="0" err="1">
                <a:solidFill>
                  <a:srgbClr val="0000FF"/>
                </a:solidFill>
              </a:rPr>
              <a:t>FocusEvent</a:t>
            </a:r>
            <a:r>
              <a:rPr lang="en-IN" sz="2000" dirty="0">
                <a:solidFill>
                  <a:srgbClr val="0000FF"/>
                </a:solidFill>
              </a:rPr>
              <a:t>(Component </a:t>
            </a:r>
            <a:r>
              <a:rPr lang="en-IN" sz="2000" i="1" dirty="0" err="1">
                <a:solidFill>
                  <a:srgbClr val="0000FF"/>
                </a:solidFill>
              </a:rPr>
              <a:t>src</a:t>
            </a:r>
            <a:r>
              <a:rPr lang="en-IN" sz="2000" dirty="0">
                <a:solidFill>
                  <a:srgbClr val="0000FF"/>
                </a:solidFill>
              </a:rPr>
              <a:t>, </a:t>
            </a:r>
            <a:r>
              <a:rPr lang="en-IN" sz="2000" dirty="0" err="1">
                <a:solidFill>
                  <a:srgbClr val="0000FF"/>
                </a:solidFill>
              </a:rPr>
              <a:t>int</a:t>
            </a:r>
            <a:r>
              <a:rPr lang="en-IN" sz="2000" dirty="0">
                <a:solidFill>
                  <a:srgbClr val="0000FF"/>
                </a:solidFill>
              </a:rPr>
              <a:t> </a:t>
            </a:r>
            <a:r>
              <a:rPr lang="en-IN" sz="2000" i="1" dirty="0">
                <a:solidFill>
                  <a:srgbClr val="0000FF"/>
                </a:solidFill>
              </a:rPr>
              <a:t>type</a:t>
            </a:r>
            <a:r>
              <a:rPr lang="en-IN" sz="2000" dirty="0">
                <a:solidFill>
                  <a:srgbClr val="0000FF"/>
                </a:solidFill>
              </a:rPr>
              <a:t>, </a:t>
            </a:r>
            <a:r>
              <a:rPr lang="en-IN" sz="2000" dirty="0" err="1">
                <a:solidFill>
                  <a:srgbClr val="0000FF"/>
                </a:solidFill>
              </a:rPr>
              <a:t>boolean</a:t>
            </a:r>
            <a:r>
              <a:rPr lang="en-IN" sz="2000" dirty="0">
                <a:solidFill>
                  <a:srgbClr val="0000FF"/>
                </a:solidFill>
              </a:rPr>
              <a:t> </a:t>
            </a:r>
            <a:r>
              <a:rPr lang="en-IN" sz="2000" i="1" dirty="0" err="1">
                <a:solidFill>
                  <a:srgbClr val="0000FF"/>
                </a:solidFill>
              </a:rPr>
              <a:t>temporaryFlag</a:t>
            </a:r>
            <a:r>
              <a:rPr lang="en-IN" sz="2000" dirty="0">
                <a:solidFill>
                  <a:srgbClr val="0000FF"/>
                </a:solidFill>
              </a:rPr>
              <a:t>, Component </a:t>
            </a:r>
            <a:r>
              <a:rPr lang="en-IN" sz="2000" i="1" dirty="0">
                <a:solidFill>
                  <a:srgbClr val="0000FF"/>
                </a:solidFill>
              </a:rPr>
              <a:t>other</a:t>
            </a:r>
            <a:r>
              <a:rPr lang="en-IN" sz="2000" dirty="0" smtClean="0">
                <a:solidFill>
                  <a:srgbClr val="0000FF"/>
                </a:solidFill>
              </a:rPr>
              <a:t>)</a:t>
            </a:r>
          </a:p>
          <a:p>
            <a:pPr lvl="2"/>
            <a:r>
              <a:rPr lang="en-IN" sz="2000" i="1" dirty="0" err="1"/>
              <a:t>temporaryFlag</a:t>
            </a:r>
            <a:r>
              <a:rPr lang="en-IN" sz="2000" i="1" dirty="0"/>
              <a:t> </a:t>
            </a:r>
            <a:r>
              <a:rPr lang="en-IN" sz="2000" i="1" dirty="0" smtClean="0">
                <a:sym typeface="Wingdings" pitchFamily="2" charset="2"/>
              </a:rPr>
              <a:t> </a:t>
            </a:r>
            <a:r>
              <a:rPr lang="en-IN" sz="2000" dirty="0" smtClean="0"/>
              <a:t>is </a:t>
            </a:r>
            <a:r>
              <a:rPr lang="en-IN" sz="2000" dirty="0"/>
              <a:t>set to </a:t>
            </a:r>
            <a:r>
              <a:rPr lang="en-IN" sz="2000" b="1" dirty="0"/>
              <a:t>true </a:t>
            </a:r>
            <a:r>
              <a:rPr lang="en-IN" sz="2000" dirty="0"/>
              <a:t>if the focus event is </a:t>
            </a:r>
            <a:r>
              <a:rPr lang="en-IN" sz="2000" dirty="0" smtClean="0"/>
              <a:t>temporary</a:t>
            </a:r>
          </a:p>
          <a:p>
            <a:pPr lvl="2"/>
            <a:r>
              <a:rPr lang="en-IN" sz="2000" i="1" dirty="0" smtClean="0"/>
              <a:t>Other</a:t>
            </a:r>
            <a:r>
              <a:rPr lang="en-IN" sz="2000" dirty="0" smtClean="0"/>
              <a:t> </a:t>
            </a:r>
            <a:r>
              <a:rPr lang="en-IN" sz="2000" dirty="0" smtClean="0">
                <a:sym typeface="Wingdings" pitchFamily="2" charset="2"/>
              </a:rPr>
              <a:t> </a:t>
            </a:r>
            <a:r>
              <a:rPr lang="en-IN" sz="2000" dirty="0"/>
              <a:t>other component involved in the focus </a:t>
            </a:r>
            <a:r>
              <a:rPr lang="en-IN" sz="2000" dirty="0" smtClean="0"/>
              <a:t>change</a:t>
            </a:r>
          </a:p>
          <a:p>
            <a:r>
              <a:rPr lang="en-IN" sz="2400" dirty="0" smtClean="0"/>
              <a:t>Getting other component and temporary flag</a:t>
            </a:r>
          </a:p>
          <a:p>
            <a:pPr lvl="1"/>
            <a:r>
              <a:rPr lang="en-IN" sz="2000" dirty="0">
                <a:solidFill>
                  <a:srgbClr val="0000FF"/>
                </a:solidFill>
              </a:rPr>
              <a:t>Component </a:t>
            </a:r>
            <a:r>
              <a:rPr lang="en-IN" sz="2000" dirty="0" err="1">
                <a:solidFill>
                  <a:srgbClr val="0000FF"/>
                </a:solidFill>
              </a:rPr>
              <a:t>getOppositeComponent</a:t>
            </a:r>
            <a:r>
              <a:rPr lang="en-IN" sz="2000" dirty="0">
                <a:solidFill>
                  <a:srgbClr val="0000FF"/>
                </a:solidFill>
              </a:rPr>
              <a:t>( </a:t>
            </a:r>
            <a:r>
              <a:rPr lang="en-IN" sz="2000" dirty="0" smtClean="0">
                <a:solidFill>
                  <a:srgbClr val="0000FF"/>
                </a:solidFill>
              </a:rPr>
              <a:t>); </a:t>
            </a:r>
            <a:r>
              <a:rPr lang="en-IN" sz="2000" dirty="0" err="1">
                <a:solidFill>
                  <a:srgbClr val="0000FF"/>
                </a:solidFill>
              </a:rPr>
              <a:t>boolean</a:t>
            </a:r>
            <a:r>
              <a:rPr lang="en-IN" sz="2000" dirty="0">
                <a:solidFill>
                  <a:srgbClr val="0000FF"/>
                </a:solidFill>
              </a:rPr>
              <a:t> </a:t>
            </a:r>
            <a:r>
              <a:rPr lang="en-IN" sz="2000" dirty="0" err="1">
                <a:solidFill>
                  <a:srgbClr val="0000FF"/>
                </a:solidFill>
              </a:rPr>
              <a:t>isTemporary</a:t>
            </a:r>
            <a:r>
              <a:rPr lang="en-IN" sz="2000" dirty="0">
                <a:solidFill>
                  <a:srgbClr val="0000FF"/>
                </a:solidFill>
              </a:rPr>
              <a:t>( )</a:t>
            </a:r>
          </a:p>
        </p:txBody>
      </p:sp>
    </p:spTree>
    <p:extLst>
      <p:ext uri="{BB962C8B-B14F-4D97-AF65-F5344CB8AC3E}">
        <p14:creationId xmlns:p14="http://schemas.microsoft.com/office/powerpoint/2010/main" val="231148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The Delegation Event Model</a:t>
            </a:r>
          </a:p>
          <a:p>
            <a:r>
              <a:rPr lang="en-IN" sz="2800" dirty="0" smtClean="0">
                <a:solidFill>
                  <a:srgbClr val="FF0000"/>
                </a:solidFill>
              </a:rPr>
              <a:t>Event Classes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Sources of Events</a:t>
            </a:r>
          </a:p>
          <a:p>
            <a:r>
              <a:rPr lang="en-IN" sz="2800" dirty="0" smtClean="0">
                <a:solidFill>
                  <a:srgbClr val="FF0000"/>
                </a:solidFill>
              </a:rPr>
              <a:t>Event Listener Interfaces</a:t>
            </a:r>
          </a:p>
          <a:p>
            <a:r>
              <a:rPr lang="en-IN" dirty="0" smtClean="0"/>
              <a:t>Using the Delegation Event Model</a:t>
            </a:r>
          </a:p>
          <a:p>
            <a:r>
              <a:rPr lang="en-IN" sz="2800" dirty="0" smtClean="0"/>
              <a:t>Adapter Class</a:t>
            </a:r>
          </a:p>
          <a:p>
            <a:r>
              <a:rPr lang="en-IN" dirty="0" smtClean="0"/>
              <a:t>Inner Class</a:t>
            </a:r>
            <a:endParaRPr lang="en-IN" sz="2800" dirty="0" smtClean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0142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 smtClean="0"/>
              <a:t>f) </a:t>
            </a:r>
            <a:r>
              <a:rPr lang="en-IN" i="1" dirty="0"/>
              <a:t>The </a:t>
            </a:r>
            <a:r>
              <a:rPr lang="en-IN" i="1" dirty="0" err="1"/>
              <a:t>InputEvent</a:t>
            </a:r>
            <a:r>
              <a:rPr lang="en-IN" i="1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It’s a </a:t>
            </a:r>
            <a:r>
              <a:rPr lang="en-IN" sz="2400" dirty="0" smtClean="0">
                <a:solidFill>
                  <a:srgbClr val="FF0000"/>
                </a:solidFill>
              </a:rPr>
              <a:t>abstract class</a:t>
            </a:r>
            <a:r>
              <a:rPr lang="en-IN" sz="2400" dirty="0" smtClean="0"/>
              <a:t>; </a:t>
            </a:r>
            <a:r>
              <a:rPr lang="en-IN" sz="2400" dirty="0"/>
              <a:t>subclass of </a:t>
            </a:r>
            <a:r>
              <a:rPr lang="en-IN" sz="2400" b="1" dirty="0" err="1"/>
              <a:t>ComponentEvent</a:t>
            </a:r>
            <a:r>
              <a:rPr lang="en-IN" sz="2400" b="1" dirty="0"/>
              <a:t> </a:t>
            </a:r>
            <a:r>
              <a:rPr lang="en-IN" sz="2400" dirty="0"/>
              <a:t>and is the superclass </a:t>
            </a:r>
            <a:r>
              <a:rPr lang="en-IN" sz="2400" dirty="0" smtClean="0"/>
              <a:t>for component </a:t>
            </a:r>
            <a:r>
              <a:rPr lang="en-IN" sz="2400" dirty="0"/>
              <a:t>input </a:t>
            </a:r>
            <a:r>
              <a:rPr lang="en-IN" sz="2400" dirty="0" smtClean="0"/>
              <a:t>events such as:</a:t>
            </a:r>
          </a:p>
          <a:p>
            <a:pPr lvl="1"/>
            <a:r>
              <a:rPr lang="en-IN" sz="2000" b="1" dirty="0" err="1">
                <a:solidFill>
                  <a:srgbClr val="FF0000"/>
                </a:solidFill>
              </a:rPr>
              <a:t>KeyEvent</a:t>
            </a:r>
            <a:r>
              <a:rPr lang="en-IN" sz="2000" b="1" dirty="0">
                <a:solidFill>
                  <a:srgbClr val="FF0000"/>
                </a:solidFill>
              </a:rPr>
              <a:t> </a:t>
            </a:r>
            <a:r>
              <a:rPr lang="en-IN" sz="2000" dirty="0">
                <a:solidFill>
                  <a:srgbClr val="FF0000"/>
                </a:solidFill>
              </a:rPr>
              <a:t>and </a:t>
            </a:r>
            <a:r>
              <a:rPr lang="en-IN" sz="2000" b="1" dirty="0" err="1" smtClean="0">
                <a:solidFill>
                  <a:srgbClr val="FF0000"/>
                </a:solidFill>
              </a:rPr>
              <a:t>MouseEvent</a:t>
            </a:r>
            <a:endParaRPr lang="en-IN" sz="2000" b="1" dirty="0" smtClean="0">
              <a:solidFill>
                <a:srgbClr val="FF0000"/>
              </a:solidFill>
            </a:endParaRPr>
          </a:p>
          <a:p>
            <a:r>
              <a:rPr lang="en-IN" sz="2400" b="1" dirty="0" err="1" smtClean="0"/>
              <a:t>InputEvent</a:t>
            </a:r>
            <a:r>
              <a:rPr lang="en-IN" sz="2400" dirty="0" smtClean="0"/>
              <a:t> defines the following integer constants:</a:t>
            </a:r>
          </a:p>
          <a:p>
            <a:endParaRPr lang="en-IN" sz="2400" dirty="0"/>
          </a:p>
          <a:p>
            <a:endParaRPr lang="en-IN" sz="24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2400" dirty="0" smtClean="0"/>
              <a:t>To resolve the conflict between keyboard and mouse events, the following constants are also supported:</a:t>
            </a:r>
            <a:endParaRPr lang="en-IN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3200400"/>
            <a:ext cx="8523767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78" y="5105400"/>
            <a:ext cx="8870022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492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Methods used </a:t>
            </a:r>
            <a:r>
              <a:rPr lang="en-IN" sz="2400" dirty="0"/>
              <a:t>t</a:t>
            </a:r>
            <a:r>
              <a:rPr lang="en-IN" sz="2400" dirty="0" smtClean="0"/>
              <a:t>o </a:t>
            </a:r>
            <a:r>
              <a:rPr lang="en-IN" sz="2400" dirty="0"/>
              <a:t>test if a modifier was pressed at the time an event is generated</a:t>
            </a:r>
            <a:r>
              <a:rPr lang="en-IN" sz="2400" dirty="0" smtClean="0"/>
              <a:t>:</a:t>
            </a:r>
          </a:p>
          <a:p>
            <a:pPr lvl="1"/>
            <a:r>
              <a:rPr lang="en-IN" sz="2000" dirty="0" err="1">
                <a:solidFill>
                  <a:srgbClr val="0000FF"/>
                </a:solidFill>
              </a:rPr>
              <a:t>boolean</a:t>
            </a:r>
            <a:r>
              <a:rPr lang="en-IN" sz="2000" dirty="0">
                <a:solidFill>
                  <a:srgbClr val="0000FF"/>
                </a:solidFill>
              </a:rPr>
              <a:t> </a:t>
            </a:r>
            <a:r>
              <a:rPr lang="en-IN" sz="2000" dirty="0" err="1">
                <a:solidFill>
                  <a:srgbClr val="0000FF"/>
                </a:solidFill>
              </a:rPr>
              <a:t>isAltDown</a:t>
            </a:r>
            <a:r>
              <a:rPr lang="en-IN" sz="2000" dirty="0">
                <a:solidFill>
                  <a:srgbClr val="0000FF"/>
                </a:solidFill>
              </a:rPr>
              <a:t>( )</a:t>
            </a:r>
          </a:p>
          <a:p>
            <a:pPr lvl="1"/>
            <a:r>
              <a:rPr lang="en-IN" sz="2000" dirty="0" err="1">
                <a:solidFill>
                  <a:srgbClr val="0000FF"/>
                </a:solidFill>
              </a:rPr>
              <a:t>boolean</a:t>
            </a:r>
            <a:r>
              <a:rPr lang="en-IN" sz="2000" dirty="0">
                <a:solidFill>
                  <a:srgbClr val="0000FF"/>
                </a:solidFill>
              </a:rPr>
              <a:t> </a:t>
            </a:r>
            <a:r>
              <a:rPr lang="en-IN" sz="2000" dirty="0" err="1">
                <a:solidFill>
                  <a:srgbClr val="0000FF"/>
                </a:solidFill>
              </a:rPr>
              <a:t>isAltGraphDown</a:t>
            </a:r>
            <a:r>
              <a:rPr lang="en-IN" sz="2000" dirty="0">
                <a:solidFill>
                  <a:srgbClr val="0000FF"/>
                </a:solidFill>
              </a:rPr>
              <a:t>( )</a:t>
            </a:r>
          </a:p>
          <a:p>
            <a:pPr lvl="1"/>
            <a:r>
              <a:rPr lang="en-IN" sz="2000" dirty="0" err="1">
                <a:solidFill>
                  <a:srgbClr val="0000FF"/>
                </a:solidFill>
              </a:rPr>
              <a:t>boolean</a:t>
            </a:r>
            <a:r>
              <a:rPr lang="en-IN" sz="2000" dirty="0">
                <a:solidFill>
                  <a:srgbClr val="0000FF"/>
                </a:solidFill>
              </a:rPr>
              <a:t> </a:t>
            </a:r>
            <a:r>
              <a:rPr lang="en-IN" sz="2000" dirty="0" err="1">
                <a:solidFill>
                  <a:srgbClr val="0000FF"/>
                </a:solidFill>
              </a:rPr>
              <a:t>isControlDown</a:t>
            </a:r>
            <a:r>
              <a:rPr lang="en-IN" sz="2000" dirty="0">
                <a:solidFill>
                  <a:srgbClr val="0000FF"/>
                </a:solidFill>
              </a:rPr>
              <a:t>( )</a:t>
            </a:r>
          </a:p>
          <a:p>
            <a:pPr lvl="1"/>
            <a:r>
              <a:rPr lang="en-IN" sz="2000" dirty="0" err="1">
                <a:solidFill>
                  <a:srgbClr val="0000FF"/>
                </a:solidFill>
              </a:rPr>
              <a:t>boolean</a:t>
            </a:r>
            <a:r>
              <a:rPr lang="en-IN" sz="2000" dirty="0">
                <a:solidFill>
                  <a:srgbClr val="0000FF"/>
                </a:solidFill>
              </a:rPr>
              <a:t> </a:t>
            </a:r>
            <a:r>
              <a:rPr lang="en-IN" sz="2000" dirty="0" err="1">
                <a:solidFill>
                  <a:srgbClr val="0000FF"/>
                </a:solidFill>
              </a:rPr>
              <a:t>isMetaDown</a:t>
            </a:r>
            <a:r>
              <a:rPr lang="en-IN" sz="2000" dirty="0">
                <a:solidFill>
                  <a:srgbClr val="0000FF"/>
                </a:solidFill>
              </a:rPr>
              <a:t>( )</a:t>
            </a:r>
          </a:p>
          <a:p>
            <a:pPr lvl="1"/>
            <a:r>
              <a:rPr lang="en-IN" sz="2000" dirty="0" err="1">
                <a:solidFill>
                  <a:srgbClr val="0000FF"/>
                </a:solidFill>
              </a:rPr>
              <a:t>boolean</a:t>
            </a:r>
            <a:r>
              <a:rPr lang="en-IN" sz="2000" dirty="0">
                <a:solidFill>
                  <a:srgbClr val="0000FF"/>
                </a:solidFill>
              </a:rPr>
              <a:t> </a:t>
            </a:r>
            <a:r>
              <a:rPr lang="en-IN" sz="2000" dirty="0" err="1">
                <a:solidFill>
                  <a:srgbClr val="0000FF"/>
                </a:solidFill>
              </a:rPr>
              <a:t>isShiftDown</a:t>
            </a:r>
            <a:r>
              <a:rPr lang="en-IN" sz="2000" dirty="0">
                <a:solidFill>
                  <a:srgbClr val="0000FF"/>
                </a:solidFill>
              </a:rPr>
              <a:t>( </a:t>
            </a:r>
            <a:r>
              <a:rPr lang="en-IN" sz="2000" dirty="0" smtClean="0">
                <a:solidFill>
                  <a:srgbClr val="0000FF"/>
                </a:solidFill>
              </a:rPr>
              <a:t>)	</a:t>
            </a:r>
          </a:p>
          <a:p>
            <a:r>
              <a:rPr lang="en-IN" sz="2400" dirty="0" err="1">
                <a:solidFill>
                  <a:srgbClr val="0000FF"/>
                </a:solidFill>
              </a:rPr>
              <a:t>int</a:t>
            </a:r>
            <a:r>
              <a:rPr lang="en-IN" sz="2400" dirty="0">
                <a:solidFill>
                  <a:srgbClr val="0000FF"/>
                </a:solidFill>
              </a:rPr>
              <a:t> </a:t>
            </a:r>
            <a:r>
              <a:rPr lang="en-IN" sz="2400" dirty="0" err="1">
                <a:solidFill>
                  <a:srgbClr val="0000FF"/>
                </a:solidFill>
              </a:rPr>
              <a:t>getModifiers</a:t>
            </a:r>
            <a:r>
              <a:rPr lang="en-IN" sz="2400" dirty="0">
                <a:solidFill>
                  <a:srgbClr val="0000FF"/>
                </a:solidFill>
              </a:rPr>
              <a:t>( </a:t>
            </a:r>
            <a:r>
              <a:rPr lang="en-IN" sz="2400" dirty="0" smtClean="0">
                <a:solidFill>
                  <a:srgbClr val="0000FF"/>
                </a:solidFill>
              </a:rPr>
              <a:t>) </a:t>
            </a:r>
            <a:r>
              <a:rPr lang="en-IN" sz="2400" dirty="0" smtClean="0"/>
              <a:t>– Used to </a:t>
            </a:r>
            <a:r>
              <a:rPr lang="en-IN" sz="2400" dirty="0"/>
              <a:t>obtain a value that contains all of the original modifier </a:t>
            </a:r>
            <a:r>
              <a:rPr lang="en-IN" sz="2400" dirty="0" smtClean="0"/>
              <a:t>flags</a:t>
            </a:r>
          </a:p>
          <a:p>
            <a:r>
              <a:rPr lang="en-IN" sz="2400" dirty="0" err="1">
                <a:solidFill>
                  <a:srgbClr val="0000FF"/>
                </a:solidFill>
              </a:rPr>
              <a:t>int</a:t>
            </a:r>
            <a:r>
              <a:rPr lang="en-IN" sz="2400" dirty="0">
                <a:solidFill>
                  <a:srgbClr val="0000FF"/>
                </a:solidFill>
              </a:rPr>
              <a:t> </a:t>
            </a:r>
            <a:r>
              <a:rPr lang="en-IN" sz="2400" dirty="0" err="1">
                <a:solidFill>
                  <a:srgbClr val="0000FF"/>
                </a:solidFill>
              </a:rPr>
              <a:t>getModifiersEx</a:t>
            </a:r>
            <a:r>
              <a:rPr lang="en-IN" sz="2400" dirty="0">
                <a:solidFill>
                  <a:srgbClr val="0000FF"/>
                </a:solidFill>
              </a:rPr>
              <a:t>( </a:t>
            </a:r>
            <a:r>
              <a:rPr lang="en-IN" sz="2400" dirty="0" smtClean="0">
                <a:solidFill>
                  <a:srgbClr val="0000FF"/>
                </a:solidFill>
              </a:rPr>
              <a:t>) </a:t>
            </a:r>
            <a:r>
              <a:rPr lang="en-IN" sz="2400" dirty="0" smtClean="0"/>
              <a:t>– Used to </a:t>
            </a:r>
            <a:r>
              <a:rPr lang="en-IN" sz="2400" dirty="0"/>
              <a:t>obtain the extended modifiers</a:t>
            </a:r>
          </a:p>
        </p:txBody>
      </p:sp>
    </p:spTree>
    <p:extLst>
      <p:ext uri="{BB962C8B-B14F-4D97-AF65-F5344CB8AC3E}">
        <p14:creationId xmlns:p14="http://schemas.microsoft.com/office/powerpoint/2010/main" val="2568359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 smtClean="0"/>
              <a:t>g) </a:t>
            </a:r>
            <a:r>
              <a:rPr lang="en-IN" i="1" dirty="0"/>
              <a:t>The </a:t>
            </a:r>
            <a:r>
              <a:rPr lang="en-IN" i="1" dirty="0" err="1"/>
              <a:t>ItemEvent</a:t>
            </a:r>
            <a:r>
              <a:rPr lang="en-IN" i="1" dirty="0"/>
              <a:t> Class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G</a:t>
            </a:r>
            <a:r>
              <a:rPr lang="en-IN" dirty="0" smtClean="0"/>
              <a:t>enerated </a:t>
            </a:r>
            <a:r>
              <a:rPr lang="en-IN" dirty="0"/>
              <a:t>when </a:t>
            </a:r>
            <a:endParaRPr lang="en-IN" dirty="0" smtClean="0"/>
          </a:p>
          <a:p>
            <a:pPr lvl="1"/>
            <a:r>
              <a:rPr lang="en-IN" dirty="0" smtClean="0"/>
              <a:t>a </a:t>
            </a:r>
            <a:r>
              <a:rPr lang="en-IN" dirty="0">
                <a:solidFill>
                  <a:srgbClr val="FF0000"/>
                </a:solidFill>
              </a:rPr>
              <a:t>check box or a list item </a:t>
            </a:r>
            <a:r>
              <a:rPr lang="en-IN" dirty="0"/>
              <a:t>is clicked or </a:t>
            </a:r>
            <a:endParaRPr lang="en-IN" dirty="0" smtClean="0"/>
          </a:p>
          <a:p>
            <a:pPr lvl="1"/>
            <a:r>
              <a:rPr lang="en-IN" dirty="0" smtClean="0"/>
              <a:t>a </a:t>
            </a:r>
            <a:r>
              <a:rPr lang="en-IN" dirty="0">
                <a:solidFill>
                  <a:srgbClr val="FF0000"/>
                </a:solidFill>
              </a:rPr>
              <a:t>checkable </a:t>
            </a:r>
            <a:r>
              <a:rPr lang="en-IN" dirty="0" smtClean="0">
                <a:solidFill>
                  <a:srgbClr val="FF0000"/>
                </a:solidFill>
              </a:rPr>
              <a:t>menu item</a:t>
            </a:r>
            <a:r>
              <a:rPr lang="en-IN" dirty="0" smtClean="0"/>
              <a:t> </a:t>
            </a:r>
            <a:r>
              <a:rPr lang="en-IN" dirty="0"/>
              <a:t>is selected or </a:t>
            </a:r>
            <a:r>
              <a:rPr lang="en-IN" dirty="0" smtClean="0"/>
              <a:t>deselected</a:t>
            </a:r>
          </a:p>
          <a:p>
            <a:r>
              <a:rPr lang="en-IN" dirty="0" smtClean="0"/>
              <a:t>Three integer constants: SELECTED, DESELECTED and ITEM_STATE_CHANGED</a:t>
            </a:r>
          </a:p>
          <a:p>
            <a:r>
              <a:rPr lang="en-IN" dirty="0" smtClean="0"/>
              <a:t>Constructor: </a:t>
            </a:r>
          </a:p>
          <a:p>
            <a:pPr lvl="1"/>
            <a:r>
              <a:rPr lang="en-IN" dirty="0" err="1">
                <a:solidFill>
                  <a:srgbClr val="0000FF"/>
                </a:solidFill>
              </a:rPr>
              <a:t>ItemEvent</a:t>
            </a:r>
            <a:r>
              <a:rPr lang="en-IN" dirty="0">
                <a:solidFill>
                  <a:srgbClr val="0000FF"/>
                </a:solidFill>
              </a:rPr>
              <a:t>(</a:t>
            </a:r>
            <a:r>
              <a:rPr lang="en-IN" dirty="0" err="1">
                <a:solidFill>
                  <a:srgbClr val="0000FF"/>
                </a:solidFill>
              </a:rPr>
              <a:t>ItemSelectable</a:t>
            </a:r>
            <a:r>
              <a:rPr lang="en-IN" dirty="0">
                <a:solidFill>
                  <a:srgbClr val="0000FF"/>
                </a:solidFill>
              </a:rPr>
              <a:t> </a:t>
            </a:r>
            <a:r>
              <a:rPr lang="en-IN" i="1" dirty="0" err="1">
                <a:solidFill>
                  <a:srgbClr val="0000FF"/>
                </a:solidFill>
              </a:rPr>
              <a:t>src</a:t>
            </a:r>
            <a:r>
              <a:rPr lang="en-IN" dirty="0">
                <a:solidFill>
                  <a:srgbClr val="0000FF"/>
                </a:solidFill>
              </a:rPr>
              <a:t>, </a:t>
            </a:r>
            <a:r>
              <a:rPr lang="en-IN" dirty="0" err="1">
                <a:solidFill>
                  <a:srgbClr val="0000FF"/>
                </a:solidFill>
              </a:rPr>
              <a:t>int</a:t>
            </a:r>
            <a:r>
              <a:rPr lang="en-IN" dirty="0">
                <a:solidFill>
                  <a:srgbClr val="0000FF"/>
                </a:solidFill>
              </a:rPr>
              <a:t> </a:t>
            </a:r>
            <a:r>
              <a:rPr lang="en-IN" i="1" dirty="0">
                <a:solidFill>
                  <a:srgbClr val="0000FF"/>
                </a:solidFill>
              </a:rPr>
              <a:t>type</a:t>
            </a:r>
            <a:r>
              <a:rPr lang="en-IN" dirty="0">
                <a:solidFill>
                  <a:srgbClr val="0000FF"/>
                </a:solidFill>
              </a:rPr>
              <a:t>, Object </a:t>
            </a:r>
            <a:r>
              <a:rPr lang="en-IN" i="1" dirty="0">
                <a:solidFill>
                  <a:srgbClr val="0000FF"/>
                </a:solidFill>
              </a:rPr>
              <a:t>entry</a:t>
            </a:r>
            <a:r>
              <a:rPr lang="en-IN" dirty="0">
                <a:solidFill>
                  <a:srgbClr val="0000FF"/>
                </a:solidFill>
              </a:rPr>
              <a:t>, </a:t>
            </a:r>
            <a:r>
              <a:rPr lang="en-IN" dirty="0" err="1">
                <a:solidFill>
                  <a:srgbClr val="0000FF"/>
                </a:solidFill>
              </a:rPr>
              <a:t>int</a:t>
            </a:r>
            <a:r>
              <a:rPr lang="en-IN" dirty="0">
                <a:solidFill>
                  <a:srgbClr val="0000FF"/>
                </a:solidFill>
              </a:rPr>
              <a:t> </a:t>
            </a:r>
            <a:r>
              <a:rPr lang="en-IN" i="1" dirty="0">
                <a:solidFill>
                  <a:srgbClr val="0000FF"/>
                </a:solidFill>
              </a:rPr>
              <a:t>state</a:t>
            </a:r>
            <a:r>
              <a:rPr lang="en-IN" dirty="0" smtClean="0">
                <a:solidFill>
                  <a:srgbClr val="0000FF"/>
                </a:solidFill>
              </a:rPr>
              <a:t>)</a:t>
            </a:r>
          </a:p>
          <a:p>
            <a:pPr lvl="2"/>
            <a:r>
              <a:rPr lang="en-IN" sz="2200" dirty="0" err="1" smtClean="0"/>
              <a:t>Src</a:t>
            </a:r>
            <a:r>
              <a:rPr lang="en-IN" sz="2200" dirty="0" smtClean="0">
                <a:sym typeface="Wingdings" pitchFamily="2" charset="2"/>
              </a:rPr>
              <a:t> source (</a:t>
            </a:r>
            <a:r>
              <a:rPr lang="en-IN" sz="2200" dirty="0"/>
              <a:t>list or choice </a:t>
            </a:r>
            <a:r>
              <a:rPr lang="en-IN" sz="2200" dirty="0" smtClean="0"/>
              <a:t>element); entry</a:t>
            </a:r>
            <a:r>
              <a:rPr lang="en-IN" sz="2200" dirty="0" smtClean="0">
                <a:sym typeface="Wingdings" pitchFamily="2" charset="2"/>
              </a:rPr>
              <a:t> the specific item that generated the item event; state  current state of item </a:t>
            </a:r>
            <a:r>
              <a:rPr lang="en-IN" sz="2200" dirty="0" smtClean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4577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The above entries are obtained using:</a:t>
            </a:r>
          </a:p>
          <a:p>
            <a:r>
              <a:rPr lang="en-IN" dirty="0">
                <a:solidFill>
                  <a:srgbClr val="0000FF"/>
                </a:solidFill>
              </a:rPr>
              <a:t>Object </a:t>
            </a:r>
            <a:r>
              <a:rPr lang="en-IN" dirty="0" err="1">
                <a:solidFill>
                  <a:srgbClr val="0000FF"/>
                </a:solidFill>
              </a:rPr>
              <a:t>getItem</a:t>
            </a:r>
            <a:r>
              <a:rPr lang="en-IN" dirty="0">
                <a:solidFill>
                  <a:srgbClr val="0000FF"/>
                </a:solidFill>
              </a:rPr>
              <a:t>( </a:t>
            </a:r>
            <a:r>
              <a:rPr lang="en-IN" dirty="0" smtClean="0">
                <a:solidFill>
                  <a:srgbClr val="0000FF"/>
                </a:solidFill>
              </a:rPr>
              <a:t>)</a:t>
            </a:r>
          </a:p>
          <a:p>
            <a:r>
              <a:rPr lang="en-IN" dirty="0" err="1">
                <a:solidFill>
                  <a:srgbClr val="0000FF"/>
                </a:solidFill>
              </a:rPr>
              <a:t>ItemSelectable</a:t>
            </a:r>
            <a:r>
              <a:rPr lang="en-IN" dirty="0">
                <a:solidFill>
                  <a:srgbClr val="0000FF"/>
                </a:solidFill>
              </a:rPr>
              <a:t> </a:t>
            </a:r>
            <a:r>
              <a:rPr lang="en-IN" dirty="0" err="1">
                <a:solidFill>
                  <a:srgbClr val="0000FF"/>
                </a:solidFill>
              </a:rPr>
              <a:t>getItemSelectable</a:t>
            </a:r>
            <a:r>
              <a:rPr lang="en-IN" dirty="0">
                <a:solidFill>
                  <a:srgbClr val="0000FF"/>
                </a:solidFill>
              </a:rPr>
              <a:t>( </a:t>
            </a:r>
            <a:r>
              <a:rPr lang="en-IN" dirty="0" smtClean="0">
                <a:solidFill>
                  <a:srgbClr val="0000FF"/>
                </a:solidFill>
              </a:rPr>
              <a:t>)</a:t>
            </a:r>
          </a:p>
          <a:p>
            <a:r>
              <a:rPr lang="en-IN" dirty="0" err="1">
                <a:solidFill>
                  <a:srgbClr val="0000FF"/>
                </a:solidFill>
              </a:rPr>
              <a:t>int</a:t>
            </a:r>
            <a:r>
              <a:rPr lang="en-IN" dirty="0">
                <a:solidFill>
                  <a:srgbClr val="0000FF"/>
                </a:solidFill>
              </a:rPr>
              <a:t> </a:t>
            </a:r>
            <a:r>
              <a:rPr lang="en-IN" dirty="0" err="1">
                <a:solidFill>
                  <a:srgbClr val="0000FF"/>
                </a:solidFill>
              </a:rPr>
              <a:t>getStateChange</a:t>
            </a:r>
            <a:r>
              <a:rPr lang="en-IN" dirty="0">
                <a:solidFill>
                  <a:srgbClr val="0000FF"/>
                </a:solidFill>
              </a:rPr>
              <a:t>( </a:t>
            </a:r>
            <a:r>
              <a:rPr lang="en-IN" dirty="0" smtClean="0">
                <a:solidFill>
                  <a:srgbClr val="0000FF"/>
                </a:solidFill>
              </a:rPr>
              <a:t>) </a:t>
            </a:r>
            <a:endParaRPr lang="en-IN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12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 smtClean="0"/>
              <a:t>h) </a:t>
            </a:r>
            <a:r>
              <a:rPr lang="en-IN" i="1" dirty="0"/>
              <a:t>The </a:t>
            </a:r>
            <a:r>
              <a:rPr lang="en-IN" i="1" dirty="0" err="1"/>
              <a:t>KeyEvent</a:t>
            </a:r>
            <a:r>
              <a:rPr lang="en-IN" i="1" dirty="0"/>
              <a:t> Class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G</a:t>
            </a:r>
            <a:r>
              <a:rPr lang="en-IN" sz="2400" dirty="0"/>
              <a:t>enerated </a:t>
            </a:r>
            <a:r>
              <a:rPr lang="en-IN" sz="2400" dirty="0">
                <a:solidFill>
                  <a:srgbClr val="FF0000"/>
                </a:solidFill>
              </a:rPr>
              <a:t>when keyboard input </a:t>
            </a:r>
            <a:r>
              <a:rPr lang="en-IN" sz="2400" dirty="0" smtClean="0">
                <a:solidFill>
                  <a:srgbClr val="FF0000"/>
                </a:solidFill>
              </a:rPr>
              <a:t>occurs</a:t>
            </a:r>
          </a:p>
          <a:p>
            <a:r>
              <a:rPr lang="en-IN" sz="2400" dirty="0" smtClean="0"/>
              <a:t>3 types of events and integer constants: </a:t>
            </a:r>
            <a:r>
              <a:rPr lang="en-IN" sz="2400" dirty="0">
                <a:solidFill>
                  <a:srgbClr val="FF0000"/>
                </a:solidFill>
              </a:rPr>
              <a:t>KEY_PRESSED, KEY_RELEASED, </a:t>
            </a:r>
            <a:r>
              <a:rPr lang="en-IN" sz="2400" dirty="0" smtClean="0">
                <a:solidFill>
                  <a:srgbClr val="FF0000"/>
                </a:solidFill>
              </a:rPr>
              <a:t>and KEY_TYPED</a:t>
            </a:r>
          </a:p>
          <a:p>
            <a:r>
              <a:rPr lang="en-IN" sz="2400" dirty="0" smtClean="0"/>
              <a:t>KEY_TYPED - </a:t>
            </a:r>
            <a:r>
              <a:rPr lang="en-IN" sz="2400" dirty="0"/>
              <a:t>occurs only when a character is </a:t>
            </a:r>
            <a:r>
              <a:rPr lang="en-IN" sz="2400" dirty="0" smtClean="0"/>
              <a:t>generated (not for shift, ctrl, alt buttons)</a:t>
            </a:r>
          </a:p>
          <a:p>
            <a:r>
              <a:rPr lang="en-IN" sz="2400" dirty="0" smtClean="0"/>
              <a:t>Other integer constants: </a:t>
            </a:r>
            <a:r>
              <a:rPr lang="en-IN" sz="2400" dirty="0" smtClean="0">
                <a:solidFill>
                  <a:srgbClr val="FF0000"/>
                </a:solidFill>
              </a:rPr>
              <a:t>VK_0 – VK_9 and VK_A – VK_Z </a:t>
            </a:r>
          </a:p>
          <a:p>
            <a:endParaRPr lang="en-IN" sz="2400" dirty="0"/>
          </a:p>
          <a:p>
            <a:endParaRPr lang="en-IN" sz="2400" dirty="0" smtClean="0"/>
          </a:p>
          <a:p>
            <a:pPr lvl="1"/>
            <a:r>
              <a:rPr lang="en-IN" sz="2000" dirty="0" smtClean="0">
                <a:solidFill>
                  <a:srgbClr val="FF0000"/>
                </a:solidFill>
              </a:rPr>
              <a:t>VK – Virtual Key codes </a:t>
            </a:r>
            <a:r>
              <a:rPr lang="en-IN" sz="2000" dirty="0" smtClean="0"/>
              <a:t>(ASCII equivalents)</a:t>
            </a:r>
            <a:endParaRPr lang="en-IN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84" y="4419600"/>
            <a:ext cx="8470135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69915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Constructor:</a:t>
            </a:r>
          </a:p>
          <a:p>
            <a:pPr lvl="1">
              <a:buNone/>
            </a:pPr>
            <a:r>
              <a:rPr lang="en-IN" dirty="0" err="1" smtClean="0">
                <a:solidFill>
                  <a:srgbClr val="0000FF"/>
                </a:solidFill>
              </a:rPr>
              <a:t>KeyEvent</a:t>
            </a:r>
            <a:r>
              <a:rPr lang="en-IN" dirty="0" smtClean="0">
                <a:solidFill>
                  <a:srgbClr val="0000FF"/>
                </a:solidFill>
              </a:rPr>
              <a:t>(Component </a:t>
            </a:r>
            <a:r>
              <a:rPr lang="en-IN" i="1" dirty="0" err="1" smtClean="0">
                <a:solidFill>
                  <a:srgbClr val="0000FF"/>
                </a:solidFill>
              </a:rPr>
              <a:t>src</a:t>
            </a:r>
            <a:r>
              <a:rPr lang="en-IN" i="1" dirty="0" smtClean="0">
                <a:solidFill>
                  <a:srgbClr val="0000FF"/>
                </a:solidFill>
              </a:rPr>
              <a:t>, </a:t>
            </a:r>
            <a:r>
              <a:rPr lang="en-IN" i="1" dirty="0" err="1" smtClean="0">
                <a:solidFill>
                  <a:srgbClr val="0000FF"/>
                </a:solidFill>
              </a:rPr>
              <a:t>int</a:t>
            </a:r>
            <a:r>
              <a:rPr lang="en-IN" i="1" dirty="0" smtClean="0">
                <a:solidFill>
                  <a:srgbClr val="0000FF"/>
                </a:solidFill>
              </a:rPr>
              <a:t> type, long when, </a:t>
            </a:r>
            <a:r>
              <a:rPr lang="en-IN" i="1" dirty="0" err="1" smtClean="0">
                <a:solidFill>
                  <a:srgbClr val="0000FF"/>
                </a:solidFill>
              </a:rPr>
              <a:t>int</a:t>
            </a:r>
            <a:r>
              <a:rPr lang="en-IN" i="1" dirty="0" smtClean="0">
                <a:solidFill>
                  <a:srgbClr val="0000FF"/>
                </a:solidFill>
              </a:rPr>
              <a:t> modifiers, </a:t>
            </a:r>
            <a:r>
              <a:rPr lang="en-IN" i="1" dirty="0" err="1" smtClean="0">
                <a:solidFill>
                  <a:srgbClr val="0000FF"/>
                </a:solidFill>
              </a:rPr>
              <a:t>int</a:t>
            </a:r>
            <a:r>
              <a:rPr lang="en-IN" i="1" dirty="0" smtClean="0">
                <a:solidFill>
                  <a:srgbClr val="0000FF"/>
                </a:solidFill>
              </a:rPr>
              <a:t> code, char </a:t>
            </a:r>
            <a:r>
              <a:rPr lang="en-IN" i="1" dirty="0" err="1" smtClean="0">
                <a:solidFill>
                  <a:srgbClr val="0000FF"/>
                </a:solidFill>
              </a:rPr>
              <a:t>ch</a:t>
            </a:r>
            <a:r>
              <a:rPr lang="en-IN" i="1" dirty="0" smtClean="0">
                <a:solidFill>
                  <a:srgbClr val="0000FF"/>
                </a:solidFill>
              </a:rPr>
              <a:t>)</a:t>
            </a:r>
          </a:p>
          <a:p>
            <a:pPr lvl="2"/>
            <a:r>
              <a:rPr lang="en-IN" dirty="0" smtClean="0"/>
              <a:t>Code </a:t>
            </a:r>
            <a:r>
              <a:rPr lang="en-IN" dirty="0" smtClean="0">
                <a:sym typeface="Wingdings" pitchFamily="2" charset="2"/>
              </a:rPr>
              <a:t> VK codes/ </a:t>
            </a:r>
            <a:r>
              <a:rPr lang="en-IN" b="1" dirty="0" smtClean="0"/>
              <a:t>VK_UNDEFINED </a:t>
            </a:r>
            <a:r>
              <a:rPr lang="en-IN" dirty="0" smtClean="0"/>
              <a:t>(for shift/alt keys)</a:t>
            </a:r>
            <a:endParaRPr lang="en-IN" dirty="0" smtClean="0">
              <a:sym typeface="Wingdings" pitchFamily="2" charset="2"/>
            </a:endParaRPr>
          </a:p>
          <a:p>
            <a:pPr lvl="2"/>
            <a:r>
              <a:rPr lang="en-IN" dirty="0" smtClean="0">
                <a:sym typeface="Wingdings" pitchFamily="2" charset="2"/>
              </a:rPr>
              <a:t>Char  character pressed/</a:t>
            </a:r>
            <a:r>
              <a:rPr lang="en-IN" b="1" dirty="0" smtClean="0"/>
              <a:t>CHAR_UNDEFINED</a:t>
            </a:r>
          </a:p>
          <a:p>
            <a:r>
              <a:rPr lang="en-IN" dirty="0" smtClean="0"/>
              <a:t>The above parameters are obtained using:</a:t>
            </a:r>
          </a:p>
          <a:p>
            <a:pPr lvl="1"/>
            <a:r>
              <a:rPr lang="en-IN" dirty="0" smtClean="0">
                <a:solidFill>
                  <a:srgbClr val="0000FF"/>
                </a:solidFill>
              </a:rPr>
              <a:t>char </a:t>
            </a:r>
            <a:r>
              <a:rPr lang="en-IN" dirty="0" err="1" smtClean="0">
                <a:solidFill>
                  <a:srgbClr val="0000FF"/>
                </a:solidFill>
              </a:rPr>
              <a:t>getKeyChar</a:t>
            </a:r>
            <a:r>
              <a:rPr lang="en-IN" dirty="0" smtClean="0">
                <a:solidFill>
                  <a:srgbClr val="0000FF"/>
                </a:solidFill>
              </a:rPr>
              <a:t>( ); </a:t>
            </a:r>
            <a:r>
              <a:rPr lang="en-IN" dirty="0" err="1" smtClean="0">
                <a:solidFill>
                  <a:srgbClr val="0000FF"/>
                </a:solidFill>
              </a:rPr>
              <a:t>int</a:t>
            </a:r>
            <a:r>
              <a:rPr lang="en-IN" dirty="0" smtClean="0">
                <a:solidFill>
                  <a:srgbClr val="0000FF"/>
                </a:solidFill>
              </a:rPr>
              <a:t> </a:t>
            </a:r>
            <a:r>
              <a:rPr lang="en-IN" dirty="0" err="1" smtClean="0">
                <a:solidFill>
                  <a:srgbClr val="0000FF"/>
                </a:solidFill>
              </a:rPr>
              <a:t>getKeyCode</a:t>
            </a:r>
            <a:r>
              <a:rPr lang="en-IN" dirty="0" smtClean="0">
                <a:solidFill>
                  <a:srgbClr val="0000FF"/>
                </a:solidFill>
              </a:rPr>
              <a:t>( )</a:t>
            </a:r>
            <a:endParaRPr lang="en-IN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4261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 err="1" smtClean="0"/>
              <a:t>i</a:t>
            </a:r>
            <a:r>
              <a:rPr lang="en-IN" i="1" dirty="0" smtClean="0"/>
              <a:t>) The </a:t>
            </a:r>
            <a:r>
              <a:rPr lang="en-IN" i="1" dirty="0" err="1" smtClean="0"/>
              <a:t>MouseEvent</a:t>
            </a:r>
            <a:r>
              <a:rPr lang="en-IN" i="1" dirty="0" smtClean="0"/>
              <a:t> Class</a:t>
            </a:r>
            <a:endParaRPr lang="en-IN" i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Eight types </a:t>
            </a:r>
            <a:r>
              <a:rPr lang="en-US" dirty="0" smtClean="0"/>
              <a:t>of mouse events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Constructor:</a:t>
            </a:r>
          </a:p>
          <a:p>
            <a:pPr lvl="1"/>
            <a:r>
              <a:rPr lang="en-IN" dirty="0" err="1" smtClean="0">
                <a:solidFill>
                  <a:srgbClr val="0000FF"/>
                </a:solidFill>
              </a:rPr>
              <a:t>MouseEvent</a:t>
            </a:r>
            <a:r>
              <a:rPr lang="en-IN" dirty="0" smtClean="0">
                <a:solidFill>
                  <a:srgbClr val="0000FF"/>
                </a:solidFill>
              </a:rPr>
              <a:t>(Component </a:t>
            </a:r>
            <a:r>
              <a:rPr lang="en-IN" i="1" dirty="0" err="1" smtClean="0">
                <a:solidFill>
                  <a:srgbClr val="0000FF"/>
                </a:solidFill>
              </a:rPr>
              <a:t>src</a:t>
            </a:r>
            <a:r>
              <a:rPr lang="en-IN" i="1" dirty="0" smtClean="0">
                <a:solidFill>
                  <a:srgbClr val="0000FF"/>
                </a:solidFill>
              </a:rPr>
              <a:t>, </a:t>
            </a:r>
            <a:r>
              <a:rPr lang="en-IN" i="1" dirty="0" err="1" smtClean="0">
                <a:solidFill>
                  <a:srgbClr val="0000FF"/>
                </a:solidFill>
              </a:rPr>
              <a:t>int</a:t>
            </a:r>
            <a:r>
              <a:rPr lang="en-IN" i="1" dirty="0" smtClean="0">
                <a:solidFill>
                  <a:srgbClr val="0000FF"/>
                </a:solidFill>
              </a:rPr>
              <a:t> type, long when, </a:t>
            </a:r>
            <a:r>
              <a:rPr lang="en-IN" i="1" dirty="0" err="1" smtClean="0">
                <a:solidFill>
                  <a:srgbClr val="0000FF"/>
                </a:solidFill>
              </a:rPr>
              <a:t>int</a:t>
            </a:r>
            <a:r>
              <a:rPr lang="en-IN" i="1" dirty="0" smtClean="0">
                <a:solidFill>
                  <a:srgbClr val="0000FF"/>
                </a:solidFill>
              </a:rPr>
              <a:t> modifiers, </a:t>
            </a:r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i="1" dirty="0" smtClean="0">
                <a:solidFill>
                  <a:srgbClr val="0000FF"/>
                </a:solidFill>
              </a:rPr>
              <a:t>x, </a:t>
            </a:r>
            <a:r>
              <a:rPr lang="en-US" i="1" dirty="0" err="1" smtClean="0">
                <a:solidFill>
                  <a:srgbClr val="0000FF"/>
                </a:solidFill>
              </a:rPr>
              <a:t>int</a:t>
            </a:r>
            <a:r>
              <a:rPr lang="en-US" i="1" dirty="0" smtClean="0">
                <a:solidFill>
                  <a:srgbClr val="0000FF"/>
                </a:solidFill>
              </a:rPr>
              <a:t> y, </a:t>
            </a:r>
            <a:r>
              <a:rPr lang="en-US" i="1" dirty="0" err="1" smtClean="0">
                <a:solidFill>
                  <a:srgbClr val="0000FF"/>
                </a:solidFill>
              </a:rPr>
              <a:t>int</a:t>
            </a:r>
            <a:r>
              <a:rPr lang="en-US" i="1" dirty="0" smtClean="0">
                <a:solidFill>
                  <a:srgbClr val="0000FF"/>
                </a:solidFill>
              </a:rPr>
              <a:t> clicks, </a:t>
            </a:r>
            <a:r>
              <a:rPr lang="en-US" i="1" dirty="0" err="1" smtClean="0">
                <a:solidFill>
                  <a:srgbClr val="0000FF"/>
                </a:solidFill>
              </a:rPr>
              <a:t>boolean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</a:rPr>
              <a:t>triggersPopup</a:t>
            </a:r>
            <a:r>
              <a:rPr lang="en-US" i="1" dirty="0" smtClean="0">
                <a:solidFill>
                  <a:srgbClr val="0000FF"/>
                </a:solidFill>
              </a:rPr>
              <a:t>)</a:t>
            </a:r>
            <a:endParaRPr lang="en-US" dirty="0" smtClean="0">
              <a:solidFill>
                <a:srgbClr val="0000FF"/>
              </a:solidFill>
            </a:endParaRPr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752600"/>
            <a:ext cx="6324600" cy="26965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8229600" cy="6096000"/>
          </a:xfrm>
        </p:spPr>
        <p:txBody>
          <a:bodyPr>
            <a:normAutofit/>
          </a:bodyPr>
          <a:lstStyle/>
          <a:p>
            <a:pPr lvl="1"/>
            <a:r>
              <a:rPr lang="en-IN" sz="2000" dirty="0" smtClean="0"/>
              <a:t>x and y </a:t>
            </a:r>
            <a:r>
              <a:rPr lang="en-IN" sz="2000" dirty="0" smtClean="0">
                <a:sym typeface="Wingdings" pitchFamily="2" charset="2"/>
              </a:rPr>
              <a:t> </a:t>
            </a:r>
            <a:r>
              <a:rPr lang="en-US" sz="2000" dirty="0" smtClean="0"/>
              <a:t>The coordinates of the mouse; Clicks </a:t>
            </a: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IN" sz="2000" dirty="0" smtClean="0"/>
              <a:t>The click count</a:t>
            </a:r>
          </a:p>
          <a:p>
            <a:pPr lvl="1"/>
            <a:r>
              <a:rPr lang="en-IN" sz="2000" dirty="0" err="1" smtClean="0"/>
              <a:t>triggersPopup</a:t>
            </a:r>
            <a:r>
              <a:rPr lang="en-IN" sz="2000" dirty="0" smtClean="0"/>
              <a:t> flag </a:t>
            </a:r>
            <a:r>
              <a:rPr lang="en-IN" sz="2000" dirty="0" smtClean="0">
                <a:sym typeface="Wingdings" pitchFamily="2" charset="2"/>
              </a:rPr>
              <a:t> </a:t>
            </a:r>
            <a:r>
              <a:rPr lang="en-US" sz="2000" dirty="0" smtClean="0"/>
              <a:t>indicates if this event causes a pop-up menu to appear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Other methods</a:t>
            </a:r>
            <a:r>
              <a:rPr lang="en-US" sz="2400" dirty="0" smtClean="0"/>
              <a:t>:</a:t>
            </a:r>
          </a:p>
          <a:p>
            <a:pPr lvl="1"/>
            <a:r>
              <a:rPr lang="en-IN" sz="2000" dirty="0" err="1" smtClean="0">
                <a:solidFill>
                  <a:srgbClr val="0000FF"/>
                </a:solidFill>
              </a:rPr>
              <a:t>int</a:t>
            </a:r>
            <a:r>
              <a:rPr lang="en-IN" sz="2000" dirty="0" smtClean="0">
                <a:solidFill>
                  <a:srgbClr val="0000FF"/>
                </a:solidFill>
              </a:rPr>
              <a:t> </a:t>
            </a:r>
            <a:r>
              <a:rPr lang="en-IN" sz="2000" dirty="0" err="1" smtClean="0">
                <a:solidFill>
                  <a:srgbClr val="0000FF"/>
                </a:solidFill>
              </a:rPr>
              <a:t>getX</a:t>
            </a:r>
            <a:r>
              <a:rPr lang="en-IN" sz="2000" dirty="0" smtClean="0">
                <a:solidFill>
                  <a:srgbClr val="0000FF"/>
                </a:solidFill>
              </a:rPr>
              <a:t>( ) and </a:t>
            </a:r>
            <a:r>
              <a:rPr lang="en-IN" sz="2000" dirty="0" err="1" smtClean="0">
                <a:solidFill>
                  <a:srgbClr val="0000FF"/>
                </a:solidFill>
              </a:rPr>
              <a:t>int</a:t>
            </a:r>
            <a:r>
              <a:rPr lang="en-IN" sz="2000" dirty="0" smtClean="0">
                <a:solidFill>
                  <a:srgbClr val="0000FF"/>
                </a:solidFill>
              </a:rPr>
              <a:t> </a:t>
            </a:r>
            <a:r>
              <a:rPr lang="en-IN" sz="2000" dirty="0" err="1" smtClean="0">
                <a:solidFill>
                  <a:srgbClr val="0000FF"/>
                </a:solidFill>
              </a:rPr>
              <a:t>getY</a:t>
            </a:r>
            <a:r>
              <a:rPr lang="en-IN" sz="2000" dirty="0" smtClean="0">
                <a:solidFill>
                  <a:srgbClr val="0000FF"/>
                </a:solidFill>
              </a:rPr>
              <a:t>( ) or Point </a:t>
            </a:r>
            <a:r>
              <a:rPr lang="en-IN" sz="2000" dirty="0" err="1" smtClean="0">
                <a:solidFill>
                  <a:srgbClr val="0000FF"/>
                </a:solidFill>
              </a:rPr>
              <a:t>getPoint</a:t>
            </a:r>
            <a:r>
              <a:rPr lang="en-IN" sz="2000" dirty="0" smtClean="0">
                <a:solidFill>
                  <a:srgbClr val="0000FF"/>
                </a:solidFill>
              </a:rPr>
              <a:t>( ) </a:t>
            </a:r>
            <a:r>
              <a:rPr lang="en-IN" sz="2000" dirty="0" smtClean="0">
                <a:sym typeface="Wingdings" pitchFamily="2" charset="2"/>
              </a:rPr>
              <a:t> position </a:t>
            </a:r>
            <a:r>
              <a:rPr lang="en-IN" sz="2000" dirty="0" err="1" smtClean="0">
                <a:sym typeface="Wingdings" pitchFamily="2" charset="2"/>
              </a:rPr>
              <a:t>reg</a:t>
            </a:r>
            <a:r>
              <a:rPr lang="en-IN" sz="2000" dirty="0" smtClean="0">
                <a:sym typeface="Wingdings" pitchFamily="2" charset="2"/>
              </a:rPr>
              <a:t> the component</a:t>
            </a:r>
            <a:endParaRPr lang="en-IN" sz="2000" dirty="0" smtClean="0"/>
          </a:p>
          <a:p>
            <a:pPr lvl="1"/>
            <a:r>
              <a:rPr lang="en-IN" sz="2000" dirty="0" smtClean="0">
                <a:solidFill>
                  <a:srgbClr val="0000FF"/>
                </a:solidFill>
              </a:rPr>
              <a:t>void </a:t>
            </a:r>
            <a:r>
              <a:rPr lang="en-IN" sz="2000" dirty="0" err="1" smtClean="0">
                <a:solidFill>
                  <a:srgbClr val="0000FF"/>
                </a:solidFill>
              </a:rPr>
              <a:t>translatePoint</a:t>
            </a:r>
            <a:r>
              <a:rPr lang="en-IN" sz="2000" dirty="0" smtClean="0">
                <a:solidFill>
                  <a:srgbClr val="0000FF"/>
                </a:solidFill>
              </a:rPr>
              <a:t>(</a:t>
            </a:r>
            <a:r>
              <a:rPr lang="en-IN" sz="2000" dirty="0" err="1" smtClean="0">
                <a:solidFill>
                  <a:srgbClr val="0000FF"/>
                </a:solidFill>
              </a:rPr>
              <a:t>int</a:t>
            </a:r>
            <a:r>
              <a:rPr lang="en-IN" sz="2000" dirty="0" smtClean="0">
                <a:solidFill>
                  <a:srgbClr val="0000FF"/>
                </a:solidFill>
              </a:rPr>
              <a:t> </a:t>
            </a:r>
            <a:r>
              <a:rPr lang="en-IN" sz="2000" i="1" dirty="0" smtClean="0">
                <a:solidFill>
                  <a:srgbClr val="0000FF"/>
                </a:solidFill>
              </a:rPr>
              <a:t>x, </a:t>
            </a:r>
            <a:r>
              <a:rPr lang="en-IN" sz="2000" i="1" dirty="0" err="1" smtClean="0">
                <a:solidFill>
                  <a:srgbClr val="0000FF"/>
                </a:solidFill>
              </a:rPr>
              <a:t>int</a:t>
            </a:r>
            <a:r>
              <a:rPr lang="en-IN" sz="2000" i="1" dirty="0" smtClean="0">
                <a:solidFill>
                  <a:srgbClr val="0000FF"/>
                </a:solidFill>
              </a:rPr>
              <a:t> y)</a:t>
            </a:r>
            <a:r>
              <a:rPr lang="en-IN" sz="2000" dirty="0" smtClean="0"/>
              <a:t> </a:t>
            </a:r>
            <a:r>
              <a:rPr lang="en-IN" sz="2000" dirty="0" smtClean="0">
                <a:sym typeface="Wingdings" pitchFamily="2" charset="2"/>
              </a:rPr>
              <a:t> </a:t>
            </a:r>
            <a:r>
              <a:rPr lang="en-US" sz="2000" dirty="0" smtClean="0"/>
              <a:t>changes the location of the event</a:t>
            </a:r>
          </a:p>
          <a:p>
            <a:pPr lvl="1"/>
            <a:r>
              <a:rPr lang="en-IN" sz="2000" dirty="0" err="1" smtClean="0">
                <a:solidFill>
                  <a:srgbClr val="0000FF"/>
                </a:solidFill>
              </a:rPr>
              <a:t>int</a:t>
            </a:r>
            <a:r>
              <a:rPr lang="en-IN" sz="2000" dirty="0" smtClean="0">
                <a:solidFill>
                  <a:srgbClr val="0000FF"/>
                </a:solidFill>
              </a:rPr>
              <a:t> </a:t>
            </a:r>
            <a:r>
              <a:rPr lang="en-IN" sz="2000" dirty="0" err="1" smtClean="0">
                <a:solidFill>
                  <a:srgbClr val="0000FF"/>
                </a:solidFill>
              </a:rPr>
              <a:t>getClickCount</a:t>
            </a:r>
            <a:r>
              <a:rPr lang="en-IN" sz="2000" dirty="0" smtClean="0">
                <a:solidFill>
                  <a:srgbClr val="0000FF"/>
                </a:solidFill>
              </a:rPr>
              <a:t>( ); </a:t>
            </a:r>
            <a:r>
              <a:rPr lang="en-IN" sz="2000" dirty="0" err="1" smtClean="0">
                <a:solidFill>
                  <a:srgbClr val="0000FF"/>
                </a:solidFill>
              </a:rPr>
              <a:t>boolean</a:t>
            </a:r>
            <a:r>
              <a:rPr lang="en-IN" sz="2000" dirty="0" smtClean="0">
                <a:solidFill>
                  <a:srgbClr val="0000FF"/>
                </a:solidFill>
              </a:rPr>
              <a:t> </a:t>
            </a:r>
            <a:r>
              <a:rPr lang="en-IN" sz="2000" dirty="0" err="1" smtClean="0">
                <a:solidFill>
                  <a:srgbClr val="0000FF"/>
                </a:solidFill>
              </a:rPr>
              <a:t>isPopupTrigger</a:t>
            </a:r>
            <a:r>
              <a:rPr lang="en-IN" sz="2000" dirty="0" smtClean="0">
                <a:solidFill>
                  <a:srgbClr val="0000FF"/>
                </a:solidFill>
              </a:rPr>
              <a:t>( )</a:t>
            </a:r>
          </a:p>
          <a:p>
            <a:pPr lvl="1"/>
            <a:r>
              <a:rPr lang="en-IN" sz="2000" dirty="0" err="1" smtClean="0">
                <a:solidFill>
                  <a:srgbClr val="0000FF"/>
                </a:solidFill>
              </a:rPr>
              <a:t>int</a:t>
            </a:r>
            <a:r>
              <a:rPr lang="en-IN" sz="2000" dirty="0" smtClean="0">
                <a:solidFill>
                  <a:srgbClr val="0000FF"/>
                </a:solidFill>
              </a:rPr>
              <a:t> </a:t>
            </a:r>
            <a:r>
              <a:rPr lang="en-IN" sz="2000" dirty="0" err="1" smtClean="0">
                <a:solidFill>
                  <a:srgbClr val="0000FF"/>
                </a:solidFill>
              </a:rPr>
              <a:t>getButton</a:t>
            </a:r>
            <a:r>
              <a:rPr lang="en-IN" sz="2000" dirty="0" smtClean="0">
                <a:solidFill>
                  <a:srgbClr val="0000FF"/>
                </a:solidFill>
              </a:rPr>
              <a:t>( ) </a:t>
            </a:r>
            <a:r>
              <a:rPr lang="en-IN" sz="2000" dirty="0" smtClean="0">
                <a:sym typeface="Wingdings" pitchFamily="2" charset="2"/>
              </a:rPr>
              <a:t> </a:t>
            </a:r>
            <a:r>
              <a:rPr lang="en-US" sz="2000" dirty="0" smtClean="0"/>
              <a:t>returns a value that represents the button that caused the event</a:t>
            </a:r>
          </a:p>
          <a:p>
            <a:pPr lvl="1"/>
            <a:endParaRPr lang="en-US" sz="2000" dirty="0" smtClean="0"/>
          </a:p>
          <a:p>
            <a:pPr lvl="1"/>
            <a:r>
              <a:rPr lang="en-IN" sz="2000" dirty="0" smtClean="0">
                <a:solidFill>
                  <a:srgbClr val="FF0000"/>
                </a:solidFill>
              </a:rPr>
              <a:t>Some other methods in Java 1.6:</a:t>
            </a:r>
          </a:p>
          <a:p>
            <a:pPr lvl="1">
              <a:buNone/>
            </a:pPr>
            <a:r>
              <a:rPr lang="en-IN" sz="2000" dirty="0" smtClean="0">
                <a:solidFill>
                  <a:srgbClr val="0000FF"/>
                </a:solidFill>
              </a:rPr>
              <a:t>Point </a:t>
            </a:r>
            <a:r>
              <a:rPr lang="en-IN" sz="2000" dirty="0" err="1" smtClean="0">
                <a:solidFill>
                  <a:srgbClr val="0000FF"/>
                </a:solidFill>
              </a:rPr>
              <a:t>getLocationOnScreen</a:t>
            </a:r>
            <a:r>
              <a:rPr lang="en-IN" sz="2000" dirty="0" smtClean="0">
                <a:solidFill>
                  <a:srgbClr val="0000FF"/>
                </a:solidFill>
              </a:rPr>
              <a:t>( ); </a:t>
            </a:r>
            <a:r>
              <a:rPr lang="en-IN" sz="2000" dirty="0" err="1" smtClean="0">
                <a:solidFill>
                  <a:srgbClr val="0000FF"/>
                </a:solidFill>
              </a:rPr>
              <a:t>int</a:t>
            </a:r>
            <a:r>
              <a:rPr lang="en-IN" sz="2000" dirty="0" smtClean="0">
                <a:solidFill>
                  <a:srgbClr val="0000FF"/>
                </a:solidFill>
              </a:rPr>
              <a:t> </a:t>
            </a:r>
            <a:r>
              <a:rPr lang="en-IN" sz="2000" dirty="0" err="1" smtClean="0">
                <a:solidFill>
                  <a:srgbClr val="0000FF"/>
                </a:solidFill>
              </a:rPr>
              <a:t>getXOnScreen</a:t>
            </a:r>
            <a:r>
              <a:rPr lang="en-IN" sz="2000" dirty="0" smtClean="0">
                <a:solidFill>
                  <a:srgbClr val="0000FF"/>
                </a:solidFill>
              </a:rPr>
              <a:t>( ); </a:t>
            </a:r>
            <a:r>
              <a:rPr lang="en-IN" sz="2000" dirty="0" err="1" smtClean="0">
                <a:solidFill>
                  <a:srgbClr val="0000FF"/>
                </a:solidFill>
              </a:rPr>
              <a:t>int</a:t>
            </a:r>
            <a:r>
              <a:rPr lang="en-IN" sz="2000" dirty="0" smtClean="0">
                <a:solidFill>
                  <a:srgbClr val="0000FF"/>
                </a:solidFill>
              </a:rPr>
              <a:t> </a:t>
            </a:r>
            <a:r>
              <a:rPr lang="en-IN" sz="2000" dirty="0" err="1" smtClean="0">
                <a:solidFill>
                  <a:srgbClr val="0000FF"/>
                </a:solidFill>
              </a:rPr>
              <a:t>getYOnScreen</a:t>
            </a:r>
            <a:r>
              <a:rPr lang="en-IN" sz="2000" dirty="0" smtClean="0">
                <a:solidFill>
                  <a:srgbClr val="0000FF"/>
                </a:solidFill>
              </a:rPr>
              <a:t>( )</a:t>
            </a:r>
            <a:endParaRPr lang="en-IN" sz="2000" dirty="0">
              <a:solidFill>
                <a:srgbClr val="0000FF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800600"/>
            <a:ext cx="8019535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364261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j) </a:t>
            </a:r>
            <a:r>
              <a:rPr lang="en-IN" i="1" dirty="0"/>
              <a:t>The </a:t>
            </a:r>
            <a:r>
              <a:rPr lang="en-IN" i="1" dirty="0" err="1"/>
              <a:t>MouseWheelEvent</a:t>
            </a:r>
            <a:r>
              <a:rPr lang="en-IN" i="1" dirty="0"/>
              <a:t> Class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It is a subclass of </a:t>
            </a:r>
            <a:r>
              <a:rPr lang="en-IN" b="1" dirty="0" err="1" smtClean="0"/>
              <a:t>MouseEvent</a:t>
            </a:r>
            <a:endParaRPr lang="en-IN" b="1" dirty="0" smtClean="0"/>
          </a:p>
          <a:p>
            <a:r>
              <a:rPr lang="en-US" dirty="0" smtClean="0"/>
              <a:t>Used for scrolling.</a:t>
            </a:r>
          </a:p>
          <a:p>
            <a:r>
              <a:rPr lang="en-IN" b="1" dirty="0" err="1"/>
              <a:t>MouseWheelEvent</a:t>
            </a:r>
            <a:r>
              <a:rPr lang="en-IN" b="1" dirty="0"/>
              <a:t> </a:t>
            </a:r>
            <a:r>
              <a:rPr lang="en-IN" dirty="0"/>
              <a:t>defines these two </a:t>
            </a:r>
            <a:r>
              <a:rPr lang="en-IN" dirty="0" smtClean="0"/>
              <a:t>integer constants: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Constructor: </a:t>
            </a:r>
            <a:r>
              <a:rPr lang="en-IN" dirty="0" err="1">
                <a:solidFill>
                  <a:srgbClr val="0000FF"/>
                </a:solidFill>
              </a:rPr>
              <a:t>MouseWheelEvent</a:t>
            </a:r>
            <a:r>
              <a:rPr lang="en-IN" dirty="0">
                <a:solidFill>
                  <a:srgbClr val="0000FF"/>
                </a:solidFill>
              </a:rPr>
              <a:t>(Component </a:t>
            </a:r>
            <a:r>
              <a:rPr lang="en-IN" i="1" dirty="0" err="1">
                <a:solidFill>
                  <a:srgbClr val="0000FF"/>
                </a:solidFill>
              </a:rPr>
              <a:t>src</a:t>
            </a:r>
            <a:r>
              <a:rPr lang="en-IN" dirty="0">
                <a:solidFill>
                  <a:srgbClr val="0000FF"/>
                </a:solidFill>
              </a:rPr>
              <a:t>, </a:t>
            </a:r>
            <a:r>
              <a:rPr lang="en-IN" dirty="0" err="1">
                <a:solidFill>
                  <a:srgbClr val="0000FF"/>
                </a:solidFill>
              </a:rPr>
              <a:t>int</a:t>
            </a:r>
            <a:r>
              <a:rPr lang="en-IN" dirty="0">
                <a:solidFill>
                  <a:srgbClr val="0000FF"/>
                </a:solidFill>
              </a:rPr>
              <a:t> </a:t>
            </a:r>
            <a:r>
              <a:rPr lang="en-IN" i="1" dirty="0">
                <a:solidFill>
                  <a:srgbClr val="0000FF"/>
                </a:solidFill>
              </a:rPr>
              <a:t>type</a:t>
            </a:r>
            <a:r>
              <a:rPr lang="en-IN" dirty="0">
                <a:solidFill>
                  <a:srgbClr val="0000FF"/>
                </a:solidFill>
              </a:rPr>
              <a:t>, long </a:t>
            </a:r>
            <a:r>
              <a:rPr lang="en-IN" i="1" dirty="0">
                <a:solidFill>
                  <a:srgbClr val="0000FF"/>
                </a:solidFill>
              </a:rPr>
              <a:t>when</a:t>
            </a:r>
            <a:r>
              <a:rPr lang="en-IN" dirty="0">
                <a:solidFill>
                  <a:srgbClr val="0000FF"/>
                </a:solidFill>
              </a:rPr>
              <a:t>, </a:t>
            </a:r>
            <a:r>
              <a:rPr lang="en-IN" dirty="0" err="1">
                <a:solidFill>
                  <a:srgbClr val="0000FF"/>
                </a:solidFill>
              </a:rPr>
              <a:t>int</a:t>
            </a:r>
            <a:r>
              <a:rPr lang="en-IN" dirty="0">
                <a:solidFill>
                  <a:srgbClr val="0000FF"/>
                </a:solidFill>
              </a:rPr>
              <a:t> </a:t>
            </a:r>
            <a:r>
              <a:rPr lang="en-IN" i="1" dirty="0">
                <a:solidFill>
                  <a:srgbClr val="0000FF"/>
                </a:solidFill>
              </a:rPr>
              <a:t>modifiers</a:t>
            </a:r>
            <a:r>
              <a:rPr lang="en-IN" dirty="0" smtClean="0">
                <a:solidFill>
                  <a:srgbClr val="0000FF"/>
                </a:solidFill>
              </a:rPr>
              <a:t>, </a:t>
            </a:r>
            <a:r>
              <a:rPr lang="en-IN" dirty="0" err="1" smtClean="0">
                <a:solidFill>
                  <a:srgbClr val="0000FF"/>
                </a:solidFill>
              </a:rPr>
              <a:t>int</a:t>
            </a:r>
            <a:r>
              <a:rPr lang="en-IN" dirty="0" smtClean="0">
                <a:solidFill>
                  <a:srgbClr val="0000FF"/>
                </a:solidFill>
              </a:rPr>
              <a:t> </a:t>
            </a:r>
            <a:r>
              <a:rPr lang="en-IN" i="1" dirty="0">
                <a:solidFill>
                  <a:srgbClr val="0000FF"/>
                </a:solidFill>
              </a:rPr>
              <a:t>x</a:t>
            </a:r>
            <a:r>
              <a:rPr lang="en-IN" dirty="0">
                <a:solidFill>
                  <a:srgbClr val="0000FF"/>
                </a:solidFill>
              </a:rPr>
              <a:t>, </a:t>
            </a:r>
            <a:r>
              <a:rPr lang="en-IN" dirty="0" err="1">
                <a:solidFill>
                  <a:srgbClr val="0000FF"/>
                </a:solidFill>
              </a:rPr>
              <a:t>int</a:t>
            </a:r>
            <a:r>
              <a:rPr lang="en-IN" dirty="0">
                <a:solidFill>
                  <a:srgbClr val="0000FF"/>
                </a:solidFill>
              </a:rPr>
              <a:t> </a:t>
            </a:r>
            <a:r>
              <a:rPr lang="en-IN" i="1" dirty="0">
                <a:solidFill>
                  <a:srgbClr val="0000FF"/>
                </a:solidFill>
              </a:rPr>
              <a:t>y</a:t>
            </a:r>
            <a:r>
              <a:rPr lang="en-IN" dirty="0">
                <a:solidFill>
                  <a:srgbClr val="0000FF"/>
                </a:solidFill>
              </a:rPr>
              <a:t>, </a:t>
            </a:r>
            <a:r>
              <a:rPr lang="en-IN" dirty="0" err="1">
                <a:solidFill>
                  <a:srgbClr val="0000FF"/>
                </a:solidFill>
              </a:rPr>
              <a:t>int</a:t>
            </a:r>
            <a:r>
              <a:rPr lang="en-IN" dirty="0">
                <a:solidFill>
                  <a:srgbClr val="0000FF"/>
                </a:solidFill>
              </a:rPr>
              <a:t> </a:t>
            </a:r>
            <a:r>
              <a:rPr lang="en-IN" i="1" dirty="0">
                <a:solidFill>
                  <a:srgbClr val="0000FF"/>
                </a:solidFill>
              </a:rPr>
              <a:t>clicks</a:t>
            </a:r>
            <a:r>
              <a:rPr lang="en-IN" dirty="0">
                <a:solidFill>
                  <a:srgbClr val="0000FF"/>
                </a:solidFill>
              </a:rPr>
              <a:t>, </a:t>
            </a:r>
            <a:r>
              <a:rPr lang="en-IN" dirty="0" err="1">
                <a:solidFill>
                  <a:srgbClr val="0000FF"/>
                </a:solidFill>
              </a:rPr>
              <a:t>boolean</a:t>
            </a:r>
            <a:r>
              <a:rPr lang="en-IN" dirty="0">
                <a:solidFill>
                  <a:srgbClr val="0000FF"/>
                </a:solidFill>
              </a:rPr>
              <a:t> </a:t>
            </a:r>
            <a:r>
              <a:rPr lang="en-IN" i="1" dirty="0" err="1">
                <a:solidFill>
                  <a:srgbClr val="0000FF"/>
                </a:solidFill>
              </a:rPr>
              <a:t>triggersPopup</a:t>
            </a:r>
            <a:r>
              <a:rPr lang="en-IN" dirty="0" smtClean="0">
                <a:solidFill>
                  <a:srgbClr val="0000FF"/>
                </a:solidFill>
              </a:rPr>
              <a:t>, </a:t>
            </a:r>
            <a:r>
              <a:rPr lang="en-IN" dirty="0" err="1" smtClean="0">
                <a:solidFill>
                  <a:srgbClr val="0000FF"/>
                </a:solidFill>
              </a:rPr>
              <a:t>int</a:t>
            </a:r>
            <a:r>
              <a:rPr lang="en-IN" dirty="0" smtClean="0">
                <a:solidFill>
                  <a:srgbClr val="0000FF"/>
                </a:solidFill>
              </a:rPr>
              <a:t> </a:t>
            </a:r>
            <a:r>
              <a:rPr lang="en-IN" i="1" dirty="0" err="1">
                <a:solidFill>
                  <a:srgbClr val="0000FF"/>
                </a:solidFill>
              </a:rPr>
              <a:t>scrollHow</a:t>
            </a:r>
            <a:r>
              <a:rPr lang="en-IN" dirty="0">
                <a:solidFill>
                  <a:srgbClr val="0000FF"/>
                </a:solidFill>
              </a:rPr>
              <a:t>, </a:t>
            </a:r>
            <a:r>
              <a:rPr lang="en-IN" dirty="0" err="1">
                <a:solidFill>
                  <a:srgbClr val="0000FF"/>
                </a:solidFill>
              </a:rPr>
              <a:t>int</a:t>
            </a:r>
            <a:r>
              <a:rPr lang="en-IN" dirty="0">
                <a:solidFill>
                  <a:srgbClr val="0000FF"/>
                </a:solidFill>
              </a:rPr>
              <a:t> </a:t>
            </a:r>
            <a:r>
              <a:rPr lang="en-IN" i="1" dirty="0">
                <a:solidFill>
                  <a:srgbClr val="0000FF"/>
                </a:solidFill>
              </a:rPr>
              <a:t>amount</a:t>
            </a:r>
            <a:r>
              <a:rPr lang="en-IN" dirty="0">
                <a:solidFill>
                  <a:srgbClr val="0000FF"/>
                </a:solidFill>
              </a:rPr>
              <a:t>, </a:t>
            </a:r>
            <a:r>
              <a:rPr lang="en-IN" dirty="0" err="1">
                <a:solidFill>
                  <a:srgbClr val="0000FF"/>
                </a:solidFill>
              </a:rPr>
              <a:t>int</a:t>
            </a:r>
            <a:r>
              <a:rPr lang="en-IN" dirty="0">
                <a:solidFill>
                  <a:srgbClr val="0000FF"/>
                </a:solidFill>
              </a:rPr>
              <a:t> </a:t>
            </a:r>
            <a:r>
              <a:rPr lang="en-IN" i="1" dirty="0">
                <a:solidFill>
                  <a:srgbClr val="0000FF"/>
                </a:solidFill>
              </a:rPr>
              <a:t>count</a:t>
            </a:r>
            <a:r>
              <a:rPr lang="en-IN" dirty="0" smtClean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IN" i="1" dirty="0" err="1" smtClean="0"/>
              <a:t>scrollHow</a:t>
            </a:r>
            <a:r>
              <a:rPr lang="en-IN" dirty="0" smtClean="0"/>
              <a:t> </a:t>
            </a:r>
            <a:r>
              <a:rPr lang="en-IN" dirty="0" smtClean="0">
                <a:sym typeface="Wingdings" pitchFamily="2" charset="2"/>
              </a:rPr>
              <a:t> type of scroll (Block or Unit); </a:t>
            </a:r>
            <a:r>
              <a:rPr lang="en-US" dirty="0" smtClean="0">
                <a:sym typeface="Wingdings" pitchFamily="2" charset="2"/>
              </a:rPr>
              <a:t>Amount  </a:t>
            </a:r>
            <a:r>
              <a:rPr lang="en-IN" dirty="0"/>
              <a:t>number of units to </a:t>
            </a:r>
            <a:r>
              <a:rPr lang="en-IN" dirty="0" smtClean="0"/>
              <a:t>scroll; count </a:t>
            </a:r>
            <a:r>
              <a:rPr lang="en-IN" dirty="0" smtClean="0">
                <a:sym typeface="Wingdings" pitchFamily="2" charset="2"/>
              </a:rPr>
              <a:t> </a:t>
            </a:r>
            <a:r>
              <a:rPr lang="en-IN" dirty="0" smtClean="0"/>
              <a:t>number </a:t>
            </a:r>
            <a:r>
              <a:rPr lang="en-IN" dirty="0"/>
              <a:t>of rotational units that the wheel moved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93907"/>
            <a:ext cx="8403510" cy="8403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1930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Other methods:</a:t>
            </a:r>
          </a:p>
          <a:p>
            <a:pPr lvl="1"/>
            <a:r>
              <a:rPr lang="en-IN" dirty="0" err="1">
                <a:solidFill>
                  <a:srgbClr val="0000FF"/>
                </a:solidFill>
              </a:rPr>
              <a:t>int</a:t>
            </a:r>
            <a:r>
              <a:rPr lang="en-IN" dirty="0">
                <a:solidFill>
                  <a:srgbClr val="0000FF"/>
                </a:solidFill>
              </a:rPr>
              <a:t> </a:t>
            </a:r>
            <a:r>
              <a:rPr lang="en-IN" dirty="0" err="1">
                <a:solidFill>
                  <a:srgbClr val="0000FF"/>
                </a:solidFill>
              </a:rPr>
              <a:t>getWheelRotation</a:t>
            </a:r>
            <a:r>
              <a:rPr lang="en-IN" dirty="0">
                <a:solidFill>
                  <a:srgbClr val="0000FF"/>
                </a:solidFill>
              </a:rPr>
              <a:t>( </a:t>
            </a:r>
            <a:r>
              <a:rPr lang="en-IN" dirty="0" smtClean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IN" dirty="0" err="1">
                <a:solidFill>
                  <a:srgbClr val="0000FF"/>
                </a:solidFill>
              </a:rPr>
              <a:t>int</a:t>
            </a:r>
            <a:r>
              <a:rPr lang="en-IN" dirty="0">
                <a:solidFill>
                  <a:srgbClr val="0000FF"/>
                </a:solidFill>
              </a:rPr>
              <a:t> </a:t>
            </a:r>
            <a:r>
              <a:rPr lang="en-IN" dirty="0" err="1">
                <a:solidFill>
                  <a:srgbClr val="0000FF"/>
                </a:solidFill>
              </a:rPr>
              <a:t>getScrollType</a:t>
            </a:r>
            <a:r>
              <a:rPr lang="en-IN" dirty="0">
                <a:solidFill>
                  <a:srgbClr val="0000FF"/>
                </a:solidFill>
              </a:rPr>
              <a:t>( </a:t>
            </a:r>
            <a:r>
              <a:rPr lang="en-IN" dirty="0" smtClean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IN" dirty="0" err="1">
                <a:solidFill>
                  <a:srgbClr val="0000FF"/>
                </a:solidFill>
              </a:rPr>
              <a:t>int</a:t>
            </a:r>
            <a:r>
              <a:rPr lang="en-IN" dirty="0">
                <a:solidFill>
                  <a:srgbClr val="0000FF"/>
                </a:solidFill>
              </a:rPr>
              <a:t> </a:t>
            </a:r>
            <a:r>
              <a:rPr lang="en-IN" dirty="0" err="1">
                <a:solidFill>
                  <a:srgbClr val="0000FF"/>
                </a:solidFill>
              </a:rPr>
              <a:t>getScrollAmount</a:t>
            </a:r>
            <a:r>
              <a:rPr lang="en-IN" dirty="0">
                <a:solidFill>
                  <a:srgbClr val="0000FF"/>
                </a:solidFill>
              </a:rPr>
              <a:t>( )</a:t>
            </a:r>
          </a:p>
        </p:txBody>
      </p:sp>
    </p:spTree>
    <p:extLst>
      <p:ext uri="{BB962C8B-B14F-4D97-AF65-F5344CB8AC3E}">
        <p14:creationId xmlns:p14="http://schemas.microsoft.com/office/powerpoint/2010/main" val="3659634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Applets </a:t>
            </a:r>
            <a:r>
              <a:rPr lang="en-IN" dirty="0" smtClean="0">
                <a:solidFill>
                  <a:srgbClr val="0000FF"/>
                </a:solidFill>
              </a:rPr>
              <a:t>are event-driven </a:t>
            </a:r>
            <a:r>
              <a:rPr lang="en-US" dirty="0" smtClean="0"/>
              <a:t>programs that use a </a:t>
            </a:r>
            <a:r>
              <a:rPr lang="en-US" dirty="0" smtClean="0">
                <a:solidFill>
                  <a:srgbClr val="0000FF"/>
                </a:solidFill>
              </a:rPr>
              <a:t>GUI to interact with the user</a:t>
            </a:r>
          </a:p>
          <a:p>
            <a:r>
              <a:rPr lang="en-US" dirty="0" smtClean="0"/>
              <a:t>Any GUI application will be event driven</a:t>
            </a:r>
          </a:p>
          <a:p>
            <a:r>
              <a:rPr lang="en-US" dirty="0" smtClean="0"/>
              <a:t>Supported in “</a:t>
            </a:r>
            <a:r>
              <a:rPr lang="en-US" dirty="0" err="1" smtClean="0">
                <a:solidFill>
                  <a:srgbClr val="0000FF"/>
                </a:solidFill>
              </a:rPr>
              <a:t>java.awt.event</a:t>
            </a:r>
            <a:r>
              <a:rPr lang="en-US" dirty="0" smtClean="0"/>
              <a:t>” class</a:t>
            </a:r>
          </a:p>
          <a:p>
            <a:r>
              <a:rPr lang="en-US" dirty="0" smtClean="0"/>
              <a:t>E.g.., Mouse click, Keyboard hit, button, scroll bar, or check box controls…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k) </a:t>
            </a:r>
            <a:r>
              <a:rPr lang="en-IN" i="1" dirty="0"/>
              <a:t>The </a:t>
            </a:r>
            <a:r>
              <a:rPr lang="en-IN" i="1" dirty="0" err="1"/>
              <a:t>TextEvent</a:t>
            </a:r>
            <a:r>
              <a:rPr lang="en-IN" i="1" dirty="0"/>
              <a:t> Class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G</a:t>
            </a:r>
            <a:r>
              <a:rPr lang="en-IN" dirty="0" smtClean="0"/>
              <a:t>enerated </a:t>
            </a:r>
            <a:r>
              <a:rPr lang="en-IN" dirty="0"/>
              <a:t>by text fields and text </a:t>
            </a:r>
            <a:r>
              <a:rPr lang="en-IN" dirty="0" smtClean="0"/>
              <a:t>areas when </a:t>
            </a:r>
            <a:r>
              <a:rPr lang="en-IN" dirty="0"/>
              <a:t>characters are entered by a user or </a:t>
            </a:r>
            <a:r>
              <a:rPr lang="en-IN" dirty="0" smtClean="0"/>
              <a:t>program</a:t>
            </a:r>
          </a:p>
          <a:p>
            <a:r>
              <a:rPr lang="en-US" dirty="0" smtClean="0"/>
              <a:t>Integer constant: </a:t>
            </a:r>
            <a:r>
              <a:rPr lang="en-IN" b="1" dirty="0" smtClean="0"/>
              <a:t>TEXT_VALUE_CHANGED</a:t>
            </a:r>
          </a:p>
          <a:p>
            <a:r>
              <a:rPr lang="en-US" dirty="0" smtClean="0"/>
              <a:t>Constructor:	</a:t>
            </a:r>
            <a:r>
              <a:rPr lang="en-IN" dirty="0" smtClean="0">
                <a:solidFill>
                  <a:srgbClr val="0000FF"/>
                </a:solidFill>
              </a:rPr>
              <a:t> </a:t>
            </a:r>
            <a:r>
              <a:rPr lang="en-IN" dirty="0" err="1">
                <a:solidFill>
                  <a:srgbClr val="0000FF"/>
                </a:solidFill>
              </a:rPr>
              <a:t>TextEvent</a:t>
            </a:r>
            <a:r>
              <a:rPr lang="en-IN" dirty="0">
                <a:solidFill>
                  <a:srgbClr val="0000FF"/>
                </a:solidFill>
              </a:rPr>
              <a:t>(Object </a:t>
            </a:r>
            <a:r>
              <a:rPr lang="en-IN" i="1" dirty="0" err="1">
                <a:solidFill>
                  <a:srgbClr val="0000FF"/>
                </a:solidFill>
              </a:rPr>
              <a:t>src</a:t>
            </a:r>
            <a:r>
              <a:rPr lang="en-IN" dirty="0">
                <a:solidFill>
                  <a:srgbClr val="0000FF"/>
                </a:solidFill>
              </a:rPr>
              <a:t>, </a:t>
            </a:r>
            <a:r>
              <a:rPr lang="en-IN" dirty="0" err="1">
                <a:solidFill>
                  <a:srgbClr val="0000FF"/>
                </a:solidFill>
              </a:rPr>
              <a:t>int</a:t>
            </a:r>
            <a:r>
              <a:rPr lang="en-IN" dirty="0">
                <a:solidFill>
                  <a:srgbClr val="0000FF"/>
                </a:solidFill>
              </a:rPr>
              <a:t> </a:t>
            </a:r>
            <a:r>
              <a:rPr lang="en-IN" i="1" dirty="0">
                <a:solidFill>
                  <a:srgbClr val="0000FF"/>
                </a:solidFill>
              </a:rPr>
              <a:t>type</a:t>
            </a:r>
            <a:r>
              <a:rPr lang="en-IN" dirty="0" smtClean="0">
                <a:solidFill>
                  <a:srgbClr val="0000FF"/>
                </a:solidFill>
              </a:rPr>
              <a:t>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80608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l) </a:t>
            </a:r>
            <a:r>
              <a:rPr lang="en-IN" i="1" dirty="0"/>
              <a:t>The </a:t>
            </a:r>
            <a:r>
              <a:rPr lang="en-IN" i="1" dirty="0" err="1"/>
              <a:t>WindowEvent</a:t>
            </a:r>
            <a:r>
              <a:rPr lang="en-IN" i="1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10 types of window events: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819" y="2209800"/>
            <a:ext cx="6580909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60744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Constructors</a:t>
            </a:r>
          </a:p>
          <a:p>
            <a:pPr lvl="1"/>
            <a:r>
              <a:rPr lang="en-IN" sz="2000" dirty="0" err="1">
                <a:solidFill>
                  <a:srgbClr val="0000FF"/>
                </a:solidFill>
              </a:rPr>
              <a:t>WindowEvent</a:t>
            </a:r>
            <a:r>
              <a:rPr lang="en-IN" sz="2000" dirty="0">
                <a:solidFill>
                  <a:srgbClr val="0000FF"/>
                </a:solidFill>
              </a:rPr>
              <a:t>(Window </a:t>
            </a:r>
            <a:r>
              <a:rPr lang="en-IN" sz="2000" i="1" dirty="0" err="1">
                <a:solidFill>
                  <a:srgbClr val="0000FF"/>
                </a:solidFill>
              </a:rPr>
              <a:t>src</a:t>
            </a:r>
            <a:r>
              <a:rPr lang="en-IN" sz="2000" dirty="0">
                <a:solidFill>
                  <a:srgbClr val="0000FF"/>
                </a:solidFill>
              </a:rPr>
              <a:t>, </a:t>
            </a:r>
            <a:r>
              <a:rPr lang="en-IN" sz="2000" dirty="0" err="1">
                <a:solidFill>
                  <a:srgbClr val="0000FF"/>
                </a:solidFill>
              </a:rPr>
              <a:t>int</a:t>
            </a:r>
            <a:r>
              <a:rPr lang="en-IN" sz="2000" dirty="0">
                <a:solidFill>
                  <a:srgbClr val="0000FF"/>
                </a:solidFill>
              </a:rPr>
              <a:t> </a:t>
            </a:r>
            <a:r>
              <a:rPr lang="en-IN" sz="2000" i="1" dirty="0">
                <a:solidFill>
                  <a:srgbClr val="0000FF"/>
                </a:solidFill>
              </a:rPr>
              <a:t>type</a:t>
            </a:r>
            <a:r>
              <a:rPr lang="en-IN" sz="2000" dirty="0" smtClean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IN" sz="2000" dirty="0" err="1">
                <a:solidFill>
                  <a:srgbClr val="0000FF"/>
                </a:solidFill>
              </a:rPr>
              <a:t>WindowEvent</a:t>
            </a:r>
            <a:r>
              <a:rPr lang="en-IN" sz="2000" dirty="0">
                <a:solidFill>
                  <a:srgbClr val="0000FF"/>
                </a:solidFill>
              </a:rPr>
              <a:t>(Window </a:t>
            </a:r>
            <a:r>
              <a:rPr lang="en-IN" sz="2000" i="1" dirty="0" err="1">
                <a:solidFill>
                  <a:srgbClr val="0000FF"/>
                </a:solidFill>
              </a:rPr>
              <a:t>src</a:t>
            </a:r>
            <a:r>
              <a:rPr lang="en-IN" sz="2000" dirty="0">
                <a:solidFill>
                  <a:srgbClr val="0000FF"/>
                </a:solidFill>
              </a:rPr>
              <a:t>, </a:t>
            </a:r>
            <a:r>
              <a:rPr lang="en-IN" sz="2000" dirty="0" err="1">
                <a:solidFill>
                  <a:srgbClr val="0000FF"/>
                </a:solidFill>
              </a:rPr>
              <a:t>int</a:t>
            </a:r>
            <a:r>
              <a:rPr lang="en-IN" sz="2000" dirty="0">
                <a:solidFill>
                  <a:srgbClr val="0000FF"/>
                </a:solidFill>
              </a:rPr>
              <a:t> </a:t>
            </a:r>
            <a:r>
              <a:rPr lang="en-IN" sz="2000" i="1" dirty="0">
                <a:solidFill>
                  <a:srgbClr val="0000FF"/>
                </a:solidFill>
              </a:rPr>
              <a:t>type</a:t>
            </a:r>
            <a:r>
              <a:rPr lang="en-IN" sz="2000" dirty="0">
                <a:solidFill>
                  <a:srgbClr val="0000FF"/>
                </a:solidFill>
              </a:rPr>
              <a:t>, Window </a:t>
            </a:r>
            <a:r>
              <a:rPr lang="en-IN" sz="2000" i="1" dirty="0">
                <a:solidFill>
                  <a:srgbClr val="0000FF"/>
                </a:solidFill>
              </a:rPr>
              <a:t>other</a:t>
            </a:r>
            <a:r>
              <a:rPr lang="en-IN" sz="2000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IN" sz="2000" dirty="0" err="1">
                <a:solidFill>
                  <a:srgbClr val="0000FF"/>
                </a:solidFill>
              </a:rPr>
              <a:t>WindowEvent</a:t>
            </a:r>
            <a:r>
              <a:rPr lang="en-IN" sz="2000" dirty="0">
                <a:solidFill>
                  <a:srgbClr val="0000FF"/>
                </a:solidFill>
              </a:rPr>
              <a:t>(Window </a:t>
            </a:r>
            <a:r>
              <a:rPr lang="en-IN" sz="2000" i="1" dirty="0" err="1">
                <a:solidFill>
                  <a:srgbClr val="0000FF"/>
                </a:solidFill>
              </a:rPr>
              <a:t>src</a:t>
            </a:r>
            <a:r>
              <a:rPr lang="en-IN" sz="2000" dirty="0">
                <a:solidFill>
                  <a:srgbClr val="0000FF"/>
                </a:solidFill>
              </a:rPr>
              <a:t>, </a:t>
            </a:r>
            <a:r>
              <a:rPr lang="en-IN" sz="2000" dirty="0" err="1">
                <a:solidFill>
                  <a:srgbClr val="0000FF"/>
                </a:solidFill>
              </a:rPr>
              <a:t>int</a:t>
            </a:r>
            <a:r>
              <a:rPr lang="en-IN" sz="2000" dirty="0">
                <a:solidFill>
                  <a:srgbClr val="0000FF"/>
                </a:solidFill>
              </a:rPr>
              <a:t> </a:t>
            </a:r>
            <a:r>
              <a:rPr lang="en-IN" sz="2000" i="1" dirty="0">
                <a:solidFill>
                  <a:srgbClr val="0000FF"/>
                </a:solidFill>
              </a:rPr>
              <a:t>type</a:t>
            </a:r>
            <a:r>
              <a:rPr lang="en-IN" sz="2000" dirty="0">
                <a:solidFill>
                  <a:srgbClr val="0000FF"/>
                </a:solidFill>
              </a:rPr>
              <a:t>, </a:t>
            </a:r>
            <a:r>
              <a:rPr lang="en-IN" sz="2000" dirty="0" err="1">
                <a:solidFill>
                  <a:srgbClr val="0000FF"/>
                </a:solidFill>
              </a:rPr>
              <a:t>int</a:t>
            </a:r>
            <a:r>
              <a:rPr lang="en-IN" sz="2000" dirty="0">
                <a:solidFill>
                  <a:srgbClr val="0000FF"/>
                </a:solidFill>
              </a:rPr>
              <a:t> </a:t>
            </a:r>
            <a:r>
              <a:rPr lang="en-IN" sz="2000" i="1" dirty="0" err="1">
                <a:solidFill>
                  <a:srgbClr val="0000FF"/>
                </a:solidFill>
              </a:rPr>
              <a:t>fromState</a:t>
            </a:r>
            <a:r>
              <a:rPr lang="en-IN" sz="2000" dirty="0">
                <a:solidFill>
                  <a:srgbClr val="0000FF"/>
                </a:solidFill>
              </a:rPr>
              <a:t>, </a:t>
            </a:r>
            <a:r>
              <a:rPr lang="en-IN" sz="2000" dirty="0" err="1">
                <a:solidFill>
                  <a:srgbClr val="0000FF"/>
                </a:solidFill>
              </a:rPr>
              <a:t>int</a:t>
            </a:r>
            <a:r>
              <a:rPr lang="en-IN" sz="2000" dirty="0">
                <a:solidFill>
                  <a:srgbClr val="0000FF"/>
                </a:solidFill>
              </a:rPr>
              <a:t> </a:t>
            </a:r>
            <a:r>
              <a:rPr lang="en-IN" sz="2000" i="1" dirty="0" err="1">
                <a:solidFill>
                  <a:srgbClr val="0000FF"/>
                </a:solidFill>
              </a:rPr>
              <a:t>toState</a:t>
            </a:r>
            <a:r>
              <a:rPr lang="en-IN" sz="2000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IN" sz="2000" dirty="0" err="1">
                <a:solidFill>
                  <a:srgbClr val="0000FF"/>
                </a:solidFill>
              </a:rPr>
              <a:t>WindowEvent</a:t>
            </a:r>
            <a:r>
              <a:rPr lang="en-IN" sz="2000" dirty="0">
                <a:solidFill>
                  <a:srgbClr val="0000FF"/>
                </a:solidFill>
              </a:rPr>
              <a:t>(Window </a:t>
            </a:r>
            <a:r>
              <a:rPr lang="en-IN" sz="2000" i="1" dirty="0" err="1">
                <a:solidFill>
                  <a:srgbClr val="0000FF"/>
                </a:solidFill>
              </a:rPr>
              <a:t>src</a:t>
            </a:r>
            <a:r>
              <a:rPr lang="en-IN" sz="2000" dirty="0">
                <a:solidFill>
                  <a:srgbClr val="0000FF"/>
                </a:solidFill>
              </a:rPr>
              <a:t>, </a:t>
            </a:r>
            <a:r>
              <a:rPr lang="en-IN" sz="2000" dirty="0" err="1">
                <a:solidFill>
                  <a:srgbClr val="0000FF"/>
                </a:solidFill>
              </a:rPr>
              <a:t>int</a:t>
            </a:r>
            <a:r>
              <a:rPr lang="en-IN" sz="2000" dirty="0">
                <a:solidFill>
                  <a:srgbClr val="0000FF"/>
                </a:solidFill>
              </a:rPr>
              <a:t> </a:t>
            </a:r>
            <a:r>
              <a:rPr lang="en-IN" sz="2000" i="1" dirty="0">
                <a:solidFill>
                  <a:srgbClr val="0000FF"/>
                </a:solidFill>
              </a:rPr>
              <a:t>type</a:t>
            </a:r>
            <a:r>
              <a:rPr lang="en-IN" sz="2000" dirty="0">
                <a:solidFill>
                  <a:srgbClr val="0000FF"/>
                </a:solidFill>
              </a:rPr>
              <a:t>, Window </a:t>
            </a:r>
            <a:r>
              <a:rPr lang="en-IN" sz="2000" i="1" dirty="0">
                <a:solidFill>
                  <a:srgbClr val="0000FF"/>
                </a:solidFill>
              </a:rPr>
              <a:t>other</a:t>
            </a:r>
            <a:r>
              <a:rPr lang="en-IN" sz="2000" dirty="0">
                <a:solidFill>
                  <a:srgbClr val="0000FF"/>
                </a:solidFill>
              </a:rPr>
              <a:t>, </a:t>
            </a:r>
            <a:r>
              <a:rPr lang="en-IN" sz="2000" dirty="0" err="1">
                <a:solidFill>
                  <a:srgbClr val="0000FF"/>
                </a:solidFill>
              </a:rPr>
              <a:t>int</a:t>
            </a:r>
            <a:r>
              <a:rPr lang="en-IN" sz="2000" dirty="0">
                <a:solidFill>
                  <a:srgbClr val="0000FF"/>
                </a:solidFill>
              </a:rPr>
              <a:t> </a:t>
            </a:r>
            <a:r>
              <a:rPr lang="en-IN" sz="2000" i="1" dirty="0" err="1">
                <a:solidFill>
                  <a:srgbClr val="0000FF"/>
                </a:solidFill>
              </a:rPr>
              <a:t>fromState</a:t>
            </a:r>
            <a:r>
              <a:rPr lang="en-IN" sz="2000" dirty="0">
                <a:solidFill>
                  <a:srgbClr val="0000FF"/>
                </a:solidFill>
              </a:rPr>
              <a:t>, </a:t>
            </a:r>
            <a:r>
              <a:rPr lang="en-IN" sz="2000" dirty="0" err="1">
                <a:solidFill>
                  <a:srgbClr val="0000FF"/>
                </a:solidFill>
              </a:rPr>
              <a:t>int</a:t>
            </a:r>
            <a:r>
              <a:rPr lang="en-IN" sz="2000" dirty="0">
                <a:solidFill>
                  <a:srgbClr val="0000FF"/>
                </a:solidFill>
              </a:rPr>
              <a:t> </a:t>
            </a:r>
            <a:r>
              <a:rPr lang="en-IN" sz="2000" i="1" dirty="0" err="1">
                <a:solidFill>
                  <a:srgbClr val="0000FF"/>
                </a:solidFill>
              </a:rPr>
              <a:t>toState</a:t>
            </a:r>
            <a:r>
              <a:rPr lang="en-IN" sz="2000" dirty="0" smtClean="0">
                <a:solidFill>
                  <a:srgbClr val="0000FF"/>
                </a:solidFill>
              </a:rPr>
              <a:t>)</a:t>
            </a:r>
          </a:p>
          <a:p>
            <a:pPr lvl="2"/>
            <a:r>
              <a:rPr lang="en-IN" sz="2000" i="1" dirty="0"/>
              <a:t>other </a:t>
            </a:r>
            <a:r>
              <a:rPr lang="en-IN" sz="2000" dirty="0" smtClean="0">
                <a:sym typeface="Wingdings" pitchFamily="2" charset="2"/>
              </a:rPr>
              <a:t></a:t>
            </a:r>
            <a:r>
              <a:rPr lang="en-IN" sz="2000" dirty="0" smtClean="0"/>
              <a:t> </a:t>
            </a:r>
            <a:r>
              <a:rPr lang="en-IN" sz="2000" dirty="0"/>
              <a:t>the opposite window when a focus or activation event </a:t>
            </a:r>
            <a:r>
              <a:rPr lang="en-IN" sz="2000" dirty="0" smtClean="0"/>
              <a:t>occurs</a:t>
            </a:r>
          </a:p>
          <a:p>
            <a:pPr lvl="2"/>
            <a:r>
              <a:rPr lang="en-IN" sz="2000" i="1" dirty="0" err="1"/>
              <a:t>fromState</a:t>
            </a:r>
            <a:r>
              <a:rPr lang="en-IN" sz="2000" i="1" dirty="0"/>
              <a:t> </a:t>
            </a:r>
            <a:r>
              <a:rPr lang="en-IN" sz="2000" dirty="0" smtClean="0">
                <a:sym typeface="Wingdings" pitchFamily="2" charset="2"/>
              </a:rPr>
              <a:t></a:t>
            </a:r>
            <a:r>
              <a:rPr lang="en-IN" sz="2000" dirty="0" smtClean="0"/>
              <a:t> </a:t>
            </a:r>
            <a:r>
              <a:rPr lang="en-IN" sz="2000" dirty="0"/>
              <a:t>the prior state of the window, </a:t>
            </a:r>
            <a:r>
              <a:rPr lang="en-IN" sz="2000" i="1" dirty="0" err="1" smtClean="0"/>
              <a:t>toState</a:t>
            </a:r>
            <a:r>
              <a:rPr lang="en-IN" sz="2000" i="1" dirty="0" smtClean="0"/>
              <a:t> </a:t>
            </a:r>
            <a:r>
              <a:rPr lang="en-IN" sz="2000" dirty="0" smtClean="0">
                <a:sym typeface="Wingdings" pitchFamily="2" charset="2"/>
              </a:rPr>
              <a:t></a:t>
            </a:r>
            <a:r>
              <a:rPr lang="en-IN" sz="2000" dirty="0" smtClean="0"/>
              <a:t> </a:t>
            </a:r>
            <a:r>
              <a:rPr lang="en-IN" sz="2000" dirty="0"/>
              <a:t>the new </a:t>
            </a:r>
            <a:r>
              <a:rPr lang="en-IN" sz="2000" dirty="0" smtClean="0"/>
              <a:t>state</a:t>
            </a:r>
          </a:p>
          <a:p>
            <a:r>
              <a:rPr lang="en-US" sz="2400" dirty="0" smtClean="0"/>
              <a:t>Other methods:</a:t>
            </a:r>
          </a:p>
          <a:p>
            <a:pPr lvl="1"/>
            <a:r>
              <a:rPr lang="en-IN" sz="2000" dirty="0" smtClean="0">
                <a:solidFill>
                  <a:srgbClr val="0000FF"/>
                </a:solidFill>
              </a:rPr>
              <a:t>Window </a:t>
            </a:r>
            <a:r>
              <a:rPr lang="en-IN" sz="2000" dirty="0" err="1" smtClean="0">
                <a:solidFill>
                  <a:srgbClr val="0000FF"/>
                </a:solidFill>
              </a:rPr>
              <a:t>getWindow</a:t>
            </a:r>
            <a:r>
              <a:rPr lang="en-IN" sz="2000" dirty="0" smtClean="0">
                <a:solidFill>
                  <a:srgbClr val="0000FF"/>
                </a:solidFill>
              </a:rPr>
              <a:t>( ); Window </a:t>
            </a:r>
            <a:r>
              <a:rPr lang="en-IN" sz="2000" dirty="0" err="1" smtClean="0">
                <a:solidFill>
                  <a:srgbClr val="0000FF"/>
                </a:solidFill>
              </a:rPr>
              <a:t>getOppositeWindow</a:t>
            </a:r>
            <a:r>
              <a:rPr lang="en-IN" sz="2000" dirty="0" smtClean="0">
                <a:solidFill>
                  <a:srgbClr val="0000FF"/>
                </a:solidFill>
              </a:rPr>
              <a:t>( ); </a:t>
            </a:r>
          </a:p>
          <a:p>
            <a:pPr marL="274320" lvl="1" indent="0">
              <a:buNone/>
            </a:pPr>
            <a:r>
              <a:rPr lang="en-IN" sz="2100" dirty="0" err="1" smtClean="0">
                <a:solidFill>
                  <a:srgbClr val="0000FF"/>
                </a:solidFill>
              </a:rPr>
              <a:t>int</a:t>
            </a:r>
            <a:r>
              <a:rPr lang="en-IN" sz="2100" dirty="0" smtClean="0">
                <a:solidFill>
                  <a:srgbClr val="0000FF"/>
                </a:solidFill>
              </a:rPr>
              <a:t> </a:t>
            </a:r>
            <a:r>
              <a:rPr lang="en-IN" sz="2100" dirty="0" err="1" smtClean="0">
                <a:solidFill>
                  <a:srgbClr val="0000FF"/>
                </a:solidFill>
              </a:rPr>
              <a:t>getOldState</a:t>
            </a:r>
            <a:r>
              <a:rPr lang="en-IN" sz="2100" dirty="0" smtClean="0">
                <a:solidFill>
                  <a:srgbClr val="0000FF"/>
                </a:solidFill>
              </a:rPr>
              <a:t>( ); </a:t>
            </a:r>
            <a:r>
              <a:rPr lang="en-IN" sz="2100" dirty="0" err="1" smtClean="0">
                <a:solidFill>
                  <a:srgbClr val="0000FF"/>
                </a:solidFill>
              </a:rPr>
              <a:t>int</a:t>
            </a:r>
            <a:r>
              <a:rPr lang="en-IN" sz="2100" dirty="0" smtClean="0">
                <a:solidFill>
                  <a:srgbClr val="0000FF"/>
                </a:solidFill>
              </a:rPr>
              <a:t> </a:t>
            </a:r>
            <a:r>
              <a:rPr lang="en-IN" sz="2100" dirty="0" err="1">
                <a:solidFill>
                  <a:srgbClr val="0000FF"/>
                </a:solidFill>
              </a:rPr>
              <a:t>getNewState</a:t>
            </a:r>
            <a:r>
              <a:rPr lang="en-IN" sz="2100" dirty="0">
                <a:solidFill>
                  <a:srgbClr val="0000FF"/>
                </a:solidFill>
              </a:rPr>
              <a:t>( )</a:t>
            </a:r>
          </a:p>
        </p:txBody>
      </p:sp>
    </p:spTree>
    <p:extLst>
      <p:ext uri="{BB962C8B-B14F-4D97-AF65-F5344CB8AC3E}">
        <p14:creationId xmlns:p14="http://schemas.microsoft.com/office/powerpoint/2010/main" val="173699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3) Sources of Events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8180024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206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4) </a:t>
            </a:r>
            <a:r>
              <a:rPr lang="en-IN" dirty="0"/>
              <a:t>Event Listener Interfaces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8229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87440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a) </a:t>
            </a:r>
            <a:r>
              <a:rPr lang="en-IN" b="1" i="1" dirty="0"/>
              <a:t>The </a:t>
            </a:r>
            <a:r>
              <a:rPr lang="en-IN" b="1" i="1" dirty="0" err="1"/>
              <a:t>ActionListener</a:t>
            </a:r>
            <a:r>
              <a:rPr lang="en-IN" b="1" i="1" dirty="0"/>
              <a:t> Interface</a:t>
            </a:r>
            <a:r>
              <a:rPr lang="en-US" b="1" i="1" dirty="0" smtClean="0"/>
              <a:t>:</a:t>
            </a:r>
          </a:p>
          <a:p>
            <a:pPr lvl="1"/>
            <a:r>
              <a:rPr lang="en-IN" dirty="0" smtClean="0">
                <a:solidFill>
                  <a:srgbClr val="0000FF"/>
                </a:solidFill>
              </a:rPr>
              <a:t>void </a:t>
            </a:r>
            <a:r>
              <a:rPr lang="en-IN" dirty="0" err="1">
                <a:solidFill>
                  <a:srgbClr val="0000FF"/>
                </a:solidFill>
              </a:rPr>
              <a:t>actionPerformed</a:t>
            </a:r>
            <a:r>
              <a:rPr lang="en-IN" dirty="0">
                <a:solidFill>
                  <a:srgbClr val="0000FF"/>
                </a:solidFill>
              </a:rPr>
              <a:t>(</a:t>
            </a:r>
            <a:r>
              <a:rPr lang="en-IN" dirty="0" err="1">
                <a:solidFill>
                  <a:srgbClr val="0000FF"/>
                </a:solidFill>
              </a:rPr>
              <a:t>ActionEvent</a:t>
            </a:r>
            <a:r>
              <a:rPr lang="en-IN" dirty="0">
                <a:solidFill>
                  <a:srgbClr val="0000FF"/>
                </a:solidFill>
              </a:rPr>
              <a:t> </a:t>
            </a:r>
            <a:r>
              <a:rPr lang="en-IN" i="1" dirty="0" err="1">
                <a:solidFill>
                  <a:srgbClr val="0000FF"/>
                </a:solidFill>
              </a:rPr>
              <a:t>ae</a:t>
            </a:r>
            <a:r>
              <a:rPr lang="en-IN" dirty="0" smtClean="0">
                <a:solidFill>
                  <a:srgbClr val="0000FF"/>
                </a:solidFill>
              </a:rPr>
              <a:t>)</a:t>
            </a:r>
          </a:p>
          <a:p>
            <a:r>
              <a:rPr lang="en-US" b="1" i="1" dirty="0" smtClean="0"/>
              <a:t>b) </a:t>
            </a:r>
            <a:r>
              <a:rPr lang="en-IN" b="1" i="1" dirty="0"/>
              <a:t>The </a:t>
            </a:r>
            <a:r>
              <a:rPr lang="en-IN" b="1" i="1" dirty="0" err="1"/>
              <a:t>AdjustmentListener</a:t>
            </a:r>
            <a:r>
              <a:rPr lang="en-IN" b="1" i="1" dirty="0"/>
              <a:t> </a:t>
            </a:r>
            <a:r>
              <a:rPr lang="en-IN" b="1" i="1" dirty="0" smtClean="0"/>
              <a:t>Interface</a:t>
            </a:r>
          </a:p>
          <a:p>
            <a:pPr lvl="1"/>
            <a:r>
              <a:rPr lang="en-IN" dirty="0">
                <a:solidFill>
                  <a:srgbClr val="0000FF"/>
                </a:solidFill>
              </a:rPr>
              <a:t>void </a:t>
            </a:r>
            <a:r>
              <a:rPr lang="en-IN" dirty="0" err="1">
                <a:solidFill>
                  <a:srgbClr val="0000FF"/>
                </a:solidFill>
              </a:rPr>
              <a:t>adjustmentValueChanged</a:t>
            </a:r>
            <a:r>
              <a:rPr lang="en-IN" dirty="0">
                <a:solidFill>
                  <a:srgbClr val="0000FF"/>
                </a:solidFill>
              </a:rPr>
              <a:t>(</a:t>
            </a:r>
            <a:r>
              <a:rPr lang="en-IN" dirty="0" err="1">
                <a:solidFill>
                  <a:srgbClr val="0000FF"/>
                </a:solidFill>
              </a:rPr>
              <a:t>AdjustmentEvent</a:t>
            </a:r>
            <a:r>
              <a:rPr lang="en-IN" dirty="0">
                <a:solidFill>
                  <a:srgbClr val="0000FF"/>
                </a:solidFill>
              </a:rPr>
              <a:t> </a:t>
            </a:r>
            <a:r>
              <a:rPr lang="en-IN" i="1" dirty="0" err="1">
                <a:solidFill>
                  <a:srgbClr val="0000FF"/>
                </a:solidFill>
              </a:rPr>
              <a:t>ae</a:t>
            </a:r>
            <a:r>
              <a:rPr lang="en-IN" dirty="0">
                <a:solidFill>
                  <a:srgbClr val="0000FF"/>
                </a:solidFill>
              </a:rPr>
              <a:t>)</a:t>
            </a:r>
            <a:endParaRPr lang="en-US" b="1" dirty="0">
              <a:solidFill>
                <a:srgbClr val="0000FF"/>
              </a:solidFill>
            </a:endParaRPr>
          </a:p>
          <a:p>
            <a:r>
              <a:rPr lang="en-US" b="1" i="1" dirty="0" smtClean="0"/>
              <a:t>c) </a:t>
            </a:r>
            <a:r>
              <a:rPr lang="en-IN" b="1" i="1" dirty="0"/>
              <a:t>The </a:t>
            </a:r>
            <a:r>
              <a:rPr lang="en-IN" b="1" i="1" dirty="0" err="1"/>
              <a:t>ComponentListener</a:t>
            </a:r>
            <a:r>
              <a:rPr lang="en-IN" b="1" i="1" dirty="0"/>
              <a:t> </a:t>
            </a:r>
            <a:r>
              <a:rPr lang="en-IN" b="1" i="1" dirty="0" smtClean="0"/>
              <a:t>Interface</a:t>
            </a:r>
          </a:p>
          <a:p>
            <a:pPr lvl="1"/>
            <a:r>
              <a:rPr lang="en-IN" dirty="0">
                <a:solidFill>
                  <a:srgbClr val="0000FF"/>
                </a:solidFill>
              </a:rPr>
              <a:t>void </a:t>
            </a:r>
            <a:r>
              <a:rPr lang="en-IN" dirty="0" err="1">
                <a:solidFill>
                  <a:srgbClr val="0000FF"/>
                </a:solidFill>
              </a:rPr>
              <a:t>componentResized</a:t>
            </a:r>
            <a:r>
              <a:rPr lang="en-IN" dirty="0">
                <a:solidFill>
                  <a:srgbClr val="0000FF"/>
                </a:solidFill>
              </a:rPr>
              <a:t>(</a:t>
            </a:r>
            <a:r>
              <a:rPr lang="en-IN" dirty="0" err="1">
                <a:solidFill>
                  <a:srgbClr val="0000FF"/>
                </a:solidFill>
              </a:rPr>
              <a:t>ComponentEvent</a:t>
            </a:r>
            <a:r>
              <a:rPr lang="en-IN" dirty="0">
                <a:solidFill>
                  <a:srgbClr val="0000FF"/>
                </a:solidFill>
              </a:rPr>
              <a:t> </a:t>
            </a:r>
            <a:r>
              <a:rPr lang="en-IN" i="1" dirty="0" err="1">
                <a:solidFill>
                  <a:srgbClr val="0000FF"/>
                </a:solidFill>
              </a:rPr>
              <a:t>ce</a:t>
            </a:r>
            <a:r>
              <a:rPr lang="en-IN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IN" dirty="0">
                <a:solidFill>
                  <a:srgbClr val="0000FF"/>
                </a:solidFill>
              </a:rPr>
              <a:t>void </a:t>
            </a:r>
            <a:r>
              <a:rPr lang="en-IN" dirty="0" err="1">
                <a:solidFill>
                  <a:srgbClr val="0000FF"/>
                </a:solidFill>
              </a:rPr>
              <a:t>componentMoved</a:t>
            </a:r>
            <a:r>
              <a:rPr lang="en-IN" dirty="0">
                <a:solidFill>
                  <a:srgbClr val="0000FF"/>
                </a:solidFill>
              </a:rPr>
              <a:t>(</a:t>
            </a:r>
            <a:r>
              <a:rPr lang="en-IN" dirty="0" err="1">
                <a:solidFill>
                  <a:srgbClr val="0000FF"/>
                </a:solidFill>
              </a:rPr>
              <a:t>ComponentEvent</a:t>
            </a:r>
            <a:r>
              <a:rPr lang="en-IN" dirty="0">
                <a:solidFill>
                  <a:srgbClr val="0000FF"/>
                </a:solidFill>
              </a:rPr>
              <a:t> </a:t>
            </a:r>
            <a:r>
              <a:rPr lang="en-IN" i="1" dirty="0" err="1">
                <a:solidFill>
                  <a:srgbClr val="0000FF"/>
                </a:solidFill>
              </a:rPr>
              <a:t>ce</a:t>
            </a:r>
            <a:r>
              <a:rPr lang="en-IN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IN" dirty="0">
                <a:solidFill>
                  <a:srgbClr val="0000FF"/>
                </a:solidFill>
              </a:rPr>
              <a:t>void </a:t>
            </a:r>
            <a:r>
              <a:rPr lang="en-IN" dirty="0" err="1">
                <a:solidFill>
                  <a:srgbClr val="0000FF"/>
                </a:solidFill>
              </a:rPr>
              <a:t>componentShown</a:t>
            </a:r>
            <a:r>
              <a:rPr lang="en-IN" dirty="0">
                <a:solidFill>
                  <a:srgbClr val="0000FF"/>
                </a:solidFill>
              </a:rPr>
              <a:t>(</a:t>
            </a:r>
            <a:r>
              <a:rPr lang="en-IN" dirty="0" err="1">
                <a:solidFill>
                  <a:srgbClr val="0000FF"/>
                </a:solidFill>
              </a:rPr>
              <a:t>ComponentEvent</a:t>
            </a:r>
            <a:r>
              <a:rPr lang="en-IN" dirty="0">
                <a:solidFill>
                  <a:srgbClr val="0000FF"/>
                </a:solidFill>
              </a:rPr>
              <a:t> </a:t>
            </a:r>
            <a:r>
              <a:rPr lang="en-IN" i="1" dirty="0" err="1">
                <a:solidFill>
                  <a:srgbClr val="0000FF"/>
                </a:solidFill>
              </a:rPr>
              <a:t>ce</a:t>
            </a:r>
            <a:r>
              <a:rPr lang="en-IN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IN" dirty="0">
                <a:solidFill>
                  <a:srgbClr val="0000FF"/>
                </a:solidFill>
              </a:rPr>
              <a:t>void </a:t>
            </a:r>
            <a:r>
              <a:rPr lang="en-IN" dirty="0" err="1">
                <a:solidFill>
                  <a:srgbClr val="0000FF"/>
                </a:solidFill>
              </a:rPr>
              <a:t>componentHidden</a:t>
            </a:r>
            <a:r>
              <a:rPr lang="en-IN" dirty="0">
                <a:solidFill>
                  <a:srgbClr val="0000FF"/>
                </a:solidFill>
              </a:rPr>
              <a:t>(</a:t>
            </a:r>
            <a:r>
              <a:rPr lang="en-IN" dirty="0" err="1">
                <a:solidFill>
                  <a:srgbClr val="0000FF"/>
                </a:solidFill>
              </a:rPr>
              <a:t>ComponentEvent</a:t>
            </a:r>
            <a:r>
              <a:rPr lang="en-IN" dirty="0">
                <a:solidFill>
                  <a:srgbClr val="0000FF"/>
                </a:solidFill>
              </a:rPr>
              <a:t> </a:t>
            </a:r>
            <a:r>
              <a:rPr lang="en-IN" i="1" dirty="0" err="1">
                <a:solidFill>
                  <a:srgbClr val="0000FF"/>
                </a:solidFill>
              </a:rPr>
              <a:t>ce</a:t>
            </a:r>
            <a:r>
              <a:rPr lang="en-IN" dirty="0" smtClean="0">
                <a:solidFill>
                  <a:srgbClr val="0000FF"/>
                </a:solidFill>
              </a:rPr>
              <a:t>)</a:t>
            </a:r>
            <a:endParaRPr lang="en-IN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5090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i="1" dirty="0" smtClean="0"/>
              <a:t>d)</a:t>
            </a:r>
            <a:r>
              <a:rPr lang="en-IN" b="1" i="1" dirty="0"/>
              <a:t> The </a:t>
            </a:r>
            <a:r>
              <a:rPr lang="en-IN" b="1" i="1" dirty="0" err="1"/>
              <a:t>ContainerListener</a:t>
            </a:r>
            <a:r>
              <a:rPr lang="en-IN" b="1" i="1" dirty="0"/>
              <a:t> </a:t>
            </a:r>
            <a:r>
              <a:rPr lang="en-IN" b="1" i="1" dirty="0" smtClean="0"/>
              <a:t>Interface</a:t>
            </a:r>
          </a:p>
          <a:p>
            <a:pPr lvl="1"/>
            <a:r>
              <a:rPr lang="en-IN" dirty="0">
                <a:solidFill>
                  <a:srgbClr val="0000FF"/>
                </a:solidFill>
              </a:rPr>
              <a:t>void </a:t>
            </a:r>
            <a:r>
              <a:rPr lang="en-IN" dirty="0" err="1">
                <a:solidFill>
                  <a:srgbClr val="0000FF"/>
                </a:solidFill>
              </a:rPr>
              <a:t>componentAdded</a:t>
            </a:r>
            <a:r>
              <a:rPr lang="en-IN" dirty="0">
                <a:solidFill>
                  <a:srgbClr val="0000FF"/>
                </a:solidFill>
              </a:rPr>
              <a:t>(</a:t>
            </a:r>
            <a:r>
              <a:rPr lang="en-IN" dirty="0" err="1">
                <a:solidFill>
                  <a:srgbClr val="0000FF"/>
                </a:solidFill>
              </a:rPr>
              <a:t>ContainerEvent</a:t>
            </a:r>
            <a:r>
              <a:rPr lang="en-IN" dirty="0">
                <a:solidFill>
                  <a:srgbClr val="0000FF"/>
                </a:solidFill>
              </a:rPr>
              <a:t> </a:t>
            </a:r>
            <a:r>
              <a:rPr lang="en-IN" i="1" dirty="0" err="1">
                <a:solidFill>
                  <a:srgbClr val="0000FF"/>
                </a:solidFill>
              </a:rPr>
              <a:t>ce</a:t>
            </a:r>
            <a:r>
              <a:rPr lang="en-IN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IN" dirty="0">
                <a:solidFill>
                  <a:srgbClr val="0000FF"/>
                </a:solidFill>
              </a:rPr>
              <a:t>void </a:t>
            </a:r>
            <a:r>
              <a:rPr lang="en-IN" dirty="0" err="1">
                <a:solidFill>
                  <a:srgbClr val="0000FF"/>
                </a:solidFill>
              </a:rPr>
              <a:t>componentRemoved</a:t>
            </a:r>
            <a:r>
              <a:rPr lang="en-IN" dirty="0">
                <a:solidFill>
                  <a:srgbClr val="0000FF"/>
                </a:solidFill>
              </a:rPr>
              <a:t>(</a:t>
            </a:r>
            <a:r>
              <a:rPr lang="en-IN" dirty="0" err="1">
                <a:solidFill>
                  <a:srgbClr val="0000FF"/>
                </a:solidFill>
              </a:rPr>
              <a:t>ContainerEvent</a:t>
            </a:r>
            <a:r>
              <a:rPr lang="en-IN" dirty="0">
                <a:solidFill>
                  <a:srgbClr val="0000FF"/>
                </a:solidFill>
              </a:rPr>
              <a:t> </a:t>
            </a:r>
            <a:r>
              <a:rPr lang="en-IN" i="1" dirty="0" err="1">
                <a:solidFill>
                  <a:srgbClr val="0000FF"/>
                </a:solidFill>
              </a:rPr>
              <a:t>ce</a:t>
            </a:r>
            <a:r>
              <a:rPr lang="en-IN" dirty="0" smtClean="0">
                <a:solidFill>
                  <a:srgbClr val="0000FF"/>
                </a:solidFill>
              </a:rPr>
              <a:t>)</a:t>
            </a:r>
          </a:p>
          <a:p>
            <a:r>
              <a:rPr lang="en-US" b="1" i="1" dirty="0" smtClean="0"/>
              <a:t>e) </a:t>
            </a:r>
            <a:r>
              <a:rPr lang="en-IN" b="1" i="1" dirty="0"/>
              <a:t>The </a:t>
            </a:r>
            <a:r>
              <a:rPr lang="en-IN" b="1" i="1" dirty="0" err="1" smtClean="0"/>
              <a:t>FocusListener</a:t>
            </a:r>
            <a:r>
              <a:rPr lang="en-IN" b="1" i="1" dirty="0" smtClean="0"/>
              <a:t> Interface</a:t>
            </a:r>
          </a:p>
          <a:p>
            <a:pPr lvl="1"/>
            <a:r>
              <a:rPr lang="en-IN" dirty="0">
                <a:solidFill>
                  <a:srgbClr val="0000FF"/>
                </a:solidFill>
              </a:rPr>
              <a:t>void </a:t>
            </a:r>
            <a:r>
              <a:rPr lang="en-IN" dirty="0" err="1">
                <a:solidFill>
                  <a:srgbClr val="0000FF"/>
                </a:solidFill>
              </a:rPr>
              <a:t>focusGained</a:t>
            </a:r>
            <a:r>
              <a:rPr lang="en-IN" dirty="0">
                <a:solidFill>
                  <a:srgbClr val="0000FF"/>
                </a:solidFill>
              </a:rPr>
              <a:t>(</a:t>
            </a:r>
            <a:r>
              <a:rPr lang="en-IN" dirty="0" err="1">
                <a:solidFill>
                  <a:srgbClr val="0000FF"/>
                </a:solidFill>
              </a:rPr>
              <a:t>FocusEvent</a:t>
            </a:r>
            <a:r>
              <a:rPr lang="en-IN" dirty="0">
                <a:solidFill>
                  <a:srgbClr val="0000FF"/>
                </a:solidFill>
              </a:rPr>
              <a:t> </a:t>
            </a:r>
            <a:r>
              <a:rPr lang="en-IN" i="1" dirty="0" err="1">
                <a:solidFill>
                  <a:srgbClr val="0000FF"/>
                </a:solidFill>
              </a:rPr>
              <a:t>fe</a:t>
            </a:r>
            <a:r>
              <a:rPr lang="en-IN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IN" dirty="0">
                <a:solidFill>
                  <a:srgbClr val="0000FF"/>
                </a:solidFill>
              </a:rPr>
              <a:t>void </a:t>
            </a:r>
            <a:r>
              <a:rPr lang="en-IN" dirty="0" err="1">
                <a:solidFill>
                  <a:srgbClr val="0000FF"/>
                </a:solidFill>
              </a:rPr>
              <a:t>focusLost</a:t>
            </a:r>
            <a:r>
              <a:rPr lang="en-IN" dirty="0">
                <a:solidFill>
                  <a:srgbClr val="0000FF"/>
                </a:solidFill>
              </a:rPr>
              <a:t>(</a:t>
            </a:r>
            <a:r>
              <a:rPr lang="en-IN" dirty="0" err="1">
                <a:solidFill>
                  <a:srgbClr val="0000FF"/>
                </a:solidFill>
              </a:rPr>
              <a:t>FocusEvent</a:t>
            </a:r>
            <a:r>
              <a:rPr lang="en-IN" dirty="0">
                <a:solidFill>
                  <a:srgbClr val="0000FF"/>
                </a:solidFill>
              </a:rPr>
              <a:t> </a:t>
            </a:r>
            <a:r>
              <a:rPr lang="en-IN" i="1" dirty="0" err="1">
                <a:solidFill>
                  <a:srgbClr val="0000FF"/>
                </a:solidFill>
              </a:rPr>
              <a:t>fe</a:t>
            </a:r>
            <a:r>
              <a:rPr lang="en-IN" dirty="0" smtClean="0">
                <a:solidFill>
                  <a:srgbClr val="0000FF"/>
                </a:solidFill>
              </a:rPr>
              <a:t>)</a:t>
            </a:r>
          </a:p>
          <a:p>
            <a:r>
              <a:rPr lang="en-US" b="1" i="1" dirty="0" smtClean="0"/>
              <a:t>f) </a:t>
            </a:r>
            <a:r>
              <a:rPr lang="en-IN" b="1" i="1" dirty="0"/>
              <a:t>The </a:t>
            </a:r>
            <a:r>
              <a:rPr lang="en-IN" b="1" i="1" dirty="0" err="1"/>
              <a:t>ItemListener</a:t>
            </a:r>
            <a:r>
              <a:rPr lang="en-IN" b="1" i="1" dirty="0"/>
              <a:t> </a:t>
            </a:r>
            <a:r>
              <a:rPr lang="en-IN" b="1" i="1" dirty="0" smtClean="0"/>
              <a:t>Interface</a:t>
            </a:r>
          </a:p>
          <a:p>
            <a:pPr lvl="1"/>
            <a:r>
              <a:rPr lang="en-IN" dirty="0">
                <a:solidFill>
                  <a:srgbClr val="0000FF"/>
                </a:solidFill>
              </a:rPr>
              <a:t>void </a:t>
            </a:r>
            <a:r>
              <a:rPr lang="en-IN" dirty="0" err="1">
                <a:solidFill>
                  <a:srgbClr val="0000FF"/>
                </a:solidFill>
              </a:rPr>
              <a:t>itemStateChanged</a:t>
            </a:r>
            <a:r>
              <a:rPr lang="en-IN" dirty="0">
                <a:solidFill>
                  <a:srgbClr val="0000FF"/>
                </a:solidFill>
              </a:rPr>
              <a:t>(</a:t>
            </a:r>
            <a:r>
              <a:rPr lang="en-IN" dirty="0" err="1">
                <a:solidFill>
                  <a:srgbClr val="0000FF"/>
                </a:solidFill>
              </a:rPr>
              <a:t>ItemEvent</a:t>
            </a:r>
            <a:r>
              <a:rPr lang="en-IN" dirty="0">
                <a:solidFill>
                  <a:srgbClr val="0000FF"/>
                </a:solidFill>
              </a:rPr>
              <a:t> </a:t>
            </a:r>
            <a:r>
              <a:rPr lang="en-IN" i="1" dirty="0" err="1">
                <a:solidFill>
                  <a:srgbClr val="0000FF"/>
                </a:solidFill>
              </a:rPr>
              <a:t>ie</a:t>
            </a:r>
            <a:r>
              <a:rPr lang="en-IN" dirty="0" smtClean="0">
                <a:solidFill>
                  <a:srgbClr val="0000FF"/>
                </a:solidFill>
              </a:rPr>
              <a:t>)</a:t>
            </a:r>
          </a:p>
          <a:p>
            <a:r>
              <a:rPr lang="en-IN" b="1" i="1" dirty="0" smtClean="0"/>
              <a:t>g) The </a:t>
            </a:r>
            <a:r>
              <a:rPr lang="en-IN" b="1" i="1" dirty="0" err="1"/>
              <a:t>KeyListener</a:t>
            </a:r>
            <a:r>
              <a:rPr lang="en-IN" b="1" i="1" dirty="0"/>
              <a:t> </a:t>
            </a:r>
            <a:r>
              <a:rPr lang="en-IN" b="1" i="1" dirty="0" smtClean="0"/>
              <a:t>Interface</a:t>
            </a:r>
          </a:p>
          <a:p>
            <a:pPr lvl="1"/>
            <a:r>
              <a:rPr lang="en-IN" dirty="0">
                <a:solidFill>
                  <a:srgbClr val="0000FF"/>
                </a:solidFill>
              </a:rPr>
              <a:t>void </a:t>
            </a:r>
            <a:r>
              <a:rPr lang="en-IN" dirty="0" err="1">
                <a:solidFill>
                  <a:srgbClr val="0000FF"/>
                </a:solidFill>
              </a:rPr>
              <a:t>keyPressed</a:t>
            </a:r>
            <a:r>
              <a:rPr lang="en-IN" dirty="0">
                <a:solidFill>
                  <a:srgbClr val="0000FF"/>
                </a:solidFill>
              </a:rPr>
              <a:t>(</a:t>
            </a:r>
            <a:r>
              <a:rPr lang="en-IN" dirty="0" err="1">
                <a:solidFill>
                  <a:srgbClr val="0000FF"/>
                </a:solidFill>
              </a:rPr>
              <a:t>KeyEvent</a:t>
            </a:r>
            <a:r>
              <a:rPr lang="en-IN" dirty="0">
                <a:solidFill>
                  <a:srgbClr val="0000FF"/>
                </a:solidFill>
              </a:rPr>
              <a:t> </a:t>
            </a:r>
            <a:r>
              <a:rPr lang="en-IN" i="1" dirty="0" err="1">
                <a:solidFill>
                  <a:srgbClr val="0000FF"/>
                </a:solidFill>
              </a:rPr>
              <a:t>ke</a:t>
            </a:r>
            <a:r>
              <a:rPr lang="en-IN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IN" dirty="0">
                <a:solidFill>
                  <a:srgbClr val="0000FF"/>
                </a:solidFill>
              </a:rPr>
              <a:t>void </a:t>
            </a:r>
            <a:r>
              <a:rPr lang="en-IN" dirty="0" err="1">
                <a:solidFill>
                  <a:srgbClr val="0000FF"/>
                </a:solidFill>
              </a:rPr>
              <a:t>keyReleased</a:t>
            </a:r>
            <a:r>
              <a:rPr lang="en-IN" dirty="0">
                <a:solidFill>
                  <a:srgbClr val="0000FF"/>
                </a:solidFill>
              </a:rPr>
              <a:t>(</a:t>
            </a:r>
            <a:r>
              <a:rPr lang="en-IN" dirty="0" err="1">
                <a:solidFill>
                  <a:srgbClr val="0000FF"/>
                </a:solidFill>
              </a:rPr>
              <a:t>KeyEvent</a:t>
            </a:r>
            <a:r>
              <a:rPr lang="en-IN" dirty="0">
                <a:solidFill>
                  <a:srgbClr val="0000FF"/>
                </a:solidFill>
              </a:rPr>
              <a:t> </a:t>
            </a:r>
            <a:r>
              <a:rPr lang="en-IN" i="1" dirty="0" err="1">
                <a:solidFill>
                  <a:srgbClr val="0000FF"/>
                </a:solidFill>
              </a:rPr>
              <a:t>ke</a:t>
            </a:r>
            <a:r>
              <a:rPr lang="en-IN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IN" dirty="0">
                <a:solidFill>
                  <a:srgbClr val="0000FF"/>
                </a:solidFill>
              </a:rPr>
              <a:t>void </a:t>
            </a:r>
            <a:r>
              <a:rPr lang="en-IN" dirty="0" err="1">
                <a:solidFill>
                  <a:srgbClr val="0000FF"/>
                </a:solidFill>
              </a:rPr>
              <a:t>keyTyped</a:t>
            </a:r>
            <a:r>
              <a:rPr lang="en-IN" dirty="0">
                <a:solidFill>
                  <a:srgbClr val="0000FF"/>
                </a:solidFill>
              </a:rPr>
              <a:t>(</a:t>
            </a:r>
            <a:r>
              <a:rPr lang="en-IN" dirty="0" err="1">
                <a:solidFill>
                  <a:srgbClr val="0000FF"/>
                </a:solidFill>
              </a:rPr>
              <a:t>KeyEvent</a:t>
            </a:r>
            <a:r>
              <a:rPr lang="en-IN" dirty="0">
                <a:solidFill>
                  <a:srgbClr val="0000FF"/>
                </a:solidFill>
              </a:rPr>
              <a:t> </a:t>
            </a:r>
            <a:r>
              <a:rPr lang="en-IN" i="1" dirty="0" err="1">
                <a:solidFill>
                  <a:srgbClr val="0000FF"/>
                </a:solidFill>
              </a:rPr>
              <a:t>ke</a:t>
            </a:r>
            <a:r>
              <a:rPr lang="en-IN" dirty="0">
                <a:solidFill>
                  <a:srgbClr val="0000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854747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1" dirty="0" smtClean="0"/>
              <a:t>h) </a:t>
            </a:r>
            <a:r>
              <a:rPr lang="en-IN" b="1" i="1" dirty="0"/>
              <a:t>The </a:t>
            </a:r>
            <a:r>
              <a:rPr lang="en-IN" b="1" i="1" dirty="0" err="1"/>
              <a:t>MouseListener</a:t>
            </a:r>
            <a:r>
              <a:rPr lang="en-IN" b="1" i="1" dirty="0"/>
              <a:t> </a:t>
            </a:r>
            <a:r>
              <a:rPr lang="en-IN" b="1" i="1" dirty="0" smtClean="0"/>
              <a:t>Interface</a:t>
            </a:r>
          </a:p>
          <a:p>
            <a:pPr lvl="1"/>
            <a:r>
              <a:rPr lang="en-IN" dirty="0">
                <a:solidFill>
                  <a:srgbClr val="0000FF"/>
                </a:solidFill>
              </a:rPr>
              <a:t>void </a:t>
            </a:r>
            <a:r>
              <a:rPr lang="en-IN" dirty="0" err="1">
                <a:solidFill>
                  <a:srgbClr val="0000FF"/>
                </a:solidFill>
              </a:rPr>
              <a:t>mouseClicked</a:t>
            </a:r>
            <a:r>
              <a:rPr lang="en-IN" dirty="0">
                <a:solidFill>
                  <a:srgbClr val="0000FF"/>
                </a:solidFill>
              </a:rPr>
              <a:t>(</a:t>
            </a:r>
            <a:r>
              <a:rPr lang="en-IN" dirty="0" err="1">
                <a:solidFill>
                  <a:srgbClr val="0000FF"/>
                </a:solidFill>
              </a:rPr>
              <a:t>MouseEvent</a:t>
            </a:r>
            <a:r>
              <a:rPr lang="en-IN" dirty="0">
                <a:solidFill>
                  <a:srgbClr val="0000FF"/>
                </a:solidFill>
              </a:rPr>
              <a:t> </a:t>
            </a:r>
            <a:r>
              <a:rPr lang="en-IN" i="1" dirty="0">
                <a:solidFill>
                  <a:srgbClr val="0000FF"/>
                </a:solidFill>
              </a:rPr>
              <a:t>me</a:t>
            </a:r>
            <a:r>
              <a:rPr lang="en-IN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IN" dirty="0">
                <a:solidFill>
                  <a:srgbClr val="0000FF"/>
                </a:solidFill>
              </a:rPr>
              <a:t>void </a:t>
            </a:r>
            <a:r>
              <a:rPr lang="en-IN" dirty="0" err="1">
                <a:solidFill>
                  <a:srgbClr val="0000FF"/>
                </a:solidFill>
              </a:rPr>
              <a:t>mouseEntered</a:t>
            </a:r>
            <a:r>
              <a:rPr lang="en-IN" dirty="0">
                <a:solidFill>
                  <a:srgbClr val="0000FF"/>
                </a:solidFill>
              </a:rPr>
              <a:t>(</a:t>
            </a:r>
            <a:r>
              <a:rPr lang="en-IN" dirty="0" err="1">
                <a:solidFill>
                  <a:srgbClr val="0000FF"/>
                </a:solidFill>
              </a:rPr>
              <a:t>MouseEvent</a:t>
            </a:r>
            <a:r>
              <a:rPr lang="en-IN" dirty="0">
                <a:solidFill>
                  <a:srgbClr val="0000FF"/>
                </a:solidFill>
              </a:rPr>
              <a:t> </a:t>
            </a:r>
            <a:r>
              <a:rPr lang="en-IN" i="1" dirty="0">
                <a:solidFill>
                  <a:srgbClr val="0000FF"/>
                </a:solidFill>
              </a:rPr>
              <a:t>me</a:t>
            </a:r>
            <a:r>
              <a:rPr lang="en-IN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IN" dirty="0">
                <a:solidFill>
                  <a:srgbClr val="0000FF"/>
                </a:solidFill>
              </a:rPr>
              <a:t>void </a:t>
            </a:r>
            <a:r>
              <a:rPr lang="en-IN" dirty="0" err="1">
                <a:solidFill>
                  <a:srgbClr val="0000FF"/>
                </a:solidFill>
              </a:rPr>
              <a:t>mouseExited</a:t>
            </a:r>
            <a:r>
              <a:rPr lang="en-IN" dirty="0">
                <a:solidFill>
                  <a:srgbClr val="0000FF"/>
                </a:solidFill>
              </a:rPr>
              <a:t>(</a:t>
            </a:r>
            <a:r>
              <a:rPr lang="en-IN" dirty="0" err="1">
                <a:solidFill>
                  <a:srgbClr val="0000FF"/>
                </a:solidFill>
              </a:rPr>
              <a:t>MouseEvent</a:t>
            </a:r>
            <a:r>
              <a:rPr lang="en-IN" dirty="0">
                <a:solidFill>
                  <a:srgbClr val="0000FF"/>
                </a:solidFill>
              </a:rPr>
              <a:t> </a:t>
            </a:r>
            <a:r>
              <a:rPr lang="en-IN" i="1" dirty="0">
                <a:solidFill>
                  <a:srgbClr val="0000FF"/>
                </a:solidFill>
              </a:rPr>
              <a:t>me</a:t>
            </a:r>
            <a:r>
              <a:rPr lang="en-IN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IN" dirty="0">
                <a:solidFill>
                  <a:srgbClr val="0000FF"/>
                </a:solidFill>
              </a:rPr>
              <a:t>void </a:t>
            </a:r>
            <a:r>
              <a:rPr lang="en-IN" dirty="0" err="1">
                <a:solidFill>
                  <a:srgbClr val="0000FF"/>
                </a:solidFill>
              </a:rPr>
              <a:t>mousePressed</a:t>
            </a:r>
            <a:r>
              <a:rPr lang="en-IN" dirty="0">
                <a:solidFill>
                  <a:srgbClr val="0000FF"/>
                </a:solidFill>
              </a:rPr>
              <a:t>(</a:t>
            </a:r>
            <a:r>
              <a:rPr lang="en-IN" dirty="0" err="1">
                <a:solidFill>
                  <a:srgbClr val="0000FF"/>
                </a:solidFill>
              </a:rPr>
              <a:t>MouseEvent</a:t>
            </a:r>
            <a:r>
              <a:rPr lang="en-IN" dirty="0">
                <a:solidFill>
                  <a:srgbClr val="0000FF"/>
                </a:solidFill>
              </a:rPr>
              <a:t> </a:t>
            </a:r>
            <a:r>
              <a:rPr lang="en-IN" i="1" dirty="0">
                <a:solidFill>
                  <a:srgbClr val="0000FF"/>
                </a:solidFill>
              </a:rPr>
              <a:t>me</a:t>
            </a:r>
            <a:r>
              <a:rPr lang="en-IN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IN" dirty="0">
                <a:solidFill>
                  <a:srgbClr val="0000FF"/>
                </a:solidFill>
              </a:rPr>
              <a:t>void </a:t>
            </a:r>
            <a:r>
              <a:rPr lang="en-IN" dirty="0" err="1">
                <a:solidFill>
                  <a:srgbClr val="0000FF"/>
                </a:solidFill>
              </a:rPr>
              <a:t>mouseReleased</a:t>
            </a:r>
            <a:r>
              <a:rPr lang="en-IN" dirty="0">
                <a:solidFill>
                  <a:srgbClr val="0000FF"/>
                </a:solidFill>
              </a:rPr>
              <a:t>(</a:t>
            </a:r>
            <a:r>
              <a:rPr lang="en-IN" dirty="0" err="1">
                <a:solidFill>
                  <a:srgbClr val="0000FF"/>
                </a:solidFill>
              </a:rPr>
              <a:t>MouseEvent</a:t>
            </a:r>
            <a:r>
              <a:rPr lang="en-IN" dirty="0">
                <a:solidFill>
                  <a:srgbClr val="0000FF"/>
                </a:solidFill>
              </a:rPr>
              <a:t> </a:t>
            </a:r>
            <a:r>
              <a:rPr lang="en-IN" i="1" dirty="0">
                <a:solidFill>
                  <a:srgbClr val="0000FF"/>
                </a:solidFill>
              </a:rPr>
              <a:t>me</a:t>
            </a:r>
            <a:r>
              <a:rPr lang="en-IN" dirty="0" smtClean="0">
                <a:solidFill>
                  <a:srgbClr val="0000FF"/>
                </a:solidFill>
              </a:rPr>
              <a:t>)</a:t>
            </a:r>
          </a:p>
          <a:p>
            <a:r>
              <a:rPr lang="en-US" b="1" i="1" dirty="0"/>
              <a:t>i</a:t>
            </a:r>
            <a:r>
              <a:rPr lang="en-US" b="1" i="1" dirty="0" smtClean="0"/>
              <a:t>)</a:t>
            </a:r>
            <a:r>
              <a:rPr lang="en-IN" b="1" i="1" dirty="0" smtClean="0"/>
              <a:t> </a:t>
            </a:r>
            <a:r>
              <a:rPr lang="en-IN" b="1" i="1" dirty="0"/>
              <a:t>The </a:t>
            </a:r>
            <a:r>
              <a:rPr lang="en-IN" b="1" i="1" dirty="0" err="1"/>
              <a:t>MouseMotionListener</a:t>
            </a:r>
            <a:r>
              <a:rPr lang="en-IN" b="1" i="1" dirty="0"/>
              <a:t> </a:t>
            </a:r>
            <a:r>
              <a:rPr lang="en-IN" b="1" i="1" dirty="0" smtClean="0"/>
              <a:t>Interface</a:t>
            </a:r>
          </a:p>
          <a:p>
            <a:pPr lvl="1"/>
            <a:r>
              <a:rPr lang="en-IN" dirty="0">
                <a:solidFill>
                  <a:srgbClr val="0000FF"/>
                </a:solidFill>
              </a:rPr>
              <a:t>void </a:t>
            </a:r>
            <a:r>
              <a:rPr lang="en-IN" dirty="0" err="1">
                <a:solidFill>
                  <a:srgbClr val="0000FF"/>
                </a:solidFill>
              </a:rPr>
              <a:t>mouseDragged</a:t>
            </a:r>
            <a:r>
              <a:rPr lang="en-IN" dirty="0">
                <a:solidFill>
                  <a:srgbClr val="0000FF"/>
                </a:solidFill>
              </a:rPr>
              <a:t>(</a:t>
            </a:r>
            <a:r>
              <a:rPr lang="en-IN" dirty="0" err="1">
                <a:solidFill>
                  <a:srgbClr val="0000FF"/>
                </a:solidFill>
              </a:rPr>
              <a:t>MouseEvent</a:t>
            </a:r>
            <a:r>
              <a:rPr lang="en-IN" dirty="0">
                <a:solidFill>
                  <a:srgbClr val="0000FF"/>
                </a:solidFill>
              </a:rPr>
              <a:t> </a:t>
            </a:r>
            <a:r>
              <a:rPr lang="en-IN" i="1" dirty="0">
                <a:solidFill>
                  <a:srgbClr val="0000FF"/>
                </a:solidFill>
              </a:rPr>
              <a:t>me</a:t>
            </a:r>
            <a:r>
              <a:rPr lang="en-IN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IN" dirty="0">
                <a:solidFill>
                  <a:srgbClr val="0000FF"/>
                </a:solidFill>
              </a:rPr>
              <a:t>void </a:t>
            </a:r>
            <a:r>
              <a:rPr lang="en-IN" dirty="0" err="1">
                <a:solidFill>
                  <a:srgbClr val="0000FF"/>
                </a:solidFill>
              </a:rPr>
              <a:t>mouseMoved</a:t>
            </a:r>
            <a:r>
              <a:rPr lang="en-IN" dirty="0">
                <a:solidFill>
                  <a:srgbClr val="0000FF"/>
                </a:solidFill>
              </a:rPr>
              <a:t>(</a:t>
            </a:r>
            <a:r>
              <a:rPr lang="en-IN" dirty="0" err="1">
                <a:solidFill>
                  <a:srgbClr val="0000FF"/>
                </a:solidFill>
              </a:rPr>
              <a:t>MouseEvent</a:t>
            </a:r>
            <a:r>
              <a:rPr lang="en-IN" dirty="0">
                <a:solidFill>
                  <a:srgbClr val="0000FF"/>
                </a:solidFill>
              </a:rPr>
              <a:t> </a:t>
            </a:r>
            <a:r>
              <a:rPr lang="en-IN" i="1" dirty="0">
                <a:solidFill>
                  <a:srgbClr val="0000FF"/>
                </a:solidFill>
              </a:rPr>
              <a:t>me</a:t>
            </a:r>
            <a:r>
              <a:rPr lang="en-IN" dirty="0" smtClean="0">
                <a:solidFill>
                  <a:srgbClr val="0000FF"/>
                </a:solidFill>
              </a:rPr>
              <a:t>)	</a:t>
            </a:r>
          </a:p>
          <a:p>
            <a:r>
              <a:rPr lang="en-US" b="1" i="1" dirty="0"/>
              <a:t>j</a:t>
            </a:r>
            <a:r>
              <a:rPr lang="en-US" b="1" i="1" dirty="0" smtClean="0"/>
              <a:t>) </a:t>
            </a:r>
            <a:r>
              <a:rPr lang="en-IN" b="1" i="1" dirty="0"/>
              <a:t>The </a:t>
            </a:r>
            <a:r>
              <a:rPr lang="en-IN" b="1" i="1" dirty="0" err="1"/>
              <a:t>MouseWheelListener</a:t>
            </a:r>
            <a:r>
              <a:rPr lang="en-IN" b="1" i="1" dirty="0"/>
              <a:t> </a:t>
            </a:r>
            <a:r>
              <a:rPr lang="en-IN" b="1" i="1" dirty="0" smtClean="0"/>
              <a:t>Interface</a:t>
            </a:r>
          </a:p>
          <a:p>
            <a:pPr lvl="1"/>
            <a:r>
              <a:rPr lang="en-IN" dirty="0">
                <a:solidFill>
                  <a:srgbClr val="0000FF"/>
                </a:solidFill>
              </a:rPr>
              <a:t>void </a:t>
            </a:r>
            <a:r>
              <a:rPr lang="en-IN" dirty="0" err="1">
                <a:solidFill>
                  <a:srgbClr val="0000FF"/>
                </a:solidFill>
              </a:rPr>
              <a:t>mouseWheelMoved</a:t>
            </a:r>
            <a:r>
              <a:rPr lang="en-IN" dirty="0">
                <a:solidFill>
                  <a:srgbClr val="0000FF"/>
                </a:solidFill>
              </a:rPr>
              <a:t>(</a:t>
            </a:r>
            <a:r>
              <a:rPr lang="en-IN" dirty="0" err="1">
                <a:solidFill>
                  <a:srgbClr val="0000FF"/>
                </a:solidFill>
              </a:rPr>
              <a:t>MouseWheelEvent</a:t>
            </a:r>
            <a:r>
              <a:rPr lang="en-IN" dirty="0">
                <a:solidFill>
                  <a:srgbClr val="0000FF"/>
                </a:solidFill>
              </a:rPr>
              <a:t> </a:t>
            </a:r>
            <a:r>
              <a:rPr lang="en-IN" i="1" dirty="0" err="1">
                <a:solidFill>
                  <a:srgbClr val="0000FF"/>
                </a:solidFill>
              </a:rPr>
              <a:t>mwe</a:t>
            </a:r>
            <a:r>
              <a:rPr lang="en-IN" dirty="0">
                <a:solidFill>
                  <a:srgbClr val="0000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351743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i="1" dirty="0" smtClean="0"/>
              <a:t>k) </a:t>
            </a:r>
            <a:r>
              <a:rPr lang="en-IN" b="1" i="1" dirty="0"/>
              <a:t>The </a:t>
            </a:r>
            <a:r>
              <a:rPr lang="en-IN" b="1" i="1" dirty="0" err="1"/>
              <a:t>TextListener</a:t>
            </a:r>
            <a:r>
              <a:rPr lang="en-IN" b="1" i="1" dirty="0"/>
              <a:t> </a:t>
            </a:r>
            <a:r>
              <a:rPr lang="en-IN" b="1" i="1" dirty="0" smtClean="0"/>
              <a:t>Interface</a:t>
            </a:r>
          </a:p>
          <a:p>
            <a:pPr lvl="1"/>
            <a:r>
              <a:rPr lang="en-IN" dirty="0">
                <a:solidFill>
                  <a:srgbClr val="0000FF"/>
                </a:solidFill>
              </a:rPr>
              <a:t>void </a:t>
            </a:r>
            <a:r>
              <a:rPr lang="en-IN" dirty="0" err="1">
                <a:solidFill>
                  <a:srgbClr val="0000FF"/>
                </a:solidFill>
              </a:rPr>
              <a:t>textChanged</a:t>
            </a:r>
            <a:r>
              <a:rPr lang="en-IN" dirty="0">
                <a:solidFill>
                  <a:srgbClr val="0000FF"/>
                </a:solidFill>
              </a:rPr>
              <a:t>(</a:t>
            </a:r>
            <a:r>
              <a:rPr lang="en-IN" dirty="0" err="1">
                <a:solidFill>
                  <a:srgbClr val="0000FF"/>
                </a:solidFill>
              </a:rPr>
              <a:t>TextEvent</a:t>
            </a:r>
            <a:r>
              <a:rPr lang="en-IN" dirty="0">
                <a:solidFill>
                  <a:srgbClr val="0000FF"/>
                </a:solidFill>
              </a:rPr>
              <a:t> </a:t>
            </a:r>
            <a:r>
              <a:rPr lang="en-IN" i="1" dirty="0" err="1">
                <a:solidFill>
                  <a:srgbClr val="0000FF"/>
                </a:solidFill>
              </a:rPr>
              <a:t>te</a:t>
            </a:r>
            <a:r>
              <a:rPr lang="en-IN" dirty="0" smtClean="0">
                <a:solidFill>
                  <a:srgbClr val="0000FF"/>
                </a:solidFill>
              </a:rPr>
              <a:t>)</a:t>
            </a:r>
          </a:p>
          <a:p>
            <a:r>
              <a:rPr lang="en-IN" b="1" i="1" dirty="0" smtClean="0"/>
              <a:t>l) The </a:t>
            </a:r>
            <a:r>
              <a:rPr lang="en-IN" b="1" i="1" dirty="0" err="1"/>
              <a:t>WindowFocusListener</a:t>
            </a:r>
            <a:r>
              <a:rPr lang="en-IN" b="1" i="1" dirty="0"/>
              <a:t> </a:t>
            </a:r>
            <a:r>
              <a:rPr lang="en-IN" b="1" i="1" dirty="0" smtClean="0"/>
              <a:t>Interface</a:t>
            </a:r>
          </a:p>
          <a:p>
            <a:pPr lvl="1"/>
            <a:r>
              <a:rPr lang="en-IN" dirty="0">
                <a:solidFill>
                  <a:srgbClr val="0000FF"/>
                </a:solidFill>
              </a:rPr>
              <a:t>void </a:t>
            </a:r>
            <a:r>
              <a:rPr lang="en-IN" dirty="0" err="1">
                <a:solidFill>
                  <a:srgbClr val="0000FF"/>
                </a:solidFill>
              </a:rPr>
              <a:t>windowGainedFocus</a:t>
            </a:r>
            <a:r>
              <a:rPr lang="en-IN" dirty="0">
                <a:solidFill>
                  <a:srgbClr val="0000FF"/>
                </a:solidFill>
              </a:rPr>
              <a:t>(</a:t>
            </a:r>
            <a:r>
              <a:rPr lang="en-IN" dirty="0" err="1">
                <a:solidFill>
                  <a:srgbClr val="0000FF"/>
                </a:solidFill>
              </a:rPr>
              <a:t>WindowEvent</a:t>
            </a:r>
            <a:r>
              <a:rPr lang="en-IN" dirty="0">
                <a:solidFill>
                  <a:srgbClr val="0000FF"/>
                </a:solidFill>
              </a:rPr>
              <a:t> </a:t>
            </a:r>
            <a:r>
              <a:rPr lang="en-IN" i="1" dirty="0">
                <a:solidFill>
                  <a:srgbClr val="0000FF"/>
                </a:solidFill>
              </a:rPr>
              <a:t>we</a:t>
            </a:r>
            <a:r>
              <a:rPr lang="en-IN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IN" dirty="0">
                <a:solidFill>
                  <a:srgbClr val="0000FF"/>
                </a:solidFill>
              </a:rPr>
              <a:t>void </a:t>
            </a:r>
            <a:r>
              <a:rPr lang="en-IN" dirty="0" err="1">
                <a:solidFill>
                  <a:srgbClr val="0000FF"/>
                </a:solidFill>
              </a:rPr>
              <a:t>windowLostFocus</a:t>
            </a:r>
            <a:r>
              <a:rPr lang="en-IN" dirty="0">
                <a:solidFill>
                  <a:srgbClr val="0000FF"/>
                </a:solidFill>
              </a:rPr>
              <a:t>(</a:t>
            </a:r>
            <a:r>
              <a:rPr lang="en-IN" dirty="0" err="1">
                <a:solidFill>
                  <a:srgbClr val="0000FF"/>
                </a:solidFill>
              </a:rPr>
              <a:t>WindowEvent</a:t>
            </a:r>
            <a:r>
              <a:rPr lang="en-IN" dirty="0">
                <a:solidFill>
                  <a:srgbClr val="0000FF"/>
                </a:solidFill>
              </a:rPr>
              <a:t> </a:t>
            </a:r>
            <a:r>
              <a:rPr lang="en-IN" i="1" dirty="0">
                <a:solidFill>
                  <a:srgbClr val="0000FF"/>
                </a:solidFill>
              </a:rPr>
              <a:t>we</a:t>
            </a:r>
            <a:r>
              <a:rPr lang="en-IN" dirty="0" smtClean="0">
                <a:solidFill>
                  <a:srgbClr val="0000FF"/>
                </a:solidFill>
              </a:rPr>
              <a:t>)</a:t>
            </a:r>
          </a:p>
          <a:p>
            <a:r>
              <a:rPr lang="en-US" b="1" i="1" dirty="0" smtClean="0"/>
              <a:t>m) </a:t>
            </a:r>
            <a:r>
              <a:rPr lang="en-IN" b="1" i="1" dirty="0"/>
              <a:t>The </a:t>
            </a:r>
            <a:r>
              <a:rPr lang="en-IN" b="1" i="1" dirty="0" err="1"/>
              <a:t>WindowListener</a:t>
            </a:r>
            <a:r>
              <a:rPr lang="en-IN" b="1" i="1" dirty="0"/>
              <a:t> </a:t>
            </a:r>
            <a:r>
              <a:rPr lang="en-IN" b="1" i="1" dirty="0" smtClean="0"/>
              <a:t>Interface</a:t>
            </a:r>
          </a:p>
          <a:p>
            <a:pPr lvl="1"/>
            <a:r>
              <a:rPr lang="en-IN" dirty="0">
                <a:solidFill>
                  <a:srgbClr val="0000FF"/>
                </a:solidFill>
              </a:rPr>
              <a:t>void </a:t>
            </a:r>
            <a:r>
              <a:rPr lang="en-IN" dirty="0" err="1">
                <a:solidFill>
                  <a:srgbClr val="0000FF"/>
                </a:solidFill>
              </a:rPr>
              <a:t>windowActivated</a:t>
            </a:r>
            <a:r>
              <a:rPr lang="en-IN" dirty="0">
                <a:solidFill>
                  <a:srgbClr val="0000FF"/>
                </a:solidFill>
              </a:rPr>
              <a:t>(</a:t>
            </a:r>
            <a:r>
              <a:rPr lang="en-IN" dirty="0" err="1">
                <a:solidFill>
                  <a:srgbClr val="0000FF"/>
                </a:solidFill>
              </a:rPr>
              <a:t>WindowEvent</a:t>
            </a:r>
            <a:r>
              <a:rPr lang="en-IN" dirty="0">
                <a:solidFill>
                  <a:srgbClr val="0000FF"/>
                </a:solidFill>
              </a:rPr>
              <a:t> </a:t>
            </a:r>
            <a:r>
              <a:rPr lang="en-IN" i="1" dirty="0">
                <a:solidFill>
                  <a:srgbClr val="0000FF"/>
                </a:solidFill>
              </a:rPr>
              <a:t>we</a:t>
            </a:r>
            <a:r>
              <a:rPr lang="en-IN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IN" dirty="0">
                <a:solidFill>
                  <a:srgbClr val="0000FF"/>
                </a:solidFill>
              </a:rPr>
              <a:t>void </a:t>
            </a:r>
            <a:r>
              <a:rPr lang="en-IN" dirty="0" err="1">
                <a:solidFill>
                  <a:srgbClr val="0000FF"/>
                </a:solidFill>
              </a:rPr>
              <a:t>windowClosed</a:t>
            </a:r>
            <a:r>
              <a:rPr lang="en-IN" dirty="0">
                <a:solidFill>
                  <a:srgbClr val="0000FF"/>
                </a:solidFill>
              </a:rPr>
              <a:t>(</a:t>
            </a:r>
            <a:r>
              <a:rPr lang="en-IN" dirty="0" err="1">
                <a:solidFill>
                  <a:srgbClr val="0000FF"/>
                </a:solidFill>
              </a:rPr>
              <a:t>WindowEvent</a:t>
            </a:r>
            <a:r>
              <a:rPr lang="en-IN" dirty="0">
                <a:solidFill>
                  <a:srgbClr val="0000FF"/>
                </a:solidFill>
              </a:rPr>
              <a:t> </a:t>
            </a:r>
            <a:r>
              <a:rPr lang="en-IN" i="1" dirty="0">
                <a:solidFill>
                  <a:srgbClr val="0000FF"/>
                </a:solidFill>
              </a:rPr>
              <a:t>we</a:t>
            </a:r>
            <a:r>
              <a:rPr lang="en-IN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IN" dirty="0">
                <a:solidFill>
                  <a:srgbClr val="0000FF"/>
                </a:solidFill>
              </a:rPr>
              <a:t>void </a:t>
            </a:r>
            <a:r>
              <a:rPr lang="en-IN" dirty="0" err="1">
                <a:solidFill>
                  <a:srgbClr val="0000FF"/>
                </a:solidFill>
              </a:rPr>
              <a:t>windowClosing</a:t>
            </a:r>
            <a:r>
              <a:rPr lang="en-IN" dirty="0">
                <a:solidFill>
                  <a:srgbClr val="0000FF"/>
                </a:solidFill>
              </a:rPr>
              <a:t>(</a:t>
            </a:r>
            <a:r>
              <a:rPr lang="en-IN" dirty="0" err="1">
                <a:solidFill>
                  <a:srgbClr val="0000FF"/>
                </a:solidFill>
              </a:rPr>
              <a:t>WindowEvent</a:t>
            </a:r>
            <a:r>
              <a:rPr lang="en-IN" dirty="0">
                <a:solidFill>
                  <a:srgbClr val="0000FF"/>
                </a:solidFill>
              </a:rPr>
              <a:t> </a:t>
            </a:r>
            <a:r>
              <a:rPr lang="en-IN" i="1" dirty="0">
                <a:solidFill>
                  <a:srgbClr val="0000FF"/>
                </a:solidFill>
              </a:rPr>
              <a:t>we</a:t>
            </a:r>
            <a:r>
              <a:rPr lang="en-IN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IN" dirty="0">
                <a:solidFill>
                  <a:srgbClr val="0000FF"/>
                </a:solidFill>
              </a:rPr>
              <a:t>void </a:t>
            </a:r>
            <a:r>
              <a:rPr lang="en-IN" dirty="0" err="1">
                <a:solidFill>
                  <a:srgbClr val="0000FF"/>
                </a:solidFill>
              </a:rPr>
              <a:t>windowDeactivated</a:t>
            </a:r>
            <a:r>
              <a:rPr lang="en-IN" dirty="0">
                <a:solidFill>
                  <a:srgbClr val="0000FF"/>
                </a:solidFill>
              </a:rPr>
              <a:t>(</a:t>
            </a:r>
            <a:r>
              <a:rPr lang="en-IN" dirty="0" err="1">
                <a:solidFill>
                  <a:srgbClr val="0000FF"/>
                </a:solidFill>
              </a:rPr>
              <a:t>WindowEvent</a:t>
            </a:r>
            <a:r>
              <a:rPr lang="en-IN" dirty="0">
                <a:solidFill>
                  <a:srgbClr val="0000FF"/>
                </a:solidFill>
              </a:rPr>
              <a:t> </a:t>
            </a:r>
            <a:r>
              <a:rPr lang="en-IN" i="1" dirty="0">
                <a:solidFill>
                  <a:srgbClr val="0000FF"/>
                </a:solidFill>
              </a:rPr>
              <a:t>we</a:t>
            </a:r>
            <a:r>
              <a:rPr lang="en-IN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IN" dirty="0">
                <a:solidFill>
                  <a:srgbClr val="0000FF"/>
                </a:solidFill>
              </a:rPr>
              <a:t>void </a:t>
            </a:r>
            <a:r>
              <a:rPr lang="en-IN" dirty="0" err="1">
                <a:solidFill>
                  <a:srgbClr val="0000FF"/>
                </a:solidFill>
              </a:rPr>
              <a:t>windowDeiconified</a:t>
            </a:r>
            <a:r>
              <a:rPr lang="en-IN" dirty="0">
                <a:solidFill>
                  <a:srgbClr val="0000FF"/>
                </a:solidFill>
              </a:rPr>
              <a:t>(</a:t>
            </a:r>
            <a:r>
              <a:rPr lang="en-IN" dirty="0" err="1">
                <a:solidFill>
                  <a:srgbClr val="0000FF"/>
                </a:solidFill>
              </a:rPr>
              <a:t>WindowEvent</a:t>
            </a:r>
            <a:r>
              <a:rPr lang="en-IN" dirty="0">
                <a:solidFill>
                  <a:srgbClr val="0000FF"/>
                </a:solidFill>
              </a:rPr>
              <a:t> </a:t>
            </a:r>
            <a:r>
              <a:rPr lang="en-IN" i="1" dirty="0">
                <a:solidFill>
                  <a:srgbClr val="0000FF"/>
                </a:solidFill>
              </a:rPr>
              <a:t>we</a:t>
            </a:r>
            <a:r>
              <a:rPr lang="en-IN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IN" dirty="0">
                <a:solidFill>
                  <a:srgbClr val="0000FF"/>
                </a:solidFill>
              </a:rPr>
              <a:t>void </a:t>
            </a:r>
            <a:r>
              <a:rPr lang="en-IN" dirty="0" err="1">
                <a:solidFill>
                  <a:srgbClr val="0000FF"/>
                </a:solidFill>
              </a:rPr>
              <a:t>windowIconified</a:t>
            </a:r>
            <a:r>
              <a:rPr lang="en-IN" dirty="0">
                <a:solidFill>
                  <a:srgbClr val="0000FF"/>
                </a:solidFill>
              </a:rPr>
              <a:t>(</a:t>
            </a:r>
            <a:r>
              <a:rPr lang="en-IN" dirty="0" err="1">
                <a:solidFill>
                  <a:srgbClr val="0000FF"/>
                </a:solidFill>
              </a:rPr>
              <a:t>WindowEvent</a:t>
            </a:r>
            <a:r>
              <a:rPr lang="en-IN" dirty="0">
                <a:solidFill>
                  <a:srgbClr val="0000FF"/>
                </a:solidFill>
              </a:rPr>
              <a:t> </a:t>
            </a:r>
            <a:r>
              <a:rPr lang="en-IN" i="1" dirty="0">
                <a:solidFill>
                  <a:srgbClr val="0000FF"/>
                </a:solidFill>
              </a:rPr>
              <a:t>we</a:t>
            </a:r>
            <a:r>
              <a:rPr lang="en-IN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IN" dirty="0">
                <a:solidFill>
                  <a:srgbClr val="0000FF"/>
                </a:solidFill>
              </a:rPr>
              <a:t>void </a:t>
            </a:r>
            <a:r>
              <a:rPr lang="en-IN" dirty="0" err="1">
                <a:solidFill>
                  <a:srgbClr val="0000FF"/>
                </a:solidFill>
              </a:rPr>
              <a:t>windowOpened</a:t>
            </a:r>
            <a:r>
              <a:rPr lang="en-IN" dirty="0">
                <a:solidFill>
                  <a:srgbClr val="0000FF"/>
                </a:solidFill>
              </a:rPr>
              <a:t>(</a:t>
            </a:r>
            <a:r>
              <a:rPr lang="en-IN" dirty="0" err="1">
                <a:solidFill>
                  <a:srgbClr val="0000FF"/>
                </a:solidFill>
              </a:rPr>
              <a:t>WindowEvent</a:t>
            </a:r>
            <a:r>
              <a:rPr lang="en-IN" dirty="0">
                <a:solidFill>
                  <a:srgbClr val="0000FF"/>
                </a:solidFill>
              </a:rPr>
              <a:t> </a:t>
            </a:r>
            <a:r>
              <a:rPr lang="en-IN" i="1" dirty="0">
                <a:solidFill>
                  <a:srgbClr val="0000FF"/>
                </a:solidFill>
              </a:rPr>
              <a:t>we</a:t>
            </a:r>
            <a:r>
              <a:rPr lang="en-IN" dirty="0">
                <a:solidFill>
                  <a:srgbClr val="0000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693489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5) Using Delegation Event Model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2 step process: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Implement the appropriate interface in the </a:t>
            </a:r>
            <a:r>
              <a:rPr lang="en-IN" dirty="0" smtClean="0"/>
              <a:t>listener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Implement code to register and </a:t>
            </a:r>
            <a:r>
              <a:rPr lang="en-IN" dirty="0" smtClean="0"/>
              <a:t>unregister </a:t>
            </a:r>
            <a:r>
              <a:rPr lang="en-IN" dirty="0"/>
              <a:t>(if necessary) the </a:t>
            </a:r>
            <a:r>
              <a:rPr lang="en-IN" dirty="0" smtClean="0"/>
              <a:t>listener – as </a:t>
            </a:r>
            <a:r>
              <a:rPr lang="en-IN" dirty="0"/>
              <a:t>a </a:t>
            </a:r>
            <a:r>
              <a:rPr lang="en-IN" dirty="0" smtClean="0"/>
              <a:t>recipient for </a:t>
            </a:r>
            <a:r>
              <a:rPr lang="en-IN" dirty="0"/>
              <a:t>the event </a:t>
            </a:r>
            <a:r>
              <a:rPr lang="en-IN" dirty="0" smtClean="0"/>
              <a:t>notifications</a:t>
            </a:r>
          </a:p>
          <a:p>
            <a:r>
              <a:rPr lang="en-IN" dirty="0" smtClean="0"/>
              <a:t>If source code generates multiple event types - </a:t>
            </a:r>
            <a:r>
              <a:rPr lang="en-IN" dirty="0"/>
              <a:t>Each event must be </a:t>
            </a:r>
            <a:r>
              <a:rPr lang="en-IN" dirty="0" smtClean="0"/>
              <a:t>registered separately</a:t>
            </a:r>
          </a:p>
          <a:p>
            <a:r>
              <a:rPr lang="en-IN" dirty="0" smtClean="0"/>
              <a:t>Also one listener may be executed for multiple events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6122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2 ways to handle events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Traditional approach </a:t>
            </a:r>
            <a:r>
              <a:rPr lang="en-US" sz="2400" dirty="0" smtClean="0"/>
              <a:t>- By </a:t>
            </a:r>
            <a:r>
              <a:rPr lang="en-US" sz="2400" dirty="0" smtClean="0">
                <a:solidFill>
                  <a:srgbClr val="FF0000"/>
                </a:solidFill>
              </a:rPr>
              <a:t>Java version 1.0</a:t>
            </a:r>
          </a:p>
          <a:p>
            <a:pPr lvl="1"/>
            <a:r>
              <a:rPr lang="en-US" dirty="0" smtClean="0"/>
              <a:t>An event, after generated, was </a:t>
            </a:r>
            <a:r>
              <a:rPr lang="en-US" dirty="0" smtClean="0">
                <a:solidFill>
                  <a:srgbClr val="FF0000"/>
                </a:solidFill>
              </a:rPr>
              <a:t>propagated up the containment hierarchy of listeners </a:t>
            </a:r>
            <a:r>
              <a:rPr lang="en-US" dirty="0" smtClean="0"/>
              <a:t>until it was handled by a component</a:t>
            </a:r>
          </a:p>
          <a:p>
            <a:pPr lvl="1"/>
            <a:r>
              <a:rPr lang="en-US" dirty="0" smtClean="0"/>
              <a:t>The other component’s time is hence wasted 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Modern Approach </a:t>
            </a:r>
            <a:r>
              <a:rPr lang="en-US" sz="2400" dirty="0" smtClean="0"/>
              <a:t>- Beginning with </a:t>
            </a:r>
            <a:r>
              <a:rPr lang="en-US" sz="2400" dirty="0" smtClean="0">
                <a:solidFill>
                  <a:srgbClr val="FF0000"/>
                </a:solidFill>
              </a:rPr>
              <a:t>Java  versions 1.1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listeners must register with a source </a:t>
            </a:r>
            <a:r>
              <a:rPr lang="en-US" dirty="0" smtClean="0"/>
              <a:t>in order to receive an </a:t>
            </a:r>
            <a:r>
              <a:rPr lang="en-IN" dirty="0" smtClean="0"/>
              <a:t>event notification.</a:t>
            </a:r>
          </a:p>
          <a:p>
            <a:pPr lvl="1"/>
            <a:r>
              <a:rPr lang="en-US" dirty="0" smtClean="0"/>
              <a:t>Hence </a:t>
            </a:r>
            <a:r>
              <a:rPr lang="en-US" dirty="0" smtClean="0">
                <a:solidFill>
                  <a:srgbClr val="FF0000"/>
                </a:solidFill>
              </a:rPr>
              <a:t>notifications are sent only to listeners </a:t>
            </a:r>
            <a:r>
              <a:rPr lang="en-US" dirty="0" smtClean="0"/>
              <a:t>that want to receive them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a) Handle Mouse Events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I</a:t>
            </a:r>
            <a:r>
              <a:rPr lang="en-IN" dirty="0" smtClean="0"/>
              <a:t>mplement </a:t>
            </a:r>
            <a:r>
              <a:rPr lang="en-IN" dirty="0"/>
              <a:t>the </a:t>
            </a:r>
            <a:r>
              <a:rPr lang="en-IN" b="1" dirty="0" err="1"/>
              <a:t>MouseListener</a:t>
            </a:r>
            <a:r>
              <a:rPr lang="en-IN" b="1" dirty="0"/>
              <a:t> </a:t>
            </a:r>
            <a:r>
              <a:rPr lang="en-IN" dirty="0"/>
              <a:t>and the </a:t>
            </a:r>
            <a:r>
              <a:rPr lang="en-IN" b="1" dirty="0" err="1" smtClean="0"/>
              <a:t>MouseMotionListener</a:t>
            </a:r>
            <a:r>
              <a:rPr lang="en-IN" b="1" dirty="0"/>
              <a:t> </a:t>
            </a:r>
            <a:r>
              <a:rPr lang="en-IN" dirty="0" smtClean="0"/>
              <a:t>interfaces.</a:t>
            </a:r>
          </a:p>
          <a:p>
            <a:r>
              <a:rPr lang="en-IN" dirty="0" smtClean="0"/>
              <a:t>The program does the following:</a:t>
            </a:r>
          </a:p>
          <a:p>
            <a:pPr lvl="1"/>
            <a:r>
              <a:rPr lang="en-IN" dirty="0"/>
              <a:t>D</a:t>
            </a:r>
            <a:r>
              <a:rPr lang="en-IN" dirty="0" smtClean="0"/>
              <a:t>isplays </a:t>
            </a:r>
            <a:r>
              <a:rPr lang="en-IN" dirty="0"/>
              <a:t>the current </a:t>
            </a:r>
            <a:r>
              <a:rPr lang="en-IN" dirty="0" smtClean="0"/>
              <a:t>coordinates of </a:t>
            </a:r>
            <a:r>
              <a:rPr lang="en-IN" dirty="0"/>
              <a:t>the mouse in the applet’s status window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Displays “Down” each time the mouse is pressed.</a:t>
            </a:r>
          </a:p>
          <a:p>
            <a:pPr lvl="1"/>
            <a:r>
              <a:rPr lang="en-IN" dirty="0"/>
              <a:t>Displays </a:t>
            </a:r>
            <a:r>
              <a:rPr lang="en-IN" dirty="0" smtClean="0"/>
              <a:t>“Up” </a:t>
            </a:r>
            <a:r>
              <a:rPr lang="en-IN" dirty="0"/>
              <a:t>each time the mouse is </a:t>
            </a:r>
            <a:r>
              <a:rPr lang="en-IN" dirty="0" smtClean="0"/>
              <a:t>released.</a:t>
            </a:r>
          </a:p>
          <a:p>
            <a:pPr lvl="1"/>
            <a:r>
              <a:rPr lang="en-IN" dirty="0"/>
              <a:t>Displays </a:t>
            </a:r>
            <a:r>
              <a:rPr lang="en-IN" dirty="0" smtClean="0"/>
              <a:t>“</a:t>
            </a:r>
            <a:r>
              <a:rPr lang="en-IN" dirty="0" err="1" smtClean="0"/>
              <a:t>MouseClicked</a:t>
            </a:r>
            <a:r>
              <a:rPr lang="en-IN" dirty="0" smtClean="0"/>
              <a:t>” </a:t>
            </a:r>
            <a:r>
              <a:rPr lang="en-IN" dirty="0"/>
              <a:t>each time the </a:t>
            </a:r>
            <a:r>
              <a:rPr lang="en-IN" dirty="0" smtClean="0"/>
              <a:t>mouse button </a:t>
            </a:r>
            <a:r>
              <a:rPr lang="en-IN" dirty="0"/>
              <a:t>is </a:t>
            </a:r>
            <a:r>
              <a:rPr lang="en-IN" dirty="0" smtClean="0"/>
              <a:t>clicked.</a:t>
            </a:r>
          </a:p>
          <a:p>
            <a:r>
              <a:rPr lang="en-IN" dirty="0" smtClean="0"/>
              <a:t>Refer SampleMouse.java</a:t>
            </a:r>
            <a:endParaRPr lang="en-IN" dirty="0"/>
          </a:p>
          <a:p>
            <a:pPr lvl="1"/>
            <a:endParaRPr lang="en-IN" dirty="0"/>
          </a:p>
          <a:p>
            <a:pPr lvl="1"/>
            <a:endParaRPr lang="en-IN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81515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b) </a:t>
            </a:r>
            <a:r>
              <a:rPr lang="en-IN" dirty="0"/>
              <a:t>Handling Keyboard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Events Generated:</a:t>
            </a:r>
          </a:p>
          <a:p>
            <a:pPr lvl="1"/>
            <a:r>
              <a:rPr lang="en-IN" dirty="0" smtClean="0"/>
              <a:t>KEY_PRESSED</a:t>
            </a:r>
          </a:p>
          <a:p>
            <a:pPr lvl="1"/>
            <a:r>
              <a:rPr lang="en-IN" dirty="0" smtClean="0"/>
              <a:t>KEY_RELEASED</a:t>
            </a:r>
          </a:p>
          <a:p>
            <a:pPr lvl="1"/>
            <a:r>
              <a:rPr lang="en-IN" dirty="0" smtClean="0"/>
              <a:t>KEY_TYPED</a:t>
            </a:r>
          </a:p>
          <a:p>
            <a:r>
              <a:rPr lang="en-IN" dirty="0" smtClean="0"/>
              <a:t>Handlers (listeners) invoked:</a:t>
            </a:r>
          </a:p>
          <a:p>
            <a:pPr lvl="1"/>
            <a:r>
              <a:rPr lang="en-IN" dirty="0" err="1" smtClean="0"/>
              <a:t>keyPressed</a:t>
            </a:r>
            <a:r>
              <a:rPr lang="en-IN" dirty="0" smtClean="0"/>
              <a:t>()</a:t>
            </a:r>
          </a:p>
          <a:p>
            <a:pPr lvl="1"/>
            <a:r>
              <a:rPr lang="en-IN" dirty="0" err="1" smtClean="0"/>
              <a:t>keyReleased</a:t>
            </a:r>
            <a:r>
              <a:rPr lang="en-IN" dirty="0" smtClean="0"/>
              <a:t>()</a:t>
            </a:r>
          </a:p>
          <a:p>
            <a:pPr lvl="1"/>
            <a:r>
              <a:rPr lang="en-IN" dirty="0" err="1" smtClean="0"/>
              <a:t>keyTyped</a:t>
            </a:r>
            <a:r>
              <a:rPr lang="en-IN" dirty="0" smtClean="0"/>
              <a:t>()</a:t>
            </a:r>
          </a:p>
          <a:p>
            <a:r>
              <a:rPr lang="en-IN" dirty="0" smtClean="0"/>
              <a:t>Refer SampleKey.java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63960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c)Handling Special Keys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Handling special keys - </a:t>
            </a:r>
            <a:r>
              <a:rPr lang="en-IN" dirty="0"/>
              <a:t>arrow or </a:t>
            </a:r>
            <a:r>
              <a:rPr lang="en-IN" dirty="0" smtClean="0"/>
              <a:t>function keys</a:t>
            </a:r>
          </a:p>
          <a:p>
            <a:r>
              <a:rPr lang="en-IN" dirty="0" smtClean="0"/>
              <a:t>These char codes are not displayed using </a:t>
            </a:r>
            <a:r>
              <a:rPr lang="en-IN" dirty="0" err="1" smtClean="0"/>
              <a:t>keyTyped</a:t>
            </a:r>
            <a:r>
              <a:rPr lang="en-IN" dirty="0" smtClean="0"/>
              <a:t>() functions!!!</a:t>
            </a:r>
          </a:p>
          <a:p>
            <a:r>
              <a:rPr lang="en-IN" dirty="0" smtClean="0"/>
              <a:t>Use Virtual Key codes</a:t>
            </a:r>
          </a:p>
          <a:p>
            <a:r>
              <a:rPr lang="en-IN" smtClean="0"/>
              <a:t>Refer SpecialKey.java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1376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6) Adapter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Adapter class is a special feature that </a:t>
            </a:r>
            <a:r>
              <a:rPr lang="en-IN" dirty="0"/>
              <a:t>simplify the creation of </a:t>
            </a:r>
            <a:r>
              <a:rPr lang="en-IN" dirty="0" smtClean="0"/>
              <a:t>event handlers </a:t>
            </a:r>
            <a:r>
              <a:rPr lang="en-IN" dirty="0"/>
              <a:t>in certain </a:t>
            </a:r>
            <a:r>
              <a:rPr lang="en-IN" dirty="0" smtClean="0"/>
              <a:t>situations</a:t>
            </a:r>
          </a:p>
          <a:p>
            <a:r>
              <a:rPr lang="en-IN" dirty="0" smtClean="0"/>
              <a:t>It </a:t>
            </a:r>
            <a:r>
              <a:rPr lang="en-IN" dirty="0"/>
              <a:t>provides an empty implementation of </a:t>
            </a:r>
            <a:r>
              <a:rPr lang="en-IN" dirty="0" smtClean="0"/>
              <a:t>all methods </a:t>
            </a:r>
            <a:r>
              <a:rPr lang="en-IN" dirty="0"/>
              <a:t>in an event listener </a:t>
            </a:r>
            <a:r>
              <a:rPr lang="en-IN" dirty="0" smtClean="0"/>
              <a:t>interface</a:t>
            </a:r>
          </a:p>
          <a:p>
            <a:r>
              <a:rPr lang="en-IN" dirty="0"/>
              <a:t>Adapter classes are useful when you want to </a:t>
            </a:r>
            <a:r>
              <a:rPr lang="en-IN" dirty="0" smtClean="0"/>
              <a:t>receive and </a:t>
            </a:r>
            <a:r>
              <a:rPr lang="en-IN" dirty="0"/>
              <a:t>process only some of the events that are handled by a particular event listener interface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67053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/>
              <a:t>Commonly </a:t>
            </a:r>
            <a:r>
              <a:rPr lang="en-IN" sz="3600" dirty="0" smtClean="0"/>
              <a:t>Used Listener Interfaces Implemented by Adapter </a:t>
            </a:r>
            <a:r>
              <a:rPr lang="en-IN" sz="3600" dirty="0"/>
              <a:t>Classes</a:t>
            </a:r>
            <a:endParaRPr lang="en-IN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8102033" cy="388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00216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Self Study Topic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Study about Adapter class and Inner classes.</a:t>
            </a:r>
          </a:p>
          <a:p>
            <a:r>
              <a:rPr lang="en-IN" dirty="0" smtClean="0"/>
              <a:t>Analyse a program that:</a:t>
            </a:r>
          </a:p>
          <a:p>
            <a:pPr lvl="1"/>
            <a:r>
              <a:rPr lang="en-IN" dirty="0" smtClean="0"/>
              <a:t>Uses adapter class with the one </a:t>
            </a:r>
            <a:r>
              <a:rPr lang="en-IN" smtClean="0"/>
              <a:t>that doesn't</a:t>
            </a:r>
            <a:endParaRPr lang="en-IN" dirty="0" smtClean="0"/>
          </a:p>
          <a:p>
            <a:pPr lvl="1"/>
            <a:r>
              <a:rPr lang="en-IN" dirty="0" smtClean="0"/>
              <a:t>Uses inner class with the one that doesn't </a:t>
            </a:r>
          </a:p>
          <a:p>
            <a:r>
              <a:rPr lang="en-IN" dirty="0" smtClean="0"/>
              <a:t>Submit as assignment on 20</a:t>
            </a:r>
            <a:r>
              <a:rPr lang="en-IN" baseline="30000" dirty="0" smtClean="0"/>
              <a:t>th</a:t>
            </a:r>
            <a:r>
              <a:rPr lang="en-IN" dirty="0" smtClean="0"/>
              <a:t> October 2015.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981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1. The Delegation Event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>
                <a:solidFill>
                  <a:srgbClr val="0000FF"/>
                </a:solidFill>
              </a:rPr>
              <a:t>Modern approach </a:t>
            </a:r>
            <a:r>
              <a:rPr lang="en-IN" dirty="0" smtClean="0"/>
              <a:t>of event handling follows – Delegation event model</a:t>
            </a:r>
          </a:p>
          <a:p>
            <a:r>
              <a:rPr lang="en-US" i="1" dirty="0" smtClean="0">
                <a:solidFill>
                  <a:srgbClr val="9900CC"/>
                </a:solidFill>
              </a:rPr>
              <a:t>“A source generates an event and sends it to one or more listeners”</a:t>
            </a:r>
            <a:endParaRPr lang="en-IN" i="1" dirty="0" smtClean="0">
              <a:solidFill>
                <a:srgbClr val="9900CC"/>
              </a:solidFill>
            </a:endParaRPr>
          </a:p>
          <a:p>
            <a:pPr lvl="1"/>
            <a:r>
              <a:rPr lang="en-IN" dirty="0" smtClean="0"/>
              <a:t>The </a:t>
            </a:r>
            <a:r>
              <a:rPr lang="en-IN" dirty="0" smtClean="0">
                <a:solidFill>
                  <a:srgbClr val="FF0000"/>
                </a:solidFill>
              </a:rPr>
              <a:t>listener </a:t>
            </a:r>
            <a:r>
              <a:rPr lang="en-US" dirty="0" smtClean="0">
                <a:solidFill>
                  <a:srgbClr val="FF0000"/>
                </a:solidFill>
              </a:rPr>
              <a:t>simply waits until it receives </a:t>
            </a:r>
            <a:r>
              <a:rPr lang="en-US" dirty="0" smtClean="0"/>
              <a:t>an event</a:t>
            </a:r>
          </a:p>
          <a:p>
            <a:pPr lvl="1"/>
            <a:r>
              <a:rPr lang="en-US" dirty="0" smtClean="0"/>
              <a:t>Once an event is received, </a:t>
            </a:r>
            <a:r>
              <a:rPr lang="en-US" dirty="0" smtClean="0">
                <a:solidFill>
                  <a:srgbClr val="FF0000"/>
                </a:solidFill>
              </a:rPr>
              <a:t>the listener processes the event </a:t>
            </a:r>
            <a:r>
              <a:rPr lang="en-IN" dirty="0" smtClean="0">
                <a:solidFill>
                  <a:srgbClr val="FF0000"/>
                </a:solidFill>
              </a:rPr>
              <a:t>and then returns the response</a:t>
            </a:r>
          </a:p>
          <a:p>
            <a:r>
              <a:rPr lang="en-IN" dirty="0" smtClean="0"/>
              <a:t>Advantage: </a:t>
            </a:r>
            <a:r>
              <a:rPr lang="en-IN" dirty="0" smtClean="0">
                <a:solidFill>
                  <a:srgbClr val="0000FF"/>
                </a:solidFill>
              </a:rPr>
              <a:t>User Interface logic is separated from  Application logic</a:t>
            </a:r>
          </a:p>
          <a:p>
            <a:pPr lvl="1"/>
            <a:r>
              <a:rPr lang="en-IN" dirty="0" smtClean="0"/>
              <a:t>User interface delegates the processing of event to another piece of code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1. The Delegation Event Model...</a:t>
            </a:r>
            <a:endParaRPr lang="en-IN" dirty="0"/>
          </a:p>
        </p:txBody>
      </p:sp>
      <p:sp>
        <p:nvSpPr>
          <p:cNvPr id="5" name="Bevel 4"/>
          <p:cNvSpPr/>
          <p:nvPr/>
        </p:nvSpPr>
        <p:spPr>
          <a:xfrm>
            <a:off x="228600" y="2362200"/>
            <a:ext cx="3048000" cy="1752600"/>
          </a:xfrm>
          <a:prstGeom prst="bevel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/>
              <a:t>User Interface</a:t>
            </a:r>
          </a:p>
          <a:p>
            <a:pPr algn="ctr"/>
            <a:r>
              <a:rPr lang="en-IN" sz="3200" dirty="0" smtClean="0"/>
              <a:t>(Source)</a:t>
            </a:r>
            <a:endParaRPr lang="en-IN" sz="3200" dirty="0"/>
          </a:p>
        </p:txBody>
      </p:sp>
      <p:sp>
        <p:nvSpPr>
          <p:cNvPr id="7" name="Flowchart: Multidocument 6"/>
          <p:cNvSpPr/>
          <p:nvPr/>
        </p:nvSpPr>
        <p:spPr>
          <a:xfrm>
            <a:off x="5791200" y="2061150"/>
            <a:ext cx="3048000" cy="2057400"/>
          </a:xfrm>
          <a:prstGeom prst="flowChartMulti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</a:rPr>
              <a:t>Application Interface</a:t>
            </a:r>
          </a:p>
          <a:p>
            <a:pPr algn="ctr"/>
            <a:r>
              <a:rPr lang="en-IN" sz="2800" dirty="0" smtClean="0">
                <a:solidFill>
                  <a:schemeClr val="tx1"/>
                </a:solidFill>
              </a:rPr>
              <a:t>(Listeners)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76600" y="2895600"/>
            <a:ext cx="2514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276600" y="3581400"/>
            <a:ext cx="2514600" cy="1588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31170" y="2499610"/>
            <a:ext cx="8560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Events</a:t>
            </a:r>
            <a:endParaRPr lang="en-IN" sz="2000" dirty="0"/>
          </a:p>
        </p:txBody>
      </p:sp>
      <p:sp>
        <p:nvSpPr>
          <p:cNvPr id="12" name="Rectangle 11"/>
          <p:cNvSpPr/>
          <p:nvPr/>
        </p:nvSpPr>
        <p:spPr>
          <a:xfrm>
            <a:off x="5973580" y="4725650"/>
            <a:ext cx="2209800" cy="990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Process the Event</a:t>
            </a:r>
            <a:endParaRPr lang="en-IN" dirty="0"/>
          </a:p>
        </p:txBody>
      </p:sp>
      <p:cxnSp>
        <p:nvCxnSpPr>
          <p:cNvPr id="16" name="Straight Arrow Connector 15"/>
          <p:cNvCxnSpPr>
            <a:stCxn id="7" idx="2"/>
          </p:cNvCxnSpPr>
          <p:nvPr/>
        </p:nvCxnSpPr>
        <p:spPr>
          <a:xfrm rot="5400000">
            <a:off x="6753044" y="4374193"/>
            <a:ext cx="683764" cy="1665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00800" y="1524000"/>
            <a:ext cx="2247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Application logic</a:t>
            </a:r>
            <a:endParaRPr lang="en-IN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457200" y="1752600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User Interface logic</a:t>
            </a:r>
            <a:endParaRPr lang="en-IN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3887450" y="3657600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Response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7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 smtClean="0"/>
              <a:t>Events</a:t>
            </a:r>
            <a:endParaRPr lang="en-IN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i="1" dirty="0" smtClean="0">
                <a:solidFill>
                  <a:srgbClr val="0000FF"/>
                </a:solidFill>
              </a:rPr>
              <a:t>event </a:t>
            </a:r>
            <a:r>
              <a:rPr lang="en-US" dirty="0" smtClean="0">
                <a:solidFill>
                  <a:srgbClr val="0000FF"/>
                </a:solidFill>
              </a:rPr>
              <a:t>is an object that describes a state change in a source</a:t>
            </a:r>
          </a:p>
          <a:p>
            <a:r>
              <a:rPr lang="en-US" dirty="0" smtClean="0"/>
              <a:t>Generated as a consequence of a </a:t>
            </a:r>
            <a:r>
              <a:rPr lang="en-US" dirty="0" smtClean="0">
                <a:solidFill>
                  <a:srgbClr val="0000FF"/>
                </a:solidFill>
              </a:rPr>
              <a:t>person interacting </a:t>
            </a:r>
            <a:r>
              <a:rPr lang="en-US" dirty="0" smtClean="0"/>
              <a:t>with the elements in a graphical user </a:t>
            </a:r>
            <a:r>
              <a:rPr lang="en-IN" dirty="0" smtClean="0"/>
              <a:t>interface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E.g.., Mouse clicks, user enters key, selecting a menu </a:t>
            </a:r>
          </a:p>
          <a:p>
            <a:r>
              <a:rPr lang="en-US" dirty="0" smtClean="0"/>
              <a:t>Events may also occur </a:t>
            </a:r>
            <a:r>
              <a:rPr lang="en-US" dirty="0" smtClean="0">
                <a:solidFill>
                  <a:srgbClr val="0000FF"/>
                </a:solidFill>
              </a:rPr>
              <a:t>that are not directly caused by interactions</a:t>
            </a:r>
            <a:r>
              <a:rPr lang="en-US" dirty="0" smtClean="0"/>
              <a:t> with a user interface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E.g.., when a timer expires, a counter exceeds a value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 smtClean="0"/>
              <a:t>Event Sources</a:t>
            </a:r>
            <a:endParaRPr lang="en-IN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A </a:t>
            </a:r>
            <a:r>
              <a:rPr lang="en-US" i="1" dirty="0" smtClean="0">
                <a:solidFill>
                  <a:srgbClr val="0000FF"/>
                </a:solidFill>
              </a:rPr>
              <a:t>source </a:t>
            </a:r>
            <a:r>
              <a:rPr lang="en-US" dirty="0" smtClean="0">
                <a:solidFill>
                  <a:srgbClr val="0000FF"/>
                </a:solidFill>
              </a:rPr>
              <a:t>is an object that generates an event</a:t>
            </a:r>
          </a:p>
          <a:p>
            <a:r>
              <a:rPr lang="en-US" dirty="0" smtClean="0"/>
              <a:t>This occurs when </a:t>
            </a:r>
            <a:r>
              <a:rPr lang="en-US" dirty="0" smtClean="0">
                <a:solidFill>
                  <a:srgbClr val="0000FF"/>
                </a:solidFill>
              </a:rPr>
              <a:t>the internal state of that object changes </a:t>
            </a:r>
            <a:r>
              <a:rPr lang="en-US" dirty="0" smtClean="0"/>
              <a:t>in some way. </a:t>
            </a:r>
          </a:p>
          <a:p>
            <a:r>
              <a:rPr lang="en-US" dirty="0" smtClean="0"/>
              <a:t>Sources may </a:t>
            </a:r>
            <a:r>
              <a:rPr lang="en-US" dirty="0" smtClean="0">
                <a:solidFill>
                  <a:srgbClr val="0000FF"/>
                </a:solidFill>
              </a:rPr>
              <a:t>generate more than one type of event</a:t>
            </a:r>
          </a:p>
          <a:p>
            <a:r>
              <a:rPr lang="en-IN" dirty="0" smtClean="0"/>
              <a:t>A source </a:t>
            </a:r>
            <a:r>
              <a:rPr lang="en-IN" dirty="0" smtClean="0">
                <a:solidFill>
                  <a:srgbClr val="0000FF"/>
                </a:solidFill>
              </a:rPr>
              <a:t>must register listeners </a:t>
            </a:r>
            <a:r>
              <a:rPr lang="en-IN" dirty="0" smtClean="0"/>
              <a:t>using a registration method:</a:t>
            </a:r>
          </a:p>
          <a:p>
            <a:pPr lvl="1"/>
            <a:r>
              <a:rPr lang="en-IN" dirty="0" smtClean="0">
                <a:solidFill>
                  <a:srgbClr val="006600"/>
                </a:solidFill>
              </a:rPr>
              <a:t>public void </a:t>
            </a:r>
            <a:r>
              <a:rPr lang="en-IN" dirty="0" err="1" smtClean="0">
                <a:solidFill>
                  <a:srgbClr val="006600"/>
                </a:solidFill>
              </a:rPr>
              <a:t>add</a:t>
            </a:r>
            <a:r>
              <a:rPr lang="en-IN" i="1" dirty="0" err="1" smtClean="0">
                <a:solidFill>
                  <a:srgbClr val="006600"/>
                </a:solidFill>
              </a:rPr>
              <a:t>Type</a:t>
            </a:r>
            <a:r>
              <a:rPr lang="en-IN" dirty="0" err="1" smtClean="0">
                <a:solidFill>
                  <a:srgbClr val="006600"/>
                </a:solidFill>
              </a:rPr>
              <a:t>Listener</a:t>
            </a:r>
            <a:r>
              <a:rPr lang="en-IN" dirty="0" smtClean="0">
                <a:solidFill>
                  <a:srgbClr val="006600"/>
                </a:solidFill>
              </a:rPr>
              <a:t>(</a:t>
            </a:r>
            <a:r>
              <a:rPr lang="en-IN" i="1" dirty="0" err="1" smtClean="0">
                <a:solidFill>
                  <a:srgbClr val="006600"/>
                </a:solidFill>
              </a:rPr>
              <a:t>Type</a:t>
            </a:r>
            <a:r>
              <a:rPr lang="en-IN" dirty="0" err="1" smtClean="0">
                <a:solidFill>
                  <a:srgbClr val="006600"/>
                </a:solidFill>
              </a:rPr>
              <a:t>Listener</a:t>
            </a:r>
            <a:r>
              <a:rPr lang="en-IN" dirty="0" smtClean="0">
                <a:solidFill>
                  <a:srgbClr val="006600"/>
                </a:solidFill>
              </a:rPr>
              <a:t> </a:t>
            </a:r>
            <a:r>
              <a:rPr lang="en-IN" i="1" dirty="0" smtClean="0">
                <a:solidFill>
                  <a:srgbClr val="006600"/>
                </a:solidFill>
              </a:rPr>
              <a:t>el</a:t>
            </a:r>
            <a:r>
              <a:rPr lang="en-IN" dirty="0" smtClean="0">
                <a:solidFill>
                  <a:srgbClr val="006600"/>
                </a:solidFill>
              </a:rPr>
              <a:t>)</a:t>
            </a:r>
          </a:p>
          <a:p>
            <a:pPr lvl="1">
              <a:buNone/>
            </a:pPr>
            <a:r>
              <a:rPr lang="en-IN" dirty="0" smtClean="0"/>
              <a:t>					where</a:t>
            </a:r>
            <a:r>
              <a:rPr lang="en-IN" i="1" dirty="0" smtClean="0"/>
              <a:t> Type – Name of the Listener</a:t>
            </a:r>
          </a:p>
          <a:p>
            <a:pPr lvl="1">
              <a:buNone/>
            </a:pPr>
            <a:r>
              <a:rPr lang="en-IN" i="1" dirty="0" smtClean="0"/>
              <a:t>E.g.., </a:t>
            </a:r>
            <a:r>
              <a:rPr lang="en-IN" dirty="0" err="1" smtClean="0"/>
              <a:t>addKeyListener</a:t>
            </a:r>
            <a:r>
              <a:rPr lang="en-IN" dirty="0" smtClean="0"/>
              <a:t>( ), </a:t>
            </a:r>
            <a:r>
              <a:rPr lang="en-IN" dirty="0" err="1" smtClean="0"/>
              <a:t>addMouseMotionListener</a:t>
            </a:r>
            <a:r>
              <a:rPr lang="en-IN" dirty="0" smtClean="0"/>
              <a:t>( )</a:t>
            </a:r>
          </a:p>
          <a:p>
            <a:pPr marL="274320" lvl="1">
              <a:spcBef>
                <a:spcPts val="600"/>
              </a:spcBef>
              <a:buSzPct val="100000"/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</a:rPr>
              <a:t>Removing listeners:</a:t>
            </a:r>
          </a:p>
          <a:p>
            <a:pPr lvl="1"/>
            <a:r>
              <a:rPr lang="en-IN" dirty="0" smtClean="0">
                <a:solidFill>
                  <a:srgbClr val="006600"/>
                </a:solidFill>
              </a:rPr>
              <a:t>public void </a:t>
            </a:r>
            <a:r>
              <a:rPr lang="en-IN" dirty="0" err="1" smtClean="0">
                <a:solidFill>
                  <a:srgbClr val="006600"/>
                </a:solidFill>
              </a:rPr>
              <a:t>removeTypeListener</a:t>
            </a:r>
            <a:r>
              <a:rPr lang="en-IN" dirty="0" smtClean="0">
                <a:solidFill>
                  <a:srgbClr val="006600"/>
                </a:solidFill>
              </a:rPr>
              <a:t>(</a:t>
            </a:r>
            <a:r>
              <a:rPr lang="en-IN" dirty="0" err="1" smtClean="0">
                <a:solidFill>
                  <a:srgbClr val="006600"/>
                </a:solidFill>
              </a:rPr>
              <a:t>TypeListener</a:t>
            </a:r>
            <a:r>
              <a:rPr lang="en-IN" dirty="0" smtClean="0">
                <a:solidFill>
                  <a:srgbClr val="006600"/>
                </a:solidFill>
              </a:rPr>
              <a:t> el)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 smtClean="0"/>
              <a:t>Event Listeners</a:t>
            </a:r>
            <a:endParaRPr lang="en-IN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>
                <a:solidFill>
                  <a:srgbClr val="0000FF"/>
                </a:solidFill>
              </a:rPr>
              <a:t>listener </a:t>
            </a:r>
            <a:r>
              <a:rPr lang="en-US" dirty="0" smtClean="0">
                <a:solidFill>
                  <a:srgbClr val="0000FF"/>
                </a:solidFill>
              </a:rPr>
              <a:t>is an object that is notified when an event occurs</a:t>
            </a:r>
          </a:p>
          <a:p>
            <a:r>
              <a:rPr lang="en-US" dirty="0" smtClean="0"/>
              <a:t>2 requirements:</a:t>
            </a:r>
          </a:p>
          <a:p>
            <a:pPr lvl="1"/>
            <a:r>
              <a:rPr lang="en-US" dirty="0" smtClean="0"/>
              <a:t>It </a:t>
            </a:r>
            <a:r>
              <a:rPr lang="en-US" dirty="0" smtClean="0">
                <a:solidFill>
                  <a:srgbClr val="0000FF"/>
                </a:solidFill>
              </a:rPr>
              <a:t>must have been registered </a:t>
            </a:r>
            <a:r>
              <a:rPr lang="en-US" dirty="0" smtClean="0"/>
              <a:t>with one or more sources to receive notifications</a:t>
            </a:r>
          </a:p>
          <a:p>
            <a:pPr lvl="1"/>
            <a:r>
              <a:rPr lang="en-US" dirty="0" smtClean="0"/>
              <a:t>it </a:t>
            </a:r>
            <a:r>
              <a:rPr lang="en-US" dirty="0" smtClean="0">
                <a:solidFill>
                  <a:srgbClr val="0000FF"/>
                </a:solidFill>
              </a:rPr>
              <a:t>must implement methods </a:t>
            </a:r>
            <a:r>
              <a:rPr lang="en-US" dirty="0" smtClean="0"/>
              <a:t>to receive and process these </a:t>
            </a:r>
            <a:r>
              <a:rPr lang="en-IN" dirty="0" smtClean="0"/>
              <a:t>notifications</a:t>
            </a:r>
          </a:p>
          <a:p>
            <a:r>
              <a:rPr lang="en-IN" dirty="0" smtClean="0"/>
              <a:t>The methods are found in </a:t>
            </a:r>
            <a:r>
              <a:rPr lang="en-IN" dirty="0" err="1" smtClean="0">
                <a:solidFill>
                  <a:srgbClr val="FF0000"/>
                </a:solidFill>
              </a:rPr>
              <a:t>java.awt.event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2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000000"/>
      </a:hlink>
      <a:folHlink>
        <a:srgbClr val="FF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1417</TotalTime>
  <Words>2008</Words>
  <Application>Microsoft Office PowerPoint</Application>
  <PresentationFormat>On-screen Show (4:3)</PresentationFormat>
  <Paragraphs>313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Origin</vt:lpstr>
      <vt:lpstr>2. Event Handling</vt:lpstr>
      <vt:lpstr>Contents</vt:lpstr>
      <vt:lpstr>Introduction</vt:lpstr>
      <vt:lpstr>Introduction</vt:lpstr>
      <vt:lpstr>1. The Delegation Event Model</vt:lpstr>
      <vt:lpstr>1. The Delegation Event Model...</vt:lpstr>
      <vt:lpstr>Events</vt:lpstr>
      <vt:lpstr>Event Sources</vt:lpstr>
      <vt:lpstr>Event Listeners</vt:lpstr>
      <vt:lpstr>2. Event Classes</vt:lpstr>
      <vt:lpstr>PowerPoint Presentation</vt:lpstr>
      <vt:lpstr>Event Classes in AWT</vt:lpstr>
      <vt:lpstr>a) The ActionEvent Class</vt:lpstr>
      <vt:lpstr>PowerPoint Presentation</vt:lpstr>
      <vt:lpstr>b) The AdjustmentEvent Class</vt:lpstr>
      <vt:lpstr>c) The ComponentEvent Class</vt:lpstr>
      <vt:lpstr>PowerPoint Presentation</vt:lpstr>
      <vt:lpstr>d) The ContainerEvent Class</vt:lpstr>
      <vt:lpstr>e) The FocusEvent Class</vt:lpstr>
      <vt:lpstr>f) The InputEvent Class</vt:lpstr>
      <vt:lpstr>PowerPoint Presentation</vt:lpstr>
      <vt:lpstr>g) The ItemEvent Class</vt:lpstr>
      <vt:lpstr>PowerPoint Presentation</vt:lpstr>
      <vt:lpstr>h) The KeyEvent Class</vt:lpstr>
      <vt:lpstr>PowerPoint Presentation</vt:lpstr>
      <vt:lpstr>i) The MouseEvent Class</vt:lpstr>
      <vt:lpstr>PowerPoint Presentation</vt:lpstr>
      <vt:lpstr>j) The MouseWheelEvent Class</vt:lpstr>
      <vt:lpstr>PowerPoint Presentation</vt:lpstr>
      <vt:lpstr>k) The TextEvent Class</vt:lpstr>
      <vt:lpstr>l) The WindowEvent Class</vt:lpstr>
      <vt:lpstr>PowerPoint Presentation</vt:lpstr>
      <vt:lpstr>3) Sources of Events</vt:lpstr>
      <vt:lpstr>4) Event Listener Interfaces</vt:lpstr>
      <vt:lpstr>PowerPoint Presentation</vt:lpstr>
      <vt:lpstr>PowerPoint Presentation</vt:lpstr>
      <vt:lpstr>PowerPoint Presentation</vt:lpstr>
      <vt:lpstr>PowerPoint Presentation</vt:lpstr>
      <vt:lpstr>5) Using Delegation Event Model</vt:lpstr>
      <vt:lpstr>a) Handle Mouse Events</vt:lpstr>
      <vt:lpstr>b) Handling Keyboard Events</vt:lpstr>
      <vt:lpstr>c)Handling Special Keys</vt:lpstr>
      <vt:lpstr>6) Adapter Class</vt:lpstr>
      <vt:lpstr>Commonly Used Listener Interfaces Implemented by Adapter Classes</vt:lpstr>
      <vt:lpstr>Self Study Topic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 and Output Streams</dc:title>
  <dc:creator>BHAVITHRA</dc:creator>
  <cp:lastModifiedBy>BHAVITHRA</cp:lastModifiedBy>
  <cp:revision>180</cp:revision>
  <dcterms:created xsi:type="dcterms:W3CDTF">2015-09-27T13:03:29Z</dcterms:created>
  <dcterms:modified xsi:type="dcterms:W3CDTF">2015-10-12T15:56:57Z</dcterms:modified>
</cp:coreProperties>
</file>