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8"/>
  </p:handoutMasterIdLst>
  <p:sldIdLst>
    <p:sldId id="256" r:id="rId2"/>
    <p:sldId id="268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305" r:id="rId13"/>
    <p:sldId id="306" r:id="rId14"/>
    <p:sldId id="257" r:id="rId15"/>
    <p:sldId id="259" r:id="rId16"/>
    <p:sldId id="258" r:id="rId17"/>
    <p:sldId id="260" r:id="rId18"/>
    <p:sldId id="307" r:id="rId19"/>
    <p:sldId id="261" r:id="rId20"/>
    <p:sldId id="309" r:id="rId21"/>
    <p:sldId id="262" r:id="rId22"/>
    <p:sldId id="311" r:id="rId23"/>
    <p:sldId id="310" r:id="rId24"/>
    <p:sldId id="312" r:id="rId25"/>
    <p:sldId id="314" r:id="rId26"/>
    <p:sldId id="315" r:id="rId27"/>
    <p:sldId id="263" r:id="rId28"/>
    <p:sldId id="264" r:id="rId29"/>
    <p:sldId id="265" r:id="rId30"/>
    <p:sldId id="266" r:id="rId31"/>
    <p:sldId id="313" r:id="rId32"/>
    <p:sldId id="267" r:id="rId33"/>
    <p:sldId id="320" r:id="rId34"/>
    <p:sldId id="317" r:id="rId35"/>
    <p:sldId id="319" r:id="rId36"/>
    <p:sldId id="316" r:id="rId3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CC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10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0AA3B-1E36-4254-84E7-93D5964613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5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96018-868D-4CFF-9D0F-77E45D48AA44}" type="datetimeFigureOut">
              <a:rPr lang="en-US" smtClean="0"/>
              <a:pPr/>
              <a:t>09/Oct/2019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C96B6F-88A2-46CF-84BA-3802ED4210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96018-868D-4CFF-9D0F-77E45D48AA44}" type="datetimeFigureOut">
              <a:rPr lang="en-US" smtClean="0"/>
              <a:pPr/>
              <a:t>09/Oct/2019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C96B6F-88A2-46CF-84BA-3802ED421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96018-868D-4CFF-9D0F-77E45D48AA44}" type="datetimeFigureOut">
              <a:rPr lang="en-US" smtClean="0"/>
              <a:pPr/>
              <a:t>09/Oct/2019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C96B6F-88A2-46CF-84BA-3802ED421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25" y="685800"/>
            <a:ext cx="7086600" cy="731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937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2937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5EA4B1F0-44FD-4706-BBC0-9253FA1C52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96018-868D-4CFF-9D0F-77E45D48AA44}" type="datetimeFigureOut">
              <a:rPr lang="en-US" smtClean="0"/>
              <a:pPr/>
              <a:t>09/Oct/2019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C96B6F-88A2-46CF-84BA-3802ED421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96018-868D-4CFF-9D0F-77E45D48AA44}" type="datetimeFigureOut">
              <a:rPr lang="en-US" smtClean="0"/>
              <a:pPr/>
              <a:t>09/Oct/2019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C96B6F-88A2-46CF-84BA-3802ED4210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96018-868D-4CFF-9D0F-77E45D48AA44}" type="datetimeFigureOut">
              <a:rPr lang="en-US" smtClean="0"/>
              <a:pPr/>
              <a:t>09/Oct/2019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C96B6F-88A2-46CF-84BA-3802ED421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96018-868D-4CFF-9D0F-77E45D48AA44}" type="datetimeFigureOut">
              <a:rPr lang="en-US" smtClean="0"/>
              <a:pPr/>
              <a:t>09/Oct/2019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C96B6F-88A2-46CF-84BA-3802ED421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96018-868D-4CFF-9D0F-77E45D48AA44}" type="datetimeFigureOut">
              <a:rPr lang="en-US" smtClean="0"/>
              <a:pPr/>
              <a:t>09/Oct/2019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C96B6F-88A2-46CF-84BA-3802ED421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96018-868D-4CFF-9D0F-77E45D48AA44}" type="datetimeFigureOut">
              <a:rPr lang="en-US" smtClean="0"/>
              <a:pPr/>
              <a:t>09/Oct/2019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C96B6F-88A2-46CF-84BA-3802ED4210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96018-868D-4CFF-9D0F-77E45D48AA44}" type="datetimeFigureOut">
              <a:rPr lang="en-US" smtClean="0"/>
              <a:pPr/>
              <a:t>09/Oct/2019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C96B6F-88A2-46CF-84BA-3802ED421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96018-868D-4CFF-9D0F-77E45D48AA44}" type="datetimeFigureOut">
              <a:rPr lang="en-US" smtClean="0"/>
              <a:pPr/>
              <a:t>09/Oct/2019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C96B6F-88A2-46CF-84BA-3802ED4210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AB96018-868D-4CFF-9D0F-77E45D48AA44}" type="datetimeFigureOut">
              <a:rPr lang="en-US" smtClean="0"/>
              <a:pPr/>
              <a:t>09/Oct/2019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5C96B6F-88A2-46CF-84BA-3802ED4210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11175" indent="-428625" algn="l" rtl="0" eaLnBrk="1" latinLnBrk="0" hangingPunct="1">
        <a:lnSpc>
          <a:spcPct val="130000"/>
        </a:lnSpc>
        <a:spcBef>
          <a:spcPts val="600"/>
        </a:spcBef>
        <a:buClrTx/>
        <a:buSzPct val="75000"/>
        <a:buFont typeface="Wingdings" pitchFamily="2" charset="2"/>
        <a:buChar char="q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60425" indent="-457200" algn="l" rtl="0" eaLnBrk="1" latinLnBrk="0" hangingPunct="1">
        <a:lnSpc>
          <a:spcPct val="130000"/>
        </a:lnSpc>
        <a:spcBef>
          <a:spcPts val="550"/>
        </a:spcBef>
        <a:buClrTx/>
        <a:buSzPct val="75000"/>
        <a:buFont typeface="Wingdings" pitchFamily="2" charset="2"/>
        <a:buChar char="q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25" indent="-431800" algn="l" rtl="0" eaLnBrk="1" latinLnBrk="0" hangingPunct="1">
        <a:lnSpc>
          <a:spcPct val="130000"/>
        </a:lnSpc>
        <a:spcBef>
          <a:spcPct val="20000"/>
        </a:spcBef>
        <a:buClrTx/>
        <a:buSzPct val="75000"/>
        <a:buFont typeface="Wingdings" pitchFamily="2" charset="2"/>
        <a:buChar char="q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17625" indent="-393700" algn="l" rtl="0" eaLnBrk="1" latinLnBrk="0" hangingPunct="1">
        <a:lnSpc>
          <a:spcPct val="130000"/>
        </a:lnSpc>
        <a:spcBef>
          <a:spcPct val="20000"/>
        </a:spcBef>
        <a:buClrTx/>
        <a:buSzPct val="75000"/>
        <a:buFont typeface="Wingdings" pitchFamily="2" charset="2"/>
        <a:buChar char="q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30000"/>
        </a:lnSpc>
        <a:spcBef>
          <a:spcPct val="20000"/>
        </a:spcBef>
        <a:buClrTx/>
        <a:buSzPct val="75000"/>
        <a:buFont typeface="Wingdings" pitchFamily="2" charset="2"/>
        <a:buChar char="q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838200"/>
            <a:ext cx="7406640" cy="1472184"/>
          </a:xfrm>
        </p:spPr>
        <p:txBody>
          <a:bodyPr/>
          <a:lstStyle/>
          <a:p>
            <a:r>
              <a:rPr lang="en-US" dirty="0" smtClean="0"/>
              <a:t>MySQL Installation and JDBC Connectivity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191000"/>
            <a:ext cx="7406640" cy="175260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Installation and Working </a:t>
            </a:r>
          </a:p>
          <a:p>
            <a:r>
              <a:rPr lang="en-US" dirty="0" smtClean="0"/>
              <a:t>Java Connectivity with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2819400"/>
            <a:ext cx="7406640" cy="710184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Unit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V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Installing the server</a:t>
            </a:r>
          </a:p>
        </p:txBody>
      </p:sp>
      <p:pic>
        <p:nvPicPr>
          <p:cNvPr id="15769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Installing the server</a:t>
            </a:r>
          </a:p>
        </p:txBody>
      </p:sp>
      <p:pic>
        <p:nvPicPr>
          <p:cNvPr id="15872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71600" y="2091234"/>
            <a:ext cx="7406640" cy="1472184"/>
          </a:xfrm>
        </p:spPr>
        <p:txBody>
          <a:bodyPr/>
          <a:lstStyle/>
          <a:p>
            <a:r>
              <a:rPr lang="en-US" dirty="0" smtClean="0"/>
              <a:t>Working with MySQL Database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7406640" cy="1752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77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Database Using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Create a database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mysql</a:t>
            </a:r>
            <a:r>
              <a:rPr lang="en-US" sz="2800" dirty="0" smtClean="0">
                <a:solidFill>
                  <a:srgbClr val="FF0000"/>
                </a:solidFill>
              </a:rPr>
              <a:t>&gt; CREATE DATABASE &lt;</a:t>
            </a:r>
            <a:r>
              <a:rPr lang="en-US" sz="2800" dirty="0" err="1" smtClean="0">
                <a:solidFill>
                  <a:srgbClr val="FF0000"/>
                </a:solidFill>
              </a:rPr>
              <a:t>db_name</a:t>
            </a:r>
            <a:r>
              <a:rPr lang="en-US" sz="2800" dirty="0" smtClean="0">
                <a:solidFill>
                  <a:srgbClr val="FF0000"/>
                </a:solidFill>
              </a:rPr>
              <a:t>&gt;;</a:t>
            </a:r>
          </a:p>
          <a:p>
            <a:r>
              <a:rPr lang="en-US" sz="2800" dirty="0" smtClean="0"/>
              <a:t>To make this as a current database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mysql</a:t>
            </a:r>
            <a:r>
              <a:rPr lang="en-US" sz="2800" dirty="0" smtClean="0">
                <a:solidFill>
                  <a:srgbClr val="FF0000"/>
                </a:solidFill>
              </a:rPr>
              <a:t>&gt; USE &lt;</a:t>
            </a:r>
            <a:r>
              <a:rPr lang="en-US" sz="2800" dirty="0" err="1" smtClean="0">
                <a:solidFill>
                  <a:srgbClr val="FF0000"/>
                </a:solidFill>
              </a:rPr>
              <a:t>db_name</a:t>
            </a:r>
            <a:r>
              <a:rPr lang="en-US" sz="2800" dirty="0" smtClean="0">
                <a:solidFill>
                  <a:srgbClr val="FF0000"/>
                </a:solidFill>
              </a:rPr>
              <a:t>&gt;;</a:t>
            </a:r>
          </a:p>
          <a:p>
            <a:r>
              <a:rPr lang="en-US" sz="2800" dirty="0" smtClean="0"/>
              <a:t>To view the current database selected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mysql</a:t>
            </a:r>
            <a:r>
              <a:rPr lang="en-US" sz="2800" dirty="0" smtClean="0">
                <a:solidFill>
                  <a:srgbClr val="FF0000"/>
                </a:solidFill>
              </a:rPr>
              <a:t>&gt; SELECT DATABASE();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261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Database Using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mysql</a:t>
            </a:r>
            <a:r>
              <a:rPr lang="en-US" dirty="0" smtClean="0"/>
              <a:t>&gt;</a:t>
            </a:r>
            <a:r>
              <a:rPr lang="en-US" dirty="0" smtClean="0">
                <a:solidFill>
                  <a:srgbClr val="0000FF"/>
                </a:solidFill>
              </a:rPr>
              <a:t> create database db1;</a:t>
            </a:r>
          </a:p>
          <a:p>
            <a:pPr>
              <a:buNone/>
            </a:pPr>
            <a:r>
              <a:rPr lang="en-US" dirty="0" err="1" smtClean="0"/>
              <a:t>mysql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0000FF"/>
                </a:solidFill>
              </a:rPr>
              <a:t>use db1;</a:t>
            </a:r>
          </a:p>
          <a:p>
            <a:pPr>
              <a:buNone/>
            </a:pPr>
            <a:r>
              <a:rPr lang="en-US" dirty="0" err="1" smtClean="0"/>
              <a:t>mysql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0000FF"/>
                </a:solidFill>
              </a:rPr>
              <a:t>select database();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Database Using </a:t>
            </a:r>
            <a:r>
              <a:rPr lang="en-US" dirty="0" err="1" smtClean="0"/>
              <a:t>MySQL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37960"/>
            <a:ext cx="919068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command that is used to create a table in SQL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mysql</a:t>
            </a:r>
            <a:r>
              <a:rPr lang="en-US" dirty="0" smtClean="0">
                <a:solidFill>
                  <a:srgbClr val="FF0000"/>
                </a:solidFill>
              </a:rPr>
              <a:t>&gt; CREATE TABLE &lt;</a:t>
            </a:r>
            <a:r>
              <a:rPr lang="en-US" dirty="0" err="1" smtClean="0">
                <a:solidFill>
                  <a:srgbClr val="FF0000"/>
                </a:solidFill>
              </a:rPr>
              <a:t>table_name</a:t>
            </a:r>
            <a:r>
              <a:rPr lang="en-US" dirty="0" smtClean="0">
                <a:solidFill>
                  <a:srgbClr val="FF0000"/>
                </a:solidFill>
              </a:rPr>
              <a:t>&gt; (attribute 1 datatype1</a:t>
            </a:r>
            <a:r>
              <a:rPr lang="en-US" dirty="0">
                <a:solidFill>
                  <a:srgbClr val="FF0000"/>
                </a:solidFill>
              </a:rPr>
              <a:t>, attribute </a:t>
            </a:r>
            <a:r>
              <a:rPr lang="en-US" dirty="0" smtClean="0">
                <a:solidFill>
                  <a:srgbClr val="FF0000"/>
                </a:solidFill>
              </a:rPr>
              <a:t>2 datatype2,…)</a:t>
            </a:r>
          </a:p>
          <a:p>
            <a:r>
              <a:rPr lang="en-US" dirty="0" smtClean="0"/>
              <a:t>To know the list of tables in the current database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mysql</a:t>
            </a:r>
            <a:r>
              <a:rPr lang="en-US" dirty="0" smtClean="0">
                <a:solidFill>
                  <a:srgbClr val="FF0000"/>
                </a:solidFill>
              </a:rPr>
              <a:t>&gt; SHOW TABLES</a:t>
            </a:r>
          </a:p>
          <a:p>
            <a:r>
              <a:rPr lang="en-US" dirty="0" smtClean="0"/>
              <a:t>To view the table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mysql</a:t>
            </a:r>
            <a:r>
              <a:rPr lang="en-US" dirty="0" smtClean="0">
                <a:solidFill>
                  <a:srgbClr val="FF0000"/>
                </a:solidFill>
              </a:rPr>
              <a:t>&gt; DESCRIBE &lt;</a:t>
            </a:r>
            <a:r>
              <a:rPr lang="en-US" dirty="0" err="1" smtClean="0">
                <a:solidFill>
                  <a:srgbClr val="FF0000"/>
                </a:solidFill>
              </a:rPr>
              <a:t>table_name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825912"/>
          <a:ext cx="7696200" cy="594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/>
                <a:gridCol w="5486400"/>
              </a:tblGrid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 type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/>
                </a:tc>
              </a:tr>
              <a:tr h="52578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INT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normal-sized integer, You can specify a width of up to 11 digits.</a:t>
                      </a:r>
                      <a:endParaRPr lang="en-US" sz="1800" dirty="0"/>
                    </a:p>
                  </a:txBody>
                  <a:tcPr anchor="ctr"/>
                </a:tc>
              </a:tr>
              <a:tr h="52578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BIGINT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large integer that can be signed or unsigned</a:t>
                      </a:r>
                      <a:endParaRPr lang="en-US" sz="1800" dirty="0"/>
                    </a:p>
                  </a:txBody>
                  <a:tcPr anchor="ctr"/>
                </a:tc>
              </a:tr>
              <a:tr h="52578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FLOAT(M,D)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define the display length (M) and the number of decimals (D)</a:t>
                      </a:r>
                      <a:endParaRPr lang="en-US" sz="1800" dirty="0"/>
                    </a:p>
                  </a:txBody>
                  <a:tcPr anchor="ctr"/>
                </a:tc>
              </a:tr>
              <a:tr h="52578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DOUBLE(M,D)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double precision floating-point number that cannot be unsigned</a:t>
                      </a:r>
                      <a:endParaRPr lang="en-US" sz="1800" dirty="0"/>
                    </a:p>
                  </a:txBody>
                  <a:tcPr anchor="ctr"/>
                </a:tc>
              </a:tr>
              <a:tr h="52578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DATE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date in YYYY-MM-DD format</a:t>
                      </a:r>
                      <a:endParaRPr lang="en-US" sz="1800" dirty="0"/>
                    </a:p>
                  </a:txBody>
                  <a:tcPr anchor="ctr"/>
                </a:tc>
              </a:tr>
              <a:tr h="52578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DATETIME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date and time combination in YYYY-MM-DD HH:MM:SS format</a:t>
                      </a:r>
                      <a:endParaRPr lang="en-US" sz="1800" dirty="0"/>
                    </a:p>
                  </a:txBody>
                  <a:tcPr anchor="ctr"/>
                </a:tc>
              </a:tr>
              <a:tr h="52578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TIME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HH:MM:SS format.</a:t>
                      </a:r>
                      <a:endParaRPr lang="en-US" sz="1800" dirty="0"/>
                    </a:p>
                  </a:txBody>
                  <a:tcPr anchor="ctr"/>
                </a:tc>
              </a:tr>
              <a:tr h="52578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CHAR(M)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fixed-length string between 1 and 255 characters in length</a:t>
                      </a:r>
                      <a:endParaRPr lang="en-US" sz="1800" dirty="0"/>
                    </a:p>
                  </a:txBody>
                  <a:tcPr anchor="ctr"/>
                </a:tc>
              </a:tr>
              <a:tr h="52578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VARCHAR(M)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variable-length string between 1 and 255 characters in length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mysql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00"/>
                </a:solidFill>
              </a:rPr>
              <a:t>create table </a:t>
            </a:r>
            <a:r>
              <a:rPr lang="en-US" dirty="0" smtClean="0">
                <a:solidFill>
                  <a:srgbClr val="0000FF"/>
                </a:solidFill>
              </a:rPr>
              <a:t>student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roll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rgbClr val="0000FF"/>
                </a:solidFill>
              </a:rPr>
              <a:t>               name </a:t>
            </a:r>
            <a:r>
              <a:rPr lang="en-US" dirty="0" err="1" smtClean="0">
                <a:solidFill>
                  <a:srgbClr val="FF0000"/>
                </a:solidFill>
              </a:rPr>
              <a:t>varchar</a:t>
            </a:r>
            <a:r>
              <a:rPr lang="en-US" dirty="0" smtClean="0">
                <a:solidFill>
                  <a:srgbClr val="FF0000"/>
                </a:solidFill>
              </a:rPr>
              <a:t>(15)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dept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varchar</a:t>
            </a:r>
            <a:r>
              <a:rPr lang="en-US" dirty="0" smtClean="0">
                <a:solidFill>
                  <a:srgbClr val="FF0000"/>
                </a:solidFill>
              </a:rPr>
              <a:t>(10) </a:t>
            </a:r>
            <a:r>
              <a:rPr lang="en-US" dirty="0" smtClean="0"/>
              <a:t>);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26324"/>
              </p:ext>
            </p:extLst>
          </p:nvPr>
        </p:nvGraphicFramePr>
        <p:xfrm>
          <a:off x="1752600" y="3962400"/>
          <a:ext cx="63246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8200"/>
                <a:gridCol w="2108200"/>
                <a:gridCol w="2108200"/>
              </a:tblGrid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roll</a:t>
                      </a:r>
                      <a:endParaRPr 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name</a:t>
                      </a:r>
                      <a:endParaRPr 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rgbClr val="0000FF"/>
                          </a:solidFill>
                        </a:rPr>
                        <a:t>dept</a:t>
                      </a:r>
                      <a:endParaRPr 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37852" y="3399503"/>
            <a:ext cx="315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Table Name: </a:t>
            </a:r>
            <a:r>
              <a:rPr lang="en-US" sz="2800" dirty="0" smtClean="0">
                <a:solidFill>
                  <a:srgbClr val="0000FF"/>
                </a:solidFill>
              </a:rPr>
              <a:t>student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957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Table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4" y="1447800"/>
            <a:ext cx="919068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MySQL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err="1" smtClean="0"/>
              <a:t>MySQL</a:t>
            </a:r>
            <a:r>
              <a:rPr lang="en-US" sz="2800" dirty="0" smtClean="0"/>
              <a:t> is a very popular, open source database.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Handles very large databases;  very fast performance.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Why are we using </a:t>
            </a:r>
            <a:r>
              <a:rPr lang="en-US" sz="2800" dirty="0" err="1" smtClean="0"/>
              <a:t>MySQL</a:t>
            </a:r>
            <a:r>
              <a:rPr lang="en-US" sz="2800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Free (much cheaper than Oracle!)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Open source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Easy to use Shell for creating tables, querying tables, etc.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Easy to use with Java JDBC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mysql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00"/>
                </a:solidFill>
              </a:rPr>
              <a:t>insert into </a:t>
            </a:r>
            <a:r>
              <a:rPr lang="en-US" dirty="0" smtClean="0">
                <a:solidFill>
                  <a:srgbClr val="0000FF"/>
                </a:solidFill>
              </a:rPr>
              <a:t>student </a:t>
            </a:r>
            <a:r>
              <a:rPr lang="en-US" dirty="0" smtClean="0">
                <a:solidFill>
                  <a:srgbClr val="FF0000"/>
                </a:solidFill>
              </a:rPr>
              <a:t>values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1, ‘</a:t>
            </a:r>
            <a:r>
              <a:rPr lang="en-US" dirty="0" err="1" smtClean="0">
                <a:solidFill>
                  <a:srgbClr val="0000FF"/>
                </a:solidFill>
              </a:rPr>
              <a:t>Arun</a:t>
            </a:r>
            <a:r>
              <a:rPr lang="en-US" dirty="0" smtClean="0">
                <a:solidFill>
                  <a:srgbClr val="0000FF"/>
                </a:solidFill>
              </a:rPr>
              <a:t>’, ‘</a:t>
            </a:r>
            <a:r>
              <a:rPr lang="en-US" dirty="0" err="1" smtClean="0">
                <a:solidFill>
                  <a:srgbClr val="0000FF"/>
                </a:solidFill>
              </a:rPr>
              <a:t>cse</a:t>
            </a:r>
            <a:r>
              <a:rPr lang="en-US" dirty="0" smtClean="0">
                <a:solidFill>
                  <a:srgbClr val="0000FF"/>
                </a:solidFill>
              </a:rPr>
              <a:t>’</a:t>
            </a:r>
            <a:r>
              <a:rPr lang="en-US" dirty="0" smtClean="0"/>
              <a:t>);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38437"/>
              </p:ext>
            </p:extLst>
          </p:nvPr>
        </p:nvGraphicFramePr>
        <p:xfrm>
          <a:off x="1752600" y="3962400"/>
          <a:ext cx="63246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8200"/>
                <a:gridCol w="2108200"/>
                <a:gridCol w="2108200"/>
              </a:tblGrid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roll</a:t>
                      </a:r>
                      <a:endParaRPr 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name</a:t>
                      </a:r>
                      <a:endParaRPr 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rgbClr val="0000FF"/>
                          </a:solidFill>
                        </a:rPr>
                        <a:t>dept</a:t>
                      </a:r>
                      <a:endParaRPr 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28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8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Arun</a:t>
                      </a:r>
                      <a:endParaRPr kumimoji="0" lang="en-US" sz="28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8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cse</a:t>
                      </a:r>
                      <a:endParaRPr kumimoji="0" lang="en-US" sz="28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37852" y="3399503"/>
            <a:ext cx="315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Table Name: </a:t>
            </a:r>
            <a:r>
              <a:rPr lang="en-US" sz="2800" dirty="0" smtClean="0">
                <a:solidFill>
                  <a:srgbClr val="0000FF"/>
                </a:solidFill>
              </a:rPr>
              <a:t>student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487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Values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" y="1524000"/>
            <a:ext cx="906124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Command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00"/>
                </a:solidFill>
              </a:rPr>
              <a:t>select * from </a:t>
            </a:r>
            <a:r>
              <a:rPr lang="en-US" dirty="0" smtClean="0">
                <a:solidFill>
                  <a:srgbClr val="0000FF"/>
                </a:solidFill>
              </a:rPr>
              <a:t>student</a:t>
            </a:r>
            <a:r>
              <a:rPr lang="en-US" dirty="0" smtClean="0"/>
              <a:t>;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86336"/>
              </p:ext>
            </p:extLst>
          </p:nvPr>
        </p:nvGraphicFramePr>
        <p:xfrm>
          <a:off x="1676400" y="2819400"/>
          <a:ext cx="6324600" cy="264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8200"/>
                <a:gridCol w="2108200"/>
                <a:gridCol w="2108200"/>
              </a:tblGrid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roll</a:t>
                      </a:r>
                      <a:endParaRPr 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name</a:t>
                      </a:r>
                      <a:endParaRPr 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rgbClr val="0000FF"/>
                          </a:solidFill>
                        </a:rPr>
                        <a:t>dept</a:t>
                      </a:r>
                      <a:endParaRPr 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Arun</a:t>
                      </a:r>
                      <a:endParaRPr kumimoji="0"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cse</a:t>
                      </a:r>
                      <a:endParaRPr kumimoji="0"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Babu</a:t>
                      </a:r>
                      <a:endParaRPr kumimoji="0"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cse</a:t>
                      </a:r>
                      <a:endParaRPr kumimoji="0"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Chitra</a:t>
                      </a:r>
                      <a:endParaRPr kumimoji="0"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endParaRPr kumimoji="0"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579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Command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00"/>
                </a:solidFill>
              </a:rPr>
              <a:t>select * from </a:t>
            </a:r>
            <a:r>
              <a:rPr lang="en-US" dirty="0" smtClean="0">
                <a:solidFill>
                  <a:srgbClr val="0000FF"/>
                </a:solidFill>
              </a:rPr>
              <a:t>student where </a:t>
            </a:r>
            <a:r>
              <a:rPr lang="en-US" dirty="0" smtClean="0">
                <a:solidFill>
                  <a:srgbClr val="FF0000"/>
                </a:solidFill>
              </a:rPr>
              <a:t>roll=1</a:t>
            </a:r>
            <a:r>
              <a:rPr lang="en-US" dirty="0" smtClean="0"/>
              <a:t>;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729885"/>
              </p:ext>
            </p:extLst>
          </p:nvPr>
        </p:nvGraphicFramePr>
        <p:xfrm>
          <a:off x="1676400" y="2819400"/>
          <a:ext cx="6324600" cy="132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8200"/>
                <a:gridCol w="2108200"/>
                <a:gridCol w="2108200"/>
              </a:tblGrid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roll</a:t>
                      </a:r>
                      <a:endParaRPr 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name</a:t>
                      </a:r>
                      <a:endParaRPr 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rgbClr val="0000FF"/>
                          </a:solidFill>
                        </a:rPr>
                        <a:t>dept</a:t>
                      </a:r>
                      <a:endParaRPr 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Arun</a:t>
                      </a:r>
                      <a:endParaRPr kumimoji="0"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cse</a:t>
                      </a:r>
                      <a:endParaRPr kumimoji="0"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949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Command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00"/>
                </a:solidFill>
              </a:rPr>
              <a:t>select * from </a:t>
            </a:r>
            <a:r>
              <a:rPr lang="en-US" dirty="0" smtClean="0">
                <a:solidFill>
                  <a:srgbClr val="0000FF"/>
                </a:solidFill>
              </a:rPr>
              <a:t>student where </a:t>
            </a:r>
            <a:r>
              <a:rPr lang="en-US" dirty="0" err="1" smtClean="0">
                <a:solidFill>
                  <a:srgbClr val="FF0000"/>
                </a:solidFill>
              </a:rPr>
              <a:t>dept</a:t>
            </a:r>
            <a:r>
              <a:rPr lang="en-US" dirty="0" smtClean="0">
                <a:solidFill>
                  <a:srgbClr val="FF0000"/>
                </a:solidFill>
              </a:rPr>
              <a:t>=‘</a:t>
            </a:r>
            <a:r>
              <a:rPr lang="en-US" dirty="0" err="1" smtClean="0">
                <a:solidFill>
                  <a:srgbClr val="FF0000"/>
                </a:solidFill>
              </a:rPr>
              <a:t>cse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  <a:r>
              <a:rPr lang="en-US" dirty="0" smtClean="0"/>
              <a:t>;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574045"/>
              </p:ext>
            </p:extLst>
          </p:nvPr>
        </p:nvGraphicFramePr>
        <p:xfrm>
          <a:off x="1676400" y="3352800"/>
          <a:ext cx="63246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8200"/>
                <a:gridCol w="2108200"/>
                <a:gridCol w="2108200"/>
              </a:tblGrid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roll</a:t>
                      </a:r>
                      <a:endParaRPr 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name</a:t>
                      </a:r>
                      <a:endParaRPr 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rgbClr val="0000FF"/>
                          </a:solidFill>
                        </a:rPr>
                        <a:t>dept</a:t>
                      </a:r>
                      <a:endParaRPr 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Arun</a:t>
                      </a:r>
                      <a:endParaRPr kumimoji="0"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cse</a:t>
                      </a:r>
                      <a:endParaRPr kumimoji="0"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Babu</a:t>
                      </a:r>
                      <a:endParaRPr kumimoji="0"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cse</a:t>
                      </a:r>
                      <a:endParaRPr kumimoji="0"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996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</a:t>
            </a:r>
          </a:p>
          <a:p>
            <a:pPr marL="82550" indent="0">
              <a:buNone/>
            </a:pPr>
            <a:r>
              <a:rPr lang="en-US" dirty="0">
                <a:solidFill>
                  <a:srgbClr val="FF0000"/>
                </a:solidFill>
              </a:rPr>
              <a:t>UPDATE</a:t>
            </a:r>
            <a:r>
              <a:rPr lang="en-US" dirty="0"/>
              <a:t> </a:t>
            </a:r>
            <a:r>
              <a:rPr lang="en-US" i="1" dirty="0" err="1">
                <a:solidFill>
                  <a:srgbClr val="0000FF"/>
                </a:solidFill>
              </a:rPr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</a:t>
            </a:r>
            <a:r>
              <a:rPr lang="en-US" i="1" dirty="0">
                <a:solidFill>
                  <a:srgbClr val="0000FF"/>
                </a:solidFill>
              </a:rPr>
              <a:t>column1 </a:t>
            </a:r>
            <a:r>
              <a:rPr lang="en-US" dirty="0">
                <a:solidFill>
                  <a:srgbClr val="0000FF"/>
                </a:solidFill>
              </a:rPr>
              <a:t>=</a:t>
            </a:r>
            <a:r>
              <a:rPr lang="en-US" i="1" dirty="0">
                <a:solidFill>
                  <a:srgbClr val="0000FF"/>
                </a:solidFill>
              </a:rPr>
              <a:t> value1</a:t>
            </a:r>
            <a:r>
              <a:rPr lang="en-US" dirty="0">
                <a:solidFill>
                  <a:srgbClr val="0000FF"/>
                </a:solidFill>
              </a:rPr>
              <a:t>,</a:t>
            </a:r>
            <a:r>
              <a:rPr lang="en-US" i="1" dirty="0">
                <a:solidFill>
                  <a:srgbClr val="0000FF"/>
                </a:solidFill>
              </a:rPr>
              <a:t> column2 </a:t>
            </a:r>
            <a:r>
              <a:rPr lang="en-US" dirty="0">
                <a:solidFill>
                  <a:srgbClr val="0000FF"/>
                </a:solidFill>
              </a:rPr>
              <a:t>=</a:t>
            </a:r>
            <a:r>
              <a:rPr lang="en-US" i="1" dirty="0">
                <a:solidFill>
                  <a:srgbClr val="0000FF"/>
                </a:solidFill>
              </a:rPr>
              <a:t> value2</a:t>
            </a:r>
            <a:r>
              <a:rPr lang="en-US" dirty="0">
                <a:solidFill>
                  <a:srgbClr val="0000FF"/>
                </a:solidFill>
              </a:rPr>
              <a:t>, ...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</a:t>
            </a:r>
            <a:r>
              <a:rPr lang="en-US" dirty="0"/>
              <a:t> </a:t>
            </a:r>
            <a:r>
              <a:rPr lang="en-US" i="1" dirty="0">
                <a:solidFill>
                  <a:srgbClr val="0000FF"/>
                </a:solidFill>
              </a:rPr>
              <a:t>condition</a:t>
            </a:r>
            <a:r>
              <a:rPr lang="en-US" dirty="0">
                <a:solidFill>
                  <a:srgbClr val="0000FF"/>
                </a:solidFill>
              </a:rPr>
              <a:t>; 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Example:</a:t>
            </a:r>
          </a:p>
          <a:p>
            <a:pPr marL="8255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update </a:t>
            </a:r>
            <a:r>
              <a:rPr lang="en-US" dirty="0" smtClean="0"/>
              <a:t>student </a:t>
            </a:r>
            <a:r>
              <a:rPr lang="en-US" dirty="0" smtClean="0">
                <a:solidFill>
                  <a:srgbClr val="FF0000"/>
                </a:solidFill>
              </a:rPr>
              <a:t>set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name=‘</a:t>
            </a:r>
            <a:r>
              <a:rPr lang="en-US" dirty="0" err="1" smtClean="0">
                <a:solidFill>
                  <a:srgbClr val="0000FF"/>
                </a:solidFill>
              </a:rPr>
              <a:t>akhil</a:t>
            </a:r>
            <a:r>
              <a:rPr lang="en-US" dirty="0" smtClean="0">
                <a:solidFill>
                  <a:srgbClr val="0000FF"/>
                </a:solidFill>
              </a:rPr>
              <a:t>’, </a:t>
            </a:r>
            <a:r>
              <a:rPr lang="en-US" dirty="0" err="1" smtClean="0">
                <a:solidFill>
                  <a:srgbClr val="0000FF"/>
                </a:solidFill>
              </a:rPr>
              <a:t>dept</a:t>
            </a:r>
            <a:r>
              <a:rPr lang="en-US" dirty="0" smtClean="0">
                <a:solidFill>
                  <a:srgbClr val="0000FF"/>
                </a:solidFill>
              </a:rPr>
              <a:t>=‘IT’ </a:t>
            </a:r>
            <a:r>
              <a:rPr lang="en-US" dirty="0" smtClean="0">
                <a:solidFill>
                  <a:srgbClr val="FF0000"/>
                </a:solidFill>
              </a:rPr>
              <a:t>where </a:t>
            </a:r>
            <a:r>
              <a:rPr lang="en-US" dirty="0" smtClean="0">
                <a:solidFill>
                  <a:srgbClr val="0000FF"/>
                </a:solidFill>
              </a:rPr>
              <a:t>roll=2;</a:t>
            </a:r>
          </a:p>
        </p:txBody>
      </p:sp>
    </p:spTree>
    <p:extLst>
      <p:ext uri="{BB962C8B-B14F-4D97-AF65-F5344CB8AC3E}">
        <p14:creationId xmlns:p14="http://schemas.microsoft.com/office/powerpoint/2010/main" val="1064079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</a:t>
            </a:r>
          </a:p>
          <a:p>
            <a:pPr marL="82550" indent="0">
              <a:buNone/>
            </a:pPr>
            <a:r>
              <a:rPr lang="en-US" dirty="0">
                <a:solidFill>
                  <a:srgbClr val="FF0000"/>
                </a:solidFill>
              </a:rPr>
              <a:t>DELETE FROM </a:t>
            </a:r>
            <a:r>
              <a:rPr lang="en-US" i="1" dirty="0" err="1">
                <a:solidFill>
                  <a:srgbClr val="0000FF"/>
                </a:solidFill>
              </a:rPr>
              <a:t>table_name</a:t>
            </a:r>
            <a:r>
              <a:rPr lang="en-US" i="1" dirty="0"/>
              <a:t> </a:t>
            </a:r>
            <a:r>
              <a:rPr lang="en-US" dirty="0">
                <a:solidFill>
                  <a:srgbClr val="FF0000"/>
                </a:solidFill>
              </a:rPr>
              <a:t>WHERE</a:t>
            </a:r>
            <a:r>
              <a:rPr lang="en-US" dirty="0"/>
              <a:t> </a:t>
            </a:r>
            <a:r>
              <a:rPr lang="en-US" i="1" dirty="0">
                <a:solidFill>
                  <a:srgbClr val="0000FF"/>
                </a:solidFill>
              </a:rPr>
              <a:t>condition</a:t>
            </a:r>
            <a:r>
              <a:rPr lang="en-US" dirty="0">
                <a:solidFill>
                  <a:srgbClr val="0000FF"/>
                </a:solidFill>
              </a:rPr>
              <a:t>;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Example:</a:t>
            </a:r>
          </a:p>
          <a:p>
            <a:pPr marL="8255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delete from </a:t>
            </a:r>
            <a:r>
              <a:rPr lang="en-US" dirty="0" smtClean="0">
                <a:solidFill>
                  <a:srgbClr val="0000FF"/>
                </a:solidFill>
              </a:rPr>
              <a:t>student </a:t>
            </a:r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>
                <a:solidFill>
                  <a:srgbClr val="0000FF"/>
                </a:solidFill>
              </a:rPr>
              <a:t> roll=2;</a:t>
            </a:r>
          </a:p>
          <a:p>
            <a:pPr marL="82550" indent="0">
              <a:buNone/>
            </a:pPr>
            <a:r>
              <a:rPr lang="en-US" dirty="0" smtClean="0"/>
              <a:t>Or</a:t>
            </a:r>
          </a:p>
          <a:p>
            <a:pPr marL="8255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delete from </a:t>
            </a:r>
            <a:r>
              <a:rPr lang="en-US" dirty="0" smtClean="0">
                <a:solidFill>
                  <a:srgbClr val="0000FF"/>
                </a:solidFill>
              </a:rPr>
              <a:t>student </a:t>
            </a:r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dept</a:t>
            </a:r>
            <a:r>
              <a:rPr lang="en-US" dirty="0" smtClean="0">
                <a:solidFill>
                  <a:srgbClr val="0000FF"/>
                </a:solidFill>
              </a:rPr>
              <a:t>=‘</a:t>
            </a:r>
            <a:r>
              <a:rPr lang="en-US" dirty="0" err="1" smtClean="0">
                <a:solidFill>
                  <a:srgbClr val="0000FF"/>
                </a:solidFill>
              </a:rPr>
              <a:t>cse</a:t>
            </a:r>
            <a:r>
              <a:rPr lang="en-US" dirty="0" smtClean="0">
                <a:solidFill>
                  <a:srgbClr val="0000FF"/>
                </a:solidFill>
              </a:rPr>
              <a:t>’;</a:t>
            </a:r>
          </a:p>
        </p:txBody>
      </p:sp>
    </p:spTree>
    <p:extLst>
      <p:ext uri="{BB962C8B-B14F-4D97-AF65-F5344CB8AC3E}">
        <p14:creationId xmlns:p14="http://schemas.microsoft.com/office/powerpoint/2010/main" val="1029920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command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9068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371600" y="2286000"/>
            <a:ext cx="7406640" cy="1472184"/>
          </a:xfrm>
        </p:spPr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with Java Connectivity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a new project in </a:t>
            </a:r>
            <a:r>
              <a:rPr lang="en-US" dirty="0" err="1" smtClean="0"/>
              <a:t>Netbeans</a:t>
            </a:r>
            <a:endParaRPr lang="en-US" dirty="0" smtClean="0"/>
          </a:p>
          <a:p>
            <a:r>
              <a:rPr lang="en-US" dirty="0" smtClean="0"/>
              <a:t>Open “services” tab</a:t>
            </a:r>
          </a:p>
          <a:p>
            <a:r>
              <a:rPr lang="en-US" dirty="0" smtClean="0"/>
              <a:t>Right Click “Databases” </a:t>
            </a:r>
            <a:r>
              <a:rPr lang="en-US" dirty="0" smtClean="0">
                <a:sym typeface="Wingdings" pitchFamily="2" charset="2"/>
              </a:rPr>
              <a:t> New Connection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Where can I get MySQL 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1674813"/>
            <a:ext cx="7254875" cy="32750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Garamond" pitchFamily="18" charset="0"/>
                <a:ea typeface="宋体" pitchFamily="2" charset="-122"/>
              </a:rPr>
              <a:t>http://www.mysql.com/downloads/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Garamond" pitchFamily="18" charset="0"/>
                <a:ea typeface="宋体" pitchFamily="2" charset="-122"/>
              </a:rPr>
              <a:t>Make sure you pick the correct version for your OS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Garamond" pitchFamily="18" charset="0"/>
                <a:ea typeface="宋体" pitchFamily="2" charset="-122"/>
              </a:rPr>
              <a:t>Download MySQL 5.0 Community Server GA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0"/>
            <a:ext cx="8077200" cy="680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2438400" y="914400"/>
            <a:ext cx="2133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52800" y="1447800"/>
            <a:ext cx="990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352800" y="1676400"/>
            <a:ext cx="990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352800" y="1981200"/>
            <a:ext cx="990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76600" y="2667000"/>
            <a:ext cx="990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6600" y="2971800"/>
            <a:ext cx="990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03088" y="3994356"/>
            <a:ext cx="2362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/>
          <a:lstStyle/>
          <a:p>
            <a:r>
              <a:rPr lang="en-US" dirty="0" smtClean="0"/>
              <a:t>The Connectivity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410200"/>
          </a:xfrm>
        </p:spPr>
        <p:txBody>
          <a:bodyPr>
            <a:normAutofit fontScale="85000" lnSpcReduction="20000"/>
          </a:bodyPr>
          <a:lstStyle/>
          <a:p>
            <a:pPr marL="82550" indent="0">
              <a:buNone/>
            </a:pPr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com.mysql.jdbc.Driver</a:t>
            </a:r>
            <a:r>
              <a:rPr lang="en-US" dirty="0"/>
              <a:t>");</a:t>
            </a:r>
          </a:p>
          <a:p>
            <a:pPr marL="82550" indent="0">
              <a:buNone/>
            </a:pPr>
            <a:endParaRPr lang="en-US" dirty="0" smtClean="0"/>
          </a:p>
          <a:p>
            <a:pPr marL="82550" indent="0">
              <a:buNone/>
            </a:pPr>
            <a:r>
              <a:rPr lang="en-US" dirty="0" smtClean="0"/>
              <a:t>String </a:t>
            </a:r>
            <a:r>
              <a:rPr lang="en-US" dirty="0" err="1"/>
              <a:t>connectionurl</a:t>
            </a:r>
            <a:r>
              <a:rPr lang="en-US" dirty="0"/>
              <a:t> = "</a:t>
            </a:r>
            <a:r>
              <a:rPr lang="en-US" dirty="0" err="1"/>
              <a:t>jdbc:mysql</a:t>
            </a:r>
            <a:r>
              <a:rPr lang="en-US" dirty="0"/>
              <a:t>://localhost:3306/</a:t>
            </a:r>
            <a:r>
              <a:rPr lang="en-US" dirty="0">
                <a:solidFill>
                  <a:srgbClr val="FF0000"/>
                </a:solidFill>
              </a:rPr>
              <a:t>db1</a:t>
            </a:r>
            <a:r>
              <a:rPr lang="en-US" dirty="0"/>
              <a:t>?";</a:t>
            </a:r>
          </a:p>
          <a:p>
            <a:pPr marL="82550" indent="0">
              <a:buNone/>
            </a:pPr>
            <a:endParaRPr lang="en-US" dirty="0" smtClean="0"/>
          </a:p>
          <a:p>
            <a:pPr marL="82550" indent="0">
              <a:buNone/>
            </a:pPr>
            <a:r>
              <a:rPr lang="en-US" dirty="0" smtClean="0"/>
              <a:t>Connection </a:t>
            </a:r>
            <a:r>
              <a:rPr lang="en-US" dirty="0"/>
              <a:t>con= (Connection) </a:t>
            </a:r>
            <a:r>
              <a:rPr lang="en-US" dirty="0" err="1"/>
              <a:t>DriverManager.getConnection</a:t>
            </a:r>
            <a:r>
              <a:rPr lang="en-US" dirty="0"/>
              <a:t>(</a:t>
            </a:r>
            <a:r>
              <a:rPr lang="en-US" dirty="0" err="1"/>
              <a:t>connectionurl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"root", "root"</a:t>
            </a:r>
            <a:r>
              <a:rPr lang="en-US" dirty="0"/>
              <a:t>);</a:t>
            </a:r>
          </a:p>
          <a:p>
            <a:pPr marL="82550" indent="0">
              <a:buNone/>
            </a:pPr>
            <a:endParaRPr lang="en-US" dirty="0" smtClean="0"/>
          </a:p>
          <a:p>
            <a:pPr marL="82550" indent="0">
              <a:buNone/>
            </a:pPr>
            <a:r>
              <a:rPr lang="en-US" dirty="0" smtClean="0"/>
              <a:t>Statement </a:t>
            </a:r>
            <a:r>
              <a:rPr lang="en-US" dirty="0" err="1"/>
              <a:t>st</a:t>
            </a:r>
            <a:r>
              <a:rPr lang="en-US" dirty="0"/>
              <a:t> = </a:t>
            </a:r>
            <a:r>
              <a:rPr lang="en-US" dirty="0" err="1"/>
              <a:t>con.createStatement</a:t>
            </a:r>
            <a:r>
              <a:rPr lang="en-US" dirty="0"/>
              <a:t>();</a:t>
            </a:r>
          </a:p>
          <a:p>
            <a:pPr marL="825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51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8252" y="83579"/>
            <a:ext cx="7620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public class Main {</a:t>
            </a:r>
          </a:p>
          <a:p>
            <a:r>
              <a:rPr lang="en-US" sz="2400" dirty="0" smtClean="0"/>
              <a:t>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throws Exception {     </a:t>
            </a:r>
          </a:p>
          <a:p>
            <a:r>
              <a:rPr lang="en-US" sz="2400" dirty="0" err="1" smtClean="0"/>
              <a:t>Class.forName</a:t>
            </a:r>
            <a:r>
              <a:rPr lang="en-US" sz="2400" dirty="0" smtClean="0"/>
              <a:t>("</a:t>
            </a:r>
            <a:r>
              <a:rPr lang="en-US" sz="2400" dirty="0" err="1" smtClean="0"/>
              <a:t>com.mysql.jdbc.Driver</a:t>
            </a:r>
            <a:r>
              <a:rPr lang="en-US" sz="2400" dirty="0" smtClean="0"/>
              <a:t>");</a:t>
            </a:r>
          </a:p>
          <a:p>
            <a:r>
              <a:rPr lang="en-US" sz="2400" dirty="0" smtClean="0"/>
              <a:t>String </a:t>
            </a:r>
            <a:r>
              <a:rPr lang="en-US" sz="2400" dirty="0" err="1" smtClean="0"/>
              <a:t>connectionurl</a:t>
            </a:r>
            <a:r>
              <a:rPr lang="en-US" sz="2400" dirty="0" smtClean="0"/>
              <a:t> = "</a:t>
            </a:r>
            <a:r>
              <a:rPr lang="en-US" sz="2400" dirty="0" err="1" smtClean="0"/>
              <a:t>jdbc:mysql</a:t>
            </a:r>
            <a:r>
              <a:rPr lang="en-US" sz="2400" dirty="0" smtClean="0"/>
              <a:t>://localhost:3306/db1?";</a:t>
            </a:r>
          </a:p>
          <a:p>
            <a:r>
              <a:rPr lang="en-US" sz="2400" dirty="0" smtClean="0"/>
              <a:t>Connection </a:t>
            </a:r>
            <a:r>
              <a:rPr lang="en-US" sz="2400" dirty="0" smtClean="0">
                <a:solidFill>
                  <a:srgbClr val="0000FF"/>
                </a:solidFill>
              </a:rPr>
              <a:t>con</a:t>
            </a:r>
            <a:r>
              <a:rPr lang="en-US" sz="2400" dirty="0" smtClean="0"/>
              <a:t>= (Connection) </a:t>
            </a:r>
            <a:r>
              <a:rPr lang="en-US" sz="2400" dirty="0" err="1" smtClean="0"/>
              <a:t>DriverManager.getConnection</a:t>
            </a:r>
            <a:r>
              <a:rPr lang="en-US" sz="2400" dirty="0" smtClean="0"/>
              <a:t>(</a:t>
            </a:r>
            <a:r>
              <a:rPr lang="en-US" sz="2400" dirty="0" err="1" smtClean="0"/>
              <a:t>connectionurl</a:t>
            </a:r>
            <a:r>
              <a:rPr lang="en-US" sz="2400" dirty="0" smtClean="0"/>
              <a:t>, "root", "root");</a:t>
            </a:r>
          </a:p>
          <a:p>
            <a:r>
              <a:rPr lang="en-US" sz="2400" dirty="0" smtClean="0"/>
              <a:t>Statement </a:t>
            </a:r>
            <a:r>
              <a:rPr lang="en-US" sz="2400" dirty="0" err="1" smtClean="0">
                <a:solidFill>
                  <a:srgbClr val="0000FF"/>
                </a:solidFill>
              </a:rPr>
              <a:t>st</a:t>
            </a:r>
            <a:r>
              <a:rPr lang="en-US" sz="2400" dirty="0" smtClean="0"/>
              <a:t> = </a:t>
            </a:r>
            <a:r>
              <a:rPr lang="en-US" sz="2400" dirty="0" err="1" smtClean="0"/>
              <a:t>con.createStatement</a:t>
            </a:r>
            <a:r>
              <a:rPr lang="en-US" sz="2400" dirty="0" smtClean="0"/>
              <a:t>();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rows=0;</a:t>
            </a:r>
          </a:p>
          <a:p>
            <a:r>
              <a:rPr lang="en-US" sz="2400" dirty="0" smtClean="0"/>
              <a:t>rows = </a:t>
            </a:r>
            <a:r>
              <a:rPr lang="en-US" sz="2400" dirty="0" err="1" smtClean="0"/>
              <a:t>st.executeUpdate</a:t>
            </a:r>
            <a:r>
              <a:rPr lang="en-US" sz="2400" dirty="0" smtClean="0"/>
              <a:t>("</a:t>
            </a:r>
            <a:r>
              <a:rPr lang="en-US" sz="2400" dirty="0" smtClean="0">
                <a:solidFill>
                  <a:srgbClr val="FF0000"/>
                </a:solidFill>
              </a:rPr>
              <a:t>insert into student values(3,'ccc','it')</a:t>
            </a:r>
            <a:r>
              <a:rPr lang="en-US" sz="2400" dirty="0" smtClean="0"/>
              <a:t>");</a:t>
            </a:r>
          </a:p>
          <a:p>
            <a:r>
              <a:rPr lang="en-US" sz="2400" dirty="0" smtClean="0"/>
              <a:t>if(rows==0)</a:t>
            </a:r>
          </a:p>
          <a:p>
            <a:r>
              <a:rPr lang="en-US" sz="2400" dirty="0" smtClean="0"/>
              <a:t>            {</a:t>
            </a:r>
          </a:p>
          <a:p>
            <a:r>
              <a:rPr lang="en-US" sz="2400" dirty="0" smtClean="0"/>
              <a:t>         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("Not Updated");</a:t>
            </a:r>
          </a:p>
          <a:p>
            <a:r>
              <a:rPr lang="en-US" sz="2400" dirty="0" smtClean="0"/>
              <a:t>            }</a:t>
            </a:r>
          </a:p>
          <a:p>
            <a:r>
              <a:rPr lang="en-US" sz="2400" dirty="0" smtClean="0"/>
              <a:t>             else</a:t>
            </a:r>
          </a:p>
          <a:p>
            <a:r>
              <a:rPr lang="en-US" sz="2400" dirty="0" smtClean="0"/>
              <a:t>         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("Updated");      </a:t>
            </a:r>
          </a:p>
          <a:p>
            <a:r>
              <a:rPr lang="en-US" sz="2400" dirty="0" smtClean="0"/>
              <a:t>    }     </a:t>
            </a:r>
            <a:r>
              <a:rPr lang="en-IN" sz="2400" dirty="0" err="1" smtClean="0"/>
              <a:t>st.close</a:t>
            </a:r>
            <a:r>
              <a:rPr lang="en-IN" sz="2400" dirty="0" smtClean="0"/>
              <a:t>();        </a:t>
            </a:r>
            <a:r>
              <a:rPr lang="en-IN" sz="2400" dirty="0" err="1"/>
              <a:t>con.close</a:t>
            </a:r>
            <a:r>
              <a:rPr lang="en-IN" sz="2400" dirty="0"/>
              <a:t>();</a:t>
            </a:r>
            <a:r>
              <a:rPr lang="en-US" sz="2400" dirty="0" smtClean="0"/>
              <a:t>      }</a:t>
            </a:r>
            <a:endParaRPr 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using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roll=3;</a:t>
            </a:r>
          </a:p>
          <a:p>
            <a:pPr marL="82550" indent="0">
              <a:buNone/>
            </a:pPr>
            <a:r>
              <a:rPr lang="en-US" dirty="0" smtClean="0"/>
              <a:t>String name=“</a:t>
            </a:r>
            <a:r>
              <a:rPr lang="en-US" dirty="0" err="1" smtClean="0"/>
              <a:t>Chitra</a:t>
            </a:r>
            <a:r>
              <a:rPr lang="en-US" dirty="0" smtClean="0"/>
              <a:t>”;</a:t>
            </a:r>
          </a:p>
          <a:p>
            <a:pPr marL="8255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dept</a:t>
            </a:r>
            <a:r>
              <a:rPr lang="en-US" dirty="0" smtClean="0"/>
              <a:t> =“IT”;</a:t>
            </a:r>
          </a:p>
          <a:p>
            <a:pPr marL="82550" indent="0">
              <a:buNone/>
            </a:pPr>
            <a:r>
              <a:rPr lang="en-US" dirty="0"/>
              <a:t>rows = </a:t>
            </a:r>
            <a:r>
              <a:rPr lang="en-US" dirty="0" err="1" smtClean="0"/>
              <a:t>st.executeUpdate</a:t>
            </a:r>
            <a:r>
              <a:rPr lang="en-US" dirty="0" smtClean="0"/>
              <a:t>                            </a:t>
            </a:r>
            <a:r>
              <a:rPr lang="en-US" dirty="0" smtClean="0">
                <a:solidFill>
                  <a:srgbClr val="FF0000"/>
                </a:solidFill>
              </a:rPr>
              <a:t>("</a:t>
            </a:r>
            <a:r>
              <a:rPr lang="en-US" dirty="0">
                <a:solidFill>
                  <a:srgbClr val="FF0000"/>
                </a:solidFill>
              </a:rPr>
              <a:t>insert into student </a:t>
            </a:r>
            <a:r>
              <a:rPr lang="en-US" dirty="0" smtClean="0">
                <a:solidFill>
                  <a:srgbClr val="FF0000"/>
                </a:solidFill>
              </a:rPr>
              <a:t>values("</a:t>
            </a:r>
            <a:r>
              <a:rPr lang="en-US" dirty="0" smtClean="0"/>
              <a:t>+roll+</a:t>
            </a:r>
            <a:r>
              <a:rPr lang="en-US" dirty="0" smtClean="0">
                <a:solidFill>
                  <a:srgbClr val="FF0000"/>
                </a:solidFill>
              </a:rPr>
              <a:t>",</a:t>
            </a:r>
            <a:r>
              <a:rPr lang="en-US" dirty="0" smtClean="0">
                <a:solidFill>
                  <a:srgbClr val="0000FF"/>
                </a:solidFill>
              </a:rPr>
              <a:t>'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smtClean="0"/>
              <a:t>+name+</a:t>
            </a:r>
            <a:r>
              <a:rPr lang="en-US" dirty="0" smtClean="0">
                <a:solidFill>
                  <a:srgbClr val="FF0000"/>
                </a:solidFill>
              </a:rPr>
              <a:t>" </a:t>
            </a:r>
            <a:r>
              <a:rPr lang="en-US" dirty="0" smtClean="0">
                <a:solidFill>
                  <a:srgbClr val="0000FF"/>
                </a:solidFill>
              </a:rPr>
              <a:t>'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'</a:t>
            </a:r>
            <a:r>
              <a:rPr lang="en-US" dirty="0" smtClean="0">
                <a:solidFill>
                  <a:srgbClr val="FF0000"/>
                </a:solidFill>
              </a:rPr>
              <a:t>" </a:t>
            </a:r>
            <a:r>
              <a:rPr lang="en-US" dirty="0" smtClean="0"/>
              <a:t>+</a:t>
            </a:r>
            <a:r>
              <a:rPr lang="en-US" dirty="0" err="1" smtClean="0"/>
              <a:t>dept</a:t>
            </a:r>
            <a:r>
              <a:rPr lang="en-US" dirty="0" smtClean="0"/>
              <a:t>+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smtClean="0">
                <a:solidFill>
                  <a:srgbClr val="0000FF"/>
                </a:solidFill>
              </a:rPr>
              <a:t>'</a:t>
            </a:r>
            <a:r>
              <a:rPr lang="en-US" dirty="0" smtClean="0">
                <a:solidFill>
                  <a:srgbClr val="FF0000"/>
                </a:solidFill>
              </a:rPr>
              <a:t>)");</a:t>
            </a:r>
            <a:endParaRPr lang="en-US" dirty="0">
              <a:solidFill>
                <a:srgbClr val="FF0000"/>
              </a:solidFill>
            </a:endParaRPr>
          </a:p>
          <a:p>
            <a:pPr marL="825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62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865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2800" dirty="0" smtClean="0"/>
              <a:t>void display(</a:t>
            </a:r>
            <a:r>
              <a:rPr lang="en-IN" sz="2800" dirty="0" err="1" smtClean="0"/>
              <a:t>JTable</a:t>
            </a:r>
            <a:r>
              <a:rPr lang="en-IN" sz="2800" dirty="0" smtClean="0"/>
              <a:t> jTable1) throws Exception</a:t>
            </a:r>
          </a:p>
          <a:p>
            <a:r>
              <a:rPr lang="en-IN" sz="2800" dirty="0" smtClean="0"/>
              <a:t>    {</a:t>
            </a:r>
          </a:p>
          <a:p>
            <a:r>
              <a:rPr lang="en-IN" sz="2800" dirty="0" smtClean="0"/>
              <a:t>   </a:t>
            </a:r>
            <a:r>
              <a:rPr lang="en-IN" sz="2800" dirty="0" err="1" smtClean="0"/>
              <a:t>int</a:t>
            </a:r>
            <a:r>
              <a:rPr lang="en-IN" sz="2800" dirty="0" smtClean="0"/>
              <a:t> roll;</a:t>
            </a:r>
          </a:p>
          <a:p>
            <a:r>
              <a:rPr lang="en-IN" sz="2800" dirty="0" smtClean="0"/>
              <a:t>   String name;</a:t>
            </a:r>
          </a:p>
          <a:p>
            <a:r>
              <a:rPr lang="en-IN" sz="2800" dirty="0" smtClean="0"/>
              <a:t>   String </a:t>
            </a:r>
            <a:r>
              <a:rPr lang="en-IN" sz="2800" dirty="0" err="1" smtClean="0"/>
              <a:t>dept</a:t>
            </a:r>
            <a:r>
              <a:rPr lang="en-IN" sz="2800" dirty="0" smtClean="0"/>
              <a:t>;</a:t>
            </a:r>
          </a:p>
          <a:p>
            <a:endParaRPr lang="en-IN" sz="2800" dirty="0" smtClean="0"/>
          </a:p>
          <a:p>
            <a:r>
              <a:rPr lang="en-IN" sz="2800" dirty="0" err="1" smtClean="0"/>
              <a:t>Class.forName</a:t>
            </a:r>
            <a:r>
              <a:rPr lang="en-IN" sz="2800" dirty="0" smtClean="0"/>
              <a:t>("</a:t>
            </a:r>
            <a:r>
              <a:rPr lang="en-IN" sz="2800" dirty="0" err="1" smtClean="0"/>
              <a:t>com.mysql.jdbc.Driver</a:t>
            </a:r>
            <a:r>
              <a:rPr lang="en-IN" sz="2800" dirty="0" smtClean="0"/>
              <a:t>");</a:t>
            </a:r>
          </a:p>
          <a:p>
            <a:r>
              <a:rPr lang="en-IN" sz="2800" dirty="0" smtClean="0"/>
              <a:t>String </a:t>
            </a:r>
            <a:r>
              <a:rPr lang="en-IN" sz="2800" dirty="0" err="1" smtClean="0"/>
              <a:t>connectionurl</a:t>
            </a:r>
            <a:r>
              <a:rPr lang="en-IN" sz="2800" dirty="0" smtClean="0"/>
              <a:t> = "</a:t>
            </a:r>
            <a:r>
              <a:rPr lang="en-IN" sz="2800" dirty="0" err="1" smtClean="0"/>
              <a:t>jdbc:mysql</a:t>
            </a:r>
            <a:r>
              <a:rPr lang="en-IN" sz="2800" dirty="0" smtClean="0"/>
              <a:t>://localhost:3306/db1?";</a:t>
            </a:r>
          </a:p>
          <a:p>
            <a:r>
              <a:rPr lang="en-IN" sz="2800" dirty="0" smtClean="0"/>
              <a:t>Connection con= (Connection) </a:t>
            </a:r>
            <a:r>
              <a:rPr lang="en-IN" sz="2800" dirty="0" err="1" smtClean="0"/>
              <a:t>DriverManager.getConnection</a:t>
            </a:r>
            <a:r>
              <a:rPr lang="en-IN" sz="2800" dirty="0" smtClean="0"/>
              <a:t>(</a:t>
            </a:r>
            <a:r>
              <a:rPr lang="en-IN" sz="2800" dirty="0" err="1" smtClean="0"/>
              <a:t>connectionurl</a:t>
            </a:r>
            <a:r>
              <a:rPr lang="en-IN" sz="2800" dirty="0" smtClean="0"/>
              <a:t>, "root", "root");</a:t>
            </a:r>
          </a:p>
          <a:p>
            <a:r>
              <a:rPr lang="en-IN" sz="2800" dirty="0" smtClean="0"/>
              <a:t>Statement </a:t>
            </a:r>
            <a:r>
              <a:rPr lang="en-IN" sz="2800" dirty="0" err="1" smtClean="0"/>
              <a:t>st</a:t>
            </a:r>
            <a:r>
              <a:rPr lang="en-IN" sz="2800" dirty="0" smtClean="0"/>
              <a:t> = </a:t>
            </a:r>
            <a:r>
              <a:rPr lang="en-IN" sz="2800" dirty="0" err="1" smtClean="0"/>
              <a:t>con.createStatement</a:t>
            </a:r>
            <a:r>
              <a:rPr lang="en-IN" sz="2800" dirty="0" smtClean="0"/>
              <a:t>();</a:t>
            </a:r>
          </a:p>
          <a:p>
            <a:endParaRPr lang="en-IN" sz="2800" dirty="0" smtClean="0"/>
          </a:p>
          <a:p>
            <a:r>
              <a:rPr lang="en-IN" sz="2800" dirty="0" err="1" smtClean="0">
                <a:solidFill>
                  <a:srgbClr val="0000FF"/>
                </a:solidFill>
              </a:rPr>
              <a:t>ResultSet</a:t>
            </a:r>
            <a:r>
              <a:rPr lang="en-IN" sz="2800" dirty="0" smtClean="0">
                <a:solidFill>
                  <a:srgbClr val="0000FF"/>
                </a:solidFill>
              </a:rPr>
              <a:t> s;</a:t>
            </a:r>
          </a:p>
          <a:p>
            <a:r>
              <a:rPr lang="en-IN" sz="2800" dirty="0">
                <a:solidFill>
                  <a:srgbClr val="0000FF"/>
                </a:solidFill>
              </a:rPr>
              <a:t>s</a:t>
            </a:r>
            <a:r>
              <a:rPr lang="en-IN" sz="2800" dirty="0" smtClean="0">
                <a:solidFill>
                  <a:srgbClr val="0000FF"/>
                </a:solidFill>
              </a:rPr>
              <a:t> = </a:t>
            </a:r>
            <a:r>
              <a:rPr lang="en-IN" sz="2800" dirty="0" err="1" smtClean="0">
                <a:solidFill>
                  <a:srgbClr val="0000FF"/>
                </a:solidFill>
              </a:rPr>
              <a:t>st.executeQuery</a:t>
            </a:r>
            <a:r>
              <a:rPr lang="en-IN" sz="2800" dirty="0" smtClean="0">
                <a:solidFill>
                  <a:srgbClr val="0000FF"/>
                </a:solidFill>
              </a:rPr>
              <a:t>("select * from student");        </a:t>
            </a:r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77228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97" y="-24447"/>
            <a:ext cx="9144000" cy="67403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2400" dirty="0" err="1" smtClean="0"/>
              <a:t>int</a:t>
            </a:r>
            <a:r>
              <a:rPr lang="en-IN" sz="2400" dirty="0" smtClean="0"/>
              <a:t> row=0;</a:t>
            </a:r>
          </a:p>
          <a:p>
            <a:r>
              <a:rPr lang="en-IN" sz="2400" dirty="0" err="1" smtClean="0"/>
              <a:t>int</a:t>
            </a:r>
            <a:r>
              <a:rPr lang="en-IN" sz="2400" dirty="0" smtClean="0"/>
              <a:t> col=0;</a:t>
            </a:r>
          </a:p>
          <a:p>
            <a:r>
              <a:rPr lang="en-IN" sz="2400" dirty="0" smtClean="0">
                <a:solidFill>
                  <a:srgbClr val="0000FF"/>
                </a:solidFill>
              </a:rPr>
              <a:t>while(</a:t>
            </a:r>
            <a:r>
              <a:rPr lang="en-IN" sz="2400" dirty="0" err="1" smtClean="0">
                <a:solidFill>
                  <a:srgbClr val="0000FF"/>
                </a:solidFill>
              </a:rPr>
              <a:t>s.next</a:t>
            </a:r>
            <a:r>
              <a:rPr lang="en-IN" sz="2400" dirty="0" smtClean="0">
                <a:solidFill>
                  <a:srgbClr val="0000FF"/>
                </a:solidFill>
              </a:rPr>
              <a:t>())</a:t>
            </a:r>
          </a:p>
          <a:p>
            <a:r>
              <a:rPr lang="en-IN" sz="2400" dirty="0" smtClean="0"/>
              <a:t> {</a:t>
            </a:r>
          </a:p>
          <a:p>
            <a:r>
              <a:rPr lang="en-IN" sz="2400" dirty="0" smtClean="0"/>
              <a:t>           col=0;</a:t>
            </a:r>
          </a:p>
          <a:p>
            <a:r>
              <a:rPr lang="en-IN" sz="2400" dirty="0" smtClean="0"/>
              <a:t>           roll=</a:t>
            </a:r>
            <a:r>
              <a:rPr lang="en-IN" sz="2400" dirty="0" err="1" smtClean="0"/>
              <a:t>s.getInt</a:t>
            </a:r>
            <a:r>
              <a:rPr lang="en-IN" sz="2400" dirty="0" smtClean="0"/>
              <a:t>(1);</a:t>
            </a:r>
          </a:p>
          <a:p>
            <a:r>
              <a:rPr lang="en-IN" sz="2400" dirty="0" smtClean="0"/>
              <a:t>           name=</a:t>
            </a:r>
            <a:r>
              <a:rPr lang="en-IN" sz="2400" dirty="0" err="1" smtClean="0"/>
              <a:t>s.getString</a:t>
            </a:r>
            <a:r>
              <a:rPr lang="en-IN" sz="2400" dirty="0" smtClean="0"/>
              <a:t>(2);</a:t>
            </a:r>
          </a:p>
          <a:p>
            <a:r>
              <a:rPr lang="en-IN" sz="2400" dirty="0"/>
              <a:t>	</a:t>
            </a:r>
            <a:r>
              <a:rPr lang="en-IN" sz="2400" dirty="0" err="1" smtClean="0"/>
              <a:t>dept</a:t>
            </a:r>
            <a:r>
              <a:rPr lang="en-IN" sz="2400" dirty="0" smtClean="0"/>
              <a:t>=</a:t>
            </a:r>
            <a:r>
              <a:rPr lang="en-IN" sz="2400" dirty="0" err="1" smtClean="0"/>
              <a:t>s.getString</a:t>
            </a:r>
            <a:r>
              <a:rPr lang="en-IN" sz="2400" dirty="0" smtClean="0"/>
              <a:t>(3);</a:t>
            </a:r>
          </a:p>
          <a:p>
            <a:r>
              <a:rPr lang="en-IN" sz="2400" dirty="0" smtClean="0">
                <a:solidFill>
                  <a:srgbClr val="0000FF"/>
                </a:solidFill>
              </a:rPr>
              <a:t>           jTable1.setValueAt(roll, row, col);</a:t>
            </a:r>
          </a:p>
          <a:p>
            <a:r>
              <a:rPr lang="en-IN" sz="2400" dirty="0" smtClean="0"/>
              <a:t>          col++;</a:t>
            </a:r>
          </a:p>
          <a:p>
            <a:r>
              <a:rPr lang="en-IN" sz="2400" dirty="0" smtClean="0">
                <a:solidFill>
                  <a:srgbClr val="0000FF"/>
                </a:solidFill>
              </a:rPr>
              <a:t>           jTable1.setValueAt(name, row, col);</a:t>
            </a:r>
          </a:p>
          <a:p>
            <a:r>
              <a:rPr lang="en-IN" sz="2400" dirty="0" smtClean="0"/>
              <a:t>          col++;</a:t>
            </a:r>
          </a:p>
          <a:p>
            <a:r>
              <a:rPr lang="en-IN" sz="2400" dirty="0" smtClean="0"/>
              <a:t>	</a:t>
            </a:r>
            <a:r>
              <a:rPr lang="en-IN" sz="2400" dirty="0" smtClean="0">
                <a:solidFill>
                  <a:srgbClr val="0000FF"/>
                </a:solidFill>
              </a:rPr>
              <a:t>jTable1.setValueAt(</a:t>
            </a:r>
            <a:r>
              <a:rPr lang="en-IN" sz="2400" dirty="0" err="1" smtClean="0">
                <a:solidFill>
                  <a:srgbClr val="0000FF"/>
                </a:solidFill>
              </a:rPr>
              <a:t>dept</a:t>
            </a:r>
            <a:r>
              <a:rPr lang="en-IN" sz="2400" dirty="0" smtClean="0">
                <a:solidFill>
                  <a:srgbClr val="0000FF"/>
                </a:solidFill>
              </a:rPr>
              <a:t>, </a:t>
            </a:r>
            <a:r>
              <a:rPr lang="en-IN" sz="2400" dirty="0">
                <a:solidFill>
                  <a:srgbClr val="0000FF"/>
                </a:solidFill>
              </a:rPr>
              <a:t>row, col);</a:t>
            </a:r>
            <a:endParaRPr lang="en-IN" sz="2400" dirty="0" smtClean="0">
              <a:solidFill>
                <a:srgbClr val="0000FF"/>
              </a:solidFill>
            </a:endParaRPr>
          </a:p>
          <a:p>
            <a:r>
              <a:rPr lang="en-IN" sz="2400" dirty="0" smtClean="0"/>
              <a:t>          row++;</a:t>
            </a:r>
          </a:p>
          <a:p>
            <a:r>
              <a:rPr lang="en-IN" sz="2400" dirty="0" smtClean="0"/>
              <a:t>}</a:t>
            </a:r>
          </a:p>
          <a:p>
            <a:r>
              <a:rPr lang="en-IN" sz="2400" dirty="0" err="1" smtClean="0"/>
              <a:t>s.close</a:t>
            </a:r>
            <a:r>
              <a:rPr lang="en-IN" sz="2400" dirty="0" smtClean="0"/>
              <a:t>();        </a:t>
            </a:r>
            <a:r>
              <a:rPr lang="en-IN" sz="2400" dirty="0" err="1" smtClean="0"/>
              <a:t>st.close</a:t>
            </a:r>
            <a:r>
              <a:rPr lang="en-IN" sz="2400" dirty="0" smtClean="0"/>
              <a:t>();         </a:t>
            </a:r>
            <a:r>
              <a:rPr lang="en-IN" sz="2400" dirty="0" err="1" smtClean="0"/>
              <a:t>con.close</a:t>
            </a:r>
            <a:r>
              <a:rPr lang="en-IN" sz="2400" dirty="0" smtClean="0"/>
              <a:t>();</a:t>
            </a:r>
          </a:p>
          <a:p>
            <a:r>
              <a:rPr lang="en-IN" sz="2400" dirty="0" smtClean="0"/>
              <a:t>} </a:t>
            </a:r>
          </a:p>
          <a:p>
            <a:r>
              <a:rPr lang="en-IN" sz="2400" dirty="0" smtClean="0"/>
              <a:t>}</a:t>
            </a:r>
            <a:endParaRPr lang="en-IN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05578"/>
              </p:ext>
            </p:extLst>
          </p:nvPr>
        </p:nvGraphicFramePr>
        <p:xfrm>
          <a:off x="4635910" y="685800"/>
          <a:ext cx="4191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750"/>
                <a:gridCol w="1047750"/>
                <a:gridCol w="1047750"/>
                <a:gridCol w="10477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Col=0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Col=1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Col=2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Row=0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Row=1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Babu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cse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C00CC"/>
                          </a:solidFill>
                        </a:rPr>
                        <a:t>Row=2</a:t>
                      </a:r>
                      <a:endParaRPr lang="en-US" dirty="0">
                        <a:solidFill>
                          <a:srgbClr val="CC00CC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Chitra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569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6589127"/>
            <a:ext cx="9144000" cy="1809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package my.JavaApplication12;</a:t>
            </a:r>
          </a:p>
          <a:p>
            <a:r>
              <a:rPr lang="en-IN" dirty="0" smtClean="0"/>
              <a:t>import java.sql.*;</a:t>
            </a:r>
          </a:p>
          <a:p>
            <a:r>
              <a:rPr lang="en-IN" dirty="0" smtClean="0"/>
              <a:t>import </a:t>
            </a:r>
            <a:r>
              <a:rPr lang="en-IN" dirty="0" err="1" smtClean="0"/>
              <a:t>javax.swing.JTable</a:t>
            </a:r>
            <a:r>
              <a:rPr lang="en-IN" dirty="0" smtClean="0"/>
              <a:t>;</a:t>
            </a:r>
          </a:p>
          <a:p>
            <a:endParaRPr lang="en-IN" dirty="0" smtClean="0"/>
          </a:p>
          <a:p>
            <a:r>
              <a:rPr lang="en-IN" dirty="0" smtClean="0"/>
              <a:t>/**</a:t>
            </a:r>
          </a:p>
          <a:p>
            <a:r>
              <a:rPr lang="en-IN" dirty="0" smtClean="0"/>
              <a:t> *</a:t>
            </a:r>
          </a:p>
          <a:p>
            <a:r>
              <a:rPr lang="en-IN" dirty="0" smtClean="0"/>
              <a:t> * @author Admin</a:t>
            </a:r>
          </a:p>
          <a:p>
            <a:r>
              <a:rPr lang="en-IN" dirty="0" smtClean="0"/>
              <a:t> */</a:t>
            </a:r>
          </a:p>
          <a:p>
            <a:r>
              <a:rPr lang="en-IN" dirty="0" smtClean="0"/>
              <a:t>public class database {</a:t>
            </a:r>
          </a:p>
          <a:p>
            <a:r>
              <a:rPr lang="en-IN" dirty="0" smtClean="0"/>
              <a:t>    </a:t>
            </a:r>
          </a:p>
          <a:p>
            <a:r>
              <a:rPr lang="en-IN" dirty="0" smtClean="0"/>
              <a:t>    void insert(</a:t>
            </a:r>
            <a:r>
              <a:rPr lang="en-IN" dirty="0" err="1" smtClean="0"/>
              <a:t>int</a:t>
            </a:r>
            <a:r>
              <a:rPr lang="en-IN" dirty="0" smtClean="0"/>
              <a:t> id, String name) throws Exception</a:t>
            </a:r>
          </a:p>
          <a:p>
            <a:r>
              <a:rPr lang="en-IN" dirty="0" smtClean="0"/>
              <a:t>    {</a:t>
            </a:r>
          </a:p>
          <a:p>
            <a:r>
              <a:rPr lang="en-IN" dirty="0" smtClean="0"/>
              <a:t>        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</a:t>
            </a:r>
          </a:p>
          <a:p>
            <a:r>
              <a:rPr lang="en-IN" dirty="0" smtClean="0"/>
              <a:t>            String </a:t>
            </a:r>
            <a:r>
              <a:rPr lang="en-IN" dirty="0" err="1" smtClean="0"/>
              <a:t>connectionurl</a:t>
            </a:r>
            <a:r>
              <a:rPr lang="en-IN" dirty="0" smtClean="0"/>
              <a:t> = 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://localhost:3306/db1?";</a:t>
            </a:r>
          </a:p>
          <a:p>
            <a:r>
              <a:rPr lang="en-IN" dirty="0" smtClean="0"/>
              <a:t>            Connection con= (Connection) </a:t>
            </a:r>
            <a:r>
              <a:rPr lang="en-IN" dirty="0" err="1" smtClean="0"/>
              <a:t>DriverManager.getConnection</a:t>
            </a:r>
            <a:r>
              <a:rPr lang="en-IN" dirty="0" smtClean="0"/>
              <a:t>(</a:t>
            </a:r>
            <a:r>
              <a:rPr lang="en-IN" dirty="0" err="1" smtClean="0"/>
              <a:t>connectionurl</a:t>
            </a:r>
            <a:r>
              <a:rPr lang="en-IN" dirty="0" smtClean="0"/>
              <a:t>, "root", "root");</a:t>
            </a:r>
          </a:p>
          <a:p>
            <a:r>
              <a:rPr lang="en-IN" dirty="0" smtClean="0"/>
              <a:t>            Statement </a:t>
            </a:r>
            <a:r>
              <a:rPr lang="en-IN" dirty="0" err="1" smtClean="0"/>
              <a:t>st</a:t>
            </a:r>
            <a:r>
              <a:rPr lang="en-IN" dirty="0" smtClean="0"/>
              <a:t> = </a:t>
            </a:r>
            <a:r>
              <a:rPr lang="en-IN" dirty="0" err="1" smtClean="0"/>
              <a:t>con.createStatement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            </a:t>
            </a:r>
          </a:p>
          <a:p>
            <a:r>
              <a:rPr lang="en-IN" dirty="0" smtClean="0"/>
              <a:t>            </a:t>
            </a:r>
            <a:r>
              <a:rPr lang="en-IN" dirty="0" err="1" smtClean="0"/>
              <a:t>int</a:t>
            </a:r>
            <a:r>
              <a:rPr lang="en-IN" dirty="0" smtClean="0"/>
              <a:t> rows;</a:t>
            </a:r>
          </a:p>
          <a:p>
            <a:r>
              <a:rPr lang="en-IN" dirty="0" smtClean="0"/>
              <a:t>            rows = </a:t>
            </a:r>
            <a:r>
              <a:rPr lang="en-IN" dirty="0" err="1" smtClean="0"/>
              <a:t>st.executeUpdate</a:t>
            </a:r>
            <a:r>
              <a:rPr lang="en-IN" dirty="0" smtClean="0"/>
              <a:t>("insert into </a:t>
            </a:r>
            <a:r>
              <a:rPr lang="en-IN" dirty="0" err="1" smtClean="0"/>
              <a:t>emp</a:t>
            </a:r>
            <a:r>
              <a:rPr lang="en-IN" dirty="0" smtClean="0"/>
              <a:t> values ("+id+",'"+name+"')");</a:t>
            </a:r>
          </a:p>
          <a:p>
            <a:r>
              <a:rPr lang="en-IN" dirty="0" smtClean="0"/>
              <a:t>            </a:t>
            </a:r>
          </a:p>
          <a:p>
            <a:r>
              <a:rPr lang="en-IN" dirty="0" smtClean="0"/>
              <a:t>            </a:t>
            </a:r>
          </a:p>
          <a:p>
            <a:r>
              <a:rPr lang="en-IN" dirty="0" smtClean="0"/>
              <a:t>            if (rows&gt;0)</a:t>
            </a:r>
          </a:p>
          <a:p>
            <a:r>
              <a:rPr lang="en-IN" dirty="0" smtClean="0"/>
              <a:t>                </a:t>
            </a:r>
            <a:r>
              <a:rPr lang="en-IN" dirty="0" err="1" smtClean="0"/>
              <a:t>System.out.println</a:t>
            </a:r>
            <a:r>
              <a:rPr lang="en-IN" dirty="0" smtClean="0"/>
              <a:t>("Updated");</a:t>
            </a:r>
          </a:p>
          <a:p>
            <a:r>
              <a:rPr lang="en-IN" dirty="0" smtClean="0"/>
              <a:t>            else</a:t>
            </a:r>
          </a:p>
          <a:p>
            <a:r>
              <a:rPr lang="en-IN" dirty="0" smtClean="0"/>
              <a:t>                </a:t>
            </a:r>
            <a:r>
              <a:rPr lang="en-IN" dirty="0" err="1" smtClean="0"/>
              <a:t>System.out.println</a:t>
            </a:r>
            <a:r>
              <a:rPr lang="en-IN" dirty="0" smtClean="0"/>
              <a:t>("Not Updated");</a:t>
            </a:r>
          </a:p>
          <a:p>
            <a:r>
              <a:rPr lang="en-IN" dirty="0" smtClean="0"/>
              <a:t>            </a:t>
            </a:r>
            <a:r>
              <a:rPr lang="en-IN" dirty="0" err="1" smtClean="0"/>
              <a:t>st.close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            </a:t>
            </a:r>
            <a:r>
              <a:rPr lang="en-IN" dirty="0" err="1" smtClean="0"/>
              <a:t>con.close</a:t>
            </a:r>
            <a:r>
              <a:rPr lang="en-IN" dirty="0" smtClean="0"/>
              <a:t>();</a:t>
            </a:r>
          </a:p>
          <a:p>
            <a:endParaRPr lang="en-IN" dirty="0" smtClean="0"/>
          </a:p>
          <a:p>
            <a:r>
              <a:rPr lang="en-IN" dirty="0" smtClean="0"/>
              <a:t>    }</a:t>
            </a:r>
          </a:p>
          <a:p>
            <a:r>
              <a:rPr lang="en-IN" dirty="0" smtClean="0"/>
              <a:t>    </a:t>
            </a:r>
          </a:p>
          <a:p>
            <a:r>
              <a:rPr lang="en-IN" dirty="0" smtClean="0"/>
              <a:t>    void display(</a:t>
            </a:r>
            <a:r>
              <a:rPr lang="en-IN" dirty="0" err="1" smtClean="0"/>
              <a:t>JTable</a:t>
            </a:r>
            <a:r>
              <a:rPr lang="en-IN" dirty="0" smtClean="0"/>
              <a:t> jTable1) throws Exception</a:t>
            </a:r>
          </a:p>
          <a:p>
            <a:r>
              <a:rPr lang="en-IN" dirty="0" smtClean="0"/>
              <a:t>    {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int</a:t>
            </a:r>
            <a:r>
              <a:rPr lang="en-IN" dirty="0" smtClean="0"/>
              <a:t> id;</a:t>
            </a:r>
          </a:p>
          <a:p>
            <a:r>
              <a:rPr lang="en-IN" dirty="0" smtClean="0"/>
              <a:t>        String name;</a:t>
            </a:r>
          </a:p>
          <a:p>
            <a:r>
              <a:rPr lang="en-IN" dirty="0" smtClean="0"/>
              <a:t>      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</a:t>
            </a:r>
          </a:p>
          <a:p>
            <a:r>
              <a:rPr lang="en-IN" dirty="0" smtClean="0"/>
              <a:t>            String </a:t>
            </a:r>
            <a:r>
              <a:rPr lang="en-IN" dirty="0" err="1" smtClean="0"/>
              <a:t>connectionurl</a:t>
            </a:r>
            <a:r>
              <a:rPr lang="en-IN" dirty="0" smtClean="0"/>
              <a:t> = 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://localhost:3306/db1?";</a:t>
            </a:r>
          </a:p>
          <a:p>
            <a:r>
              <a:rPr lang="en-IN" dirty="0" smtClean="0"/>
              <a:t>            Connection con= (Connection) </a:t>
            </a:r>
            <a:r>
              <a:rPr lang="en-IN" dirty="0" err="1" smtClean="0"/>
              <a:t>DriverManager.getConnection</a:t>
            </a:r>
            <a:r>
              <a:rPr lang="en-IN" dirty="0" smtClean="0"/>
              <a:t>(</a:t>
            </a:r>
            <a:r>
              <a:rPr lang="en-IN" dirty="0" err="1" smtClean="0"/>
              <a:t>connectionurl</a:t>
            </a:r>
            <a:r>
              <a:rPr lang="en-IN" dirty="0" smtClean="0"/>
              <a:t>, "root", "root");</a:t>
            </a:r>
          </a:p>
          <a:p>
            <a:r>
              <a:rPr lang="en-IN" dirty="0" smtClean="0"/>
              <a:t>            Statement </a:t>
            </a:r>
            <a:r>
              <a:rPr lang="en-IN" dirty="0" err="1" smtClean="0"/>
              <a:t>st</a:t>
            </a:r>
            <a:r>
              <a:rPr lang="en-IN" dirty="0" smtClean="0"/>
              <a:t> = </a:t>
            </a:r>
            <a:r>
              <a:rPr lang="en-IN" dirty="0" err="1" smtClean="0"/>
              <a:t>con.createStatement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            </a:t>
            </a:r>
            <a:r>
              <a:rPr lang="en-IN" dirty="0" err="1" smtClean="0"/>
              <a:t>System.out.println</a:t>
            </a:r>
            <a:r>
              <a:rPr lang="en-IN" dirty="0" smtClean="0"/>
              <a:t>("hello");</a:t>
            </a:r>
          </a:p>
          <a:p>
            <a:r>
              <a:rPr lang="en-IN" dirty="0" smtClean="0"/>
              <a:t>            </a:t>
            </a:r>
            <a:r>
              <a:rPr lang="en-IN" dirty="0" err="1" smtClean="0"/>
              <a:t>ResultSet</a:t>
            </a:r>
            <a:r>
              <a:rPr lang="en-IN" dirty="0" smtClean="0"/>
              <a:t> s;</a:t>
            </a:r>
          </a:p>
          <a:p>
            <a:r>
              <a:rPr lang="en-IN" dirty="0" smtClean="0"/>
              <a:t>            s=</a:t>
            </a:r>
            <a:r>
              <a:rPr lang="en-IN" dirty="0" err="1" smtClean="0"/>
              <a:t>st.executeQuery</a:t>
            </a:r>
            <a:r>
              <a:rPr lang="en-IN" dirty="0" smtClean="0"/>
              <a:t>("select * from </a:t>
            </a:r>
            <a:r>
              <a:rPr lang="en-IN" dirty="0" err="1" smtClean="0"/>
              <a:t>emp</a:t>
            </a:r>
            <a:r>
              <a:rPr lang="en-IN" dirty="0" smtClean="0"/>
              <a:t>");</a:t>
            </a:r>
          </a:p>
          <a:p>
            <a:r>
              <a:rPr lang="en-IN" dirty="0" smtClean="0"/>
              <a:t>            </a:t>
            </a:r>
            <a:r>
              <a:rPr lang="en-IN" dirty="0" err="1" smtClean="0"/>
              <a:t>int</a:t>
            </a:r>
            <a:r>
              <a:rPr lang="en-IN" dirty="0" smtClean="0"/>
              <a:t> row=0;</a:t>
            </a:r>
          </a:p>
          <a:p>
            <a:r>
              <a:rPr lang="en-IN" dirty="0" smtClean="0"/>
              <a:t>        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col</a:t>
            </a:r>
            <a:r>
              <a:rPr lang="en-IN" dirty="0" smtClean="0"/>
              <a:t>=0;</a:t>
            </a:r>
          </a:p>
          <a:p>
            <a:r>
              <a:rPr lang="en-IN" dirty="0" smtClean="0"/>
              <a:t>            while(</a:t>
            </a:r>
            <a:r>
              <a:rPr lang="en-IN" dirty="0" err="1" smtClean="0"/>
              <a:t>s.next</a:t>
            </a:r>
            <a:r>
              <a:rPr lang="en-IN" dirty="0" smtClean="0"/>
              <a:t>())</a:t>
            </a:r>
          </a:p>
          <a:p>
            <a:r>
              <a:rPr lang="en-IN" dirty="0" smtClean="0"/>
              <a:t>            {</a:t>
            </a:r>
          </a:p>
          <a:p>
            <a:r>
              <a:rPr lang="en-IN" dirty="0" smtClean="0"/>
              <a:t>                </a:t>
            </a:r>
            <a:r>
              <a:rPr lang="en-IN" dirty="0" err="1" smtClean="0"/>
              <a:t>col</a:t>
            </a:r>
            <a:r>
              <a:rPr lang="en-IN" dirty="0" smtClean="0"/>
              <a:t>=0;</a:t>
            </a:r>
          </a:p>
          <a:p>
            <a:r>
              <a:rPr lang="en-IN" dirty="0" smtClean="0"/>
              <a:t>                id=</a:t>
            </a:r>
            <a:r>
              <a:rPr lang="en-IN" dirty="0" err="1" smtClean="0"/>
              <a:t>s.getInt</a:t>
            </a:r>
            <a:r>
              <a:rPr lang="en-IN" dirty="0" smtClean="0"/>
              <a:t>(1);</a:t>
            </a:r>
          </a:p>
          <a:p>
            <a:r>
              <a:rPr lang="en-IN" dirty="0" smtClean="0"/>
              <a:t>                name=</a:t>
            </a:r>
            <a:r>
              <a:rPr lang="en-IN" dirty="0" err="1" smtClean="0"/>
              <a:t>s.getString</a:t>
            </a:r>
            <a:r>
              <a:rPr lang="en-IN" dirty="0" smtClean="0"/>
              <a:t>(2);</a:t>
            </a:r>
          </a:p>
          <a:p>
            <a:r>
              <a:rPr lang="en-IN" dirty="0" smtClean="0"/>
              <a:t>                jTable1.setValueAt(id, row, </a:t>
            </a:r>
            <a:r>
              <a:rPr lang="en-IN" dirty="0" err="1" smtClean="0"/>
              <a:t>col</a:t>
            </a:r>
            <a:r>
              <a:rPr lang="en-IN" dirty="0" smtClean="0"/>
              <a:t>);</a:t>
            </a:r>
          </a:p>
          <a:p>
            <a:r>
              <a:rPr lang="en-IN" dirty="0" smtClean="0"/>
              <a:t>                </a:t>
            </a:r>
            <a:r>
              <a:rPr lang="en-IN" dirty="0" err="1" smtClean="0"/>
              <a:t>col</a:t>
            </a:r>
            <a:r>
              <a:rPr lang="en-IN" dirty="0" smtClean="0"/>
              <a:t>++;</a:t>
            </a:r>
          </a:p>
          <a:p>
            <a:r>
              <a:rPr lang="en-IN" dirty="0" smtClean="0"/>
              <a:t>                jTable1.setValueAt(name, row, </a:t>
            </a:r>
            <a:r>
              <a:rPr lang="en-IN" dirty="0" err="1" smtClean="0"/>
              <a:t>col</a:t>
            </a:r>
            <a:r>
              <a:rPr lang="en-IN" dirty="0" smtClean="0"/>
              <a:t>);</a:t>
            </a:r>
          </a:p>
          <a:p>
            <a:r>
              <a:rPr lang="en-IN" dirty="0" smtClean="0"/>
              <a:t>                row++;</a:t>
            </a:r>
          </a:p>
          <a:p>
            <a:r>
              <a:rPr lang="en-IN" dirty="0" smtClean="0"/>
              <a:t>                </a:t>
            </a:r>
            <a:r>
              <a:rPr lang="en-IN" dirty="0" err="1" smtClean="0"/>
              <a:t>System.out.println</a:t>
            </a:r>
            <a:r>
              <a:rPr lang="en-IN" dirty="0" smtClean="0"/>
              <a:t>(id+"     "+name);</a:t>
            </a:r>
          </a:p>
          <a:p>
            <a:r>
              <a:rPr lang="en-IN" dirty="0" smtClean="0"/>
              <a:t>            }</a:t>
            </a:r>
          </a:p>
          <a:p>
            <a:r>
              <a:rPr lang="en-IN" dirty="0" smtClean="0"/>
              <a:t>            </a:t>
            </a:r>
          </a:p>
          <a:p>
            <a:r>
              <a:rPr lang="en-IN" dirty="0" smtClean="0"/>
              <a:t>            </a:t>
            </a:r>
            <a:r>
              <a:rPr lang="en-IN" dirty="0" err="1" smtClean="0"/>
              <a:t>s.close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            </a:t>
            </a:r>
            <a:r>
              <a:rPr lang="en-IN" dirty="0" err="1" smtClean="0"/>
              <a:t>st.close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            </a:t>
            </a:r>
            <a:r>
              <a:rPr lang="en-IN" dirty="0" err="1" smtClean="0"/>
              <a:t>con.close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   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87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Installing the server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79525" y="1600200"/>
            <a:ext cx="4587875" cy="4572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>
                <a:latin typeface="Garamond" pitchFamily="18" charset="0"/>
                <a:ea typeface="宋体" pitchFamily="2" charset="-122"/>
              </a:rPr>
              <a:t>Follow the screenshots</a:t>
            </a:r>
            <a:endParaRPr lang="en-US" altLang="zh-CN" sz="1800">
              <a:ea typeface="宋体" pitchFamily="2" charset="-122"/>
            </a:endParaRPr>
          </a:p>
        </p:txBody>
      </p:sp>
      <p:pic>
        <p:nvPicPr>
          <p:cNvPr id="24583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219200" y="2286000"/>
            <a:ext cx="5029200" cy="3811588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Installing the server</a:t>
            </a:r>
          </a:p>
        </p:txBody>
      </p:sp>
      <p:pic>
        <p:nvPicPr>
          <p:cNvPr id="15053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Installing the server</a:t>
            </a:r>
          </a:p>
        </p:txBody>
      </p:sp>
      <p:pic>
        <p:nvPicPr>
          <p:cNvPr id="15155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Installing the server</a:t>
            </a:r>
          </a:p>
        </p:txBody>
      </p:sp>
      <p:pic>
        <p:nvPicPr>
          <p:cNvPr id="15257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Installing the server</a:t>
            </a:r>
          </a:p>
        </p:txBody>
      </p:sp>
      <p:pic>
        <p:nvPicPr>
          <p:cNvPr id="15360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Installing the server</a:t>
            </a:r>
          </a:p>
        </p:txBody>
      </p:sp>
      <p:pic>
        <p:nvPicPr>
          <p:cNvPr id="15462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646</TotalTime>
  <Words>965</Words>
  <Application>Microsoft Office PowerPoint</Application>
  <PresentationFormat>On-screen Show (4:3)</PresentationFormat>
  <Paragraphs>271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Solstice</vt:lpstr>
      <vt:lpstr>MySQL Installation and JDBC Connectivity</vt:lpstr>
      <vt:lpstr>What is MySQL?</vt:lpstr>
      <vt:lpstr>Where can I get MySQL ?</vt:lpstr>
      <vt:lpstr>Installing the server</vt:lpstr>
      <vt:lpstr>Installing the server</vt:lpstr>
      <vt:lpstr>Installing the server</vt:lpstr>
      <vt:lpstr>Installing the server</vt:lpstr>
      <vt:lpstr>Installing the server</vt:lpstr>
      <vt:lpstr>Installing the server</vt:lpstr>
      <vt:lpstr>Installing the server</vt:lpstr>
      <vt:lpstr>Installing the server</vt:lpstr>
      <vt:lpstr>Working with MySQL Database</vt:lpstr>
      <vt:lpstr>Creating Database Using MySQL</vt:lpstr>
      <vt:lpstr>Creating Database Using MySQL</vt:lpstr>
      <vt:lpstr>Creating Database Using MySQL</vt:lpstr>
      <vt:lpstr>Create a Table </vt:lpstr>
      <vt:lpstr>Data Types</vt:lpstr>
      <vt:lpstr>Create a Table </vt:lpstr>
      <vt:lpstr>Create a Table</vt:lpstr>
      <vt:lpstr>Inserting Values</vt:lpstr>
      <vt:lpstr>Insert Values</vt:lpstr>
      <vt:lpstr>Select Command </vt:lpstr>
      <vt:lpstr>Select Command </vt:lpstr>
      <vt:lpstr>Select Command </vt:lpstr>
      <vt:lpstr>Modify a Table</vt:lpstr>
      <vt:lpstr>Modify a Table</vt:lpstr>
      <vt:lpstr>Select command</vt:lpstr>
      <vt:lpstr>MySQL with Java Connectivity</vt:lpstr>
      <vt:lpstr>Procedure</vt:lpstr>
      <vt:lpstr>PowerPoint Presentation</vt:lpstr>
      <vt:lpstr>The Connectivity Code</vt:lpstr>
      <vt:lpstr>PowerPoint Presentation</vt:lpstr>
      <vt:lpstr>Inserting using Variables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Lab – Experiment I</dc:title>
  <dc:creator>pg</dc:creator>
  <cp:lastModifiedBy>admin</cp:lastModifiedBy>
  <cp:revision>114</cp:revision>
  <dcterms:created xsi:type="dcterms:W3CDTF">2013-01-04T05:41:25Z</dcterms:created>
  <dcterms:modified xsi:type="dcterms:W3CDTF">2019-10-09T07:30:29Z</dcterms:modified>
</cp:coreProperties>
</file>