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5.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Lst>
  <p:notesMasterIdLst>
    <p:notesMasterId r:id="rId18"/>
  </p:notesMasterIdLst>
  <p:sldIdLst>
    <p:sldId id="317" r:id="rId2"/>
    <p:sldId id="318" r:id="rId3"/>
    <p:sldId id="319" r:id="rId4"/>
    <p:sldId id="320" r:id="rId5"/>
    <p:sldId id="258" r:id="rId6"/>
    <p:sldId id="322" r:id="rId7"/>
    <p:sldId id="323" r:id="rId8"/>
    <p:sldId id="324" r:id="rId9"/>
    <p:sldId id="325" r:id="rId10"/>
    <p:sldId id="326" r:id="rId11"/>
    <p:sldId id="259" r:id="rId12"/>
    <p:sldId id="257" r:id="rId13"/>
    <p:sldId id="261" r:id="rId14"/>
    <p:sldId id="321" r:id="rId15"/>
    <p:sldId id="328" r:id="rId16"/>
    <p:sldId id="327"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E918EF-26F2-F641-9B39-65E2E78847ED}" type="datetimeFigureOut">
              <a:rPr lang="en-US" smtClean="0"/>
              <a:t>1/19/2021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13207C-337C-5744-B32B-244402CD9E30}" type="slidenum">
              <a:rPr lang="en-US" smtClean="0"/>
              <a:t>‹#›</a:t>
            </a:fld>
            <a:endParaRPr lang="en-US"/>
          </a:p>
        </p:txBody>
      </p:sp>
    </p:spTree>
    <p:extLst>
      <p:ext uri="{BB962C8B-B14F-4D97-AF65-F5344CB8AC3E}">
        <p14:creationId xmlns:p14="http://schemas.microsoft.com/office/powerpoint/2010/main" val="131008292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pPr algn="ctr" eaLnBrk="1" latinLnBrk="0" hangingPunct="1"/>
            <a:fld id="{23A271A1-F6D6-438B-A432-4747EE7ECD40}" type="datetimeFigureOut">
              <a:rPr lang="en-US" smtClean="0"/>
              <a:pPr algn="ctr" eaLnBrk="1" latinLnBrk="0" hangingPunct="1"/>
              <a:t>1/19/2021</a:t>
            </a:fld>
            <a:endParaRPr lang="en-US" sz="2000" dirty="0">
              <a:solidFill>
                <a:srgbClr val="FFFFFF"/>
              </a:solidFill>
            </a:endParaRPr>
          </a:p>
        </p:txBody>
      </p:sp>
      <p:sp>
        <p:nvSpPr>
          <p:cNvPr id="5" name="Footer Placeholder 4"/>
          <p:cNvSpPr>
            <a:spLocks noGrp="1"/>
          </p:cNvSpPr>
          <p:nvPr>
            <p:ph type="ftr" sz="quarter" idx="11"/>
          </p:nvPr>
        </p:nvSpPr>
        <p:spPr/>
        <p:txBody>
          <a:bodyPr/>
          <a:lstStyle/>
          <a:p>
            <a:pPr algn="r" eaLnBrk="1" latinLnBrk="0" hangingPunct="1"/>
            <a:endParaRPr kumimoji="0" lang="en-US" dirty="0">
              <a:solidFill>
                <a:schemeClr val="tx2"/>
              </a:solidFill>
            </a:endParaRPr>
          </a:p>
        </p:txBody>
      </p:sp>
      <p:sp>
        <p:nvSpPr>
          <p:cNvPr id="6" name="Slide Number Placeholder 5"/>
          <p:cNvSpPr>
            <a:spLocks noGrp="1"/>
          </p:cNvSpPr>
          <p:nvPr>
            <p:ph type="sldNum" sz="quarter" idx="12"/>
          </p:nvPr>
        </p:nvSpPr>
        <p:spPr/>
        <p:txBody>
          <a:bodyPr/>
          <a:lstStyle/>
          <a:p>
            <a:fld id="{F0C94032-CD4C-4C25-B0C2-CEC720522D92}" type="slidenum">
              <a:rPr kumimoji="0" lang="en-US" smtClean="0"/>
              <a:pPr eaLnBrk="1" latinLnBrk="0" hangingPunct="1"/>
              <a:t>‹#›</a:t>
            </a:fld>
            <a:endParaRPr kumimoji="0" lang="en-US" dirty="0">
              <a:solidFill>
                <a:schemeClr val="tx2"/>
              </a:solidFill>
            </a:endParaRPr>
          </a:p>
        </p:txBody>
      </p:sp>
    </p:spTree>
    <p:extLst>
      <p:ext uri="{BB962C8B-B14F-4D97-AF65-F5344CB8AC3E}">
        <p14:creationId xmlns:p14="http://schemas.microsoft.com/office/powerpoint/2010/main" val="132691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1/19/2021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F0C94032-CD4C-4C25-B0C2-CEC720522D92}" type="slidenum">
              <a:rPr kumimoji="0" lang="en-US" smtClean="0"/>
              <a:pPr eaLnBrk="1" latinLnBrk="0" hangingPunct="1"/>
              <a:t>‹#›</a:t>
            </a:fld>
            <a:endParaRPr kumimoji="0" lang="en-US"/>
          </a:p>
        </p:txBody>
      </p:sp>
    </p:spTree>
    <p:extLst>
      <p:ext uri="{BB962C8B-B14F-4D97-AF65-F5344CB8AC3E}">
        <p14:creationId xmlns:p14="http://schemas.microsoft.com/office/powerpoint/2010/main" val="3695642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1/19/2021</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F0C94032-CD4C-4C25-B0C2-CEC720522D92}" type="slidenum">
              <a:rPr kumimoji="0" lang="en-US" smtClean="0"/>
              <a:pPr eaLnBrk="1" latinLnBrk="0" hangingPunct="1"/>
              <a:t>‹#›</a:t>
            </a:fld>
            <a:endParaRPr kumimoji="0" lang="en-US" dirty="0"/>
          </a:p>
        </p:txBody>
      </p:sp>
    </p:spTree>
    <p:extLst>
      <p:ext uri="{BB962C8B-B14F-4D97-AF65-F5344CB8AC3E}">
        <p14:creationId xmlns:p14="http://schemas.microsoft.com/office/powerpoint/2010/main" val="646248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1/19/2021</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F0C94032-CD4C-4C25-B0C2-CEC720522D92}" type="slidenum">
              <a:rPr kumimoji="0" lang="en-US" smtClean="0"/>
              <a:pPr eaLnBrk="1" latinLnBrk="0" hangingPunct="1"/>
              <a:t>‹#›</a:t>
            </a:fld>
            <a:endParaRPr kumimoji="0" lang="en-US" dirty="0">
              <a:solidFill>
                <a:srgbClr val="FFFFFF"/>
              </a:solidFill>
            </a:endParaRPr>
          </a:p>
        </p:txBody>
      </p:sp>
    </p:spTree>
    <p:extLst>
      <p:ext uri="{BB962C8B-B14F-4D97-AF65-F5344CB8AC3E}">
        <p14:creationId xmlns:p14="http://schemas.microsoft.com/office/powerpoint/2010/main" val="2418006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1/19/2021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Tree>
    <p:extLst>
      <p:ext uri="{BB962C8B-B14F-4D97-AF65-F5344CB8AC3E}">
        <p14:creationId xmlns:p14="http://schemas.microsoft.com/office/powerpoint/2010/main" val="3580465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1/19/2021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algn="ctr" eaLnBrk="1" latinLnBrk="0" hangingPunct="1"/>
            <a:fld id="{F0C94032-CD4C-4C25-B0C2-CEC720522D92}" type="slidenum">
              <a:rPr kumimoji="0" lang="en-US" smtClean="0"/>
              <a:pPr algn="ctr" eaLnBrk="1" latinLnBrk="0" hangingPunct="1"/>
              <a:t>‹#›</a:t>
            </a:fld>
            <a:endParaRPr kumimoji="0" lang="en-US"/>
          </a:p>
        </p:txBody>
      </p:sp>
    </p:spTree>
    <p:extLst>
      <p:ext uri="{BB962C8B-B14F-4D97-AF65-F5344CB8AC3E}">
        <p14:creationId xmlns:p14="http://schemas.microsoft.com/office/powerpoint/2010/main" val="2265308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1/19/2021</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pPr algn="ctr" eaLnBrk="1" latinLnBrk="0" hangingPunct="1"/>
            <a:fld id="{F0C94032-CD4C-4C25-B0C2-CEC720522D92}" type="slidenum">
              <a:rPr kumimoji="0" lang="en-US" smtClean="0"/>
              <a:pPr algn="ctr" eaLnBrk="1" latinLnBrk="0" hangingPunct="1"/>
              <a:t>‹#›</a:t>
            </a:fld>
            <a:endParaRPr kumimoji="0" lang="en-US"/>
          </a:p>
        </p:txBody>
      </p:sp>
    </p:spTree>
    <p:extLst>
      <p:ext uri="{BB962C8B-B14F-4D97-AF65-F5344CB8AC3E}">
        <p14:creationId xmlns:p14="http://schemas.microsoft.com/office/powerpoint/2010/main" val="2749086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1/19/2021</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F0C94032-CD4C-4C25-B0C2-CEC720522D92}" type="slidenum">
              <a:rPr kumimoji="0" lang="en-US" smtClean="0"/>
              <a:pPr eaLnBrk="1" latinLnBrk="0" hangingPunct="1"/>
              <a:t>‹#›</a:t>
            </a:fld>
            <a:endParaRPr kumimoji="0" lang="en-US" dirty="0">
              <a:solidFill>
                <a:srgbClr val="FFFFFF"/>
              </a:solidFill>
            </a:endParaRPr>
          </a:p>
        </p:txBody>
      </p:sp>
    </p:spTree>
    <p:extLst>
      <p:ext uri="{BB962C8B-B14F-4D97-AF65-F5344CB8AC3E}">
        <p14:creationId xmlns:p14="http://schemas.microsoft.com/office/powerpoint/2010/main" val="608122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1/19/2021</a:t>
            </a:fld>
            <a:endParaRPr lang="en-US"/>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p:txBody>
          <a:bodyPr/>
          <a:lstStyle/>
          <a:p>
            <a:fld id="{F0C94032-CD4C-4C25-B0C2-CEC720522D92}" type="slidenum">
              <a:rPr kumimoji="0" lang="en-US" smtClean="0"/>
              <a:pPr eaLnBrk="1" latinLnBrk="0" hangingPunct="1"/>
              <a:t>‹#›</a:t>
            </a:fld>
            <a:endParaRPr kumimoji="0" lang="en-US" dirty="0">
              <a:solidFill>
                <a:schemeClr val="tx2"/>
              </a:solidFill>
            </a:endParaRPr>
          </a:p>
        </p:txBody>
      </p:sp>
    </p:spTree>
    <p:extLst>
      <p:ext uri="{BB962C8B-B14F-4D97-AF65-F5344CB8AC3E}">
        <p14:creationId xmlns:p14="http://schemas.microsoft.com/office/powerpoint/2010/main" val="362019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1/19/2021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F0C94032-CD4C-4C25-B0C2-CEC720522D92}" type="slidenum">
              <a:rPr kumimoji="0" lang="en-US" smtClean="0"/>
              <a:pPr eaLnBrk="1" latinLnBrk="0" hangingPunct="1"/>
              <a:t>‹#›</a:t>
            </a:fld>
            <a:endParaRPr kumimoji="0" lang="en-US" dirty="0">
              <a:solidFill>
                <a:srgbClr val="FFFFFF"/>
              </a:solidFill>
            </a:endParaRPr>
          </a:p>
        </p:txBody>
      </p:sp>
    </p:spTree>
    <p:extLst>
      <p:ext uri="{BB962C8B-B14F-4D97-AF65-F5344CB8AC3E}">
        <p14:creationId xmlns:p14="http://schemas.microsoft.com/office/powerpoint/2010/main" val="3959017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1/19/2021</a:t>
            </a:fld>
            <a:endParaRPr lang="en-US"/>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pPr algn="ctr" eaLnBrk="1" latinLnBrk="0" hangingPunct="1"/>
            <a:fld id="{F0C94032-CD4C-4C25-B0C2-CEC720522D92}" type="slidenum">
              <a:rPr kumimoji="0" lang="en-US" smtClean="0"/>
              <a:pPr algn="ctr" eaLnBrk="1" latinLnBrk="0" hangingPunct="1"/>
              <a:t>‹#›</a:t>
            </a:fld>
            <a:endParaRPr kumimoji="0" lang="en-US" sz="2800" dirty="0"/>
          </a:p>
        </p:txBody>
      </p:sp>
    </p:spTree>
    <p:extLst>
      <p:ext uri="{BB962C8B-B14F-4D97-AF65-F5344CB8AC3E}">
        <p14:creationId xmlns:p14="http://schemas.microsoft.com/office/powerpoint/2010/main" val="4037105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eaLnBrk="1" latinLnBrk="0" hangingPunct="1"/>
            <a:fld id="{23A271A1-F6D6-438B-A432-4747EE7ECD40}" type="datetimeFigureOut">
              <a:rPr lang="en-US" smtClean="0"/>
              <a:pPr eaLnBrk="1" latinLnBrk="0" hangingPunct="1"/>
              <a:t>1/19/2021</a:t>
            </a:fld>
            <a:endParaRPr lang="en-US" sz="1400" dirty="0">
              <a:solidFill>
                <a:schemeClr val="tx2"/>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r" eaLnBrk="1" latinLnBrk="0" hangingPunct="1"/>
            <a:endParaRPr kumimoji="0" lang="en-US" sz="1400" dirty="0">
              <a:solidFill>
                <a:schemeClr val="tx2"/>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eaLnBrk="1" latinLnBrk="0" hangingPunct="1"/>
            <a:fld id="{F0C94032-CD4C-4C25-B0C2-CEC720522D92}" type="slidenum">
              <a:rPr kumimoji="0" lang="en-US" smtClean="0"/>
              <a:pPr algn="ctr" eaLnBrk="1" latinLnBrk="0" hangingPunct="1"/>
              <a:t>‹#›</a:t>
            </a:fld>
            <a:endParaRPr kumimoji="0" lang="en-US" sz="1400" b="1" dirty="0">
              <a:solidFill>
                <a:srgbClr val="FFFFFF"/>
              </a:solidFill>
            </a:endParaRPr>
          </a:p>
        </p:txBody>
      </p:sp>
    </p:spTree>
    <p:extLst>
      <p:ext uri="{BB962C8B-B14F-4D97-AF65-F5344CB8AC3E}">
        <p14:creationId xmlns:p14="http://schemas.microsoft.com/office/powerpoint/2010/main" val="3203658797"/>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smtClean="0">
                <a:solidFill>
                  <a:srgbClr val="00B050"/>
                </a:solidFill>
              </a:rPr>
              <a:t>Machine Learning Techniques (16CSE09)</a:t>
            </a:r>
            <a:endParaRPr lang="en-US" b="1" dirty="0">
              <a:solidFill>
                <a:srgbClr val="00B050"/>
              </a:solidFill>
            </a:endParaRPr>
          </a:p>
        </p:txBody>
      </p:sp>
      <p:sp>
        <p:nvSpPr>
          <p:cNvPr id="3" name="Subtitle 2"/>
          <p:cNvSpPr>
            <a:spLocks noGrp="1"/>
          </p:cNvSpPr>
          <p:nvPr>
            <p:ph type="subTitle" idx="1"/>
          </p:nvPr>
        </p:nvSpPr>
        <p:spPr/>
        <p:txBody>
          <a:bodyPr>
            <a:normAutofit/>
          </a:bodyPr>
          <a:lstStyle/>
          <a:p>
            <a:r>
              <a:rPr lang="en-US" sz="2800" b="1" dirty="0" err="1" smtClean="0">
                <a:solidFill>
                  <a:srgbClr val="7030A0"/>
                </a:solidFill>
              </a:rPr>
              <a:t>Dr.T.Sivakumar</a:t>
            </a:r>
            <a:r>
              <a:rPr lang="en-US" sz="2800" b="1" dirty="0" smtClean="0">
                <a:solidFill>
                  <a:srgbClr val="7030A0"/>
                </a:solidFill>
              </a:rPr>
              <a:t>, ASP/CSE</a:t>
            </a:r>
          </a:p>
          <a:p>
            <a:r>
              <a:rPr lang="en-US" sz="2800" b="1" dirty="0" err="1" smtClean="0">
                <a:solidFill>
                  <a:srgbClr val="7030A0"/>
                </a:solidFill>
              </a:rPr>
              <a:t>Dr.MCET</a:t>
            </a:r>
            <a:r>
              <a:rPr lang="en-US" sz="2800" b="1" dirty="0" smtClean="0">
                <a:solidFill>
                  <a:srgbClr val="7030A0"/>
                </a:solidFill>
              </a:rPr>
              <a:t>, </a:t>
            </a:r>
            <a:r>
              <a:rPr lang="en-US" sz="2800" b="1" dirty="0" err="1" smtClean="0">
                <a:solidFill>
                  <a:srgbClr val="7030A0"/>
                </a:solidFill>
              </a:rPr>
              <a:t>Pollachi</a:t>
            </a:r>
            <a:endParaRPr lang="en-US" sz="2800" b="1" dirty="0">
              <a:solidFill>
                <a:srgbClr val="7030A0"/>
              </a:solidFill>
            </a:endParaRPr>
          </a:p>
        </p:txBody>
      </p:sp>
    </p:spTree>
    <p:extLst>
      <p:ext uri="{BB962C8B-B14F-4D97-AF65-F5344CB8AC3E}">
        <p14:creationId xmlns:p14="http://schemas.microsoft.com/office/powerpoint/2010/main" val="24151702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065" y="347515"/>
            <a:ext cx="7772400" cy="816264"/>
          </a:xfrm>
        </p:spPr>
        <p:txBody>
          <a:bodyPr>
            <a:normAutofit/>
          </a:bodyPr>
          <a:lstStyle/>
          <a:p>
            <a:r>
              <a:rPr lang="en-US" sz="3600" b="1" dirty="0">
                <a:solidFill>
                  <a:srgbClr val="7030A0"/>
                </a:solidFill>
              </a:rPr>
              <a:t>Deep learning</a:t>
            </a:r>
          </a:p>
        </p:txBody>
      </p:sp>
      <p:sp>
        <p:nvSpPr>
          <p:cNvPr id="3" name="Content Placeholder 2"/>
          <p:cNvSpPr>
            <a:spLocks noGrp="1"/>
          </p:cNvSpPr>
          <p:nvPr>
            <p:ph idx="1"/>
          </p:nvPr>
        </p:nvSpPr>
        <p:spPr>
          <a:xfrm>
            <a:off x="287480" y="1205344"/>
            <a:ext cx="8593283" cy="4072723"/>
          </a:xfrm>
        </p:spPr>
        <p:txBody>
          <a:bodyPr>
            <a:normAutofit/>
          </a:bodyPr>
          <a:lstStyle/>
          <a:p>
            <a:pPr marL="0" indent="0" algn="just">
              <a:buNone/>
            </a:pPr>
            <a:r>
              <a:rPr lang="en-US" b="1" dirty="0">
                <a:solidFill>
                  <a:srgbClr val="FF00FF"/>
                </a:solidFill>
              </a:rPr>
              <a:t>Deep learning</a:t>
            </a:r>
            <a:r>
              <a:rPr lang="en-US" dirty="0">
                <a:solidFill>
                  <a:srgbClr val="FF00FF"/>
                </a:solidFill>
              </a:rPr>
              <a:t> is an AI function that mimics the workings of the human brain in processing data for use in detecting objects, recognizing speech, translating languages, and making decisions</a:t>
            </a:r>
            <a:r>
              <a:rPr lang="en-US" dirty="0" smtClean="0"/>
              <a:t>.</a:t>
            </a:r>
            <a:endParaRPr lang="en-US" b="1" dirty="0"/>
          </a:p>
        </p:txBody>
      </p:sp>
      <p:sp>
        <p:nvSpPr>
          <p:cNvPr id="4" name="AutoShape 2" descr="What's So Deep (and Powerful) About Deep Learn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7" name="Picture 3"/>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560037" y="211208"/>
            <a:ext cx="2154472" cy="952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3456" y="3628591"/>
            <a:ext cx="4161366" cy="2301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375" y="3510735"/>
            <a:ext cx="4042929" cy="2800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86571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0073"/>
            <a:ext cx="8229600" cy="859126"/>
          </a:xfrm>
        </p:spPr>
        <p:txBody>
          <a:bodyPr>
            <a:normAutofit/>
          </a:bodyPr>
          <a:lstStyle/>
          <a:p>
            <a:r>
              <a:rPr lang="en-US" sz="4000" dirty="0" smtClean="0">
                <a:solidFill>
                  <a:srgbClr val="C00000"/>
                </a:solidFill>
              </a:rPr>
              <a:t>Machine Learning is…</a:t>
            </a:r>
            <a:endParaRPr lang="en-US" sz="4000" dirty="0">
              <a:solidFill>
                <a:srgbClr val="C00000"/>
              </a:solidFill>
            </a:endParaRPr>
          </a:p>
        </p:txBody>
      </p:sp>
      <p:sp>
        <p:nvSpPr>
          <p:cNvPr id="4" name="Rectangle 3"/>
          <p:cNvSpPr/>
          <p:nvPr/>
        </p:nvSpPr>
        <p:spPr>
          <a:xfrm>
            <a:off x="457199" y="1350784"/>
            <a:ext cx="8409709" cy="2308324"/>
          </a:xfrm>
          <a:prstGeom prst="rect">
            <a:avLst/>
          </a:prstGeom>
        </p:spPr>
        <p:txBody>
          <a:bodyPr wrap="square">
            <a:spAutoFit/>
          </a:bodyPr>
          <a:lstStyle/>
          <a:p>
            <a:pPr algn="just">
              <a:lnSpc>
                <a:spcPct val="150000"/>
              </a:lnSpc>
            </a:pPr>
            <a:r>
              <a:rPr lang="en-US" sz="3200" dirty="0">
                <a:solidFill>
                  <a:srgbClr val="FF00FF"/>
                </a:solidFill>
              </a:rPr>
              <a:t>Machine learning, a branch of artificial intelligence, concerns the construction and study of systems that can learn from data.</a:t>
            </a:r>
          </a:p>
        </p:txBody>
      </p:sp>
    </p:spTree>
    <p:extLst>
      <p:ext uri="{BB962C8B-B14F-4D97-AF65-F5344CB8AC3E}">
        <p14:creationId xmlns:p14="http://schemas.microsoft.com/office/powerpoint/2010/main" val="30361988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3262"/>
          </a:xfrm>
        </p:spPr>
        <p:txBody>
          <a:bodyPr>
            <a:normAutofit/>
          </a:bodyPr>
          <a:lstStyle/>
          <a:p>
            <a:r>
              <a:rPr lang="en-US" sz="3600" b="1" dirty="0" smtClean="0">
                <a:solidFill>
                  <a:srgbClr val="C00000"/>
                </a:solidFill>
              </a:rPr>
              <a:t>Machine Learning is…</a:t>
            </a:r>
            <a:endParaRPr lang="en-US" sz="3600" b="1" dirty="0">
              <a:solidFill>
                <a:srgbClr val="C00000"/>
              </a:solidFill>
            </a:endParaRPr>
          </a:p>
        </p:txBody>
      </p:sp>
      <p:sp>
        <p:nvSpPr>
          <p:cNvPr id="3" name="Content Placeholder 2"/>
          <p:cNvSpPr>
            <a:spLocks noGrp="1"/>
          </p:cNvSpPr>
          <p:nvPr>
            <p:ph idx="1"/>
          </p:nvPr>
        </p:nvSpPr>
        <p:spPr>
          <a:xfrm>
            <a:off x="244348" y="947738"/>
            <a:ext cx="8607552" cy="5414962"/>
          </a:xfrm>
        </p:spPr>
        <p:txBody>
          <a:bodyPr>
            <a:noAutofit/>
          </a:bodyPr>
          <a:lstStyle/>
          <a:p>
            <a:pPr algn="just"/>
            <a:r>
              <a:rPr lang="tr-TR" sz="2800" dirty="0" smtClean="0">
                <a:solidFill>
                  <a:srgbClr val="002060"/>
                </a:solidFill>
              </a:rPr>
              <a:t>Machine learning is programming </a:t>
            </a:r>
            <a:r>
              <a:rPr lang="tr-TR" sz="2800" dirty="0">
                <a:solidFill>
                  <a:srgbClr val="002060"/>
                </a:solidFill>
              </a:rPr>
              <a:t>computers to optimize a performance criterion using example data or past experience</a:t>
            </a:r>
            <a:r>
              <a:rPr lang="tr-TR" sz="2800" dirty="0" smtClean="0"/>
              <a:t>.</a:t>
            </a:r>
            <a:r>
              <a:rPr lang="en-IN" sz="2800" dirty="0" smtClean="0"/>
              <a:t>  </a:t>
            </a:r>
            <a:r>
              <a:rPr lang="tr-TR" sz="2800" dirty="0" smtClean="0">
                <a:solidFill>
                  <a:schemeClr val="tx2"/>
                </a:solidFill>
              </a:rPr>
              <a:t>- </a:t>
            </a:r>
            <a:r>
              <a:rPr lang="tr-TR" sz="2800" dirty="0" smtClean="0">
                <a:solidFill>
                  <a:srgbClr val="C00000"/>
                </a:solidFill>
              </a:rPr>
              <a:t>Ethem Alpaydin</a:t>
            </a:r>
          </a:p>
          <a:p>
            <a:pPr algn="just"/>
            <a:r>
              <a:rPr lang="en-US" sz="2800" dirty="0" smtClean="0">
                <a:solidFill>
                  <a:srgbClr val="7030A0"/>
                </a:solidFill>
              </a:rPr>
              <a:t>The goal of machine learning is to develop methods that can automatically detect patterns in data, and then to use the uncovered patterns to predict future data or other outcomes of interest</a:t>
            </a:r>
            <a:r>
              <a:rPr lang="en-US" sz="2800" dirty="0" smtClean="0"/>
              <a:t>.  </a:t>
            </a:r>
            <a:r>
              <a:rPr lang="tr-TR" sz="2800" dirty="0" smtClean="0">
                <a:solidFill>
                  <a:schemeClr val="tx2"/>
                </a:solidFill>
              </a:rPr>
              <a:t>- </a:t>
            </a:r>
            <a:r>
              <a:rPr lang="tr-TR" sz="2800" dirty="0">
                <a:solidFill>
                  <a:srgbClr val="C00000"/>
                </a:solidFill>
              </a:rPr>
              <a:t>Kevin </a:t>
            </a:r>
            <a:r>
              <a:rPr lang="tr-TR" sz="2800" dirty="0" smtClean="0">
                <a:solidFill>
                  <a:srgbClr val="C00000"/>
                </a:solidFill>
              </a:rPr>
              <a:t>P. Murphy</a:t>
            </a:r>
          </a:p>
          <a:p>
            <a:pPr algn="just"/>
            <a:r>
              <a:rPr lang="en-US" sz="2800" dirty="0" smtClean="0">
                <a:solidFill>
                  <a:srgbClr val="0070C0"/>
                </a:solidFill>
              </a:rPr>
              <a:t>The field of pattern recognition is concerned with the automatic discovery of regularities in data through the use of computer algorithms and with the use of these regularities to take actions</a:t>
            </a:r>
            <a:r>
              <a:rPr lang="en-US" sz="2800" dirty="0" smtClean="0"/>
              <a:t>. </a:t>
            </a:r>
            <a:r>
              <a:rPr lang="tr-TR" sz="2800" dirty="0" smtClean="0">
                <a:solidFill>
                  <a:schemeClr val="tx2"/>
                </a:solidFill>
              </a:rPr>
              <a:t>- </a:t>
            </a:r>
            <a:r>
              <a:rPr lang="tr-TR" sz="2800" dirty="0" smtClean="0">
                <a:solidFill>
                  <a:srgbClr val="C00000"/>
                </a:solidFill>
              </a:rPr>
              <a:t>Christopher M. Bishop</a:t>
            </a:r>
            <a:endParaRPr lang="tr-TR" sz="2800" dirty="0">
              <a:solidFill>
                <a:srgbClr val="C00000"/>
              </a:solidFill>
            </a:endParaRPr>
          </a:p>
        </p:txBody>
      </p:sp>
    </p:spTree>
    <p:extLst>
      <p:ext uri="{BB962C8B-B14F-4D97-AF65-F5344CB8AC3E}">
        <p14:creationId xmlns:p14="http://schemas.microsoft.com/office/powerpoint/2010/main" val="32544299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b="1" dirty="0" smtClean="0">
                <a:solidFill>
                  <a:srgbClr val="0070C0"/>
                </a:solidFill>
              </a:rPr>
              <a:t>Machine Learning is…</a:t>
            </a:r>
            <a:endParaRPr lang="en-US" sz="4000" b="1" dirty="0">
              <a:solidFill>
                <a:srgbClr val="0070C0"/>
              </a:solidFill>
            </a:endParaRPr>
          </a:p>
        </p:txBody>
      </p:sp>
      <p:sp>
        <p:nvSpPr>
          <p:cNvPr id="4" name="Rectangle 3"/>
          <p:cNvSpPr/>
          <p:nvPr/>
        </p:nvSpPr>
        <p:spPr>
          <a:xfrm>
            <a:off x="539269" y="1316273"/>
            <a:ext cx="8294287" cy="1384995"/>
          </a:xfrm>
          <a:prstGeom prst="rect">
            <a:avLst/>
          </a:prstGeom>
        </p:spPr>
        <p:txBody>
          <a:bodyPr wrap="square">
            <a:spAutoFit/>
          </a:bodyPr>
          <a:lstStyle/>
          <a:p>
            <a:r>
              <a:rPr lang="en-US" sz="2800" dirty="0" smtClean="0">
                <a:solidFill>
                  <a:srgbClr val="C00000"/>
                </a:solidFill>
              </a:rPr>
              <a:t>Machine </a:t>
            </a:r>
            <a:r>
              <a:rPr lang="en-US" sz="2800" dirty="0">
                <a:solidFill>
                  <a:srgbClr val="C00000"/>
                </a:solidFill>
              </a:rPr>
              <a:t>learning is about predicting the future based on the past</a:t>
            </a:r>
            <a:r>
              <a:rPr lang="en-US" sz="2800" dirty="0" smtClean="0">
                <a:solidFill>
                  <a:srgbClr val="C00000"/>
                </a:solidFill>
              </a:rPr>
              <a:t>.</a:t>
            </a:r>
          </a:p>
          <a:p>
            <a:r>
              <a:rPr lang="tr-TR" sz="2800" dirty="0">
                <a:solidFill>
                  <a:srgbClr val="C00000"/>
                </a:solidFill>
              </a:rPr>
              <a:t>					-- </a:t>
            </a:r>
            <a:r>
              <a:rPr lang="tr-TR" sz="2800" dirty="0" smtClean="0">
                <a:solidFill>
                  <a:srgbClr val="C00000"/>
                </a:solidFill>
              </a:rPr>
              <a:t>Hal </a:t>
            </a:r>
            <a:r>
              <a:rPr lang="tr-TR" sz="2800" dirty="0" err="1" smtClean="0">
                <a:solidFill>
                  <a:srgbClr val="C00000"/>
                </a:solidFill>
              </a:rPr>
              <a:t>Daume</a:t>
            </a:r>
            <a:r>
              <a:rPr lang="tr-TR" sz="2800" dirty="0" smtClean="0">
                <a:solidFill>
                  <a:srgbClr val="C00000"/>
                </a:solidFill>
              </a:rPr>
              <a:t> III</a:t>
            </a:r>
            <a:endParaRPr lang="tr-TR" sz="2800" dirty="0">
              <a:solidFill>
                <a:srgbClr val="C00000"/>
              </a:solidFill>
            </a:endParaRPr>
          </a:p>
        </p:txBody>
      </p:sp>
      <p:sp>
        <p:nvSpPr>
          <p:cNvPr id="5" name="Rectangle 4"/>
          <p:cNvSpPr/>
          <p:nvPr/>
        </p:nvSpPr>
        <p:spPr>
          <a:xfrm>
            <a:off x="324561" y="3747127"/>
            <a:ext cx="1297640" cy="2074333"/>
          </a:xfrm>
          <a:prstGeom prst="rect">
            <a:avLst/>
          </a:prstGeom>
          <a:noFill/>
          <a:ln w="38100" cmpd="sng"/>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313854" y="4239796"/>
            <a:ext cx="1308346" cy="954107"/>
          </a:xfrm>
          <a:prstGeom prst="rect">
            <a:avLst/>
          </a:prstGeom>
          <a:noFill/>
        </p:spPr>
        <p:txBody>
          <a:bodyPr wrap="none" rtlCol="0">
            <a:spAutoFit/>
          </a:bodyPr>
          <a:lstStyle/>
          <a:p>
            <a:pPr algn="ctr"/>
            <a:r>
              <a:rPr lang="en-US" sz="2800" dirty="0" smtClean="0"/>
              <a:t>Training</a:t>
            </a:r>
          </a:p>
          <a:p>
            <a:pPr algn="ctr"/>
            <a:r>
              <a:rPr lang="en-US" sz="2800" dirty="0" smtClean="0"/>
              <a:t>Data</a:t>
            </a:r>
            <a:endParaRPr lang="en-US" sz="2800" dirty="0"/>
          </a:p>
        </p:txBody>
      </p:sp>
      <p:sp>
        <p:nvSpPr>
          <p:cNvPr id="7" name="TextBox 6"/>
          <p:cNvSpPr txBox="1"/>
          <p:nvPr/>
        </p:nvSpPr>
        <p:spPr>
          <a:xfrm rot="19287826">
            <a:off x="1648475" y="3737663"/>
            <a:ext cx="925078" cy="523220"/>
          </a:xfrm>
          <a:prstGeom prst="rect">
            <a:avLst/>
          </a:prstGeom>
          <a:noFill/>
        </p:spPr>
        <p:txBody>
          <a:bodyPr wrap="none" rtlCol="0">
            <a:spAutoFit/>
          </a:bodyPr>
          <a:lstStyle/>
          <a:p>
            <a:r>
              <a:rPr lang="en-US" sz="2800" dirty="0" smtClean="0"/>
              <a:t>learn</a:t>
            </a:r>
            <a:endParaRPr lang="en-US" sz="2800" dirty="0"/>
          </a:p>
        </p:txBody>
      </p:sp>
      <p:sp>
        <p:nvSpPr>
          <p:cNvPr id="9" name="Oval 8"/>
          <p:cNvSpPr/>
          <p:nvPr/>
        </p:nvSpPr>
        <p:spPr>
          <a:xfrm>
            <a:off x="2511793" y="4057573"/>
            <a:ext cx="1518033" cy="1354666"/>
          </a:xfrm>
          <a:prstGeom prst="ellipse">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TextBox 9"/>
          <p:cNvSpPr txBox="1"/>
          <p:nvPr/>
        </p:nvSpPr>
        <p:spPr>
          <a:xfrm>
            <a:off x="2723459" y="4291129"/>
            <a:ext cx="1306367" cy="830997"/>
          </a:xfrm>
          <a:prstGeom prst="rect">
            <a:avLst/>
          </a:prstGeom>
          <a:noFill/>
        </p:spPr>
        <p:txBody>
          <a:bodyPr wrap="none" rtlCol="0">
            <a:spAutoFit/>
          </a:bodyPr>
          <a:lstStyle/>
          <a:p>
            <a:r>
              <a:rPr lang="en-US" sz="2400" dirty="0" smtClean="0"/>
              <a:t>model/</a:t>
            </a:r>
          </a:p>
          <a:p>
            <a:r>
              <a:rPr lang="en-US" sz="2400" dirty="0" smtClean="0"/>
              <a:t>predictor</a:t>
            </a:r>
            <a:endParaRPr lang="en-US" sz="2400" dirty="0"/>
          </a:p>
        </p:txBody>
      </p:sp>
      <p:sp>
        <p:nvSpPr>
          <p:cNvPr id="11" name="TextBox 10"/>
          <p:cNvSpPr txBox="1"/>
          <p:nvPr/>
        </p:nvSpPr>
        <p:spPr>
          <a:xfrm>
            <a:off x="539269" y="3126239"/>
            <a:ext cx="710200" cy="461665"/>
          </a:xfrm>
          <a:prstGeom prst="rect">
            <a:avLst/>
          </a:prstGeom>
          <a:noFill/>
        </p:spPr>
        <p:txBody>
          <a:bodyPr wrap="none" rtlCol="0">
            <a:spAutoFit/>
          </a:bodyPr>
          <a:lstStyle/>
          <a:p>
            <a:r>
              <a:rPr lang="en-US" sz="2400" dirty="0" smtClean="0"/>
              <a:t>past</a:t>
            </a:r>
          </a:p>
        </p:txBody>
      </p:sp>
      <p:sp>
        <p:nvSpPr>
          <p:cNvPr id="12" name="Right Arrow 11"/>
          <p:cNvSpPr/>
          <p:nvPr/>
        </p:nvSpPr>
        <p:spPr>
          <a:xfrm>
            <a:off x="1622201" y="4436399"/>
            <a:ext cx="889592" cy="570665"/>
          </a:xfrm>
          <a:prstGeom prst="rightArrow">
            <a:avLst/>
          </a:prstGeom>
          <a:solidFill>
            <a:srgbClr val="FF6600"/>
          </a:solidFill>
          <a:ln w="38100" cmpd="sng"/>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4" name="Straight Connector 13"/>
          <p:cNvCxnSpPr/>
          <p:nvPr/>
        </p:nvCxnSpPr>
        <p:spPr>
          <a:xfrm>
            <a:off x="4176891" y="3126239"/>
            <a:ext cx="0" cy="30480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rot="19287826">
            <a:off x="7931673" y="3655592"/>
            <a:ext cx="1194207" cy="523220"/>
          </a:xfrm>
          <a:prstGeom prst="rect">
            <a:avLst/>
          </a:prstGeom>
          <a:noFill/>
        </p:spPr>
        <p:txBody>
          <a:bodyPr wrap="none" rtlCol="0">
            <a:spAutoFit/>
          </a:bodyPr>
          <a:lstStyle/>
          <a:p>
            <a:r>
              <a:rPr lang="en-US" sz="2800" dirty="0" smtClean="0"/>
              <a:t>predict</a:t>
            </a:r>
            <a:endParaRPr lang="en-US" sz="2800" dirty="0"/>
          </a:p>
        </p:txBody>
      </p:sp>
      <p:sp>
        <p:nvSpPr>
          <p:cNvPr id="25" name="Oval 24"/>
          <p:cNvSpPr/>
          <p:nvPr/>
        </p:nvSpPr>
        <p:spPr>
          <a:xfrm>
            <a:off x="6485952" y="4065352"/>
            <a:ext cx="1518033" cy="1354666"/>
          </a:xfrm>
          <a:prstGeom prst="ellipse">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TextBox 25"/>
          <p:cNvSpPr txBox="1"/>
          <p:nvPr/>
        </p:nvSpPr>
        <p:spPr>
          <a:xfrm>
            <a:off x="6697618" y="4298908"/>
            <a:ext cx="1306367" cy="830997"/>
          </a:xfrm>
          <a:prstGeom prst="rect">
            <a:avLst/>
          </a:prstGeom>
          <a:noFill/>
        </p:spPr>
        <p:txBody>
          <a:bodyPr wrap="none" rtlCol="0">
            <a:spAutoFit/>
          </a:bodyPr>
          <a:lstStyle/>
          <a:p>
            <a:r>
              <a:rPr lang="en-US" sz="2400" dirty="0" smtClean="0"/>
              <a:t>model/</a:t>
            </a:r>
          </a:p>
          <a:p>
            <a:r>
              <a:rPr lang="en-US" sz="2400" dirty="0" smtClean="0"/>
              <a:t>predictor</a:t>
            </a:r>
            <a:endParaRPr lang="en-US" sz="2400" dirty="0"/>
          </a:p>
        </p:txBody>
      </p:sp>
      <p:sp>
        <p:nvSpPr>
          <p:cNvPr id="27" name="TextBox 26"/>
          <p:cNvSpPr txBox="1"/>
          <p:nvPr/>
        </p:nvSpPr>
        <p:spPr>
          <a:xfrm>
            <a:off x="4503864" y="3126239"/>
            <a:ext cx="902811" cy="461665"/>
          </a:xfrm>
          <a:prstGeom prst="rect">
            <a:avLst/>
          </a:prstGeom>
          <a:noFill/>
        </p:spPr>
        <p:txBody>
          <a:bodyPr wrap="none" rtlCol="0">
            <a:spAutoFit/>
          </a:bodyPr>
          <a:lstStyle/>
          <a:p>
            <a:r>
              <a:rPr lang="en-US" sz="2400" dirty="0" smtClean="0"/>
              <a:t>future</a:t>
            </a:r>
          </a:p>
        </p:txBody>
      </p:sp>
      <p:sp>
        <p:nvSpPr>
          <p:cNvPr id="30" name="Rectangle 29"/>
          <p:cNvSpPr/>
          <p:nvPr/>
        </p:nvSpPr>
        <p:spPr>
          <a:xfrm>
            <a:off x="4339514" y="3747127"/>
            <a:ext cx="1297640" cy="2074333"/>
          </a:xfrm>
          <a:prstGeom prst="rect">
            <a:avLst/>
          </a:prstGeom>
          <a:noFill/>
          <a:ln w="38100" cmpd="sng"/>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4466543" y="4239796"/>
            <a:ext cx="1143713" cy="954107"/>
          </a:xfrm>
          <a:prstGeom prst="rect">
            <a:avLst/>
          </a:prstGeom>
          <a:noFill/>
        </p:spPr>
        <p:txBody>
          <a:bodyPr wrap="none" rtlCol="0">
            <a:spAutoFit/>
          </a:bodyPr>
          <a:lstStyle/>
          <a:p>
            <a:pPr algn="ctr"/>
            <a:r>
              <a:rPr lang="en-US" sz="2800" dirty="0" smtClean="0"/>
              <a:t>Testing</a:t>
            </a:r>
          </a:p>
          <a:p>
            <a:pPr algn="ctr"/>
            <a:r>
              <a:rPr lang="en-US" sz="2800" dirty="0" smtClean="0"/>
              <a:t>Data</a:t>
            </a:r>
            <a:endParaRPr lang="en-US" sz="2800" dirty="0"/>
          </a:p>
        </p:txBody>
      </p:sp>
      <p:sp>
        <p:nvSpPr>
          <p:cNvPr id="32" name="Right Arrow 31"/>
          <p:cNvSpPr/>
          <p:nvPr/>
        </p:nvSpPr>
        <p:spPr>
          <a:xfrm>
            <a:off x="5637154" y="4451308"/>
            <a:ext cx="848797" cy="570665"/>
          </a:xfrm>
          <a:prstGeom prst="rightArrow">
            <a:avLst/>
          </a:prstGeom>
          <a:solidFill>
            <a:srgbClr val="FF6600"/>
          </a:solidFill>
          <a:ln w="38100" cmpd="sng"/>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Right Arrow 32"/>
          <p:cNvSpPr/>
          <p:nvPr/>
        </p:nvSpPr>
        <p:spPr>
          <a:xfrm>
            <a:off x="8003985" y="4436399"/>
            <a:ext cx="762063" cy="570665"/>
          </a:xfrm>
          <a:prstGeom prst="rightArrow">
            <a:avLst/>
          </a:prstGeom>
          <a:solidFill>
            <a:srgbClr val="FF6600"/>
          </a:solidFill>
          <a:ln w="38100" cmpd="sng"/>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053111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ser\Desktop\ml\ML.png"/>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591273" y="596900"/>
            <a:ext cx="8082826" cy="5905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26968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solidFill>
                  <a:srgbClr val="0070C0"/>
                </a:solidFill>
              </a:rPr>
              <a:t>Summary</a:t>
            </a:r>
            <a:endParaRPr lang="en-IN" dirty="0">
              <a:solidFill>
                <a:srgbClr val="0070C0"/>
              </a:solidFill>
            </a:endParaRPr>
          </a:p>
        </p:txBody>
      </p:sp>
      <p:sp>
        <p:nvSpPr>
          <p:cNvPr id="3" name="Content Placeholder 2"/>
          <p:cNvSpPr>
            <a:spLocks noGrp="1"/>
          </p:cNvSpPr>
          <p:nvPr>
            <p:ph sz="quarter" idx="1"/>
          </p:nvPr>
        </p:nvSpPr>
        <p:spPr>
          <a:xfrm>
            <a:off x="457200" y="1600200"/>
            <a:ext cx="8229600" cy="3054927"/>
          </a:xfrm>
        </p:spPr>
        <p:txBody>
          <a:bodyPr/>
          <a:lstStyle/>
          <a:p>
            <a:r>
              <a:rPr lang="en-IN" dirty="0" smtClean="0">
                <a:solidFill>
                  <a:srgbClr val="FF0000"/>
                </a:solidFill>
              </a:rPr>
              <a:t>Introduction to Machine  </a:t>
            </a:r>
            <a:r>
              <a:rPr lang="en-IN" dirty="0" smtClean="0">
                <a:solidFill>
                  <a:srgbClr val="FF0000"/>
                </a:solidFill>
              </a:rPr>
              <a:t>Learning</a:t>
            </a:r>
          </a:p>
          <a:p>
            <a:r>
              <a:rPr lang="en-IN" dirty="0" smtClean="0">
                <a:solidFill>
                  <a:srgbClr val="FF0000"/>
                </a:solidFill>
              </a:rPr>
              <a:t>Meaning of the Key terms: </a:t>
            </a:r>
          </a:p>
          <a:p>
            <a:pPr lvl="1"/>
            <a:r>
              <a:rPr lang="en-IN" dirty="0" smtClean="0">
                <a:solidFill>
                  <a:srgbClr val="FF0000"/>
                </a:solidFill>
              </a:rPr>
              <a:t>Classification </a:t>
            </a:r>
          </a:p>
          <a:p>
            <a:pPr lvl="1"/>
            <a:r>
              <a:rPr lang="en-IN" dirty="0" smtClean="0">
                <a:solidFill>
                  <a:srgbClr val="FF0000"/>
                </a:solidFill>
              </a:rPr>
              <a:t>Regression</a:t>
            </a:r>
          </a:p>
          <a:p>
            <a:pPr lvl="1"/>
            <a:r>
              <a:rPr lang="en-IN" dirty="0" smtClean="0">
                <a:solidFill>
                  <a:srgbClr val="FF0000"/>
                </a:solidFill>
              </a:rPr>
              <a:t>Clustering </a:t>
            </a:r>
            <a:endParaRPr lang="en-IN" dirty="0" smtClean="0">
              <a:solidFill>
                <a:srgbClr val="FF0000"/>
              </a:solidFill>
            </a:endParaRPr>
          </a:p>
          <a:p>
            <a:endParaRPr lang="en-IN" dirty="0">
              <a:solidFill>
                <a:srgbClr val="FF0000"/>
              </a:solidFill>
            </a:endParaRPr>
          </a:p>
        </p:txBody>
      </p:sp>
    </p:spTree>
    <p:extLst>
      <p:ext uri="{BB962C8B-B14F-4D97-AF65-F5344CB8AC3E}">
        <p14:creationId xmlns:p14="http://schemas.microsoft.com/office/powerpoint/2010/main" val="28507828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47901"/>
            <a:ext cx="8229600" cy="1295400"/>
          </a:xfrm>
        </p:spPr>
        <p:txBody>
          <a:bodyPr>
            <a:normAutofit/>
          </a:bodyPr>
          <a:lstStyle/>
          <a:p>
            <a:pPr marL="0" indent="0" algn="ctr">
              <a:buNone/>
            </a:pPr>
            <a:r>
              <a:rPr lang="en-IN" sz="6600" dirty="0" smtClean="0">
                <a:solidFill>
                  <a:srgbClr val="0070C0"/>
                </a:solidFill>
              </a:rPr>
              <a:t>Thank You.</a:t>
            </a:r>
            <a:endParaRPr lang="en-IN" sz="6600" dirty="0">
              <a:solidFill>
                <a:srgbClr val="0070C0"/>
              </a:solidFill>
            </a:endParaRPr>
          </a:p>
        </p:txBody>
      </p:sp>
    </p:spTree>
    <p:extLst>
      <p:ext uri="{BB962C8B-B14F-4D97-AF65-F5344CB8AC3E}">
        <p14:creationId xmlns:p14="http://schemas.microsoft.com/office/powerpoint/2010/main" val="23276210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Course Objective</a:t>
            </a:r>
            <a:endParaRPr lang="en-US" dirty="0">
              <a:solidFill>
                <a:srgbClr val="FF0000"/>
              </a:solidFill>
            </a:endParaRPr>
          </a:p>
        </p:txBody>
      </p:sp>
      <p:sp>
        <p:nvSpPr>
          <p:cNvPr id="3" name="Content Placeholder 2"/>
          <p:cNvSpPr>
            <a:spLocks noGrp="1"/>
          </p:cNvSpPr>
          <p:nvPr>
            <p:ph idx="1"/>
          </p:nvPr>
        </p:nvSpPr>
        <p:spPr>
          <a:xfrm>
            <a:off x="368300" y="1549400"/>
            <a:ext cx="8458200" cy="4525963"/>
          </a:xfrm>
        </p:spPr>
        <p:txBody>
          <a:bodyPr>
            <a:normAutofit lnSpcReduction="10000"/>
          </a:bodyPr>
          <a:lstStyle/>
          <a:p>
            <a:pPr algn="just"/>
            <a:r>
              <a:rPr lang="en-US" dirty="0" smtClean="0">
                <a:solidFill>
                  <a:srgbClr val="7030A0"/>
                </a:solidFill>
              </a:rPr>
              <a:t>CO-1: Describe Various ML Approaches</a:t>
            </a:r>
          </a:p>
          <a:p>
            <a:pPr algn="just"/>
            <a:r>
              <a:rPr lang="en-US" dirty="0" smtClean="0">
                <a:solidFill>
                  <a:srgbClr val="FF0000"/>
                </a:solidFill>
              </a:rPr>
              <a:t>CO-2: Utilize regression and classification algorithms </a:t>
            </a:r>
          </a:p>
          <a:p>
            <a:pPr algn="just"/>
            <a:r>
              <a:rPr lang="en-US" dirty="0" smtClean="0">
                <a:solidFill>
                  <a:srgbClr val="7030A0"/>
                </a:solidFill>
              </a:rPr>
              <a:t>CO-3: Develop resampling and model selection methods </a:t>
            </a:r>
          </a:p>
          <a:p>
            <a:pPr algn="just"/>
            <a:r>
              <a:rPr lang="en-US" dirty="0" smtClean="0">
                <a:solidFill>
                  <a:srgbClr val="FF0000"/>
                </a:solidFill>
              </a:rPr>
              <a:t>CO-4: Model data classification using support vector machine</a:t>
            </a:r>
          </a:p>
          <a:p>
            <a:pPr algn="just"/>
            <a:r>
              <a:rPr lang="en-US" dirty="0" smtClean="0">
                <a:solidFill>
                  <a:srgbClr val="7030A0"/>
                </a:solidFill>
              </a:rPr>
              <a:t>CO-5: Make use of neural network and deep learning algorithms</a:t>
            </a:r>
            <a:endParaRPr lang="en-US" dirty="0">
              <a:solidFill>
                <a:srgbClr val="7030A0"/>
              </a:solidFill>
            </a:endParaRPr>
          </a:p>
        </p:txBody>
      </p:sp>
    </p:spTree>
    <p:extLst>
      <p:ext uri="{BB962C8B-B14F-4D97-AF65-F5344CB8AC3E}">
        <p14:creationId xmlns:p14="http://schemas.microsoft.com/office/powerpoint/2010/main" val="13829479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Text Books</a:t>
            </a:r>
            <a:endParaRPr lang="en-US" dirty="0">
              <a:solidFill>
                <a:srgbClr val="FF0000"/>
              </a:solidFill>
            </a:endParaRPr>
          </a:p>
        </p:txBody>
      </p:sp>
      <p:sp>
        <p:nvSpPr>
          <p:cNvPr id="3" name="Content Placeholder 2"/>
          <p:cNvSpPr>
            <a:spLocks noGrp="1"/>
          </p:cNvSpPr>
          <p:nvPr>
            <p:ph idx="1"/>
          </p:nvPr>
        </p:nvSpPr>
        <p:spPr>
          <a:xfrm>
            <a:off x="457200" y="1600201"/>
            <a:ext cx="8229600" cy="3759200"/>
          </a:xfrm>
        </p:spPr>
        <p:txBody>
          <a:bodyPr>
            <a:normAutofit fontScale="92500"/>
          </a:bodyPr>
          <a:lstStyle/>
          <a:p>
            <a:pPr algn="just">
              <a:lnSpc>
                <a:spcPct val="150000"/>
              </a:lnSpc>
            </a:pPr>
            <a:r>
              <a:rPr lang="en-US" sz="2800" dirty="0" smtClean="0"/>
              <a:t>JAMES, WITTEN, HASTILE AND TIBSHIRANI, “</a:t>
            </a:r>
            <a:r>
              <a:rPr lang="en-US" sz="2800" dirty="0" smtClean="0">
                <a:solidFill>
                  <a:srgbClr val="FF0000"/>
                </a:solidFill>
              </a:rPr>
              <a:t>AN INTRODUCTION TO STATTISTICAL LEARNING WITH APPLICATION IN R</a:t>
            </a:r>
            <a:r>
              <a:rPr lang="en-US" sz="2800" dirty="0" smtClean="0"/>
              <a:t>” SPRINGER 2013.</a:t>
            </a:r>
          </a:p>
          <a:p>
            <a:pPr algn="just">
              <a:lnSpc>
                <a:spcPct val="150000"/>
              </a:lnSpc>
            </a:pPr>
            <a:r>
              <a:rPr lang="en-US" sz="2800" dirty="0" smtClean="0"/>
              <a:t>JOSH </a:t>
            </a:r>
            <a:r>
              <a:rPr lang="en-IN" sz="2800" dirty="0" smtClean="0"/>
              <a:t>PATTERSON</a:t>
            </a:r>
            <a:r>
              <a:rPr lang="en-US" sz="2800" dirty="0" smtClean="0"/>
              <a:t> AND ADAM </a:t>
            </a:r>
            <a:r>
              <a:rPr lang="en-IN" sz="2800" dirty="0" smtClean="0"/>
              <a:t>GIBSON</a:t>
            </a:r>
            <a:r>
              <a:rPr lang="en-US" sz="2800" dirty="0" smtClean="0"/>
              <a:t> , “</a:t>
            </a:r>
            <a:r>
              <a:rPr lang="en-US" sz="2800" dirty="0" smtClean="0">
                <a:solidFill>
                  <a:srgbClr val="FF0000"/>
                </a:solidFill>
              </a:rPr>
              <a:t>DEEP LEARNING : A PRACTITIONER APPROACH</a:t>
            </a:r>
            <a:r>
              <a:rPr lang="en-US" sz="2800" dirty="0" smtClean="0"/>
              <a:t>” O’REILLY, 2017.</a:t>
            </a:r>
            <a:endParaRPr lang="en-US" sz="2800" dirty="0"/>
          </a:p>
        </p:txBody>
      </p:sp>
    </p:spTree>
    <p:extLst>
      <p:ext uri="{BB962C8B-B14F-4D97-AF65-F5344CB8AC3E}">
        <p14:creationId xmlns:p14="http://schemas.microsoft.com/office/powerpoint/2010/main" val="29971153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C00000"/>
                </a:solidFill>
              </a:rPr>
              <a:t>CLASS TIMING</a:t>
            </a:r>
            <a:endParaRPr lang="en-US" sz="4000" b="1" dirty="0">
              <a:solidFill>
                <a:srgbClr val="C00000"/>
              </a:solidFill>
            </a:endParaRPr>
          </a:p>
        </p:txBody>
      </p:sp>
      <p:sp>
        <p:nvSpPr>
          <p:cNvPr id="3" name="Content Placeholder 2"/>
          <p:cNvSpPr>
            <a:spLocks noGrp="1"/>
          </p:cNvSpPr>
          <p:nvPr>
            <p:ph idx="1"/>
          </p:nvPr>
        </p:nvSpPr>
        <p:spPr>
          <a:xfrm>
            <a:off x="457200" y="1600201"/>
            <a:ext cx="8229600" cy="2222500"/>
          </a:xfrm>
        </p:spPr>
        <p:txBody>
          <a:bodyPr/>
          <a:lstStyle/>
          <a:p>
            <a:r>
              <a:rPr lang="en-US" dirty="0" smtClean="0">
                <a:solidFill>
                  <a:srgbClr val="00B0F0"/>
                </a:solidFill>
              </a:rPr>
              <a:t>TUESDAY	: 11.30 AM TO 12.15 PM</a:t>
            </a:r>
          </a:p>
          <a:p>
            <a:r>
              <a:rPr lang="en-US" dirty="0" smtClean="0">
                <a:solidFill>
                  <a:srgbClr val="00B0F0"/>
                </a:solidFill>
              </a:rPr>
              <a:t>WEDNESDAY	: 12.15 PM TO 01.00 PM</a:t>
            </a:r>
          </a:p>
          <a:p>
            <a:r>
              <a:rPr lang="en-US" dirty="0" smtClean="0">
                <a:solidFill>
                  <a:srgbClr val="00B0F0"/>
                </a:solidFill>
              </a:rPr>
              <a:t>THURSDAY	: 10.15 AM TO 11.00 AM</a:t>
            </a:r>
            <a:endParaRPr lang="en-US" dirty="0">
              <a:solidFill>
                <a:srgbClr val="00B0F0"/>
              </a:solidFill>
            </a:endParaRPr>
          </a:p>
        </p:txBody>
      </p:sp>
    </p:spTree>
    <p:extLst>
      <p:ext uri="{BB962C8B-B14F-4D97-AF65-F5344CB8AC3E}">
        <p14:creationId xmlns:p14="http://schemas.microsoft.com/office/powerpoint/2010/main" val="39794617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167410"/>
            <a:ext cx="7772400" cy="871682"/>
          </a:xfrm>
        </p:spPr>
        <p:txBody>
          <a:bodyPr>
            <a:normAutofit/>
          </a:bodyPr>
          <a:lstStyle/>
          <a:p>
            <a:r>
              <a:rPr lang="en-US" sz="3600" b="1" dirty="0">
                <a:solidFill>
                  <a:srgbClr val="C00000"/>
                </a:solidFill>
              </a:rPr>
              <a:t>Regression</a:t>
            </a:r>
          </a:p>
        </p:txBody>
      </p:sp>
      <p:sp>
        <p:nvSpPr>
          <p:cNvPr id="3" name="Content Placeholder 2"/>
          <p:cNvSpPr>
            <a:spLocks noGrp="1"/>
          </p:cNvSpPr>
          <p:nvPr>
            <p:ph idx="1"/>
          </p:nvPr>
        </p:nvSpPr>
        <p:spPr>
          <a:xfrm>
            <a:off x="375224" y="1067313"/>
            <a:ext cx="8533245" cy="3061341"/>
          </a:xfrm>
        </p:spPr>
        <p:txBody>
          <a:bodyPr>
            <a:normAutofit fontScale="77500" lnSpcReduction="20000"/>
          </a:bodyPr>
          <a:lstStyle/>
          <a:p>
            <a:pPr marL="0" indent="0" algn="just">
              <a:lnSpc>
                <a:spcPct val="170000"/>
              </a:lnSpc>
              <a:buNone/>
            </a:pPr>
            <a:r>
              <a:rPr lang="en-US" b="1" dirty="0">
                <a:solidFill>
                  <a:srgbClr val="7030A0"/>
                </a:solidFill>
              </a:rPr>
              <a:t>Regression</a:t>
            </a:r>
            <a:r>
              <a:rPr lang="en-US" dirty="0">
                <a:solidFill>
                  <a:srgbClr val="7030A0"/>
                </a:solidFill>
              </a:rPr>
              <a:t> is a statistical method used in finance, investing, and other disciplines that attempts to determine the strength and character of the relationship between one dependent variable (usually denoted by Y) and a series of other variables (known as independent variables).</a:t>
            </a:r>
            <a:endParaRPr lang="en-US" sz="3200" dirty="0">
              <a:solidFill>
                <a:srgbClr val="7030A0"/>
              </a:solidFill>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1051" y="4056777"/>
            <a:ext cx="4701021" cy="2335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10582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319809"/>
            <a:ext cx="7772400" cy="677718"/>
          </a:xfrm>
        </p:spPr>
        <p:txBody>
          <a:bodyPr>
            <a:normAutofit/>
          </a:bodyPr>
          <a:lstStyle/>
          <a:p>
            <a:r>
              <a:rPr lang="en-US" sz="3600" b="1" dirty="0">
                <a:solidFill>
                  <a:srgbClr val="C00000"/>
                </a:solidFill>
              </a:rPr>
              <a:t>Classification</a:t>
            </a:r>
          </a:p>
        </p:txBody>
      </p:sp>
      <p:sp>
        <p:nvSpPr>
          <p:cNvPr id="3" name="Content Placeholder 2"/>
          <p:cNvSpPr>
            <a:spLocks noGrp="1"/>
          </p:cNvSpPr>
          <p:nvPr>
            <p:ph idx="1"/>
          </p:nvPr>
        </p:nvSpPr>
        <p:spPr>
          <a:xfrm>
            <a:off x="444500" y="1136585"/>
            <a:ext cx="8204200" cy="3283016"/>
          </a:xfrm>
        </p:spPr>
        <p:txBody>
          <a:bodyPr>
            <a:normAutofit/>
          </a:bodyPr>
          <a:lstStyle/>
          <a:p>
            <a:pPr algn="just"/>
            <a:r>
              <a:rPr lang="en-US" sz="2800" b="1" dirty="0">
                <a:solidFill>
                  <a:srgbClr val="7030A0"/>
                </a:solidFill>
              </a:rPr>
              <a:t>Classification</a:t>
            </a:r>
            <a:r>
              <a:rPr lang="en-US" sz="2800" dirty="0">
                <a:solidFill>
                  <a:srgbClr val="7030A0"/>
                </a:solidFill>
              </a:rPr>
              <a:t> involves putting things into a class or group according to particular </a:t>
            </a:r>
            <a:r>
              <a:rPr lang="en-US" sz="2800" dirty="0" smtClean="0">
                <a:solidFill>
                  <a:srgbClr val="7030A0"/>
                </a:solidFill>
              </a:rPr>
              <a:t>characteristics.</a:t>
            </a:r>
          </a:p>
          <a:p>
            <a:pPr algn="just"/>
            <a:r>
              <a:rPr lang="en-US" sz="2800" b="1" dirty="0" smtClean="0">
                <a:solidFill>
                  <a:srgbClr val="FF0000"/>
                </a:solidFill>
              </a:rPr>
              <a:t>classification</a:t>
            </a:r>
            <a:r>
              <a:rPr lang="en-US" sz="2800" dirty="0">
                <a:solidFill>
                  <a:srgbClr val="FF0000"/>
                </a:solidFill>
              </a:rPr>
              <a:t> refers to a predictive modeling problem where a class label is predicted for a given example of input data</a:t>
            </a:r>
            <a:r>
              <a:rPr lang="en-US" sz="2800" dirty="0" smtClean="0">
                <a:solidFill>
                  <a:srgbClr val="FF0000"/>
                </a:solidFill>
              </a:rPr>
              <a:t>.</a:t>
            </a:r>
          </a:p>
          <a:p>
            <a:pPr algn="just"/>
            <a:r>
              <a:rPr lang="en-US" sz="2800" b="1" dirty="0" smtClean="0"/>
              <a:t>classify</a:t>
            </a:r>
            <a:r>
              <a:rPr lang="en-US" sz="2800" dirty="0"/>
              <a:t> if it is spam or not.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4858" y="3415580"/>
            <a:ext cx="3723842" cy="2635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280" y="4098856"/>
            <a:ext cx="3859662" cy="231579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70109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065" y="42705"/>
            <a:ext cx="7772400" cy="816264"/>
          </a:xfrm>
        </p:spPr>
        <p:txBody>
          <a:bodyPr>
            <a:normAutofit/>
          </a:bodyPr>
          <a:lstStyle/>
          <a:p>
            <a:r>
              <a:rPr lang="en-US" sz="3600" b="1" dirty="0">
                <a:solidFill>
                  <a:srgbClr val="7030A0"/>
                </a:solidFill>
              </a:rPr>
              <a:t>Resampling</a:t>
            </a:r>
          </a:p>
        </p:txBody>
      </p:sp>
      <p:sp>
        <p:nvSpPr>
          <p:cNvPr id="3" name="Content Placeholder 2"/>
          <p:cNvSpPr>
            <a:spLocks noGrp="1"/>
          </p:cNvSpPr>
          <p:nvPr>
            <p:ph idx="1"/>
          </p:nvPr>
        </p:nvSpPr>
        <p:spPr>
          <a:xfrm>
            <a:off x="287480" y="775833"/>
            <a:ext cx="8593283" cy="4294932"/>
          </a:xfrm>
        </p:spPr>
        <p:txBody>
          <a:bodyPr>
            <a:noAutofit/>
          </a:bodyPr>
          <a:lstStyle/>
          <a:p>
            <a:pPr algn="just"/>
            <a:r>
              <a:rPr lang="en-US" sz="2800" b="1" dirty="0">
                <a:solidFill>
                  <a:srgbClr val="FF0000"/>
                </a:solidFill>
              </a:rPr>
              <a:t>Resampling</a:t>
            </a:r>
            <a:r>
              <a:rPr lang="en-US" sz="2800" dirty="0">
                <a:solidFill>
                  <a:srgbClr val="FF0000"/>
                </a:solidFill>
              </a:rPr>
              <a:t> is a methodology of economically using a data sample to improve the accuracy and quantify the uncertainty of a population parameter. </a:t>
            </a:r>
            <a:endParaRPr lang="en-US" sz="2800" dirty="0" smtClean="0">
              <a:solidFill>
                <a:srgbClr val="FF0000"/>
              </a:solidFill>
            </a:endParaRPr>
          </a:p>
          <a:p>
            <a:pPr algn="just"/>
            <a:r>
              <a:rPr lang="en-US" sz="2800" b="1" dirty="0">
                <a:solidFill>
                  <a:srgbClr val="7030A0"/>
                </a:solidFill>
              </a:rPr>
              <a:t>Resampling</a:t>
            </a:r>
            <a:r>
              <a:rPr lang="en-US" sz="2800" dirty="0">
                <a:solidFill>
                  <a:srgbClr val="7030A0"/>
                </a:solidFill>
              </a:rPr>
              <a:t> changes the dataset into a more balanced one by adding instances to the minority class or deleting ones from the majority class, that way we build better </a:t>
            </a:r>
            <a:r>
              <a:rPr lang="en-US" sz="2800" b="1" dirty="0">
                <a:solidFill>
                  <a:srgbClr val="7030A0"/>
                </a:solidFill>
              </a:rPr>
              <a:t>machine learning</a:t>
            </a:r>
            <a:r>
              <a:rPr lang="en-US" sz="2800" dirty="0">
                <a:solidFill>
                  <a:srgbClr val="7030A0"/>
                </a:solidFill>
              </a:rPr>
              <a:t> models</a:t>
            </a:r>
            <a:r>
              <a:rPr lang="en-US" sz="2800" dirty="0" smtClean="0">
                <a:solidFill>
                  <a:srgbClr val="7030A0"/>
                </a:solidFill>
              </a:rPr>
              <a:t>.</a:t>
            </a:r>
          </a:p>
          <a:p>
            <a:pPr algn="just"/>
            <a:r>
              <a:rPr lang="en-US" sz="2800" dirty="0" smtClean="0"/>
              <a:t>Achieved </a:t>
            </a:r>
            <a:r>
              <a:rPr lang="en-US" sz="2800" dirty="0"/>
              <a:t>via two main methods: Oversampling and </a:t>
            </a:r>
            <a:r>
              <a:rPr lang="en-US" sz="2800" dirty="0" err="1"/>
              <a:t>Undersampling</a:t>
            </a:r>
            <a:r>
              <a:rPr lang="en-US" sz="2800" dirty="0"/>
              <a:t>.</a:t>
            </a:r>
            <a:endParaRPr lang="en-US" sz="2800" b="1" dirty="0"/>
          </a:p>
        </p:txBody>
      </p:sp>
      <p:pic>
        <p:nvPicPr>
          <p:cNvPr id="1027" name="Picture 3"/>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540000" y="4847771"/>
            <a:ext cx="6198259" cy="1859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81468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065" y="347515"/>
            <a:ext cx="7772400" cy="816264"/>
          </a:xfrm>
        </p:spPr>
        <p:txBody>
          <a:bodyPr>
            <a:normAutofit/>
          </a:bodyPr>
          <a:lstStyle/>
          <a:p>
            <a:r>
              <a:rPr lang="en-US" sz="3600" b="1" dirty="0">
                <a:solidFill>
                  <a:srgbClr val="7030A0"/>
                </a:solidFill>
              </a:rPr>
              <a:t>Model </a:t>
            </a:r>
            <a:r>
              <a:rPr lang="en-US" sz="3600" b="1" dirty="0" smtClean="0">
                <a:solidFill>
                  <a:srgbClr val="7030A0"/>
                </a:solidFill>
              </a:rPr>
              <a:t>Selection</a:t>
            </a:r>
            <a:endParaRPr lang="en-US" sz="3600" b="1" dirty="0">
              <a:solidFill>
                <a:srgbClr val="7030A0"/>
              </a:solidFill>
            </a:endParaRPr>
          </a:p>
        </p:txBody>
      </p:sp>
      <p:sp>
        <p:nvSpPr>
          <p:cNvPr id="3" name="Content Placeholder 2"/>
          <p:cNvSpPr>
            <a:spLocks noGrp="1"/>
          </p:cNvSpPr>
          <p:nvPr>
            <p:ph idx="1"/>
          </p:nvPr>
        </p:nvSpPr>
        <p:spPr>
          <a:xfrm>
            <a:off x="287480" y="1191494"/>
            <a:ext cx="8593283" cy="2881747"/>
          </a:xfrm>
        </p:spPr>
        <p:txBody>
          <a:bodyPr>
            <a:normAutofit/>
          </a:bodyPr>
          <a:lstStyle/>
          <a:p>
            <a:pPr algn="just"/>
            <a:r>
              <a:rPr lang="en-US" b="1" dirty="0">
                <a:solidFill>
                  <a:srgbClr val="7030A0"/>
                </a:solidFill>
              </a:rPr>
              <a:t>Model selection</a:t>
            </a:r>
            <a:r>
              <a:rPr lang="en-US" dirty="0">
                <a:solidFill>
                  <a:srgbClr val="7030A0"/>
                </a:solidFill>
              </a:rPr>
              <a:t> is the task of selecting a statistical model from a set </a:t>
            </a:r>
            <a:r>
              <a:rPr lang="en-US" dirty="0" smtClean="0">
                <a:solidFill>
                  <a:srgbClr val="7030A0"/>
                </a:solidFill>
              </a:rPr>
              <a:t>of </a:t>
            </a:r>
            <a:r>
              <a:rPr lang="en-US" dirty="0">
                <a:solidFill>
                  <a:srgbClr val="7030A0"/>
                </a:solidFill>
              </a:rPr>
              <a:t>candidate </a:t>
            </a:r>
            <a:r>
              <a:rPr lang="en-US" dirty="0" smtClean="0">
                <a:solidFill>
                  <a:srgbClr val="7030A0"/>
                </a:solidFill>
              </a:rPr>
              <a:t>models.</a:t>
            </a:r>
          </a:p>
          <a:p>
            <a:pPr algn="just"/>
            <a:r>
              <a:rPr lang="en-US" i="1" dirty="0"/>
              <a:t>In model selection tasks, we try to find the right balance between approximation and estimation errors</a:t>
            </a:r>
            <a:r>
              <a:rPr lang="en-US" i="1" dirty="0" smtClean="0"/>
              <a:t>.</a:t>
            </a:r>
          </a:p>
        </p:txBody>
      </p:sp>
      <p:sp>
        <p:nvSpPr>
          <p:cNvPr id="4" name="Rectangle 3"/>
          <p:cNvSpPr/>
          <p:nvPr/>
        </p:nvSpPr>
        <p:spPr>
          <a:xfrm>
            <a:off x="595744" y="4322625"/>
            <a:ext cx="8285017" cy="1938992"/>
          </a:xfrm>
          <a:prstGeom prst="rect">
            <a:avLst/>
          </a:prstGeom>
        </p:spPr>
        <p:txBody>
          <a:bodyPr wrap="square">
            <a:spAutoFit/>
          </a:bodyPr>
          <a:lstStyle/>
          <a:p>
            <a:pPr algn="just"/>
            <a:r>
              <a:rPr lang="en-US" sz="2400" b="1" dirty="0" smtClean="0">
                <a:solidFill>
                  <a:srgbClr val="FF0000"/>
                </a:solidFill>
              </a:rPr>
              <a:t>Classification</a:t>
            </a:r>
            <a:r>
              <a:rPr lang="en-US" sz="2400" dirty="0"/>
              <a:t> uses predefined classes in which objects are assigned, while </a:t>
            </a:r>
            <a:r>
              <a:rPr lang="en-US" sz="2400" b="1" dirty="0">
                <a:solidFill>
                  <a:srgbClr val="FF0000"/>
                </a:solidFill>
              </a:rPr>
              <a:t>clustering</a:t>
            </a:r>
            <a:r>
              <a:rPr lang="en-US" sz="2400" dirty="0"/>
              <a:t> identifies similarities between objects, which it groups according to those characteristics in common </a:t>
            </a:r>
            <a:r>
              <a:rPr lang="en-US" sz="2400" b="1" dirty="0"/>
              <a:t>and</a:t>
            </a:r>
            <a:r>
              <a:rPr lang="en-US" sz="2400" dirty="0"/>
              <a:t> which differentiate them from </a:t>
            </a:r>
            <a:r>
              <a:rPr lang="en-US" sz="2400" dirty="0" smtClean="0"/>
              <a:t>other </a:t>
            </a:r>
            <a:r>
              <a:rPr lang="en-IN" sz="2400" dirty="0"/>
              <a:t>groups of </a:t>
            </a:r>
            <a:r>
              <a:rPr lang="en-IN" sz="2400" dirty="0" smtClean="0"/>
              <a:t>objects. </a:t>
            </a:r>
            <a:r>
              <a:rPr lang="en-US" sz="2400" dirty="0"/>
              <a:t>These groups are known as "</a:t>
            </a:r>
            <a:r>
              <a:rPr lang="en-US" sz="2400" b="1" dirty="0"/>
              <a:t>clusters</a:t>
            </a:r>
            <a:r>
              <a:rPr lang="en-US" sz="2400" dirty="0"/>
              <a:t>".</a:t>
            </a:r>
            <a:endParaRPr lang="en-IN" sz="2400" dirty="0"/>
          </a:p>
        </p:txBody>
      </p:sp>
    </p:spTree>
    <p:extLst>
      <p:ext uri="{BB962C8B-B14F-4D97-AF65-F5344CB8AC3E}">
        <p14:creationId xmlns:p14="http://schemas.microsoft.com/office/powerpoint/2010/main" val="2401285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065" y="278240"/>
            <a:ext cx="7772400" cy="816264"/>
          </a:xfrm>
        </p:spPr>
        <p:txBody>
          <a:bodyPr>
            <a:normAutofit/>
          </a:bodyPr>
          <a:lstStyle/>
          <a:p>
            <a:r>
              <a:rPr lang="en-US" sz="3600" b="1" dirty="0">
                <a:solidFill>
                  <a:srgbClr val="C00000"/>
                </a:solidFill>
              </a:rPr>
              <a:t>Neural </a:t>
            </a:r>
            <a:r>
              <a:rPr lang="en-US" sz="3600" b="1" dirty="0" smtClean="0">
                <a:solidFill>
                  <a:srgbClr val="C00000"/>
                </a:solidFill>
              </a:rPr>
              <a:t>Networks</a:t>
            </a:r>
            <a:endParaRPr lang="en-US" sz="3600" b="1" dirty="0">
              <a:solidFill>
                <a:srgbClr val="C00000"/>
              </a:solidFill>
            </a:endParaRPr>
          </a:p>
        </p:txBody>
      </p:sp>
      <p:sp>
        <p:nvSpPr>
          <p:cNvPr id="3" name="Content Placeholder 2"/>
          <p:cNvSpPr>
            <a:spLocks noGrp="1"/>
          </p:cNvSpPr>
          <p:nvPr>
            <p:ph idx="1"/>
          </p:nvPr>
        </p:nvSpPr>
        <p:spPr>
          <a:xfrm>
            <a:off x="287480" y="1205345"/>
            <a:ext cx="8593283" cy="2452255"/>
          </a:xfrm>
        </p:spPr>
        <p:txBody>
          <a:bodyPr>
            <a:normAutofit lnSpcReduction="10000"/>
          </a:bodyPr>
          <a:lstStyle/>
          <a:p>
            <a:pPr algn="just"/>
            <a:r>
              <a:rPr lang="en-US" sz="2700" b="1" dirty="0"/>
              <a:t>Neural networks</a:t>
            </a:r>
            <a:r>
              <a:rPr lang="en-US" sz="2700" dirty="0"/>
              <a:t> are a series of algorithms that </a:t>
            </a:r>
            <a:r>
              <a:rPr lang="en-US" sz="2700" dirty="0">
                <a:solidFill>
                  <a:srgbClr val="FF00FF"/>
                </a:solidFill>
              </a:rPr>
              <a:t>mimic the operations of a human brain to recognize relationships between vast amounts of data</a:t>
            </a:r>
            <a:r>
              <a:rPr lang="en-US" sz="2700" dirty="0"/>
              <a:t>. </a:t>
            </a:r>
            <a:endParaRPr lang="en-US" sz="2700" dirty="0" smtClean="0"/>
          </a:p>
          <a:p>
            <a:pPr algn="just"/>
            <a:r>
              <a:rPr lang="en-US" sz="2700" dirty="0" smtClean="0"/>
              <a:t>They </a:t>
            </a:r>
            <a:r>
              <a:rPr lang="en-US" sz="2700" dirty="0"/>
              <a:t>are used in a variety of applications in </a:t>
            </a:r>
            <a:r>
              <a:rPr lang="en-US" sz="2700" dirty="0">
                <a:solidFill>
                  <a:srgbClr val="7030A0"/>
                </a:solidFill>
              </a:rPr>
              <a:t>financial services, from forecasting and marketing research to fraud detection and risk assessment.</a:t>
            </a:r>
            <a:endParaRPr lang="en-US" sz="2700" b="1" dirty="0">
              <a:solidFill>
                <a:srgbClr val="7030A0"/>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0625" y="3754582"/>
            <a:ext cx="4216461" cy="2475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457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F62F7546470B34CB9B496BD68E74C32" ma:contentTypeVersion="6" ma:contentTypeDescription="Create a new document." ma:contentTypeScope="" ma:versionID="73ed929f11095803032b9a28b47ec2ff">
  <xsd:schema xmlns:xsd="http://www.w3.org/2001/XMLSchema" xmlns:xs="http://www.w3.org/2001/XMLSchema" xmlns:p="http://schemas.microsoft.com/office/2006/metadata/properties" xmlns:ns2="2c346531-74f2-4f2c-a259-ccad2532d596" xmlns:ns3="22cf8804-4076-4e6f-933f-019220b16acb" targetNamespace="http://schemas.microsoft.com/office/2006/metadata/properties" ma:root="true" ma:fieldsID="7b895a185d752102ff63ac1974ef230a" ns2:_="" ns3:_="">
    <xsd:import namespace="2c346531-74f2-4f2c-a259-ccad2532d596"/>
    <xsd:import namespace="22cf8804-4076-4e6f-933f-019220b16acb"/>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c346531-74f2-4f2c-a259-ccad2532d59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2cf8804-4076-4e6f-933f-019220b16acb"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0164827-0D8C-40B4-8826-B59060EE4393}"/>
</file>

<file path=customXml/itemProps2.xml><?xml version="1.0" encoding="utf-8"?>
<ds:datastoreItem xmlns:ds="http://schemas.openxmlformats.org/officeDocument/2006/customXml" ds:itemID="{5518BEFA-798E-4BAC-AA35-721B10DA3DD4}"/>
</file>

<file path=customXml/itemProps3.xml><?xml version="1.0" encoding="utf-8"?>
<ds:datastoreItem xmlns:ds="http://schemas.openxmlformats.org/officeDocument/2006/customXml" ds:itemID="{004C936F-9D06-4F30-9C4A-6D842DFBBEAB}"/>
</file>

<file path=docProps/app.xml><?xml version="1.0" encoding="utf-8"?>
<Properties xmlns="http://schemas.openxmlformats.org/officeDocument/2006/extended-properties" xmlns:vt="http://schemas.openxmlformats.org/officeDocument/2006/docPropsVTypes">
  <Template/>
  <TotalTime>3193</TotalTime>
  <Words>292</Words>
  <Application>Microsoft Office PowerPoint</Application>
  <PresentationFormat>On-screen Show (4:3)</PresentationFormat>
  <Paragraphs>63</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Machine Learning Techniques (16CSE09)</vt:lpstr>
      <vt:lpstr>Course Objective</vt:lpstr>
      <vt:lpstr>Text Books</vt:lpstr>
      <vt:lpstr>CLASS TIMING</vt:lpstr>
      <vt:lpstr>Regression</vt:lpstr>
      <vt:lpstr>Classification</vt:lpstr>
      <vt:lpstr>Resampling</vt:lpstr>
      <vt:lpstr>Model Selection</vt:lpstr>
      <vt:lpstr>Neural Networks</vt:lpstr>
      <vt:lpstr>Deep learning</vt:lpstr>
      <vt:lpstr>Machine Learning is…</vt:lpstr>
      <vt:lpstr>Machine Learning is…</vt:lpstr>
      <vt:lpstr>Machine Learning is…</vt:lpstr>
      <vt:lpstr>PowerPoint Presentation</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Kauchak</dc:creator>
  <cp:lastModifiedBy>TS</cp:lastModifiedBy>
  <cp:revision>239</cp:revision>
  <dcterms:created xsi:type="dcterms:W3CDTF">2013-09-08T20:10:23Z</dcterms:created>
  <dcterms:modified xsi:type="dcterms:W3CDTF">2021-01-19T09:02:23Z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0x010100CF62F7546470B34CB9B496BD68E74C32</vt:lpwstr>
  </property>
</Properties>
</file>