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6"/>
  </p:notesMasterIdLst>
  <p:sldIdLst>
    <p:sldId id="317" r:id="rId2"/>
    <p:sldId id="334" r:id="rId3"/>
    <p:sldId id="321" r:id="rId4"/>
    <p:sldId id="261" r:id="rId5"/>
    <p:sldId id="326" r:id="rId6"/>
    <p:sldId id="327" r:id="rId7"/>
    <p:sldId id="328" r:id="rId8"/>
    <p:sldId id="318" r:id="rId9"/>
    <p:sldId id="262" r:id="rId10"/>
    <p:sldId id="324" r:id="rId11"/>
    <p:sldId id="275" r:id="rId12"/>
    <p:sldId id="302" r:id="rId13"/>
    <p:sldId id="278" r:id="rId14"/>
    <p:sldId id="279" r:id="rId15"/>
    <p:sldId id="280" r:id="rId16"/>
    <p:sldId id="287" r:id="rId17"/>
    <p:sldId id="286" r:id="rId18"/>
    <p:sldId id="281" r:id="rId19"/>
    <p:sldId id="288" r:id="rId20"/>
    <p:sldId id="284" r:id="rId21"/>
    <p:sldId id="282" r:id="rId22"/>
    <p:sldId id="289" r:id="rId23"/>
    <p:sldId id="332" r:id="rId24"/>
    <p:sldId id="333" r:id="rId25"/>
    <p:sldId id="290" r:id="rId26"/>
    <p:sldId id="283" r:id="rId27"/>
    <p:sldId id="291" r:id="rId28"/>
    <p:sldId id="292" r:id="rId29"/>
    <p:sldId id="293" r:id="rId30"/>
    <p:sldId id="329" r:id="rId31"/>
    <p:sldId id="330" r:id="rId32"/>
    <p:sldId id="336" r:id="rId33"/>
    <p:sldId id="335" r:id="rId34"/>
    <p:sldId id="33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0000"/>
    <a:srgbClr val="FF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1/30/2021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564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4624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6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30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90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2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403710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5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9661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Machine Learning Techniques (16CSE09)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11568"/>
            <a:ext cx="6400800" cy="122612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Unit – 1 / Session 2 &amp; 3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20/01/2021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4291429"/>
            <a:ext cx="312964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4" y="4346849"/>
            <a:ext cx="312964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1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60714"/>
            <a:ext cx="76390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87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4" y="2307017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01" y="3565157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770" y="4555508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264" y="5379659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4803938" y="1629683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77478" y="1348112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95213" y="313845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96484" y="3929457"/>
            <a:ext cx="89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723444" y="2575137"/>
            <a:ext cx="1746557" cy="5633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23444" y="5204628"/>
            <a:ext cx="1746557" cy="711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928"/>
            <a:ext cx="8229600" cy="86143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Supervised learning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1" y="2107669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8" y="3365809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7" y="4356160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1" y="5180311"/>
            <a:ext cx="1220008" cy="696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3923" y="6041348"/>
            <a:ext cx="669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Supervised learning: given labeled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1633" y="1923583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41633" y="258899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41633" y="351312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41633" y="4380130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1633" y="5248805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7" name="Right Brace 16"/>
          <p:cNvSpPr/>
          <p:nvPr/>
        </p:nvSpPr>
        <p:spPr>
          <a:xfrm>
            <a:off x="3683000" y="2107669"/>
            <a:ext cx="860778" cy="3681279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26001" y="3508142"/>
            <a:ext cx="275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labeled examples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1219715" y="14303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3255" y="11487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72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Supervised learning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4322" y="5891347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Supervised learning: given labeled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15966" y="2369618"/>
            <a:ext cx="1835452" cy="1622571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27632" y="2714015"/>
            <a:ext cx="1433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3304926" y="2967185"/>
            <a:ext cx="1011040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31" y="1789004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18" y="3047144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87" y="4037495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81" y="4861646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52473" y="13001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00FF"/>
                </a:solidFill>
              </a:rPr>
              <a:t>L</a:t>
            </a:r>
            <a:r>
              <a:rPr lang="en-US" sz="2400" u="sng" dirty="0" smtClean="0">
                <a:solidFill>
                  <a:srgbClr val="FF00FF"/>
                </a:solidFill>
              </a:rPr>
              <a:t>abel</a:t>
            </a:r>
            <a:endParaRPr lang="en-US" sz="2400" u="sng" dirty="0">
              <a:solidFill>
                <a:srgbClr val="FF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52473" y="220105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452473" y="320831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452473" y="4103030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52473" y="4943995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80977" y="124939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FF00FF"/>
                </a:solidFill>
              </a:rPr>
              <a:t>Data</a:t>
            </a:r>
            <a:endParaRPr lang="en-US" sz="2400" u="sng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348"/>
            <a:ext cx="8229600" cy="90299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Supervised learning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17186" y="242503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28852" y="2658595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2494960" y="2831576"/>
            <a:ext cx="1195221" cy="44051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70016" y="465838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Supervised learning: learn to predict new example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60" y="1939615"/>
            <a:ext cx="1816100" cy="201930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5444824" y="2817720"/>
            <a:ext cx="1237671" cy="426657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54785" y="2764205"/>
            <a:ext cx="2096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predicted label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987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299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Supervised learning: </a:t>
            </a:r>
            <a:r>
              <a:rPr lang="en-US" sz="4000" b="1" dirty="0" smtClean="0">
                <a:solidFill>
                  <a:srgbClr val="9900FF"/>
                </a:solidFill>
              </a:rPr>
              <a:t>classification</a:t>
            </a:r>
            <a:endParaRPr lang="en-US" sz="4000" b="1" dirty="0">
              <a:solidFill>
                <a:srgbClr val="99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79" y="1935657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45" y="322857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14" y="421892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08" y="5043074"/>
            <a:ext cx="1220008" cy="696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0915" y="1535312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FF"/>
                </a:solidFill>
              </a:rPr>
              <a:t>Label</a:t>
            </a:r>
            <a:endParaRPr lang="en-US" sz="2400" b="1" u="sng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4121" y="250011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62900" y="3320466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62900" y="4284458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62900" y="5097713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5780" y="3080623"/>
            <a:ext cx="4941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8000"/>
                </a:solidFill>
              </a:rPr>
              <a:t>Classification: a finite set of labels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884" y="1473992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FF"/>
                </a:solidFill>
              </a:rPr>
              <a:t>Data</a:t>
            </a:r>
            <a:endParaRPr lang="en-US" sz="2400" b="1" u="sng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798"/>
            <a:ext cx="8229600" cy="847580"/>
          </a:xfrm>
        </p:spPr>
        <p:txBody>
          <a:bodyPr>
            <a:normAutofit/>
          </a:bodyPr>
          <a:lstStyle/>
          <a:p>
            <a:r>
              <a:rPr lang="tr-TR" sz="4000" b="1" dirty="0" smtClean="0">
                <a:solidFill>
                  <a:srgbClr val="9900FF"/>
                </a:solidFill>
              </a:rPr>
              <a:t>Classification</a:t>
            </a:r>
            <a:r>
              <a:rPr lang="tr-TR" sz="4000" b="1" dirty="0" smtClean="0">
                <a:solidFill>
                  <a:srgbClr val="C00000"/>
                </a:solidFill>
              </a:rPr>
              <a:t> Example</a:t>
            </a:r>
            <a:endParaRPr lang="tr-TR" sz="4000" b="1" dirty="0">
              <a:solidFill>
                <a:srgbClr val="C00000"/>
              </a:solidFill>
            </a:endParaRP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7122" y="885090"/>
            <a:ext cx="4557857" cy="4149447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2513" y="5173087"/>
            <a:ext cx="8478982" cy="11030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Classification of </a:t>
            </a:r>
            <a:r>
              <a:rPr lang="tr-TR" b="1" dirty="0" smtClean="0">
                <a:solidFill>
                  <a:srgbClr val="FF33CC"/>
                </a:solidFill>
              </a:rPr>
              <a:t>low-risk</a:t>
            </a:r>
            <a:r>
              <a:rPr lang="tr-TR" dirty="0" smtClean="0"/>
              <a:t> </a:t>
            </a:r>
            <a:r>
              <a:rPr lang="tr-TR" dirty="0"/>
              <a:t>and </a:t>
            </a:r>
            <a:r>
              <a:rPr lang="tr-TR" b="1" dirty="0">
                <a:solidFill>
                  <a:srgbClr val="FF00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b="1" i="1" dirty="0">
                <a:solidFill>
                  <a:srgbClr val="9900FF"/>
                </a:solidFill>
              </a:rPr>
              <a:t>income</a:t>
            </a:r>
            <a:r>
              <a:rPr lang="tr-TR" dirty="0"/>
              <a:t> and </a:t>
            </a:r>
            <a:r>
              <a:rPr lang="tr-TR" b="1" i="1" dirty="0">
                <a:solidFill>
                  <a:srgbClr val="9900FF"/>
                </a:solidFill>
              </a:rPr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36160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75289"/>
          </a:xfrm>
        </p:spPr>
        <p:txBody>
          <a:bodyPr>
            <a:normAutofit/>
          </a:bodyPr>
          <a:lstStyle/>
          <a:p>
            <a:r>
              <a:rPr lang="tr-TR" sz="4000" b="1" dirty="0" smtClean="0">
                <a:solidFill>
                  <a:srgbClr val="9900FF"/>
                </a:solidFill>
              </a:rPr>
              <a:t>Classification</a:t>
            </a:r>
            <a:r>
              <a:rPr lang="tr-TR" sz="4000" b="1" dirty="0" smtClean="0">
                <a:solidFill>
                  <a:srgbClr val="C00000"/>
                </a:solidFill>
              </a:rPr>
              <a:t> </a:t>
            </a:r>
            <a:r>
              <a:rPr lang="tr-TR" sz="4000" b="1" dirty="0">
                <a:solidFill>
                  <a:srgbClr val="C00000"/>
                </a:solidFill>
              </a:rPr>
              <a:t>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77091" y="1149927"/>
            <a:ext cx="8409709" cy="525523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tr-TR" dirty="0" err="1" smtClean="0">
                <a:solidFill>
                  <a:srgbClr val="7030A0"/>
                </a:solidFill>
              </a:rPr>
              <a:t>Face</a:t>
            </a:r>
            <a:r>
              <a:rPr lang="tr-TR" dirty="0" smtClean="0">
                <a:solidFill>
                  <a:srgbClr val="7030A0"/>
                </a:solidFill>
              </a:rPr>
              <a:t> </a:t>
            </a:r>
            <a:r>
              <a:rPr lang="tr-TR" dirty="0" err="1" smtClean="0">
                <a:solidFill>
                  <a:srgbClr val="7030A0"/>
                </a:solidFill>
              </a:rPr>
              <a:t>recognition</a:t>
            </a:r>
            <a:endParaRPr lang="tr-TR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tr-TR" dirty="0" smtClean="0">
                <a:solidFill>
                  <a:srgbClr val="FF00FF"/>
                </a:solidFill>
              </a:rPr>
              <a:t>Character recognition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tr-TR" dirty="0" smtClean="0">
                <a:solidFill>
                  <a:srgbClr val="7030A0"/>
                </a:solidFill>
              </a:rPr>
              <a:t>Spam detection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  <a:r>
              <a:rPr lang="en-US" b="1" dirty="0">
                <a:solidFill>
                  <a:srgbClr val="00B0F0"/>
                </a:solidFill>
              </a:rPr>
              <a:t>unsolicited </a:t>
            </a:r>
            <a:r>
              <a:rPr lang="en-US" b="1" dirty="0" smtClean="0">
                <a:solidFill>
                  <a:srgbClr val="00B0F0"/>
                </a:solidFill>
              </a:rPr>
              <a:t>email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text messages </a:t>
            </a:r>
            <a:r>
              <a:rPr lang="en-US" dirty="0">
                <a:solidFill>
                  <a:srgbClr val="002060"/>
                </a:solidFill>
              </a:rPr>
              <a:t>simultaneously to a number of e-mail addresses or mobile </a:t>
            </a:r>
            <a:r>
              <a:rPr lang="en-US" dirty="0" smtClean="0">
                <a:solidFill>
                  <a:srgbClr val="002060"/>
                </a:solidFill>
              </a:rPr>
              <a:t>phones</a:t>
            </a:r>
            <a:r>
              <a:rPr lang="en-US" dirty="0" smtClean="0"/>
              <a:t>)</a:t>
            </a:r>
            <a:endParaRPr lang="tr-TR" dirty="0" smtClean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tr-TR" dirty="0" smtClean="0">
                <a:solidFill>
                  <a:srgbClr val="FF00FF"/>
                </a:solidFill>
              </a:rPr>
              <a:t>Medical </a:t>
            </a:r>
            <a:r>
              <a:rPr lang="tr-TR" dirty="0">
                <a:solidFill>
                  <a:srgbClr val="FF00FF"/>
                </a:solidFill>
              </a:rPr>
              <a:t>diagnosis: From symptoms to </a:t>
            </a:r>
            <a:r>
              <a:rPr lang="tr-TR" dirty="0" smtClean="0">
                <a:solidFill>
                  <a:srgbClr val="FF00FF"/>
                </a:solidFill>
              </a:rPr>
              <a:t>illnesses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tr-TR" dirty="0" smtClean="0">
                <a:solidFill>
                  <a:srgbClr val="7030A0"/>
                </a:solidFill>
              </a:rPr>
              <a:t>Biometrics: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tr-TR" dirty="0" smtClean="0">
                <a:solidFill>
                  <a:srgbClr val="7030A0"/>
                </a:solidFill>
              </a:rPr>
              <a:t>Recognition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tr-TR" dirty="0" smtClean="0">
                <a:solidFill>
                  <a:srgbClr val="7030A0"/>
                </a:solidFill>
              </a:rPr>
              <a:t>/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tr-TR" dirty="0" smtClean="0">
                <a:solidFill>
                  <a:srgbClr val="7030A0"/>
                </a:solidFill>
              </a:rPr>
              <a:t>authentication using </a:t>
            </a:r>
            <a:r>
              <a:rPr lang="tr-TR" b="1" dirty="0" smtClean="0">
                <a:solidFill>
                  <a:srgbClr val="7030A0"/>
                </a:solidFill>
              </a:rPr>
              <a:t>physical</a:t>
            </a:r>
            <a:r>
              <a:rPr lang="tr-TR" dirty="0" smtClean="0">
                <a:solidFill>
                  <a:srgbClr val="7030A0"/>
                </a:solidFill>
              </a:rPr>
              <a:t> and/or </a:t>
            </a:r>
            <a:r>
              <a:rPr lang="tr-TR" b="1" dirty="0" smtClean="0">
                <a:solidFill>
                  <a:srgbClr val="7030A0"/>
                </a:solidFill>
              </a:rPr>
              <a:t>behavioral</a:t>
            </a:r>
            <a:r>
              <a:rPr lang="tr-TR" dirty="0" smtClean="0">
                <a:solidFill>
                  <a:srgbClr val="7030A0"/>
                </a:solidFill>
              </a:rPr>
              <a:t> characteristics</a:t>
            </a:r>
            <a:r>
              <a:rPr lang="en-IN" dirty="0" smtClean="0">
                <a:solidFill>
                  <a:srgbClr val="7030A0"/>
                </a:solidFill>
              </a:rPr>
              <a:t> (</a:t>
            </a:r>
            <a:r>
              <a:rPr lang="tr-TR" dirty="0" smtClean="0">
                <a:solidFill>
                  <a:srgbClr val="7030A0"/>
                </a:solidFill>
              </a:rPr>
              <a:t>Face, iris, signature, et</a:t>
            </a:r>
            <a:r>
              <a:rPr lang="en-IN" dirty="0" smtClean="0">
                <a:solidFill>
                  <a:srgbClr val="7030A0"/>
                </a:solidFill>
              </a:rPr>
              <a:t>c..)</a:t>
            </a:r>
            <a:endParaRPr lang="tr-TR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2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685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Supervised learning: </a:t>
            </a:r>
            <a:r>
              <a:rPr lang="en-US" sz="4000" b="1" dirty="0" smtClean="0">
                <a:solidFill>
                  <a:srgbClr val="9900FF"/>
                </a:solidFill>
              </a:rPr>
              <a:t>regression</a:t>
            </a:r>
            <a:endParaRPr lang="en-US" sz="4000" b="1" dirty="0">
              <a:solidFill>
                <a:srgbClr val="99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4" y="1614034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45" y="285929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14" y="384964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08" y="4673794"/>
            <a:ext cx="1220008" cy="696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93488" y="5946765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Supervised learning: given labeled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6556" y="121915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56556" y="2178488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-4.5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62900" y="295118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62900" y="391517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62900" y="4728433"/>
            <a:ext cx="50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4.3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4864" y="2740264"/>
            <a:ext cx="494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Regression: </a:t>
            </a:r>
            <a:r>
              <a:rPr lang="en-US" sz="2800" b="1" dirty="0" smtClean="0">
                <a:solidFill>
                  <a:srgbClr val="FF00FF"/>
                </a:solidFill>
              </a:rPr>
              <a:t>label is real-valued</a:t>
            </a:r>
            <a:endParaRPr lang="en-US" sz="28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3970"/>
            <a:ext cx="8229600" cy="858982"/>
          </a:xfrm>
        </p:spPr>
        <p:txBody>
          <a:bodyPr>
            <a:normAutofit/>
          </a:bodyPr>
          <a:lstStyle/>
          <a:p>
            <a:r>
              <a:rPr lang="tr-TR" sz="4000" b="1" dirty="0" err="1" smtClean="0">
                <a:solidFill>
                  <a:srgbClr val="9900FF"/>
                </a:solidFill>
              </a:rPr>
              <a:t>Regression</a:t>
            </a:r>
            <a:r>
              <a:rPr lang="tr-TR" sz="4000" b="1" dirty="0" smtClean="0">
                <a:solidFill>
                  <a:srgbClr val="C00000"/>
                </a:solidFill>
              </a:rPr>
              <a:t> Example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6295" y="2074132"/>
            <a:ext cx="3749962" cy="3093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err="1" smtClean="0">
                <a:solidFill>
                  <a:srgbClr val="7030A0"/>
                </a:solidFill>
              </a:rPr>
              <a:t>Price</a:t>
            </a:r>
            <a:r>
              <a:rPr lang="tr-TR" b="1" dirty="0" smtClean="0">
                <a:solidFill>
                  <a:srgbClr val="7030A0"/>
                </a:solidFill>
              </a:rPr>
              <a:t> </a:t>
            </a:r>
            <a:r>
              <a:rPr lang="tr-TR" b="1" dirty="0">
                <a:solidFill>
                  <a:srgbClr val="7030A0"/>
                </a:solidFill>
              </a:rPr>
              <a:t>of a used car</a:t>
            </a:r>
          </a:p>
          <a:p>
            <a:pPr marL="0" indent="0">
              <a:buNone/>
            </a:pPr>
            <a:endParaRPr lang="tr-TR" i="1" dirty="0" smtClean="0"/>
          </a:p>
          <a:p>
            <a:pPr marL="0" indent="0">
              <a:buNone/>
            </a:pPr>
            <a:r>
              <a:rPr lang="tr-TR" i="1" dirty="0" smtClean="0">
                <a:solidFill>
                  <a:srgbClr val="FF0000"/>
                </a:solidFill>
              </a:rPr>
              <a:t>x </a:t>
            </a:r>
            <a:r>
              <a:rPr lang="tr-TR" dirty="0">
                <a:solidFill>
                  <a:srgbClr val="FF0000"/>
                </a:solidFill>
              </a:rPr>
              <a:t>: car </a:t>
            </a:r>
            <a:r>
              <a:rPr lang="tr-TR" dirty="0" err="1" smtClean="0">
                <a:solidFill>
                  <a:srgbClr val="FF0000"/>
                </a:solidFill>
              </a:rPr>
              <a:t>attributes</a:t>
            </a:r>
            <a:r>
              <a:rPr lang="tr-TR" dirty="0">
                <a:solidFill>
                  <a:srgbClr val="FF0000"/>
                </a:solidFill>
              </a:rPr>
              <a:t/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 (</a:t>
            </a:r>
            <a:r>
              <a:rPr lang="tr-TR" dirty="0" err="1" smtClean="0">
                <a:solidFill>
                  <a:srgbClr val="FF0000"/>
                </a:solidFill>
              </a:rPr>
              <a:t>e.g</a:t>
            </a:r>
            <a:r>
              <a:rPr lang="tr-TR" dirty="0" smtClean="0">
                <a:solidFill>
                  <a:srgbClr val="FF0000"/>
                </a:solidFill>
              </a:rPr>
              <a:t>. mileage)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i="1" dirty="0" smtClean="0">
                <a:solidFill>
                  <a:srgbClr val="FF00FF"/>
                </a:solidFill>
              </a:rPr>
              <a:t>y </a:t>
            </a:r>
            <a:r>
              <a:rPr lang="tr-TR" dirty="0">
                <a:solidFill>
                  <a:srgbClr val="FF00FF"/>
                </a:solidFill>
              </a:rPr>
              <a:t>: </a:t>
            </a:r>
            <a:r>
              <a:rPr lang="tr-TR" dirty="0" smtClean="0">
                <a:solidFill>
                  <a:srgbClr val="FF00FF"/>
                </a:solidFill>
              </a:rPr>
              <a:t>price</a:t>
            </a:r>
            <a:endParaRPr lang="tr-TR" dirty="0">
              <a:solidFill>
                <a:srgbClr val="FF00FF"/>
              </a:solidFill>
            </a:endParaRPr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47449" y="1644655"/>
            <a:ext cx="4865277" cy="468181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5848980" y="3037673"/>
            <a:ext cx="1478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 dirty="0">
                <a:solidFill>
                  <a:srgbClr val="FF0000"/>
                </a:solidFill>
                <a:latin typeface="+mn-lt"/>
              </a:rPr>
              <a:t>y </a:t>
            </a:r>
            <a:r>
              <a:rPr lang="tr-TR" sz="2400" b="1" dirty="0">
                <a:solidFill>
                  <a:srgbClr val="FF0000"/>
                </a:solidFill>
                <a:latin typeface="+mn-lt"/>
              </a:rPr>
              <a:t>= </a:t>
            </a:r>
            <a:r>
              <a:rPr lang="tr-TR" sz="2400" b="1" i="1" dirty="0">
                <a:solidFill>
                  <a:srgbClr val="FF0000"/>
                </a:solidFill>
                <a:latin typeface="+mn-lt"/>
              </a:rPr>
              <a:t>wx</a:t>
            </a:r>
            <a:r>
              <a:rPr lang="tr-TR" sz="2400" b="1" dirty="0">
                <a:solidFill>
                  <a:srgbClr val="FF0000"/>
                </a:solidFill>
                <a:latin typeface="+mn-lt"/>
              </a:rPr>
              <a:t>+</a:t>
            </a:r>
            <a:r>
              <a:rPr lang="tr-TR" sz="2400" b="1" i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tr-TR" sz="2400" b="1" baseline="-25000" dirty="0">
                <a:solidFill>
                  <a:srgbClr val="FF0000"/>
                </a:solidFill>
                <a:latin typeface="+mn-lt"/>
              </a:rPr>
              <a:t>0</a:t>
            </a:r>
            <a:endParaRPr lang="en-GB" sz="2400" b="1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49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– 1 / Sessions: 2 &amp;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5494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7030A0"/>
                </a:solidFill>
              </a:rPr>
              <a:t>Course objective-1: Describe Various Machine Learning Approaches.</a:t>
            </a:r>
          </a:p>
          <a:p>
            <a:pPr algn="just"/>
            <a:endParaRPr lang="en-US" dirty="0">
              <a:solidFill>
                <a:srgbClr val="7030A0"/>
              </a:solidFill>
            </a:endParaRP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At the end of this session, students will be above to understand the various learning types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432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30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9900FF"/>
                </a:solidFill>
              </a:rPr>
              <a:t>Regression</a:t>
            </a:r>
            <a:r>
              <a:rPr lang="en-US" sz="4000" b="1" dirty="0" smtClean="0">
                <a:solidFill>
                  <a:srgbClr val="C00000"/>
                </a:solidFill>
              </a:rPr>
              <a:t> Applications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212265"/>
            <a:ext cx="8562109" cy="473133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b="1" dirty="0" smtClean="0">
                <a:solidFill>
                  <a:srgbClr val="FF0000"/>
                </a:solidFill>
              </a:rPr>
              <a:t>Economics/Finance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predict the value of a stock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b="1" dirty="0" smtClean="0">
                <a:solidFill>
                  <a:srgbClr val="FF00FF"/>
                </a:solidFill>
              </a:rPr>
              <a:t>Epidemiology</a:t>
            </a:r>
            <a:r>
              <a:rPr lang="en-US" dirty="0" smtClean="0">
                <a:solidFill>
                  <a:srgbClr val="FF00FF"/>
                </a:solidFill>
              </a:rPr>
              <a:t>: </a:t>
            </a:r>
            <a:r>
              <a:rPr lang="en-US" dirty="0"/>
              <a:t>study (</a:t>
            </a:r>
            <a:r>
              <a:rPr lang="en-US" dirty="0">
                <a:solidFill>
                  <a:srgbClr val="002060"/>
                </a:solidFill>
              </a:rPr>
              <a:t>scientific, systematic, and data-driven</a:t>
            </a:r>
            <a:r>
              <a:rPr lang="en-US" dirty="0"/>
              <a:t>) of the distribution (</a:t>
            </a:r>
            <a:r>
              <a:rPr lang="en-US" dirty="0">
                <a:solidFill>
                  <a:srgbClr val="002060"/>
                </a:solidFill>
              </a:rPr>
              <a:t>frequency, pattern</a:t>
            </a:r>
            <a:r>
              <a:rPr lang="en-US" dirty="0"/>
              <a:t>) and determinants (</a:t>
            </a:r>
            <a:r>
              <a:rPr lang="en-US" dirty="0">
                <a:solidFill>
                  <a:srgbClr val="002060"/>
                </a:solidFill>
              </a:rPr>
              <a:t>causes, risk factors</a:t>
            </a:r>
            <a:r>
              <a:rPr lang="en-US" dirty="0"/>
              <a:t>) of health-related states and events </a:t>
            </a:r>
            <a:r>
              <a:rPr lang="en-US" dirty="0" smtClean="0"/>
              <a:t>in </a:t>
            </a:r>
            <a:r>
              <a:rPr lang="en-US" dirty="0"/>
              <a:t>specified populations (</a:t>
            </a:r>
            <a:r>
              <a:rPr lang="en-US" dirty="0">
                <a:solidFill>
                  <a:srgbClr val="002060"/>
                </a:solidFill>
              </a:rPr>
              <a:t>neighborhood, school, city, state, country, global</a:t>
            </a:r>
            <a:r>
              <a:rPr lang="en-US" dirty="0"/>
              <a:t>).</a:t>
            </a:r>
            <a:endParaRPr lang="en-US" dirty="0">
              <a:solidFill>
                <a:srgbClr val="FF00FF"/>
              </a:solidFill>
            </a:endParaRP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b="1" dirty="0" smtClean="0">
                <a:solidFill>
                  <a:srgbClr val="FF0000"/>
                </a:solidFill>
              </a:rPr>
              <a:t>Car/Airplane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navigation</a:t>
            </a:r>
            <a:r>
              <a:rPr lang="en-US" dirty="0" smtClean="0"/>
              <a:t>: angle of the steering wheel, acceleration, …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b="1" dirty="0" smtClean="0">
                <a:solidFill>
                  <a:srgbClr val="FF00FF"/>
                </a:solidFill>
              </a:rPr>
              <a:t>Temporal trends</a:t>
            </a:r>
            <a:r>
              <a:rPr lang="en-US" dirty="0" smtClean="0">
                <a:solidFill>
                  <a:srgbClr val="FF00FF"/>
                </a:solidFill>
              </a:rPr>
              <a:t>: </a:t>
            </a:r>
            <a:r>
              <a:rPr lang="en-US" dirty="0"/>
              <a:t>represents the </a:t>
            </a:r>
            <a:r>
              <a:rPr lang="en-US" dirty="0">
                <a:solidFill>
                  <a:srgbClr val="002060"/>
                </a:solidFill>
              </a:rPr>
              <a:t>statistical probability of detecting a change of a given magnitude when this change actually </a:t>
            </a:r>
            <a:r>
              <a:rPr lang="en-US" dirty="0" smtClean="0">
                <a:solidFill>
                  <a:srgbClr val="002060"/>
                </a:solidFill>
              </a:rPr>
              <a:t>occurs</a:t>
            </a:r>
            <a:r>
              <a:rPr lang="en-US" dirty="0" smtClean="0"/>
              <a:t>. </a:t>
            </a:r>
          </a:p>
          <a:p>
            <a:pPr lvl="2" algn="just">
              <a:lnSpc>
                <a:spcPct val="150000"/>
              </a:lnSpc>
              <a:buBlip>
                <a:blip r:embed="rId2"/>
              </a:buBlip>
            </a:pPr>
            <a:r>
              <a:rPr lang="en-US" sz="4000" dirty="0" smtClean="0"/>
              <a:t>Ex: </a:t>
            </a:r>
            <a:r>
              <a:rPr lang="en-US" sz="4000" dirty="0" smtClean="0">
                <a:solidFill>
                  <a:srgbClr val="FF00FF"/>
                </a:solidFill>
              </a:rPr>
              <a:t>weather over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835226"/>
            <a:ext cx="795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3300"/>
                </a:solidFill>
              </a:rPr>
              <a:t>Coronavirus Optimization Algorithm: A </a:t>
            </a:r>
            <a:r>
              <a:rPr lang="en-US" b="1" dirty="0" smtClean="0">
                <a:solidFill>
                  <a:srgbClr val="003300"/>
                </a:solidFill>
              </a:rPr>
              <a:t>Bio-inspired </a:t>
            </a:r>
            <a:r>
              <a:rPr lang="en-US" b="1" dirty="0" err="1" smtClean="0">
                <a:solidFill>
                  <a:srgbClr val="003300"/>
                </a:solidFill>
              </a:rPr>
              <a:t>Metaheuristic</a:t>
            </a:r>
            <a:r>
              <a:rPr lang="en-US" b="1" dirty="0" smtClean="0">
                <a:solidFill>
                  <a:srgbClr val="003300"/>
                </a:solidFill>
              </a:rPr>
              <a:t> based </a:t>
            </a:r>
            <a:r>
              <a:rPr lang="en-US" b="1" dirty="0">
                <a:solidFill>
                  <a:srgbClr val="003300"/>
                </a:solidFill>
              </a:rPr>
              <a:t>on the COVID-19 Propagation Model</a:t>
            </a:r>
          </a:p>
        </p:txBody>
      </p:sp>
    </p:spTree>
    <p:extLst>
      <p:ext uri="{BB962C8B-B14F-4D97-AF65-F5344CB8AC3E}">
        <p14:creationId xmlns:p14="http://schemas.microsoft.com/office/powerpoint/2010/main" val="50471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Supervised learning: Ranking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9" y="1763071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34" y="3061539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03" y="4051890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97" y="4876041"/>
            <a:ext cx="1220008" cy="696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8534" y="584815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Supervised learning: given labeled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0679" y="130140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75221" y="232752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94389" y="3153433"/>
            <a:ext cx="32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4389" y="411742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94389" y="493068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5780" y="3080623"/>
            <a:ext cx="494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Ranking: </a:t>
            </a:r>
            <a:r>
              <a:rPr lang="en-US" sz="3200" b="1" dirty="0" smtClean="0">
                <a:solidFill>
                  <a:srgbClr val="FF00FF"/>
                </a:solidFill>
              </a:rPr>
              <a:t>label is a ranking</a:t>
            </a:r>
            <a:endParaRPr lang="en-US" sz="3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364"/>
            <a:ext cx="8229600" cy="62591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Ranking example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45" y="5569527"/>
            <a:ext cx="8336332" cy="10113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Given a query and a set of web pages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FF"/>
                </a:solidFill>
              </a:rPr>
              <a:t>rank them according to relevance</a:t>
            </a:r>
            <a:endParaRPr lang="en-US" sz="2800" dirty="0">
              <a:solidFill>
                <a:srgbClr val="FF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5" y="965961"/>
            <a:ext cx="5769803" cy="46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59"/>
            <a:ext cx="8229600" cy="62591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Ranking example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7" y="623451"/>
            <a:ext cx="3772466" cy="432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32" y="637306"/>
            <a:ext cx="4428513" cy="24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64" y="2895600"/>
            <a:ext cx="3775364" cy="377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47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59"/>
            <a:ext cx="8229600" cy="62591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Ranking example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73" y="3491345"/>
            <a:ext cx="3941138" cy="31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80" y="806151"/>
            <a:ext cx="59245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7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59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Ranking Applications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73727"/>
            <a:ext cx="8153400" cy="48203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rgbClr val="7030A0"/>
                </a:solidFill>
              </a:rPr>
              <a:t>User preference</a:t>
            </a:r>
            <a:r>
              <a:rPr lang="en-US" sz="3000" dirty="0" smtClean="0"/>
              <a:t>: e.g. </a:t>
            </a:r>
            <a:r>
              <a:rPr lang="en-US" sz="3000" dirty="0">
                <a:solidFill>
                  <a:srgbClr val="FF0000"/>
                </a:solidFill>
              </a:rPr>
              <a:t>Netflix</a:t>
            </a:r>
            <a:r>
              <a:rPr lang="en-US" sz="3000" dirty="0"/>
              <a:t> “My List</a:t>
            </a:r>
            <a:r>
              <a:rPr lang="en-US" sz="3000" dirty="0" smtClean="0"/>
              <a:t>” - </a:t>
            </a:r>
            <a:r>
              <a:rPr lang="en-US" sz="3000" dirty="0"/>
              <a:t>movie queue ranking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rgbClr val="7030A0"/>
                </a:solidFill>
              </a:rPr>
              <a:t>flight search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7030A0"/>
                </a:solidFill>
              </a:rPr>
              <a:t>Reranking</a:t>
            </a:r>
            <a:r>
              <a:rPr lang="en-US" sz="3000" dirty="0" smtClean="0"/>
              <a:t>: provide N-best output lists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final </a:t>
            </a:r>
            <a:r>
              <a:rPr lang="en-US" sz="2400" dirty="0"/>
              <a:t>stage of a recommendation system, the system can </a:t>
            </a:r>
            <a:r>
              <a:rPr lang="en-US" sz="2400" dirty="0">
                <a:solidFill>
                  <a:srgbClr val="FF00FF"/>
                </a:solidFill>
              </a:rPr>
              <a:t>re-rank the candidates to consider additional criteria or </a:t>
            </a:r>
            <a:r>
              <a:rPr lang="en-US" sz="2400" dirty="0" smtClean="0">
                <a:solidFill>
                  <a:srgbClr val="FF00FF"/>
                </a:solidFill>
              </a:rPr>
              <a:t>constraints</a:t>
            </a:r>
            <a:endParaRPr lang="en-US" sz="2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59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Unsupervised learning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397" y="5661101"/>
            <a:ext cx="76026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00FF"/>
                </a:solidFill>
              </a:rPr>
              <a:t>Unupervised</a:t>
            </a:r>
            <a:r>
              <a:rPr lang="en-US" sz="2800" dirty="0" smtClean="0">
                <a:solidFill>
                  <a:srgbClr val="0000FF"/>
                </a:solidFill>
              </a:rPr>
              <a:t> learning: given data, i.e. examples, </a:t>
            </a:r>
            <a:r>
              <a:rPr lang="en-US" sz="2800" dirty="0" smtClean="0">
                <a:solidFill>
                  <a:srgbClr val="FF00FF"/>
                </a:solidFill>
              </a:rPr>
              <a:t>but no labels</a:t>
            </a:r>
            <a:endParaRPr 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03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Unsupervised learning applications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695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earn </a:t>
            </a:r>
            <a:r>
              <a:rPr lang="en-US" dirty="0"/>
              <a:t>clusters/groups without any label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FF"/>
                </a:solidFill>
              </a:rPr>
              <a:t>Customer segmentation (grouping)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Image compression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FF"/>
                </a:solidFill>
              </a:rPr>
              <a:t>Bioinformatics:</a:t>
            </a:r>
            <a:r>
              <a:rPr lang="en-US" sz="2800" dirty="0" smtClean="0"/>
              <a:t> learn </a:t>
            </a:r>
            <a:r>
              <a:rPr lang="en-US" sz="2800" b="1" dirty="0" smtClean="0">
                <a:solidFill>
                  <a:srgbClr val="9900FF"/>
                </a:solidFill>
              </a:rPr>
              <a:t>motifs</a:t>
            </a:r>
            <a:r>
              <a:rPr lang="en-US" sz="2800" dirty="0" smtClean="0"/>
              <a:t> (</a:t>
            </a:r>
            <a:r>
              <a:rPr lang="en-US" sz="2800" dirty="0"/>
              <a:t>a design or figure that consists of recurring shapes or </a:t>
            </a:r>
            <a:r>
              <a:rPr lang="en-US" sz="2800" dirty="0" smtClean="0"/>
              <a:t>colors)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78" y="4789295"/>
            <a:ext cx="1637867" cy="181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238" y="1870355"/>
            <a:ext cx="2886380" cy="216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5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4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Reinforcement Learning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2474592"/>
            <a:ext cx="428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left, right, straight, left, left, left, straight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996058"/>
            <a:ext cx="512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left, straight, straight, left, right, straight, straight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29777" y="2516925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GOOD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443" y="2993502"/>
            <a:ext cx="60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648" y="3776171"/>
            <a:ext cx="428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left, right, straight, left, left, left, straight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2648" y="4297637"/>
            <a:ext cx="512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left, straight, straight, left, right, straight, straight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829777" y="3818504"/>
            <a:ext cx="6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18.5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4443" y="429508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79778" y="3631703"/>
            <a:ext cx="7775222" cy="28222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9778" y="4814214"/>
            <a:ext cx="7775222" cy="28222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5074827"/>
            <a:ext cx="82239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 smtClean="0"/>
              <a:t>Given a </a:t>
            </a:r>
            <a:r>
              <a:rPr lang="en-US" sz="2600" b="1" i="1" dirty="0" smtClean="0">
                <a:solidFill>
                  <a:srgbClr val="FF6600"/>
                </a:solidFill>
              </a:rPr>
              <a:t>sequence</a:t>
            </a:r>
            <a:r>
              <a:rPr lang="en-US" sz="2600" dirty="0" smtClean="0"/>
              <a:t> of examples/states and a </a:t>
            </a:r>
            <a:r>
              <a:rPr lang="en-US" sz="2600" b="1" i="1" dirty="0" smtClean="0">
                <a:solidFill>
                  <a:srgbClr val="FF6600"/>
                </a:solidFill>
              </a:rPr>
              <a:t>reward</a:t>
            </a:r>
            <a:r>
              <a:rPr lang="en-US" sz="2600" dirty="0" smtClean="0"/>
              <a:t> after completing that sequence, learn to predict the action to take in for an individual example/state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302491" y="902961"/>
            <a:ext cx="86475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solidFill>
                  <a:srgbClr val="FF00FF"/>
                </a:solidFill>
              </a:rPr>
              <a:t>is the </a:t>
            </a:r>
            <a:r>
              <a:rPr lang="en-US" sz="2000" b="1" dirty="0">
                <a:solidFill>
                  <a:srgbClr val="FF00FF"/>
                </a:solidFill>
              </a:rPr>
              <a:t>training</a:t>
            </a:r>
            <a:r>
              <a:rPr lang="en-US" sz="2000" dirty="0">
                <a:solidFill>
                  <a:srgbClr val="FF00FF"/>
                </a:solidFill>
              </a:rPr>
              <a:t> of </a:t>
            </a:r>
            <a:r>
              <a:rPr lang="en-US" sz="2000" b="1" dirty="0">
                <a:solidFill>
                  <a:srgbClr val="FF00FF"/>
                </a:solidFill>
              </a:rPr>
              <a:t>machine learning</a:t>
            </a:r>
            <a:r>
              <a:rPr lang="en-US" sz="2000" dirty="0">
                <a:solidFill>
                  <a:srgbClr val="FF00FF"/>
                </a:solidFill>
              </a:rPr>
              <a:t> models to make a sequence of decisions. The agent learns to achieve a goal in an uncertain, potentially complex </a:t>
            </a:r>
            <a:r>
              <a:rPr lang="en-US" sz="2000" dirty="0" smtClean="0">
                <a:solidFill>
                  <a:srgbClr val="FF00FF"/>
                </a:solidFill>
              </a:rPr>
              <a:t>environment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9900FF"/>
                </a:solidFill>
              </a:rPr>
              <a:t>It </a:t>
            </a:r>
            <a:r>
              <a:rPr lang="en-US" sz="2000" dirty="0">
                <a:solidFill>
                  <a:srgbClr val="9900FF"/>
                </a:solidFill>
              </a:rPr>
              <a:t>is about taking suitable action to maximize reward in a particular situation.</a:t>
            </a:r>
            <a:endParaRPr lang="en-IN" sz="2000" dirty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5" y="163799"/>
            <a:ext cx="8229600" cy="68888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Reinforcement Learning </a:t>
            </a:r>
            <a:r>
              <a:rPr lang="en-US" sz="4000" b="1" dirty="0">
                <a:solidFill>
                  <a:srgbClr val="C00000"/>
                </a:solidFill>
              </a:rPr>
              <a:t>E</a:t>
            </a:r>
            <a:r>
              <a:rPr lang="en-US" sz="4000" b="1" dirty="0" smtClean="0">
                <a:solidFill>
                  <a:srgbClr val="C00000"/>
                </a:solidFill>
              </a:rPr>
              <a:t>xample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96" y="2163483"/>
            <a:ext cx="1320234" cy="1071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74" y="2163483"/>
            <a:ext cx="1320234" cy="1071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14" y="2163483"/>
            <a:ext cx="1320234" cy="107103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987873" y="2613627"/>
            <a:ext cx="338667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34452" y="2613627"/>
            <a:ext cx="338667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57503" y="2613627"/>
            <a:ext cx="338667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84338" y="2400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57429" y="2382794"/>
            <a:ext cx="784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WIN!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07" y="3744041"/>
            <a:ext cx="1320234" cy="10710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85" y="3744041"/>
            <a:ext cx="1320234" cy="10710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725" y="3744041"/>
            <a:ext cx="1320234" cy="1071033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001984" y="4194185"/>
            <a:ext cx="338667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48563" y="4194185"/>
            <a:ext cx="338667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1614" y="4194185"/>
            <a:ext cx="338667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8449" y="39812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71540" y="3963352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LOSE!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8665" y="1083719"/>
            <a:ext cx="219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</a:rPr>
              <a:t>Backgammon</a:t>
            </a:r>
            <a:endParaRPr lang="en-US" sz="2800" b="1" dirty="0">
              <a:solidFill>
                <a:srgbClr val="FF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100" y="5057678"/>
            <a:ext cx="8452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Given </a:t>
            </a:r>
            <a:r>
              <a:rPr lang="en-US" sz="3200" dirty="0" smtClean="0">
                <a:solidFill>
                  <a:srgbClr val="7030A0"/>
                </a:solidFill>
              </a:rPr>
              <a:t>sequences of moves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whether or not the player won at the end</a:t>
            </a:r>
            <a:r>
              <a:rPr lang="en-US" sz="3200" dirty="0" smtClean="0"/>
              <a:t>, learn to make good moves.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403" y="838831"/>
            <a:ext cx="2065869" cy="144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2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ml\M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7" y="374073"/>
            <a:ext cx="8387808" cy="612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8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Classification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 Clustering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42" y="1052940"/>
            <a:ext cx="82850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Classification</a:t>
            </a:r>
            <a:r>
              <a:rPr lang="en-US" sz="2400" dirty="0"/>
              <a:t> uses </a:t>
            </a:r>
            <a:r>
              <a:rPr lang="en-US" sz="2400" dirty="0">
                <a:solidFill>
                  <a:srgbClr val="FF00FF"/>
                </a:solidFill>
              </a:rPr>
              <a:t>predefined classes in which objects are assigned</a:t>
            </a:r>
            <a:r>
              <a:rPr lang="en-US" sz="2400" dirty="0"/>
              <a:t>, while </a:t>
            </a:r>
            <a:r>
              <a:rPr lang="en-US" sz="2400" b="1" dirty="0">
                <a:solidFill>
                  <a:srgbClr val="FF0000"/>
                </a:solidFill>
              </a:rPr>
              <a:t>clustering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9900FF"/>
                </a:solidFill>
              </a:rPr>
              <a:t>identifies similarities between objects</a:t>
            </a:r>
            <a:r>
              <a:rPr lang="en-US" sz="2400" dirty="0"/>
              <a:t>, which it groups according to those characteristics in common </a:t>
            </a:r>
            <a:r>
              <a:rPr lang="en-US" sz="2400" b="1" dirty="0"/>
              <a:t>and</a:t>
            </a:r>
            <a:r>
              <a:rPr lang="en-US" sz="2400" dirty="0"/>
              <a:t> which differentiate them from </a:t>
            </a:r>
            <a:r>
              <a:rPr lang="en-US" sz="2400" dirty="0" smtClean="0"/>
              <a:t>other </a:t>
            </a:r>
            <a:r>
              <a:rPr lang="en-IN" sz="2400" dirty="0"/>
              <a:t>groups of </a:t>
            </a:r>
            <a:r>
              <a:rPr lang="en-IN" sz="2400" dirty="0" smtClean="0"/>
              <a:t>objects. </a:t>
            </a:r>
            <a:r>
              <a:rPr lang="en-US" sz="2400" dirty="0"/>
              <a:t>These groups are known as "</a:t>
            </a:r>
            <a:r>
              <a:rPr lang="en-US" sz="2400" b="1" dirty="0"/>
              <a:t>clusters</a:t>
            </a:r>
            <a:r>
              <a:rPr lang="en-US" sz="2400" dirty="0"/>
              <a:t>".</a:t>
            </a:r>
            <a:endParaRPr lang="en-I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62" y="3915261"/>
            <a:ext cx="4701237" cy="270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30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Classification </a:t>
            </a:r>
            <a:r>
              <a:rPr lang="en-IN" sz="4000" b="1" dirty="0" err="1" smtClean="0">
                <a:solidFill>
                  <a:srgbClr val="C00000"/>
                </a:solidFill>
              </a:rPr>
              <a:t>Vs</a:t>
            </a:r>
            <a:r>
              <a:rPr lang="en-IN" sz="4000" b="1" dirty="0" smtClean="0">
                <a:solidFill>
                  <a:srgbClr val="C00000"/>
                </a:solidFill>
              </a:rPr>
              <a:t> </a:t>
            </a:r>
            <a:r>
              <a:rPr lang="en-IN" sz="4000" b="1" dirty="0" smtClean="0">
                <a:solidFill>
                  <a:srgbClr val="C00000"/>
                </a:solidFill>
              </a:rPr>
              <a:t>Clustering</a:t>
            </a:r>
            <a:endParaRPr lang="en-IN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381337"/>
              </p:ext>
            </p:extLst>
          </p:nvPr>
        </p:nvGraphicFramePr>
        <p:xfrm>
          <a:off x="557225" y="1188705"/>
          <a:ext cx="8393568" cy="417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6784"/>
                <a:gridCol w="4196784"/>
              </a:tblGrid>
              <a:tr h="434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Clustering</a:t>
                      </a:r>
                      <a:endParaRPr lang="en-IN" sz="2800" dirty="0"/>
                    </a:p>
                  </a:txBody>
                  <a:tcPr/>
                </a:tc>
              </a:tr>
              <a:tr h="70382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Supervised</a:t>
                      </a:r>
                      <a:r>
                        <a:rPr lang="en-US" sz="2600" baseline="0" dirty="0" smtClean="0">
                          <a:solidFill>
                            <a:srgbClr val="FF0000"/>
                          </a:solidFill>
                        </a:rPr>
                        <a:t> Learning</a:t>
                      </a:r>
                      <a:endParaRPr lang="en-IN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Unsupervised learning</a:t>
                      </a:r>
                      <a:endParaRPr lang="en-IN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just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function classifies the data into one of numerous already defined definite classes.</a:t>
                      </a:r>
                      <a:endParaRPr lang="en-IN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function maps the data into one of the multiple clusters where the arrangement of data items is relies on the similarities between them.</a:t>
                      </a:r>
                      <a:endParaRPr lang="en-IN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just"/>
                      <a:r>
                        <a:rPr lang="en-IN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Labelled data is provided.</a:t>
                      </a:r>
                      <a:endParaRPr lang="en-IN" sz="2600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Unlabelled data provided.</a:t>
                      </a:r>
                      <a:endParaRPr lang="en-IN" sz="2600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30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Classification </a:t>
            </a:r>
            <a:r>
              <a:rPr lang="en-IN" sz="4000" b="1" dirty="0" err="1" smtClean="0">
                <a:solidFill>
                  <a:srgbClr val="C00000"/>
                </a:solidFill>
              </a:rPr>
              <a:t>Vs</a:t>
            </a:r>
            <a:r>
              <a:rPr lang="en-IN" sz="4000" b="1" dirty="0" smtClean="0">
                <a:solidFill>
                  <a:srgbClr val="C00000"/>
                </a:solidFill>
              </a:rPr>
              <a:t> </a:t>
            </a:r>
            <a:r>
              <a:rPr lang="en-IN" sz="4000" b="1" dirty="0" smtClean="0">
                <a:solidFill>
                  <a:srgbClr val="C00000"/>
                </a:solidFill>
              </a:rPr>
              <a:t>Clustering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66" y="4045527"/>
            <a:ext cx="3836234" cy="220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178936"/>
            <a:ext cx="4366798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8" y="4191721"/>
            <a:ext cx="3887787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4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30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Classification </a:t>
            </a:r>
            <a:r>
              <a:rPr lang="en-IN" sz="4000" b="1" dirty="0" err="1" smtClean="0">
                <a:solidFill>
                  <a:srgbClr val="C00000"/>
                </a:solidFill>
              </a:rPr>
              <a:t>Vs</a:t>
            </a:r>
            <a:r>
              <a:rPr lang="en-IN" sz="4000" b="1" dirty="0" smtClean="0">
                <a:solidFill>
                  <a:srgbClr val="C00000"/>
                </a:solidFill>
              </a:rPr>
              <a:t> Regression</a:t>
            </a:r>
            <a:endParaRPr lang="en-IN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35775080"/>
              </p:ext>
            </p:extLst>
          </p:nvPr>
        </p:nvGraphicFramePr>
        <p:xfrm>
          <a:off x="557225" y="1188705"/>
          <a:ext cx="8393568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6784"/>
                <a:gridCol w="4196784"/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Regression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Classification</a:t>
                      </a:r>
                      <a:endParaRPr lang="en-IN" sz="2800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solidFill>
                            <a:srgbClr val="FF00FF"/>
                          </a:solidFill>
                        </a:rPr>
                        <a:t>Predict Continuous dependent variable  based on independent variable</a:t>
                      </a:r>
                      <a:endParaRPr lang="en-IN" sz="20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FF00FF"/>
                          </a:solidFill>
                        </a:rPr>
                        <a:t>Predict Categorical dependent variable  based on independent variable</a:t>
                      </a:r>
                    </a:p>
                    <a:p>
                      <a:pPr algn="just"/>
                      <a:endParaRPr lang="en-IN" sz="20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 smtClean="0">
                          <a:solidFill>
                            <a:srgbClr val="7030A0"/>
                          </a:solidFill>
                        </a:rPr>
                        <a:t>Continuous dependent 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 smtClean="0">
                          <a:solidFill>
                            <a:srgbClr val="7030A0"/>
                          </a:solidFill>
                        </a:rPr>
                        <a:t>Categorical dependent 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 smtClean="0">
                          <a:solidFill>
                            <a:srgbClr val="FF00FF"/>
                          </a:solidFill>
                        </a:rPr>
                        <a:t>Mean Square Estimation</a:t>
                      </a:r>
                      <a:endParaRPr lang="en-IN" sz="2000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 smtClean="0">
                          <a:solidFill>
                            <a:srgbClr val="FF00FF"/>
                          </a:solidFill>
                        </a:rPr>
                        <a:t>Maximum likelihood</a:t>
                      </a:r>
                      <a:r>
                        <a:rPr lang="en-IN" sz="2000" b="1" baseline="0" dirty="0" smtClean="0">
                          <a:solidFill>
                            <a:srgbClr val="FF00FF"/>
                          </a:solidFill>
                        </a:rPr>
                        <a:t> estimation</a:t>
                      </a:r>
                      <a:endParaRPr lang="en-IN" sz="2000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 smtClean="0">
                          <a:solidFill>
                            <a:srgbClr val="7030A0"/>
                          </a:solidFill>
                        </a:rPr>
                        <a:t>Straight Line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 smtClean="0">
                          <a:solidFill>
                            <a:srgbClr val="7030A0"/>
                          </a:solidFill>
                        </a:rPr>
                        <a:t>Curve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Linear relationship</a:t>
                      </a:r>
                      <a:r>
                        <a:rPr lang="en-IN" sz="2000" baseline="0" dirty="0" smtClean="0"/>
                        <a:t> between </a:t>
                      </a:r>
                      <a:r>
                        <a:rPr lang="en-IN" sz="2000" dirty="0" smtClean="0"/>
                        <a:t>Continuous dependent variable and independent variable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Relationship</a:t>
                      </a:r>
                      <a:r>
                        <a:rPr lang="en-IN" sz="2000" baseline="0" dirty="0" smtClean="0"/>
                        <a:t> between </a:t>
                      </a:r>
                      <a:r>
                        <a:rPr lang="en-IN" sz="2000" dirty="0" smtClean="0"/>
                        <a:t>Continuous dependent variable  and independent variable  not mandatory</a:t>
                      </a:r>
                      <a:endParaRPr lang="en-IN" sz="2000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solidFill>
                            <a:srgbClr val="FF00FF"/>
                          </a:solidFill>
                        </a:rPr>
                        <a:t>Predict Integer value</a:t>
                      </a:r>
                      <a:endParaRPr lang="en-IN" sz="20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solidFill>
                            <a:srgbClr val="FF00FF"/>
                          </a:solidFill>
                        </a:rPr>
                        <a:t>Predict Categorical value (Yes/No)</a:t>
                      </a:r>
                      <a:endParaRPr lang="en-IN" sz="20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err="1" smtClean="0"/>
                        <a:t>Eg</a:t>
                      </a:r>
                      <a:r>
                        <a:rPr lang="en-IN" sz="2000" dirty="0" smtClean="0"/>
                        <a:t>. Sales forecasting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err="1" smtClean="0"/>
                        <a:t>Eg</a:t>
                      </a:r>
                      <a:r>
                        <a:rPr lang="en-IN" sz="2000" dirty="0" smtClean="0"/>
                        <a:t>. Disease detection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6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4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00FF"/>
                </a:solidFill>
              </a:rPr>
              <a:t>Summary…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110"/>
            <a:ext cx="8229600" cy="17110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Learning Types</a:t>
            </a:r>
          </a:p>
          <a:p>
            <a:r>
              <a:rPr lang="en-US" sz="4000" b="1" dirty="0" smtClean="0">
                <a:solidFill>
                  <a:srgbClr val="7030A0"/>
                </a:solidFill>
              </a:rPr>
              <a:t>Applications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6754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9900FF"/>
                </a:solidFill>
              </a:rPr>
              <a:t>Thank You…</a:t>
            </a:r>
            <a:endParaRPr lang="en-US" dirty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83"/>
            <a:ext cx="8229600" cy="68132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Machine Learning is…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26691"/>
            <a:ext cx="8294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000" dirty="0"/>
              <a:t>A branch of </a:t>
            </a:r>
            <a:r>
              <a:rPr lang="en-US" altLang="zh-TW" sz="3000" b="1" dirty="0"/>
              <a:t>artificial intelligence</a:t>
            </a:r>
            <a:r>
              <a:rPr lang="en-US" altLang="zh-TW" sz="3000" dirty="0"/>
              <a:t>, concerned with the </a:t>
            </a:r>
            <a:r>
              <a:rPr lang="en-US" altLang="zh-TW" sz="3000" dirty="0">
                <a:solidFill>
                  <a:srgbClr val="FF0000"/>
                </a:solidFill>
              </a:rPr>
              <a:t>design and development of algorithms </a:t>
            </a:r>
            <a:r>
              <a:rPr lang="en-US" altLang="zh-TW" sz="3000" dirty="0">
                <a:solidFill>
                  <a:srgbClr val="00B0F0"/>
                </a:solidFill>
              </a:rPr>
              <a:t>that allow computers to evolve behaviors</a:t>
            </a:r>
            <a:r>
              <a:rPr lang="en-US" altLang="zh-TW" sz="3000" dirty="0"/>
              <a:t> based on </a:t>
            </a:r>
            <a:r>
              <a:rPr lang="en-US" altLang="zh-TW" sz="3000" dirty="0">
                <a:solidFill>
                  <a:srgbClr val="FF00FF"/>
                </a:solidFill>
              </a:rPr>
              <a:t>empirical data</a:t>
            </a:r>
            <a:r>
              <a:rPr lang="en-US" altLang="zh-TW" sz="3000" dirty="0" smtClean="0"/>
              <a:t>.</a:t>
            </a:r>
            <a:endParaRPr lang="en-US" altLang="zh-TW" sz="3000" dirty="0"/>
          </a:p>
        </p:txBody>
      </p:sp>
      <p:sp>
        <p:nvSpPr>
          <p:cNvPr id="5" name="Rectangle 4"/>
          <p:cNvSpPr/>
          <p:nvPr/>
        </p:nvSpPr>
        <p:spPr>
          <a:xfrm>
            <a:off x="324561" y="374712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23979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3737663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11793" y="405757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3459" y="429112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9" y="3126239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22201" y="4436399"/>
            <a:ext cx="889592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12623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655592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485952" y="406535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97618" y="429890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3864" y="3126239"/>
            <a:ext cx="981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39514" y="374712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23979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637154" y="4451308"/>
            <a:ext cx="848797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003985" y="4436399"/>
            <a:ext cx="762063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7" y="193964"/>
            <a:ext cx="758653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2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7" y="180109"/>
            <a:ext cx="8396317" cy="630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3" y="694893"/>
            <a:ext cx="59436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1870" y="174043"/>
            <a:ext cx="4537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Reinforcement </a:t>
            </a:r>
            <a:r>
              <a:rPr lang="en-US" sz="2800" b="1" dirty="0" smtClean="0">
                <a:solidFill>
                  <a:srgbClr val="FF0000"/>
                </a:solidFill>
              </a:rPr>
              <a:t>Learning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7" y="4399898"/>
            <a:ext cx="4339942" cy="16664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81" y="4324353"/>
            <a:ext cx="4072804" cy="2042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3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545" y="429488"/>
            <a:ext cx="874221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b="1" dirty="0">
                <a:solidFill>
                  <a:srgbClr val="FF0000"/>
                </a:solidFill>
              </a:rPr>
              <a:t>Supervised learning</a:t>
            </a:r>
            <a:r>
              <a:rPr lang="en-US" sz="2100" dirty="0"/>
              <a:t> is </a:t>
            </a:r>
            <a:r>
              <a:rPr lang="en-US" sz="2100" dirty="0" smtClean="0"/>
              <a:t>a type of </a:t>
            </a:r>
            <a:r>
              <a:rPr lang="en-US" sz="2100" b="1" dirty="0" smtClean="0"/>
              <a:t>machine learning </a:t>
            </a:r>
            <a:r>
              <a:rPr lang="en-US" sz="2100" dirty="0" smtClean="0"/>
              <a:t>function </a:t>
            </a:r>
            <a:r>
              <a:rPr lang="en-US" sz="2100" dirty="0"/>
              <a:t>that </a:t>
            </a:r>
            <a:r>
              <a:rPr lang="en-US" sz="2100" dirty="0">
                <a:solidFill>
                  <a:srgbClr val="FF00FF"/>
                </a:solidFill>
              </a:rPr>
              <a:t>maps an input to an output </a:t>
            </a:r>
            <a:r>
              <a:rPr lang="en-US" sz="2100" dirty="0">
                <a:solidFill>
                  <a:srgbClr val="9900FF"/>
                </a:solidFill>
              </a:rPr>
              <a:t>based on example input-output pairs</a:t>
            </a:r>
            <a:r>
              <a:rPr lang="en-US" sz="2100" dirty="0"/>
              <a:t>. It infers a function from </a:t>
            </a:r>
            <a:r>
              <a:rPr lang="en-US" sz="2100" dirty="0">
                <a:solidFill>
                  <a:srgbClr val="FF00FF"/>
                </a:solidFill>
              </a:rPr>
              <a:t>labeled </a:t>
            </a:r>
            <a:r>
              <a:rPr lang="en-US" sz="2100" b="1" dirty="0">
                <a:solidFill>
                  <a:srgbClr val="FF00FF"/>
                </a:solidFill>
              </a:rPr>
              <a:t>training</a:t>
            </a:r>
            <a:r>
              <a:rPr lang="en-US" sz="2100" dirty="0">
                <a:solidFill>
                  <a:srgbClr val="FF00FF"/>
                </a:solidFill>
              </a:rPr>
              <a:t> data </a:t>
            </a:r>
            <a:r>
              <a:rPr lang="en-US" sz="2100" dirty="0"/>
              <a:t>consisting of a set of </a:t>
            </a:r>
            <a:r>
              <a:rPr lang="en-US" sz="2100" b="1" dirty="0"/>
              <a:t>training</a:t>
            </a:r>
            <a:r>
              <a:rPr lang="en-US" sz="2100" dirty="0"/>
              <a:t> examples</a:t>
            </a:r>
            <a:r>
              <a:rPr lang="en-US" sz="21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b="1" dirty="0">
                <a:solidFill>
                  <a:srgbClr val="FF0000"/>
                </a:solidFill>
              </a:rPr>
              <a:t>Unsupervised learning</a:t>
            </a:r>
            <a:r>
              <a:rPr lang="en-US" sz="2100" dirty="0"/>
              <a:t> is a type of </a:t>
            </a:r>
            <a:r>
              <a:rPr lang="en-US" sz="2100" b="1" dirty="0"/>
              <a:t>machine learning</a:t>
            </a:r>
            <a:r>
              <a:rPr lang="en-US" sz="2100" dirty="0"/>
              <a:t> algorithm used to </a:t>
            </a:r>
            <a:r>
              <a:rPr lang="en-US" sz="2100" dirty="0">
                <a:solidFill>
                  <a:srgbClr val="FF00FF"/>
                </a:solidFill>
              </a:rPr>
              <a:t>draw inferences from datasets consisting of input data </a:t>
            </a:r>
            <a:r>
              <a:rPr lang="en-US" sz="2100" dirty="0">
                <a:solidFill>
                  <a:srgbClr val="9900FF"/>
                </a:solidFill>
              </a:rPr>
              <a:t>without labeled responses</a:t>
            </a:r>
            <a:r>
              <a:rPr lang="en-US" sz="2100" dirty="0"/>
              <a:t>. The most common </a:t>
            </a:r>
            <a:r>
              <a:rPr lang="en-US" sz="2100" b="1" dirty="0"/>
              <a:t>unsupervised learning</a:t>
            </a:r>
            <a:r>
              <a:rPr lang="en-US" sz="2100" dirty="0"/>
              <a:t> method is </a:t>
            </a:r>
            <a:r>
              <a:rPr lang="en-US" sz="2100" b="1" dirty="0"/>
              <a:t>cluster</a:t>
            </a:r>
            <a:r>
              <a:rPr lang="en-US" sz="2100" dirty="0"/>
              <a:t> </a:t>
            </a:r>
            <a:r>
              <a:rPr lang="en-US" sz="2100" b="1" dirty="0"/>
              <a:t>analysis</a:t>
            </a:r>
            <a:r>
              <a:rPr lang="en-US" sz="2100" dirty="0"/>
              <a:t>, which is used for </a:t>
            </a:r>
            <a:r>
              <a:rPr lang="en-US" sz="2100" dirty="0" smtClean="0"/>
              <a:t>examining </a:t>
            </a:r>
            <a:r>
              <a:rPr lang="en-US" sz="2100" dirty="0"/>
              <a:t>data analysis </a:t>
            </a:r>
            <a:r>
              <a:rPr lang="en-US" sz="2100" dirty="0">
                <a:solidFill>
                  <a:srgbClr val="9900FF"/>
                </a:solidFill>
              </a:rPr>
              <a:t>to find hidden patterns or grouping in data</a:t>
            </a:r>
            <a:r>
              <a:rPr lang="en-US" sz="21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b="1" dirty="0">
                <a:solidFill>
                  <a:srgbClr val="FF0000"/>
                </a:solidFill>
              </a:rPr>
              <a:t>Reinforcement learning</a:t>
            </a:r>
            <a:r>
              <a:rPr lang="en-US" sz="2100" dirty="0"/>
              <a:t> (RL) is an area of </a:t>
            </a:r>
            <a:r>
              <a:rPr lang="en-US" sz="2100" b="1" dirty="0"/>
              <a:t>machine learning</a:t>
            </a:r>
            <a:r>
              <a:rPr lang="en-US" sz="2100" dirty="0"/>
              <a:t> concerned with how intelligent agents ought </a:t>
            </a:r>
            <a:r>
              <a:rPr lang="en-US" sz="2100" dirty="0" smtClean="0"/>
              <a:t>(</a:t>
            </a:r>
            <a:r>
              <a:rPr lang="en-US" sz="2100" dirty="0">
                <a:solidFill>
                  <a:srgbClr val="9900FF"/>
                </a:solidFill>
              </a:rPr>
              <a:t>to indicate duty or correctness, typically when criticizing someone's </a:t>
            </a:r>
            <a:r>
              <a:rPr lang="en-US" sz="2100" dirty="0" smtClean="0">
                <a:solidFill>
                  <a:srgbClr val="9900FF"/>
                </a:solidFill>
              </a:rPr>
              <a:t>actions</a:t>
            </a:r>
            <a:r>
              <a:rPr lang="en-US" sz="2100" dirty="0" smtClean="0"/>
              <a:t>) </a:t>
            </a:r>
            <a:r>
              <a:rPr lang="en-US" sz="2100" b="1" dirty="0" smtClean="0">
                <a:solidFill>
                  <a:srgbClr val="00B0F0"/>
                </a:solidFill>
              </a:rPr>
              <a:t>to </a:t>
            </a:r>
            <a:r>
              <a:rPr lang="en-US" sz="2100" b="1" dirty="0">
                <a:solidFill>
                  <a:srgbClr val="00B0F0"/>
                </a:solidFill>
              </a:rPr>
              <a:t>take actions in an environment in order to maximize the notion of cumulative reward</a:t>
            </a:r>
            <a:r>
              <a:rPr lang="en-US" sz="2100" dirty="0"/>
              <a:t>. 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3829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5" y="498876"/>
            <a:ext cx="6809509" cy="583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8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2F7546470B34CB9B496BD68E74C32" ma:contentTypeVersion="6" ma:contentTypeDescription="Create a new document." ma:contentTypeScope="" ma:versionID="73ed929f11095803032b9a28b47ec2ff">
  <xsd:schema xmlns:xsd="http://www.w3.org/2001/XMLSchema" xmlns:xs="http://www.w3.org/2001/XMLSchema" xmlns:p="http://schemas.microsoft.com/office/2006/metadata/properties" xmlns:ns2="2c346531-74f2-4f2c-a259-ccad2532d596" xmlns:ns3="22cf8804-4076-4e6f-933f-019220b16acb" targetNamespace="http://schemas.microsoft.com/office/2006/metadata/properties" ma:root="true" ma:fieldsID="7b895a185d752102ff63ac1974ef230a" ns2:_="" ns3:_="">
    <xsd:import namespace="2c346531-74f2-4f2c-a259-ccad2532d596"/>
    <xsd:import namespace="22cf8804-4076-4e6f-933f-019220b16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346531-74f2-4f2c-a259-ccad2532d5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f8804-4076-4e6f-933f-019220b16a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4DA05-7FDB-4AD6-8190-2BF1584DCE6F}"/>
</file>

<file path=customXml/itemProps2.xml><?xml version="1.0" encoding="utf-8"?>
<ds:datastoreItem xmlns:ds="http://schemas.openxmlformats.org/officeDocument/2006/customXml" ds:itemID="{0025F04B-97C6-4AE1-A506-65FEA786A6C1}"/>
</file>

<file path=customXml/itemProps3.xml><?xml version="1.0" encoding="utf-8"?>
<ds:datastoreItem xmlns:ds="http://schemas.openxmlformats.org/officeDocument/2006/customXml" ds:itemID="{848C3000-3FB2-4C98-A4C8-35A54B984B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3321</TotalTime>
  <Words>769</Words>
  <Application>Microsoft Office PowerPoint</Application>
  <PresentationFormat>On-screen Show (4:3)</PresentationFormat>
  <Paragraphs>168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Machine Learning Techniques (16CSE09)</vt:lpstr>
      <vt:lpstr>Unit – 1 / Sessions: 2 &amp; 3</vt:lpstr>
      <vt:lpstr>PowerPoint Presentation</vt:lpstr>
      <vt:lpstr>Machine Learning is…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Supervised learning</vt:lpstr>
      <vt:lpstr>Supervised learning</vt:lpstr>
      <vt:lpstr>Supervised learning</vt:lpstr>
      <vt:lpstr>Supervised learning: classification</vt:lpstr>
      <vt:lpstr>Classification Example</vt:lpstr>
      <vt:lpstr>Classification Applications</vt:lpstr>
      <vt:lpstr>Supervised learning: regression</vt:lpstr>
      <vt:lpstr>Regression Example</vt:lpstr>
      <vt:lpstr>Regression Applications</vt:lpstr>
      <vt:lpstr>Supervised learning: Ranking</vt:lpstr>
      <vt:lpstr>Ranking example</vt:lpstr>
      <vt:lpstr>Ranking example</vt:lpstr>
      <vt:lpstr>Ranking example</vt:lpstr>
      <vt:lpstr>Ranking Applications</vt:lpstr>
      <vt:lpstr>Unsupervised learning</vt:lpstr>
      <vt:lpstr>Unsupervised learning applications</vt:lpstr>
      <vt:lpstr>Reinforcement Learning</vt:lpstr>
      <vt:lpstr>Reinforcement Learning Example</vt:lpstr>
      <vt:lpstr>Classification Vs Clustering</vt:lpstr>
      <vt:lpstr>Classification Vs Clustering</vt:lpstr>
      <vt:lpstr>Classification Vs Clustering</vt:lpstr>
      <vt:lpstr>Classification Vs Regression</vt:lpstr>
      <vt:lpstr>Summary…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TS</cp:lastModifiedBy>
  <cp:revision>281</cp:revision>
  <dcterms:created xsi:type="dcterms:W3CDTF">2013-09-08T20:10:23Z</dcterms:created>
  <dcterms:modified xsi:type="dcterms:W3CDTF">2021-01-30T07:10:37Z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0x010100CF62F7546470B34CB9B496BD68E74C32</vt:lpwstr>
  </property>
</Properties>
</file>