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6" r:id="rId3"/>
    <p:sldMasterId id="2147483698" r:id="rId4"/>
    <p:sldMasterId id="2147483710" r:id="rId5"/>
    <p:sldMasterId id="2147483722" r:id="rId6"/>
    <p:sldMasterId id="2147483735" r:id="rId7"/>
    <p:sldMasterId id="2147483747" r:id="rId8"/>
  </p:sldMasterIdLst>
  <p:notesMasterIdLst>
    <p:notesMasterId r:id="rId27"/>
  </p:notesMasterIdLst>
  <p:sldIdLst>
    <p:sldId id="408" r:id="rId9"/>
    <p:sldId id="423" r:id="rId10"/>
    <p:sldId id="409" r:id="rId11"/>
    <p:sldId id="410" r:id="rId12"/>
    <p:sldId id="411" r:id="rId13"/>
    <p:sldId id="424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07" r:id="rId26"/>
  </p:sldIdLst>
  <p:sldSz cx="16340138" cy="11631613"/>
  <p:notesSz cx="6858000" cy="9144000"/>
  <p:defaultTextStyle>
    <a:defPPr>
      <a:defRPr lang="en-US"/>
    </a:defPPr>
    <a:lvl1pPr marL="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8" userDrawn="1">
          <p15:clr>
            <a:srgbClr val="A4A3A4"/>
          </p15:clr>
        </p15:guide>
        <p15:guide id="2" pos="5103" userDrawn="1">
          <p15:clr>
            <a:srgbClr val="A4A3A4"/>
          </p15:clr>
        </p15:guide>
        <p15:guide id="3" orient="horz" pos="3664">
          <p15:clr>
            <a:srgbClr val="A4A3A4"/>
          </p15:clr>
        </p15:guide>
        <p15:guide id="4" pos="5147">
          <p15:clr>
            <a:srgbClr val="A4A3A4"/>
          </p15:clr>
        </p15:guide>
        <p15:guide id="5" orient="horz" pos="3663">
          <p15:clr>
            <a:srgbClr val="A4A3A4"/>
          </p15:clr>
        </p15:guide>
        <p15:guide id="6" pos="51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BA5"/>
    <a:srgbClr val="FF33CC"/>
    <a:srgbClr val="6600FF"/>
    <a:srgbClr val="C10722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62" y="-126"/>
      </p:cViewPr>
      <p:guideLst>
        <p:guide orient="horz" pos="2268"/>
        <p:guide orient="horz" pos="3664"/>
        <p:guide orient="horz" pos="3663"/>
        <p:guide pos="5103"/>
        <p:guide pos="5147"/>
        <p:guide pos="51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customXml" Target="../customXml/item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BE9E5-F090-4092-B7F5-8F601C84C13E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15AA3-90F2-4D5F-A5A0-1D559ED6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BD4B-ECDC-45B6-929B-1BEE30D3D3B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3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39F0C-50A7-4857-974E-72BBCEFA3C3E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4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CDCD-92A3-4BE2-A82F-82E043A98A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FCF41-E3CA-4739-85D5-AE1FC3C98E9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7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26C50-36C0-476E-8A28-FD0E463F800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78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D8D6-A05A-4ACA-9DCE-23123A3012B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1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934CF-D6A3-4C6C-8E05-A89B447DAC5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7B63-3EB6-4DA1-85D4-E1F52338748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3A920-0896-40A5-92B0-A53ECC65F8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22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05C-6978-4B0A-ABB4-EEFE30C1D41D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1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319E-C1BD-4833-A8D5-74DF2CB2E2D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59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CDCE-2233-4785-B94B-B7FF25DD988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4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CCD06E-14C2-4DB6-9561-5BB6E27CFB0C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67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D0E39-D1D7-45EF-A070-A5DDCA395FFD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46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C1DE52-A734-4B09-916A-34DA758DE800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9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57BA90-F9A7-45D4-AFF7-A8F7121A503C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3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ECD70F8-DBF6-448D-9F1C-64FFAAFD1B90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28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27EB18-B919-4AF6-9BA7-52D0C0B3535A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6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0B6945F-8499-4CB5-A785-67E21FF169F8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39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360820-AFF7-4EBA-8273-008C6EDFD02E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14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EBBF101-07F1-49FA-A3B6-4DCE2D552E40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50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943272-4ED2-4476-B68E-9101D5EC1ED9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77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086F1A-7A0E-41A3-8553-447476D5F98D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15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E7D920-C7EB-448D-9BAC-038739D71D3E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08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F30120F-3C19-4D6D-98AF-6914F80578F7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19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18F8668-9513-434D-9E88-D512CD8EBA0D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39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560E159-43EB-4ABB-B931-13E913A58984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77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6248AB-3547-4998-9E33-009148CF5148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4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219984-1C64-4D47-AF1C-0AC52D12FA52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B9F13E-B2D6-4B77-9F0D-08D5ABFE22D2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186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CBB4A83-CE8A-4001-810A-688933AB0288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21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2BF2C72-B7D0-44E8-9CA2-CDB18BD9C572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51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14B156-3668-4C6A-A487-81C706CC499D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174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839251-F473-4388-91B8-9F0F3AE45F66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6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941D241-AECE-4DC0-A020-CCEAEE8EA857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17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A5AB0D-CE5D-43FE-B3E1-E64D09F7EC70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8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E604B03-2E82-4C1B-AA05-9E70859A2F5B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81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58FC1B-02DD-4A69-BB74-4BD46543B65B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7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E045DBF-54FB-4042-BB25-C19A42F52D9A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8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1269475-C087-4EBE-B868-E604DD7C0B2C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40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1AC5236-5BB7-4ECE-B0B9-122C4B3C0727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809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9AFE8D-34A9-4C62-8B7C-A0657C578007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62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248508-B105-4499-96EA-3B82FD394030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89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2E24F0F-2C94-4437-B07A-19453E5988DB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D2A782-5F44-4E58-9787-A46C46822E2C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69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AE689-9CE7-410A-99D5-DC9194E74AE1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483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78B8-0AEF-45E2-9D7D-B166D071D72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214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0074D-D361-49FC-B35E-B1923E99A436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5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2233-5C2A-4B1A-A743-49595F13A89C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48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DCC1B-F4D0-4218-B6CB-0B5B1AFF546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603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9AF0-52A9-4636-950C-53E02A03547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840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2B06-D32C-4157-8631-A590F5CAB579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674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B2381-090A-492D-8595-768296D707F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4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275BD-E6BB-4F88-A9C2-F6CBA44D90F4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636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13EE-902E-433D-A9D8-3EF64FD2E13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68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3808-1CED-45D3-B2D3-4726AD3E358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463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41B84-3D66-42FC-BE6A-778C4A37A54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1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83F1380-85F0-49E0-BF56-0AADBFB58294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01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AA163-E38F-4CDA-A13C-D3293AFFB206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628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6E7B135-078A-44C5-9F01-35C11C37B471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4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F3C2A9-3A74-455A-84E2-A1F9FE692685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50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E417D-A7D8-4487-84BA-BEA57482AF1C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982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DA2FA46-82A1-4E53-B78D-A91DC9DF4BAF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01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F0F087A-8497-40EC-ADD9-7EB310805814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75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02B415-07FB-47A2-9953-4DBEE89CDD07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83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4CC7000-CACE-4438-84B0-CFB2EAF766E4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09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74A1E-EE03-41BD-93C8-F54EC4453A12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78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01C29B7-631F-4EA2-A2B4-8237A6C0DF97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81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96D6477-017F-4F2A-AA89-75E56F2841A2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260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9EA8C-F2F4-4682-A4D9-B5E3D42A6CF7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560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C436860-F4BA-4F83-ADC0-76A62338C12B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67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6C3E3B7-E7A0-4308-AF75-FE413A66D8BD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767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42050F1-5CD9-45B1-A976-9AC73C39624B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35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2E12408-8695-4A5C-8A2E-5E634228E681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13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8026C7-FEC5-4CEC-85A7-ADB2D23336A9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1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E81CD6-CC83-4FFA-9C36-EE0E40C9A753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478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6533A8F-E462-47F7-977D-0A3F19244366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51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DE66BF9-11A6-4C3A-81F8-4BFF45A45404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08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4BC0B0-3CF0-4C36-A6DB-FCF8A4B80892}" type="datetime1">
              <a:rPr lang="en-US" smtClean="0">
                <a:solidFill>
                  <a:prstClr val="white"/>
                </a:solidFill>
              </a:rPr>
              <a:pPr/>
              <a:t>2/2/2021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B608-53AA-4869-B588-9C7CBFD58A0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94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D09EE9-B625-4B98-B0A4-F128292E7B95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10445" y="11012347"/>
            <a:ext cx="2314853" cy="619276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kern="0" smtClean="0">
                <a:solidFill>
                  <a:sysClr val="window" lastClr="FFFFFF"/>
                </a:solidFill>
              </a:rPr>
              <a:pPr/>
              <a:t>‹#›</a:t>
            </a:fld>
            <a:r>
              <a:rPr lang="en-US" kern="0" dirty="0">
                <a:solidFill>
                  <a:sysClr val="window" lastClr="FFFFFF"/>
                </a:solidFill>
              </a:rPr>
              <a:t>/148</a:t>
            </a:r>
          </a:p>
        </p:txBody>
      </p:sp>
    </p:spTree>
    <p:extLst>
      <p:ext uri="{BB962C8B-B14F-4D97-AF65-F5344CB8AC3E}">
        <p14:creationId xmlns:p14="http://schemas.microsoft.com/office/powerpoint/2010/main" val="40224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5A64-9555-4FFA-9138-A6A433C2B7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90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88F3-212B-4CB3-94E5-7F73D0EBE4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5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7F8A-BE7A-46E5-8146-05A3ED38D2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1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A68891-0B02-41EA-92F8-FD01192724F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Verdan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BFF559-99B0-4740-9F8F-1AA1539C6254}" type="slidenum">
              <a:rPr lang="en-US" altLang="en-GB">
                <a:solidFill>
                  <a:prstClr val="white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GB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2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6129-44EE-4B80-9139-71A00F5D27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4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905D-9A94-4810-B49A-60AE699FE1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6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869" y="1396206"/>
            <a:ext cx="13889117" cy="249325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Machine Learning Techniques (16CSE09)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5069" y="4672806"/>
            <a:ext cx="11438097" cy="1776096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7030A0"/>
                </a:solidFill>
              </a:rPr>
              <a:t>Unit – 1 / </a:t>
            </a:r>
            <a:r>
              <a:rPr lang="en-US" sz="4900" b="1" dirty="0" smtClean="0">
                <a:solidFill>
                  <a:srgbClr val="7030A0"/>
                </a:solidFill>
              </a:rPr>
              <a:t>Sessions: 5, 6, &amp; 7</a:t>
            </a:r>
            <a:endParaRPr lang="en-US" sz="4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69" y="1472406"/>
            <a:ext cx="14706126" cy="891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800" b="1" dirty="0"/>
              <a:t>Decision Tree </a:t>
            </a:r>
            <a:r>
              <a:rPr lang="en-US" sz="3800" b="1" dirty="0" smtClean="0"/>
              <a:t>Algorithms: </a:t>
            </a:r>
            <a:r>
              <a:rPr lang="en-US" sz="3800" b="1" dirty="0" smtClean="0"/>
              <a:t>family of </a:t>
            </a:r>
            <a:r>
              <a:rPr lang="en-IN" sz="4000" dirty="0"/>
              <a:t>supervised learning  </a:t>
            </a:r>
            <a:endParaRPr lang="en-US" sz="3800" dirty="0" smtClean="0"/>
          </a:p>
          <a:p>
            <a:pPr lvl="2">
              <a:lnSpc>
                <a:spcPct val="150000"/>
              </a:lnSpc>
            </a:pPr>
            <a:r>
              <a:rPr lang="en-US" sz="3800" dirty="0" smtClean="0">
                <a:solidFill>
                  <a:srgbClr val="FF33CC"/>
                </a:solidFill>
              </a:rPr>
              <a:t>Classification </a:t>
            </a:r>
            <a:r>
              <a:rPr lang="en-US" sz="3800" dirty="0">
                <a:solidFill>
                  <a:srgbClr val="FF33CC"/>
                </a:solidFill>
              </a:rPr>
              <a:t>and Regression Tree (CART)</a:t>
            </a:r>
          </a:p>
          <a:p>
            <a:pPr lvl="2">
              <a:lnSpc>
                <a:spcPct val="150000"/>
              </a:lnSpc>
            </a:pPr>
            <a:r>
              <a:rPr lang="en-US" sz="3800" dirty="0">
                <a:solidFill>
                  <a:srgbClr val="FF33CC"/>
                </a:solidFill>
              </a:rPr>
              <a:t>Iterative </a:t>
            </a:r>
            <a:r>
              <a:rPr lang="en-US" sz="3800" dirty="0" err="1">
                <a:solidFill>
                  <a:srgbClr val="FF33CC"/>
                </a:solidFill>
              </a:rPr>
              <a:t>Dichotomiser</a:t>
            </a:r>
            <a:r>
              <a:rPr lang="en-US" sz="3800" dirty="0">
                <a:solidFill>
                  <a:srgbClr val="FF33CC"/>
                </a:solidFill>
              </a:rPr>
              <a:t> 3 (ID3)</a:t>
            </a:r>
          </a:p>
          <a:p>
            <a:pPr lvl="2">
              <a:lnSpc>
                <a:spcPct val="150000"/>
              </a:lnSpc>
            </a:pPr>
            <a:r>
              <a:rPr lang="en-US" sz="3800" dirty="0">
                <a:solidFill>
                  <a:srgbClr val="FF33CC"/>
                </a:solidFill>
              </a:rPr>
              <a:t>C4.5 and C5.0 (different versions of a powerful approach)</a:t>
            </a:r>
          </a:p>
          <a:p>
            <a:pPr lvl="2">
              <a:lnSpc>
                <a:spcPct val="150000"/>
              </a:lnSpc>
            </a:pPr>
            <a:r>
              <a:rPr lang="en-US" sz="3800" dirty="0">
                <a:solidFill>
                  <a:srgbClr val="FF33CC"/>
                </a:solidFill>
              </a:rPr>
              <a:t>Chi-squared Automatic Interaction Detection (CHAID)</a:t>
            </a:r>
          </a:p>
          <a:p>
            <a:pPr lvl="2">
              <a:lnSpc>
                <a:spcPct val="150000"/>
              </a:lnSpc>
            </a:pPr>
            <a:r>
              <a:rPr lang="en-US" sz="3800" dirty="0">
                <a:solidFill>
                  <a:srgbClr val="FF33CC"/>
                </a:solidFill>
              </a:rPr>
              <a:t>Decision Stump</a:t>
            </a:r>
          </a:p>
          <a:p>
            <a:pPr lvl="2">
              <a:lnSpc>
                <a:spcPct val="150000"/>
              </a:lnSpc>
            </a:pPr>
            <a:r>
              <a:rPr lang="en-US" sz="3800" dirty="0">
                <a:solidFill>
                  <a:srgbClr val="FF33CC"/>
                </a:solidFill>
              </a:rPr>
              <a:t>M5</a:t>
            </a:r>
          </a:p>
          <a:p>
            <a:pPr lvl="2">
              <a:lnSpc>
                <a:spcPct val="150000"/>
              </a:lnSpc>
            </a:pPr>
            <a:r>
              <a:rPr lang="en-US" sz="3800" dirty="0" smtClean="0">
                <a:solidFill>
                  <a:srgbClr val="FF33CC"/>
                </a:solidFill>
              </a:rPr>
              <a:t>Conditional </a:t>
            </a:r>
            <a:r>
              <a:rPr lang="en-US" sz="3800" dirty="0">
                <a:solidFill>
                  <a:srgbClr val="FF33CC"/>
                </a:solidFill>
              </a:rPr>
              <a:t>Decision </a:t>
            </a:r>
            <a:r>
              <a:rPr lang="en-US" sz="3800" dirty="0" smtClean="0">
                <a:solidFill>
                  <a:srgbClr val="FF33CC"/>
                </a:solidFill>
              </a:rPr>
              <a:t>Trees</a:t>
            </a:r>
            <a:endParaRPr lang="en-US" sz="3800" dirty="0">
              <a:solidFill>
                <a:srgbClr val="FF33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2469" y="228605"/>
            <a:ext cx="14706126" cy="15486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6600FF"/>
                </a:solidFill>
              </a:rPr>
              <a:t>Machine Learning Algorithms Grouped By </a:t>
            </a:r>
            <a:r>
              <a:rPr lang="en-US" sz="4400" b="1" dirty="0" smtClean="0">
                <a:solidFill>
                  <a:srgbClr val="6600FF"/>
                </a:solidFill>
              </a:rPr>
              <a:t>Similarity</a:t>
            </a:r>
            <a:endParaRPr lang="en-US" sz="4400" dirty="0">
              <a:solidFill>
                <a:srgbClr val="66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951" y="2234406"/>
            <a:ext cx="4600518" cy="254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375" y="6501606"/>
            <a:ext cx="7295694" cy="404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5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69" y="1853406"/>
            <a:ext cx="15163800" cy="8382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Bayesian </a:t>
            </a:r>
            <a:r>
              <a:rPr lang="en-US" sz="4000" b="1" dirty="0" smtClean="0"/>
              <a:t>Algorithms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apply Bayes’ Theorem </a:t>
            </a:r>
            <a:r>
              <a:rPr lang="en-US" sz="4000" dirty="0" smtClean="0"/>
              <a:t>to solve problem</a:t>
            </a:r>
            <a:endParaRPr lang="en-US" sz="4000" b="1" dirty="0"/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Naive </a:t>
            </a:r>
            <a:r>
              <a:rPr lang="en-US" sz="4000" dirty="0" smtClean="0">
                <a:solidFill>
                  <a:srgbClr val="FF33CC"/>
                </a:solidFill>
              </a:rPr>
              <a:t>Bayes – </a:t>
            </a:r>
            <a:r>
              <a:rPr lang="en-US" sz="4000" dirty="0" smtClean="0">
                <a:solidFill>
                  <a:srgbClr val="210BA5"/>
                </a:solidFill>
              </a:rPr>
              <a:t>classifier</a:t>
            </a:r>
            <a:r>
              <a:rPr lang="en-US" sz="4000" dirty="0" smtClean="0">
                <a:solidFill>
                  <a:srgbClr val="FF33CC"/>
                </a:solidFill>
              </a:rPr>
              <a:t> </a:t>
            </a:r>
            <a:endParaRPr lang="en-US" sz="4000" dirty="0">
              <a:solidFill>
                <a:srgbClr val="FF33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Gaussian </a:t>
            </a:r>
            <a:r>
              <a:rPr lang="en-US" sz="4000" dirty="0">
                <a:solidFill>
                  <a:srgbClr val="FF33CC"/>
                </a:solidFill>
              </a:rPr>
              <a:t>Naive </a:t>
            </a:r>
            <a:r>
              <a:rPr lang="en-US" sz="4000" dirty="0" smtClean="0">
                <a:solidFill>
                  <a:srgbClr val="FF33CC"/>
                </a:solidFill>
              </a:rPr>
              <a:t>Bayes – </a:t>
            </a:r>
            <a:r>
              <a:rPr lang="en-US" sz="4000" dirty="0" smtClean="0">
                <a:solidFill>
                  <a:srgbClr val="210BA5"/>
                </a:solidFill>
              </a:rPr>
              <a:t>classification</a:t>
            </a:r>
            <a:r>
              <a:rPr lang="en-US" sz="4000" dirty="0" smtClean="0">
                <a:solidFill>
                  <a:srgbClr val="FF33CC"/>
                </a:solidFill>
              </a:rPr>
              <a:t> </a:t>
            </a:r>
            <a:endParaRPr lang="en-US" sz="4000" dirty="0">
              <a:solidFill>
                <a:srgbClr val="FF33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Multinomial </a:t>
            </a:r>
            <a:r>
              <a:rPr lang="en-US" sz="4000" dirty="0">
                <a:solidFill>
                  <a:srgbClr val="FF33CC"/>
                </a:solidFill>
              </a:rPr>
              <a:t>Naive </a:t>
            </a:r>
            <a:r>
              <a:rPr lang="en-US" sz="4000" dirty="0" smtClean="0">
                <a:solidFill>
                  <a:srgbClr val="FF33CC"/>
                </a:solidFill>
              </a:rPr>
              <a:t>Bayes </a:t>
            </a:r>
            <a:r>
              <a:rPr lang="en-US" sz="4000" dirty="0">
                <a:solidFill>
                  <a:srgbClr val="FF33CC"/>
                </a:solidFill>
              </a:rPr>
              <a:t>- </a:t>
            </a:r>
            <a:r>
              <a:rPr lang="en-US" sz="4000" dirty="0" smtClean="0">
                <a:solidFill>
                  <a:srgbClr val="210BA5"/>
                </a:solidFill>
              </a:rPr>
              <a:t>classification</a:t>
            </a:r>
            <a:endParaRPr lang="en-US" sz="4000" dirty="0">
              <a:solidFill>
                <a:srgbClr val="210BA5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Averaged </a:t>
            </a:r>
            <a:r>
              <a:rPr lang="en-US" sz="4000" dirty="0">
                <a:solidFill>
                  <a:srgbClr val="FF33CC"/>
                </a:solidFill>
              </a:rPr>
              <a:t>One-Dependence Estimators (AODE</a:t>
            </a:r>
            <a:r>
              <a:rPr lang="en-US" sz="4000" dirty="0">
                <a:solidFill>
                  <a:srgbClr val="FF33CC"/>
                </a:solidFill>
              </a:rPr>
              <a:t>) - </a:t>
            </a:r>
            <a:r>
              <a:rPr lang="en-US" sz="4000" dirty="0" smtClean="0">
                <a:solidFill>
                  <a:srgbClr val="210BA5"/>
                </a:solidFill>
              </a:rPr>
              <a:t>classification</a:t>
            </a:r>
            <a:endParaRPr lang="en-US" sz="4000" dirty="0">
              <a:solidFill>
                <a:srgbClr val="210BA5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Bayesian </a:t>
            </a:r>
            <a:r>
              <a:rPr lang="en-US" sz="4000" dirty="0">
                <a:solidFill>
                  <a:srgbClr val="FF33CC"/>
                </a:solidFill>
              </a:rPr>
              <a:t>Belief Network (BBN</a:t>
            </a:r>
            <a:r>
              <a:rPr lang="en-US" sz="4000" dirty="0" smtClean="0">
                <a:solidFill>
                  <a:srgbClr val="FF33CC"/>
                </a:solidFill>
              </a:rPr>
              <a:t>): </a:t>
            </a:r>
            <a:r>
              <a:rPr lang="en-US" sz="4000" dirty="0">
                <a:solidFill>
                  <a:srgbClr val="6600FF"/>
                </a:solidFill>
              </a:rPr>
              <a:t>probabilistic graphical model that represents a set of variables and their conditional dependencies via a directed acyclic </a:t>
            </a:r>
            <a:r>
              <a:rPr lang="en-US" sz="4000" dirty="0" smtClean="0">
                <a:solidFill>
                  <a:srgbClr val="6600FF"/>
                </a:solidFill>
              </a:rPr>
              <a:t>graph</a:t>
            </a:r>
            <a:endParaRPr lang="en-US" sz="4000" dirty="0">
              <a:solidFill>
                <a:srgbClr val="6600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069" y="228605"/>
            <a:ext cx="14706126" cy="15486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6600FF"/>
                </a:solidFill>
              </a:rPr>
              <a:t>Machine Learning Algorithms Grouped By </a:t>
            </a:r>
            <a:r>
              <a:rPr lang="en-US" sz="4400" b="1" dirty="0" smtClean="0">
                <a:solidFill>
                  <a:srgbClr val="6600FF"/>
                </a:solidFill>
              </a:rPr>
              <a:t>Similarity</a:t>
            </a:r>
            <a:endParaRPr lang="en-US" sz="4400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669" y="2005806"/>
            <a:ext cx="14706126" cy="76763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800" b="1" dirty="0"/>
              <a:t>Clustering Algorithms</a:t>
            </a:r>
          </a:p>
          <a:p>
            <a:pPr algn="just">
              <a:lnSpc>
                <a:spcPct val="150000"/>
              </a:lnSpc>
            </a:pPr>
            <a:r>
              <a:rPr lang="en-US" sz="4400" dirty="0"/>
              <a:t>modeling approaches such as centroid-based and </a:t>
            </a:r>
            <a:r>
              <a:rPr lang="en-US" sz="4400" dirty="0" smtClean="0"/>
              <a:t>hierarchal</a:t>
            </a:r>
          </a:p>
          <a:p>
            <a:pPr lvl="1" algn="just">
              <a:lnSpc>
                <a:spcPct val="150000"/>
              </a:lnSpc>
            </a:pPr>
            <a:r>
              <a:rPr lang="en-US" sz="4400" dirty="0" smtClean="0">
                <a:solidFill>
                  <a:srgbClr val="FF33CC"/>
                </a:solidFill>
              </a:rPr>
              <a:t> k-Medians</a:t>
            </a:r>
            <a:endParaRPr lang="en-US" sz="4400" dirty="0">
              <a:solidFill>
                <a:srgbClr val="FF33CC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4400" dirty="0" smtClean="0">
                <a:solidFill>
                  <a:srgbClr val="FF33CC"/>
                </a:solidFill>
              </a:rPr>
              <a:t> Expectation </a:t>
            </a:r>
            <a:r>
              <a:rPr lang="en-US" sz="4400" dirty="0" err="1">
                <a:solidFill>
                  <a:srgbClr val="FF33CC"/>
                </a:solidFill>
              </a:rPr>
              <a:t>Maximisation</a:t>
            </a:r>
            <a:r>
              <a:rPr lang="en-US" sz="4400" dirty="0">
                <a:solidFill>
                  <a:srgbClr val="FF33CC"/>
                </a:solidFill>
              </a:rPr>
              <a:t> (EM)</a:t>
            </a:r>
          </a:p>
          <a:p>
            <a:pPr lvl="1" algn="just">
              <a:lnSpc>
                <a:spcPct val="150000"/>
              </a:lnSpc>
            </a:pPr>
            <a:r>
              <a:rPr lang="en-US" sz="4400" dirty="0" smtClean="0">
                <a:solidFill>
                  <a:srgbClr val="FF33CC"/>
                </a:solidFill>
              </a:rPr>
              <a:t> Hierarchical Clustering</a:t>
            </a:r>
            <a:endParaRPr lang="en-US" sz="4400" dirty="0">
              <a:solidFill>
                <a:srgbClr val="FF33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2469" y="228605"/>
            <a:ext cx="14706126" cy="15486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6600FF"/>
                </a:solidFill>
              </a:rPr>
              <a:t>Machine Learning Algorithms Grouped By </a:t>
            </a:r>
            <a:r>
              <a:rPr lang="en-US" sz="4400" b="1" dirty="0" smtClean="0">
                <a:solidFill>
                  <a:srgbClr val="6600FF"/>
                </a:solidFill>
              </a:rPr>
              <a:t>Similarity</a:t>
            </a:r>
            <a:endParaRPr lang="en-US" sz="4400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08" y="1777206"/>
            <a:ext cx="14706126" cy="76763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FF33CC"/>
                </a:solidFill>
              </a:rPr>
              <a:t>Association Rule Learning Algorithms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learning methods extract </a:t>
            </a:r>
            <a:r>
              <a:rPr lang="en-US" sz="4800" dirty="0" smtClean="0"/>
              <a:t>rules</a:t>
            </a:r>
          </a:p>
          <a:p>
            <a:pPr lvl="1">
              <a:lnSpc>
                <a:spcPct val="150000"/>
              </a:lnSpc>
            </a:pP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Apriori</a:t>
            </a:r>
            <a:r>
              <a:rPr lang="en-US" sz="4400" dirty="0" smtClean="0">
                <a:solidFill>
                  <a:srgbClr val="FF33CC"/>
                </a:solidFill>
              </a:rPr>
              <a:t> </a:t>
            </a:r>
            <a:r>
              <a:rPr lang="en-US" sz="4400" dirty="0">
                <a:solidFill>
                  <a:srgbClr val="FF33CC"/>
                </a:solidFill>
              </a:rPr>
              <a:t>algorithm</a:t>
            </a:r>
          </a:p>
          <a:p>
            <a:pPr lvl="1">
              <a:lnSpc>
                <a:spcPct val="150000"/>
              </a:lnSpc>
            </a:pPr>
            <a:r>
              <a:rPr lang="en-US" sz="4400" dirty="0" smtClean="0">
                <a:solidFill>
                  <a:srgbClr val="FF33CC"/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Eclat</a:t>
            </a:r>
            <a:r>
              <a:rPr lang="en-US" sz="4400" dirty="0" smtClean="0">
                <a:solidFill>
                  <a:srgbClr val="FF33CC"/>
                </a:solidFill>
              </a:rPr>
              <a:t> algorithm</a:t>
            </a:r>
            <a:endParaRPr lang="en-US" sz="4400" dirty="0">
              <a:solidFill>
                <a:srgbClr val="FF33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2469" y="228605"/>
            <a:ext cx="14706126" cy="15486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6600FF"/>
                </a:solidFill>
              </a:rPr>
              <a:t>Machine Learning Algorithms Grouped By </a:t>
            </a:r>
            <a:r>
              <a:rPr lang="en-US" sz="4400" b="1" dirty="0" smtClean="0">
                <a:solidFill>
                  <a:srgbClr val="6600FF"/>
                </a:solidFill>
              </a:rPr>
              <a:t>Similarity</a:t>
            </a:r>
            <a:endParaRPr lang="en-US" sz="4400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869" y="1853406"/>
            <a:ext cx="14706126" cy="76763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/>
              <a:t>Artificial Neural Network Algorithms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inspired by the structure of biological neural networks</a:t>
            </a:r>
            <a:r>
              <a:rPr lang="en-US" sz="4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Perceptron</a:t>
            </a: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Back-Propagation</a:t>
            </a:r>
            <a:endParaRPr lang="en-US" sz="4000" dirty="0">
              <a:solidFill>
                <a:srgbClr val="FF33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Hopfield </a:t>
            </a:r>
            <a:r>
              <a:rPr lang="en-US" sz="4000" dirty="0">
                <a:solidFill>
                  <a:srgbClr val="FF33CC"/>
                </a:solidFill>
              </a:rPr>
              <a:t>Network</a:t>
            </a: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Radial </a:t>
            </a:r>
            <a:r>
              <a:rPr lang="en-US" sz="4000" dirty="0">
                <a:solidFill>
                  <a:srgbClr val="FF33CC"/>
                </a:solidFill>
              </a:rPr>
              <a:t>Basis Function </a:t>
            </a:r>
            <a:r>
              <a:rPr lang="en-US" sz="4000" dirty="0" smtClean="0">
                <a:solidFill>
                  <a:srgbClr val="FF33CC"/>
                </a:solidFill>
              </a:rPr>
              <a:t>Network</a:t>
            </a:r>
            <a:endParaRPr lang="en-US" sz="4000" dirty="0">
              <a:solidFill>
                <a:srgbClr val="FF33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2469" y="228605"/>
            <a:ext cx="14706126" cy="15486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6600FF"/>
                </a:solidFill>
              </a:rPr>
              <a:t>Machine Learning Algorithms Grouped By </a:t>
            </a:r>
            <a:r>
              <a:rPr lang="en-US" sz="4400" b="1" dirty="0" smtClean="0">
                <a:solidFill>
                  <a:srgbClr val="6600FF"/>
                </a:solidFill>
              </a:rPr>
              <a:t>Similarity</a:t>
            </a:r>
            <a:endParaRPr lang="en-US" sz="4400" dirty="0">
              <a:solidFill>
                <a:srgbClr val="66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69" y="4139406"/>
            <a:ext cx="3810000" cy="640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69" y="8172352"/>
            <a:ext cx="4648200" cy="244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5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869" y="1797078"/>
            <a:ext cx="14706126" cy="76763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solidFill>
                  <a:srgbClr val="210BA5"/>
                </a:solidFill>
              </a:rPr>
              <a:t>Deep </a:t>
            </a:r>
            <a:r>
              <a:rPr lang="en-US" sz="4400" b="1" dirty="0">
                <a:solidFill>
                  <a:srgbClr val="210BA5"/>
                </a:solidFill>
              </a:rPr>
              <a:t>Learning Algorithms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building much larger and more complex neural networks</a:t>
            </a:r>
            <a:r>
              <a:rPr lang="en-US" sz="4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</a:t>
            </a:r>
            <a:r>
              <a:rPr lang="en-US" sz="4000" b="1" dirty="0" smtClean="0">
                <a:solidFill>
                  <a:srgbClr val="FF33CC"/>
                </a:solidFill>
              </a:rPr>
              <a:t>Deep </a:t>
            </a:r>
            <a:r>
              <a:rPr lang="en-US" sz="4000" b="1" dirty="0">
                <a:solidFill>
                  <a:srgbClr val="FF33CC"/>
                </a:solidFill>
              </a:rPr>
              <a:t>Boltzmann Machine (DBM)</a:t>
            </a:r>
          </a:p>
          <a:p>
            <a:pPr lvl="1">
              <a:lnSpc>
                <a:spcPct val="15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 Deep </a:t>
            </a:r>
            <a:r>
              <a:rPr lang="en-US" sz="4000" b="1" dirty="0">
                <a:solidFill>
                  <a:srgbClr val="FF33CC"/>
                </a:solidFill>
              </a:rPr>
              <a:t>Belief Networks (DBN)</a:t>
            </a:r>
          </a:p>
          <a:p>
            <a:pPr lvl="1">
              <a:lnSpc>
                <a:spcPct val="15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Convolutional </a:t>
            </a:r>
            <a:r>
              <a:rPr lang="en-US" sz="4000" b="1" dirty="0">
                <a:solidFill>
                  <a:srgbClr val="0070C0"/>
                </a:solidFill>
              </a:rPr>
              <a:t>Neural Network (CNN</a:t>
            </a:r>
            <a:r>
              <a:rPr lang="en-US" sz="4000" b="1" dirty="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IN" sz="4000" b="1" dirty="0" smtClean="0">
                <a:solidFill>
                  <a:srgbClr val="FF33CC"/>
                </a:solidFill>
              </a:rPr>
              <a:t> </a:t>
            </a:r>
            <a:r>
              <a:rPr lang="en-IN" sz="4000" b="1" dirty="0" smtClean="0">
                <a:solidFill>
                  <a:srgbClr val="0070C0"/>
                </a:solidFill>
              </a:rPr>
              <a:t>Recurrent</a:t>
            </a:r>
            <a:r>
              <a:rPr lang="en-IN" sz="4000" b="1" dirty="0">
                <a:solidFill>
                  <a:srgbClr val="0070C0"/>
                </a:solidFill>
              </a:rPr>
              <a:t> Neural Networks (RNNs</a:t>
            </a:r>
            <a:r>
              <a:rPr lang="en-IN" sz="4000" b="1" dirty="0" smtClean="0">
                <a:solidFill>
                  <a:srgbClr val="0070C0"/>
                </a:solidFill>
              </a:rPr>
              <a:t>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2469" y="228605"/>
            <a:ext cx="14706126" cy="15486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6600FF"/>
                </a:solidFill>
              </a:rPr>
              <a:t>Machine Learning Algorithms Grouped By </a:t>
            </a:r>
            <a:r>
              <a:rPr lang="en-US" sz="4400" b="1" dirty="0" smtClean="0">
                <a:solidFill>
                  <a:srgbClr val="6600FF"/>
                </a:solidFill>
              </a:rPr>
              <a:t>Similarity</a:t>
            </a:r>
            <a:endParaRPr lang="en-US" sz="4400" dirty="0">
              <a:solidFill>
                <a:srgbClr val="66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069" y="4520406"/>
            <a:ext cx="579279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5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669" y="1396206"/>
            <a:ext cx="14706126" cy="899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rgbClr val="FF0000"/>
                </a:solidFill>
              </a:rPr>
              <a:t>Dimensionality </a:t>
            </a:r>
            <a:r>
              <a:rPr lang="en-US" sz="3000" b="1" dirty="0">
                <a:solidFill>
                  <a:srgbClr val="FF0000"/>
                </a:solidFill>
              </a:rPr>
              <a:t>Reduction Algorithms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Principal </a:t>
            </a:r>
            <a:r>
              <a:rPr lang="en-US" sz="3000" dirty="0"/>
              <a:t>Component Analysis (PCA)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33CC"/>
                </a:solidFill>
              </a:rPr>
              <a:t>Principal Component Regression (PCR)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33CC"/>
                </a:solidFill>
              </a:rPr>
              <a:t>Partial Least Squares Regression (PLSR)</a:t>
            </a:r>
          </a:p>
          <a:p>
            <a:pPr lvl="1">
              <a:lnSpc>
                <a:spcPct val="150000"/>
              </a:lnSpc>
            </a:pPr>
            <a:r>
              <a:rPr lang="en-US" sz="3000" dirty="0" err="1">
                <a:solidFill>
                  <a:srgbClr val="FF33CC"/>
                </a:solidFill>
              </a:rPr>
              <a:t>Sammon</a:t>
            </a:r>
            <a:r>
              <a:rPr lang="en-US" sz="3000" dirty="0">
                <a:solidFill>
                  <a:srgbClr val="FF33CC"/>
                </a:solidFill>
              </a:rPr>
              <a:t> Mapping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33CC"/>
                </a:solidFill>
              </a:rPr>
              <a:t>Multidimensional Scaling (MDS)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33CC"/>
                </a:solidFill>
              </a:rPr>
              <a:t>Projection </a:t>
            </a:r>
            <a:r>
              <a:rPr lang="en-US" sz="3000" dirty="0" smtClean="0">
                <a:solidFill>
                  <a:srgbClr val="FF33CC"/>
                </a:solidFill>
              </a:rPr>
              <a:t>Pursuit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0070C0"/>
                </a:solidFill>
              </a:rPr>
              <a:t>Linear Discriminant Analysis (LDA)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33CC"/>
                </a:solidFill>
              </a:rPr>
              <a:t>Mixture Discriminant Analysis (MDA)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33CC"/>
                </a:solidFill>
              </a:rPr>
              <a:t>Quadratic Discriminant Analysis (QDA)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33CC"/>
                </a:solidFill>
              </a:rPr>
              <a:t>Flexible Discriminant Analysis (FDA</a:t>
            </a:r>
            <a:r>
              <a:rPr lang="en-US" sz="3000" dirty="0" smtClean="0">
                <a:solidFill>
                  <a:srgbClr val="FF33CC"/>
                </a:solidFill>
              </a:rPr>
              <a:t>)</a:t>
            </a:r>
            <a:endParaRPr lang="en-US" sz="3000" dirty="0">
              <a:solidFill>
                <a:srgbClr val="FF33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5269" y="177006"/>
            <a:ext cx="14706126" cy="12954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6600FF"/>
                </a:solidFill>
              </a:rPr>
              <a:t>Machine Learning Algorithms Grouped By </a:t>
            </a:r>
            <a:r>
              <a:rPr lang="en-US" sz="4400" b="1" dirty="0" smtClean="0">
                <a:solidFill>
                  <a:srgbClr val="6600FF"/>
                </a:solidFill>
              </a:rPr>
              <a:t>Similarity</a:t>
            </a:r>
            <a:endParaRPr lang="en-US" sz="4400" dirty="0">
              <a:solidFill>
                <a:srgbClr val="6600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33" y="1777206"/>
            <a:ext cx="587371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01" y="6580354"/>
            <a:ext cx="639535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8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69" y="1548606"/>
            <a:ext cx="15087126" cy="8915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4400" b="1" dirty="0" smtClean="0"/>
              <a:t>Ensemble Algorithms: </a:t>
            </a:r>
            <a:r>
              <a:rPr lang="en-US" sz="4400" dirty="0">
                <a:solidFill>
                  <a:srgbClr val="210BA5"/>
                </a:solidFill>
              </a:rPr>
              <a:t>ensemble methods use multiple learning algorithms to obtain better predictive performance than could be obtained from any of the constituent learning algorithms </a:t>
            </a:r>
            <a:r>
              <a:rPr lang="en-US" sz="4400" dirty="0" smtClean="0">
                <a:solidFill>
                  <a:srgbClr val="210BA5"/>
                </a:solidFill>
              </a:rPr>
              <a:t>alone</a:t>
            </a:r>
            <a:endParaRPr lang="en-US" sz="4400" dirty="0" smtClean="0">
              <a:solidFill>
                <a:srgbClr val="210BA5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Boosting</a:t>
            </a:r>
            <a:endParaRPr lang="en-US" sz="4000" b="1" dirty="0">
              <a:solidFill>
                <a:srgbClr val="0070C0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 Bootstrapped </a:t>
            </a:r>
            <a:r>
              <a:rPr lang="en-US" sz="4000" b="1" dirty="0">
                <a:solidFill>
                  <a:srgbClr val="FF33CC"/>
                </a:solidFill>
              </a:rPr>
              <a:t>Aggregation (Bagging)</a:t>
            </a:r>
          </a:p>
          <a:p>
            <a:pPr lvl="1">
              <a:lnSpc>
                <a:spcPct val="16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 </a:t>
            </a:r>
            <a:r>
              <a:rPr lang="en-US" sz="4000" b="1" dirty="0" err="1" smtClean="0">
                <a:solidFill>
                  <a:srgbClr val="FF33CC"/>
                </a:solidFill>
              </a:rPr>
              <a:t>AdaBoost</a:t>
            </a:r>
            <a:endParaRPr lang="en-US" sz="4000" b="1" dirty="0">
              <a:solidFill>
                <a:srgbClr val="FF33CC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 Stacked </a:t>
            </a:r>
            <a:r>
              <a:rPr lang="en-US" sz="4000" b="1" dirty="0">
                <a:solidFill>
                  <a:srgbClr val="FF33CC"/>
                </a:solidFill>
              </a:rPr>
              <a:t>Generalization (blending)</a:t>
            </a:r>
          </a:p>
          <a:p>
            <a:pPr lvl="1">
              <a:lnSpc>
                <a:spcPct val="16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 Gradient </a:t>
            </a:r>
            <a:r>
              <a:rPr lang="en-US" sz="4000" b="1" dirty="0">
                <a:solidFill>
                  <a:srgbClr val="FF33CC"/>
                </a:solidFill>
              </a:rPr>
              <a:t>Boosting Machines (GBM)</a:t>
            </a:r>
          </a:p>
          <a:p>
            <a:pPr lvl="1">
              <a:lnSpc>
                <a:spcPct val="16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 Gradient </a:t>
            </a:r>
            <a:r>
              <a:rPr lang="en-US" sz="4000" b="1" dirty="0">
                <a:solidFill>
                  <a:srgbClr val="FF33CC"/>
                </a:solidFill>
              </a:rPr>
              <a:t>Boosted Regression Trees (GBRT)</a:t>
            </a:r>
          </a:p>
          <a:p>
            <a:pPr lvl="1">
              <a:lnSpc>
                <a:spcPct val="16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Random Forest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869" y="152405"/>
            <a:ext cx="14706126" cy="11676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6600FF"/>
                </a:solidFill>
              </a:rPr>
              <a:t>Machine Learning Algorithms Grouped By </a:t>
            </a:r>
            <a:r>
              <a:rPr lang="en-US" sz="4400" b="1" dirty="0" smtClean="0">
                <a:solidFill>
                  <a:srgbClr val="6600FF"/>
                </a:solidFill>
              </a:rPr>
              <a:t>Similarity</a:t>
            </a:r>
            <a:endParaRPr lang="en-US" sz="4400" dirty="0">
              <a:solidFill>
                <a:srgbClr val="6600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269" y="4139406"/>
            <a:ext cx="730595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5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69" y="152405"/>
            <a:ext cx="14706126" cy="1624801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C00000"/>
                </a:solidFill>
              </a:rPr>
              <a:t>Summary…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69" y="1472407"/>
            <a:ext cx="15621000" cy="4191000"/>
          </a:xfrm>
        </p:spPr>
        <p:txBody>
          <a:bodyPr>
            <a:normAutofit/>
          </a:bodyPr>
          <a:lstStyle/>
          <a:p>
            <a:pPr marL="285750" lvl="1" indent="0" algn="just">
              <a:lnSpc>
                <a:spcPct val="150000"/>
              </a:lnSpc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In this session we have </a:t>
            </a:r>
            <a:r>
              <a:rPr lang="en-US" sz="4800" b="1" dirty="0" smtClean="0">
                <a:solidFill>
                  <a:srgbClr val="0070C0"/>
                </a:solidFill>
              </a:rPr>
              <a:t>discussed the </a:t>
            </a:r>
            <a:endParaRPr lang="en-US" sz="4800" b="1" dirty="0" smtClean="0">
              <a:solidFill>
                <a:srgbClr val="0070C0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en-US" sz="4000" b="1" dirty="0" smtClean="0">
                <a:solidFill>
                  <a:srgbClr val="FF33CC"/>
                </a:solidFill>
              </a:rPr>
              <a:t>Machine </a:t>
            </a:r>
            <a:r>
              <a:rPr lang="en-US" sz="4000" b="1" dirty="0">
                <a:solidFill>
                  <a:srgbClr val="FF33CC"/>
                </a:solidFill>
              </a:rPr>
              <a:t>Learning Algorithms </a:t>
            </a:r>
            <a:r>
              <a:rPr lang="en-US" sz="4000" b="1" dirty="0" smtClean="0">
                <a:solidFill>
                  <a:srgbClr val="FF33CC"/>
                </a:solidFill>
              </a:rPr>
              <a:t>based on Learning</a:t>
            </a:r>
            <a:r>
              <a:rPr lang="en-US" sz="4000" b="1" dirty="0">
                <a:solidFill>
                  <a:srgbClr val="FF33CC"/>
                </a:solidFill>
              </a:rPr>
              <a:t> Style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b="1" dirty="0">
                <a:solidFill>
                  <a:srgbClr val="FF33CC"/>
                </a:solidFill>
              </a:rPr>
              <a:t>Machine Learning Algorithms </a:t>
            </a:r>
            <a:r>
              <a:rPr lang="en-US" sz="4000" b="1" dirty="0" smtClean="0">
                <a:solidFill>
                  <a:srgbClr val="FF33CC"/>
                </a:solidFill>
              </a:rPr>
              <a:t>based on Similarity</a:t>
            </a:r>
            <a:endParaRPr lang="en-US" sz="4000" b="1" dirty="0">
              <a:solidFill>
                <a:srgbClr val="FF33CC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75069" y="7790603"/>
            <a:ext cx="5884069" cy="162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IN" sz="4800" b="1" dirty="0" smtClean="0">
                <a:solidFill>
                  <a:srgbClr val="C00000"/>
                </a:solidFill>
              </a:rPr>
              <a:t>Thank You…</a:t>
            </a:r>
            <a:endParaRPr lang="en-IN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269" y="939006"/>
            <a:ext cx="14325600" cy="2895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Course objective-1: Describe Various Machine Learning Approaches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469" y="4063206"/>
            <a:ext cx="14097000" cy="5257800"/>
          </a:xfrm>
        </p:spPr>
        <p:txBody>
          <a:bodyPr>
            <a:noAutofit/>
          </a:bodyPr>
          <a:lstStyle/>
          <a:p>
            <a:pPr algn="l"/>
            <a:r>
              <a:rPr lang="en-US" sz="3800" b="1" dirty="0" smtClean="0">
                <a:solidFill>
                  <a:srgbClr val="7030A0"/>
                </a:solidFill>
              </a:rPr>
              <a:t>Topics: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800" b="1" dirty="0">
                <a:solidFill>
                  <a:srgbClr val="FF33CC"/>
                </a:solidFill>
              </a:rPr>
              <a:t>Machine Learning Algorithms Grouped by Learning Style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800" b="1" dirty="0">
                <a:solidFill>
                  <a:srgbClr val="FF33CC"/>
                </a:solidFill>
              </a:rPr>
              <a:t>Machine Learning Algorithms Grouped By Similarity</a:t>
            </a:r>
          </a:p>
          <a:p>
            <a:endParaRPr lang="en-US" sz="3800" b="1" dirty="0" smtClean="0">
              <a:solidFill>
                <a:srgbClr val="7030A0"/>
              </a:solidFill>
            </a:endParaRPr>
          </a:p>
          <a:p>
            <a:pPr algn="l"/>
            <a:r>
              <a:rPr lang="en-US" sz="3800" b="1" dirty="0" smtClean="0">
                <a:solidFill>
                  <a:srgbClr val="7030A0"/>
                </a:solidFill>
              </a:rPr>
              <a:t>At the end of this session, students will be able to know the various ML algorithms based on learning style and </a:t>
            </a:r>
            <a:r>
              <a:rPr lang="en-US" sz="3800" b="1" dirty="0" smtClean="0">
                <a:solidFill>
                  <a:srgbClr val="7030A0"/>
                </a:solidFill>
              </a:rPr>
              <a:t>the similarity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smtClean="0">
                <a:solidFill>
                  <a:srgbClr val="7030A0"/>
                </a:solidFill>
              </a:rPr>
              <a:t>between them.</a:t>
            </a:r>
            <a:endParaRPr lang="en-US" sz="3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ml\M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9" y="253206"/>
            <a:ext cx="14988839" cy="103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1" y="654801"/>
            <a:ext cx="14061910" cy="94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1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9" y="329406"/>
            <a:ext cx="14706124" cy="149870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Machine Learning Algorithms Grouped by Learning </a:t>
            </a:r>
            <a:r>
              <a:rPr lang="en-US" sz="4400" b="1" dirty="0" smtClean="0">
                <a:solidFill>
                  <a:srgbClr val="C00000"/>
                </a:solidFill>
              </a:rPr>
              <a:t>Style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5" y="1853406"/>
            <a:ext cx="15315724" cy="8458200"/>
          </a:xfrm>
        </p:spPr>
        <p:txBody>
          <a:bodyPr>
            <a:normAutofit fontScale="92500" lnSpcReduction="10000"/>
          </a:bodyPr>
          <a:lstStyle/>
          <a:p>
            <a:r>
              <a:rPr lang="en-US" sz="4800" b="1" dirty="0">
                <a:solidFill>
                  <a:srgbClr val="FF33CC"/>
                </a:solidFill>
              </a:rPr>
              <a:t>Supervised Learning</a:t>
            </a:r>
          </a:p>
          <a:p>
            <a:pPr lvl="1"/>
            <a:r>
              <a:rPr lang="en-US" sz="3800" dirty="0" smtClean="0">
                <a:solidFill>
                  <a:srgbClr val="6600FF"/>
                </a:solidFill>
              </a:rPr>
              <a:t>Classification</a:t>
            </a:r>
          </a:p>
          <a:p>
            <a:pPr lvl="1"/>
            <a:r>
              <a:rPr lang="en-US" sz="3800" dirty="0" smtClean="0">
                <a:solidFill>
                  <a:srgbClr val="6600FF"/>
                </a:solidFill>
              </a:rPr>
              <a:t>Regression</a:t>
            </a:r>
          </a:p>
          <a:p>
            <a:pPr lvl="1"/>
            <a:r>
              <a:rPr lang="en-US" sz="3800" dirty="0" smtClean="0">
                <a:solidFill>
                  <a:srgbClr val="6600FF"/>
                </a:solidFill>
              </a:rPr>
              <a:t>Neural Network</a:t>
            </a:r>
          </a:p>
          <a:p>
            <a:r>
              <a:rPr lang="en-US" sz="4300" b="1" dirty="0">
                <a:solidFill>
                  <a:srgbClr val="FF33CC"/>
                </a:solidFill>
              </a:rPr>
              <a:t>Unsupervised Learning</a:t>
            </a:r>
          </a:p>
          <a:p>
            <a:pPr lvl="1" algn="just"/>
            <a:r>
              <a:rPr lang="en-US" sz="3800" dirty="0">
                <a:solidFill>
                  <a:srgbClr val="6600FF"/>
                </a:solidFill>
              </a:rPr>
              <a:t>clustering, dimensionality </a:t>
            </a:r>
            <a:r>
              <a:rPr lang="en-US" sz="3800" dirty="0" smtClean="0">
                <a:solidFill>
                  <a:srgbClr val="6600FF"/>
                </a:solidFill>
              </a:rPr>
              <a:t>reduction </a:t>
            </a:r>
            <a:r>
              <a:rPr lang="en-US" sz="4000" dirty="0" smtClean="0"/>
              <a:t>or</a:t>
            </a:r>
            <a:r>
              <a:rPr lang="en-US" sz="4000" dirty="0"/>
              <a:t> </a:t>
            </a:r>
            <a:r>
              <a:rPr lang="en-US" sz="4000" b="1" dirty="0"/>
              <a:t>dimension reduction</a:t>
            </a:r>
            <a:r>
              <a:rPr lang="en-US" sz="4000" dirty="0"/>
              <a:t>, is the transformation of data from a high-</a:t>
            </a:r>
            <a:r>
              <a:rPr lang="en-US" sz="4000" b="1" dirty="0"/>
              <a:t>dimensional</a:t>
            </a:r>
            <a:r>
              <a:rPr lang="en-US" sz="4000" dirty="0"/>
              <a:t> space into a low-</a:t>
            </a:r>
            <a:r>
              <a:rPr lang="en-US" sz="4000" b="1" dirty="0"/>
              <a:t>dimensional</a:t>
            </a:r>
            <a:r>
              <a:rPr lang="en-US" sz="4000" dirty="0"/>
              <a:t> space so that the low-</a:t>
            </a:r>
            <a:r>
              <a:rPr lang="en-US" sz="4000" b="1" dirty="0"/>
              <a:t>dimensional</a:t>
            </a:r>
            <a:r>
              <a:rPr lang="en-US" sz="4000" dirty="0"/>
              <a:t> representation retains some meaningful properties of the original data, ideally close to its intrinsic </a:t>
            </a:r>
            <a:r>
              <a:rPr lang="en-US" sz="4000" b="1" dirty="0"/>
              <a:t>dimension</a:t>
            </a:r>
            <a:r>
              <a:rPr lang="en-US" sz="4000" dirty="0" smtClean="0"/>
              <a:t>.</a:t>
            </a:r>
          </a:p>
          <a:p>
            <a:pPr lvl="1" algn="just"/>
            <a:r>
              <a:rPr lang="en-US" sz="3800" dirty="0" smtClean="0">
                <a:solidFill>
                  <a:srgbClr val="6600FF"/>
                </a:solidFill>
              </a:rPr>
              <a:t>association </a:t>
            </a:r>
            <a:r>
              <a:rPr lang="en-US" sz="3800" dirty="0">
                <a:solidFill>
                  <a:srgbClr val="6600FF"/>
                </a:solidFill>
              </a:rPr>
              <a:t>rule </a:t>
            </a:r>
            <a:r>
              <a:rPr lang="en-US" sz="3800" dirty="0" smtClean="0">
                <a:solidFill>
                  <a:srgbClr val="6600FF"/>
                </a:solidFill>
              </a:rPr>
              <a:t>learning: </a:t>
            </a:r>
            <a:r>
              <a:rPr lang="en-US" sz="4000" dirty="0" smtClean="0"/>
              <a:t>is </a:t>
            </a:r>
            <a:r>
              <a:rPr lang="en-US" sz="4000" dirty="0"/>
              <a:t>a </a:t>
            </a:r>
            <a:r>
              <a:rPr lang="en-US" sz="4000" b="1" dirty="0"/>
              <a:t>rule</a:t>
            </a:r>
            <a:r>
              <a:rPr lang="en-US" sz="4000" dirty="0"/>
              <a:t>-based machine </a:t>
            </a:r>
            <a:r>
              <a:rPr lang="en-US" sz="4000" b="1" dirty="0"/>
              <a:t>learning</a:t>
            </a:r>
            <a:r>
              <a:rPr lang="en-US" sz="4000" dirty="0"/>
              <a:t> method for discovering interesting relations between variables in large </a:t>
            </a:r>
            <a:r>
              <a:rPr lang="en-US" sz="4000" dirty="0" smtClean="0"/>
              <a:t>databases - </a:t>
            </a:r>
            <a:r>
              <a:rPr lang="en-US" sz="3800" dirty="0" err="1" smtClean="0">
                <a:solidFill>
                  <a:srgbClr val="6600FF"/>
                </a:solidFill>
              </a:rPr>
              <a:t>Apriori</a:t>
            </a:r>
            <a:r>
              <a:rPr lang="en-US" sz="3800" dirty="0" smtClean="0">
                <a:solidFill>
                  <a:srgbClr val="6600FF"/>
                </a:solidFill>
              </a:rPr>
              <a:t> algorithm</a:t>
            </a:r>
            <a:endParaRPr lang="en-US" sz="3800" dirty="0" smtClean="0">
              <a:solidFill>
                <a:srgbClr val="6600FF"/>
              </a:solidFill>
            </a:endParaRPr>
          </a:p>
          <a:p>
            <a:pPr lvl="1"/>
            <a:r>
              <a:rPr lang="en-US" sz="3800" dirty="0" smtClean="0">
                <a:solidFill>
                  <a:srgbClr val="6600FF"/>
                </a:solidFill>
              </a:rPr>
              <a:t>k-Means: Clustering method</a:t>
            </a:r>
            <a:endParaRPr lang="en-US" sz="3800" dirty="0" smtClean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9" y="329406"/>
            <a:ext cx="14706124" cy="149870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Machine Learning Algorithms Grouped by Learning </a:t>
            </a:r>
            <a:r>
              <a:rPr lang="en-US" sz="4400" b="1" dirty="0" smtClean="0">
                <a:solidFill>
                  <a:srgbClr val="C00000"/>
                </a:solidFill>
              </a:rPr>
              <a:t>Style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5" y="1853406"/>
            <a:ext cx="15315724" cy="7391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33CC"/>
                </a:solidFill>
              </a:rPr>
              <a:t>Reinforcement </a:t>
            </a:r>
            <a:r>
              <a:rPr lang="en-US" sz="4800" b="1" dirty="0">
                <a:solidFill>
                  <a:srgbClr val="FF33CC"/>
                </a:solidFill>
              </a:rPr>
              <a:t>learning</a:t>
            </a:r>
          </a:p>
          <a:p>
            <a:pPr lvl="1"/>
            <a:r>
              <a:rPr lang="en-US" sz="3800" dirty="0">
                <a:solidFill>
                  <a:srgbClr val="6600FF"/>
                </a:solidFill>
              </a:rPr>
              <a:t>Chess </a:t>
            </a:r>
            <a:r>
              <a:rPr lang="en-US" sz="3800" dirty="0" smtClean="0">
                <a:solidFill>
                  <a:srgbClr val="6600FF"/>
                </a:solidFill>
              </a:rPr>
              <a:t>game</a:t>
            </a:r>
          </a:p>
          <a:p>
            <a:pPr lvl="1" algn="just"/>
            <a:r>
              <a:rPr lang="en-US" sz="3800" dirty="0" smtClean="0">
                <a:solidFill>
                  <a:srgbClr val="6600FF"/>
                </a:solidFill>
              </a:rPr>
              <a:t>MDP (</a:t>
            </a:r>
            <a:r>
              <a:rPr lang="en-IN" sz="3800" b="1" dirty="0" smtClean="0"/>
              <a:t>Markov </a:t>
            </a:r>
            <a:r>
              <a:rPr lang="en-IN" sz="3800" b="1" dirty="0"/>
              <a:t>Decision </a:t>
            </a:r>
            <a:r>
              <a:rPr lang="en-IN" sz="3800" b="1" dirty="0" smtClean="0"/>
              <a:t>Processes): </a:t>
            </a:r>
          </a:p>
          <a:p>
            <a:pPr lvl="3" algn="just"/>
            <a:r>
              <a:rPr lang="en-US" sz="3800" dirty="0" smtClean="0"/>
              <a:t>straightforward </a:t>
            </a:r>
            <a:r>
              <a:rPr lang="en-US" sz="3800" dirty="0"/>
              <a:t>framing of the problem of </a:t>
            </a:r>
            <a:r>
              <a:rPr lang="en-US" sz="3800" dirty="0">
                <a:solidFill>
                  <a:srgbClr val="6600FF"/>
                </a:solidFill>
              </a:rPr>
              <a:t>learning from interaction to achieve a goal. </a:t>
            </a:r>
            <a:endParaRPr lang="en-US" sz="3800" dirty="0" smtClean="0">
              <a:solidFill>
                <a:srgbClr val="6600FF"/>
              </a:solidFill>
            </a:endParaRPr>
          </a:p>
          <a:p>
            <a:pPr lvl="3" algn="just"/>
            <a:r>
              <a:rPr lang="en-US" sz="3800" dirty="0" smtClean="0">
                <a:solidFill>
                  <a:srgbClr val="210BA5"/>
                </a:solidFill>
              </a:rPr>
              <a:t>The </a:t>
            </a:r>
            <a:r>
              <a:rPr lang="en-US" sz="3800" dirty="0">
                <a:solidFill>
                  <a:srgbClr val="210BA5"/>
                </a:solidFill>
              </a:rPr>
              <a:t>agent and the environment interact continually, the agent selecting actions and the environment responding to these actions and presenting new situations to the agent.</a:t>
            </a:r>
            <a:endParaRPr lang="en-US" sz="3800" dirty="0">
              <a:solidFill>
                <a:srgbClr val="210B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6600FF"/>
                </a:solidFill>
              </a:rPr>
              <a:t>Based on Learning style</a:t>
            </a:r>
            <a:endParaRPr lang="en-US" sz="4800" b="1" dirty="0">
              <a:solidFill>
                <a:srgbClr val="6600FF"/>
              </a:solidFill>
            </a:endParaRPr>
          </a:p>
        </p:txBody>
      </p:sp>
      <p:pic>
        <p:nvPicPr>
          <p:cNvPr id="2050" name="Picture 2" descr="C:\Users\user\Desktop\ml\LEARNI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704" y="1716875"/>
            <a:ext cx="15869165" cy="821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69" y="228605"/>
            <a:ext cx="14706126" cy="15486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6600FF"/>
                </a:solidFill>
              </a:rPr>
              <a:t>Machine Learning Algorithms Grouped By </a:t>
            </a:r>
            <a:r>
              <a:rPr lang="en-US" sz="4400" b="1" dirty="0" smtClean="0">
                <a:solidFill>
                  <a:srgbClr val="6600FF"/>
                </a:solidFill>
              </a:rPr>
              <a:t>Similarity</a:t>
            </a:r>
            <a:endParaRPr lang="en-US" sz="4400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669" y="1701006"/>
            <a:ext cx="14706126" cy="8763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similarity in terms of their </a:t>
            </a:r>
            <a:r>
              <a:rPr lang="en-US" sz="3800" dirty="0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modeling the relationship between variables</a:t>
            </a:r>
            <a:endParaRPr lang="en-US" sz="3800" dirty="0" smtClean="0"/>
          </a:p>
          <a:p>
            <a:pPr>
              <a:lnSpc>
                <a:spcPct val="150000"/>
              </a:lnSpc>
            </a:pPr>
            <a:r>
              <a:rPr lang="en-US" sz="3800" b="1" dirty="0"/>
              <a:t>Regression </a:t>
            </a:r>
            <a:r>
              <a:rPr lang="en-US" sz="3800" b="1" dirty="0" smtClean="0"/>
              <a:t>Algorithms: </a:t>
            </a:r>
            <a:r>
              <a:rPr lang="en-US" sz="4000" dirty="0" smtClean="0">
                <a:solidFill>
                  <a:srgbClr val="FF33CC"/>
                </a:solidFill>
              </a:rPr>
              <a:t>attempts </a:t>
            </a:r>
            <a:r>
              <a:rPr lang="en-US" sz="4000" dirty="0">
                <a:solidFill>
                  <a:srgbClr val="FF33CC"/>
                </a:solidFill>
              </a:rPr>
              <a:t>to model the relationship between two variables</a:t>
            </a:r>
            <a:endParaRPr lang="en-US" sz="3800" b="1" dirty="0">
              <a:solidFill>
                <a:srgbClr val="FF33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 </a:t>
            </a:r>
            <a:r>
              <a:rPr lang="en-US" sz="3800" dirty="0" smtClean="0">
                <a:solidFill>
                  <a:srgbClr val="C10722"/>
                </a:solidFill>
              </a:rPr>
              <a:t>Ordinary </a:t>
            </a:r>
            <a:r>
              <a:rPr lang="en-US" sz="3800" dirty="0">
                <a:solidFill>
                  <a:srgbClr val="C10722"/>
                </a:solidFill>
              </a:rPr>
              <a:t>Least Squares Regression (OLSR)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>
                <a:solidFill>
                  <a:srgbClr val="C10722"/>
                </a:solidFill>
              </a:rPr>
              <a:t> </a:t>
            </a:r>
            <a:r>
              <a:rPr lang="en-US" sz="3800" b="1" dirty="0" smtClean="0">
                <a:solidFill>
                  <a:srgbClr val="00B050"/>
                </a:solidFill>
              </a:rPr>
              <a:t>Linear </a:t>
            </a:r>
            <a:r>
              <a:rPr lang="en-US" sz="3800" b="1" dirty="0">
                <a:solidFill>
                  <a:srgbClr val="00B050"/>
                </a:solidFill>
              </a:rPr>
              <a:t>Regression</a:t>
            </a:r>
          </a:p>
          <a:p>
            <a:pPr lvl="1">
              <a:lnSpc>
                <a:spcPct val="150000"/>
              </a:lnSpc>
            </a:pPr>
            <a:r>
              <a:rPr lang="en-US" sz="3800" b="1" dirty="0" smtClean="0">
                <a:solidFill>
                  <a:srgbClr val="00B050"/>
                </a:solidFill>
              </a:rPr>
              <a:t> Logistic </a:t>
            </a:r>
            <a:r>
              <a:rPr lang="en-US" sz="3800" b="1" dirty="0">
                <a:solidFill>
                  <a:srgbClr val="00B050"/>
                </a:solidFill>
              </a:rPr>
              <a:t>Regression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>
                <a:solidFill>
                  <a:srgbClr val="C10722"/>
                </a:solidFill>
              </a:rPr>
              <a:t> Stepwise </a:t>
            </a:r>
            <a:r>
              <a:rPr lang="en-US" sz="3800" dirty="0">
                <a:solidFill>
                  <a:srgbClr val="C10722"/>
                </a:solidFill>
              </a:rPr>
              <a:t>Regression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>
                <a:solidFill>
                  <a:srgbClr val="C10722"/>
                </a:solidFill>
              </a:rPr>
              <a:t> Multivariate </a:t>
            </a:r>
            <a:r>
              <a:rPr lang="en-US" sz="3800" dirty="0">
                <a:solidFill>
                  <a:srgbClr val="C10722"/>
                </a:solidFill>
              </a:rPr>
              <a:t>Adaptive Regression Splines (MARS</a:t>
            </a:r>
            <a:r>
              <a:rPr lang="en-US" sz="3800" dirty="0" smtClean="0">
                <a:solidFill>
                  <a:srgbClr val="C10722"/>
                </a:solidFill>
              </a:rPr>
              <a:t>)</a:t>
            </a:r>
            <a:endParaRPr lang="en-US" sz="3800" dirty="0">
              <a:solidFill>
                <a:srgbClr val="C107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08" y="2463006"/>
            <a:ext cx="14706126" cy="6324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Instance-based </a:t>
            </a:r>
            <a:r>
              <a:rPr lang="en-US" sz="4000" b="1" dirty="0" smtClean="0"/>
              <a:t>Algorithms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6600FF"/>
                </a:solidFill>
              </a:rPr>
              <a:t>model is a decision problem with instances of training </a:t>
            </a:r>
            <a:r>
              <a:rPr lang="en-US" sz="4000" dirty="0" smtClean="0">
                <a:solidFill>
                  <a:srgbClr val="6600FF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k-Nearest </a:t>
            </a:r>
            <a:r>
              <a:rPr lang="en-US" sz="4000" dirty="0">
                <a:solidFill>
                  <a:srgbClr val="FF33CC"/>
                </a:solidFill>
              </a:rPr>
              <a:t>Neighbor (</a:t>
            </a:r>
            <a:r>
              <a:rPr lang="en-US" sz="4000" dirty="0" err="1">
                <a:solidFill>
                  <a:srgbClr val="FF33CC"/>
                </a:solidFill>
              </a:rPr>
              <a:t>kNN</a:t>
            </a:r>
            <a:r>
              <a:rPr lang="en-US" sz="4000" dirty="0" smtClean="0">
                <a:solidFill>
                  <a:srgbClr val="FF33CC"/>
                </a:solidFill>
              </a:rPr>
              <a:t>): </a:t>
            </a:r>
            <a:r>
              <a:rPr lang="en-IN" sz="4000" dirty="0">
                <a:solidFill>
                  <a:srgbClr val="210BA5"/>
                </a:solidFill>
              </a:rPr>
              <a:t>non-parametric classification method</a:t>
            </a:r>
            <a:endParaRPr lang="en-US" sz="4000" dirty="0">
              <a:solidFill>
                <a:srgbClr val="210BA5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Learning Vector Quantization (</a:t>
            </a:r>
            <a:r>
              <a:rPr lang="en-US" sz="4000" dirty="0">
                <a:solidFill>
                  <a:srgbClr val="FF33CC"/>
                </a:solidFill>
              </a:rPr>
              <a:t>LVQ</a:t>
            </a:r>
            <a:r>
              <a:rPr lang="en-US" sz="4000" dirty="0" smtClean="0">
                <a:solidFill>
                  <a:srgbClr val="FF33CC"/>
                </a:solidFill>
              </a:rPr>
              <a:t>): </a:t>
            </a:r>
            <a:r>
              <a:rPr lang="en-IN" sz="4000" dirty="0" smtClean="0">
                <a:solidFill>
                  <a:srgbClr val="210BA5"/>
                </a:solidFill>
              </a:rPr>
              <a:t>classification algorithm</a:t>
            </a:r>
            <a:endParaRPr lang="en-US" sz="4000" dirty="0">
              <a:solidFill>
                <a:srgbClr val="210BA5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4000" dirty="0" smtClean="0">
                <a:solidFill>
                  <a:srgbClr val="FF33CC"/>
                </a:solidFill>
              </a:rPr>
              <a:t> Self-Organizing </a:t>
            </a:r>
            <a:r>
              <a:rPr lang="en-US" sz="4000" dirty="0">
                <a:solidFill>
                  <a:srgbClr val="FF33CC"/>
                </a:solidFill>
              </a:rPr>
              <a:t>Map (SOM</a:t>
            </a:r>
            <a:r>
              <a:rPr lang="en-US" sz="4000" dirty="0" smtClean="0">
                <a:solidFill>
                  <a:srgbClr val="FF33CC"/>
                </a:solidFill>
              </a:rPr>
              <a:t>): </a:t>
            </a:r>
            <a:r>
              <a:rPr lang="en-US" sz="4000" dirty="0" smtClean="0">
                <a:solidFill>
                  <a:srgbClr val="210BA5"/>
                </a:solidFill>
              </a:rPr>
              <a:t>ANN </a:t>
            </a:r>
            <a:r>
              <a:rPr lang="en-IN" sz="4000" dirty="0" smtClean="0">
                <a:solidFill>
                  <a:srgbClr val="210BA5"/>
                </a:solidFill>
              </a:rPr>
              <a:t>based </a:t>
            </a:r>
            <a:r>
              <a:rPr lang="en-IN" sz="4000" dirty="0">
                <a:solidFill>
                  <a:srgbClr val="210BA5"/>
                </a:solidFill>
              </a:rPr>
              <a:t>dimensionality reduction </a:t>
            </a:r>
            <a:r>
              <a:rPr lang="en-IN" sz="4000" dirty="0" smtClean="0">
                <a:solidFill>
                  <a:srgbClr val="210BA5"/>
                </a:solidFill>
              </a:rPr>
              <a:t>algorithm</a:t>
            </a:r>
            <a:endParaRPr lang="en-US" sz="4000" dirty="0">
              <a:solidFill>
                <a:srgbClr val="210BA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2469" y="228605"/>
            <a:ext cx="14706126" cy="1548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6600FF"/>
                </a:solidFill>
              </a:rPr>
              <a:t>Machine Learning Algorithms Grouped By Similarity</a:t>
            </a:r>
            <a:endParaRPr lang="en-US" sz="4400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A-11.8.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2F7546470B34CB9B496BD68E74C32" ma:contentTypeVersion="6" ma:contentTypeDescription="Create a new document." ma:contentTypeScope="" ma:versionID="73ed929f11095803032b9a28b47ec2ff">
  <xsd:schema xmlns:xsd="http://www.w3.org/2001/XMLSchema" xmlns:xs="http://www.w3.org/2001/XMLSchema" xmlns:p="http://schemas.microsoft.com/office/2006/metadata/properties" xmlns:ns2="2c346531-74f2-4f2c-a259-ccad2532d596" xmlns:ns3="22cf8804-4076-4e6f-933f-019220b16acb" targetNamespace="http://schemas.microsoft.com/office/2006/metadata/properties" ma:root="true" ma:fieldsID="7b895a185d752102ff63ac1974ef230a" ns2:_="" ns3:_="">
    <xsd:import namespace="2c346531-74f2-4f2c-a259-ccad2532d596"/>
    <xsd:import namespace="22cf8804-4076-4e6f-933f-019220b16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346531-74f2-4f2c-a259-ccad2532d5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f8804-4076-4e6f-933f-019220b16a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2425A3-3F93-4924-8575-CBED8AA013D6}"/>
</file>

<file path=customXml/itemProps2.xml><?xml version="1.0" encoding="utf-8"?>
<ds:datastoreItem xmlns:ds="http://schemas.openxmlformats.org/officeDocument/2006/customXml" ds:itemID="{DFA2DB25-DAED-444D-A397-36E8D4DDF753}"/>
</file>

<file path=customXml/itemProps3.xml><?xml version="1.0" encoding="utf-8"?>
<ds:datastoreItem xmlns:ds="http://schemas.openxmlformats.org/officeDocument/2006/customXml" ds:itemID="{802BAFBA-D8C1-42FE-A1AB-FFD6306CFBF5}"/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558</Words>
  <Application>Microsoft Office PowerPoint</Application>
  <PresentationFormat>Custom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NBA-11.8.16</vt:lpstr>
      <vt:lpstr>1_Office Theme</vt:lpstr>
      <vt:lpstr>2_Office Theme</vt:lpstr>
      <vt:lpstr>3_Office Theme</vt:lpstr>
      <vt:lpstr>Office Theme</vt:lpstr>
      <vt:lpstr>Office Theme</vt:lpstr>
      <vt:lpstr>Office Theme</vt:lpstr>
      <vt:lpstr>Office Theme</vt:lpstr>
      <vt:lpstr>Machine Learning Techniques (16CSE09)</vt:lpstr>
      <vt:lpstr>Course objective-1: Describe Various Machine Learning Approaches.</vt:lpstr>
      <vt:lpstr>PowerPoint Presentation</vt:lpstr>
      <vt:lpstr>PowerPoint Presentation</vt:lpstr>
      <vt:lpstr>Machine Learning Algorithms Grouped by Learning Style</vt:lpstr>
      <vt:lpstr>Machine Learning Algorithms Grouped by Learning Style</vt:lpstr>
      <vt:lpstr>Based on Learning style</vt:lpstr>
      <vt:lpstr>Machine Learning Algorithms Grouped By Similarity</vt:lpstr>
      <vt:lpstr>PowerPoint Presentation</vt:lpstr>
      <vt:lpstr>Machine Learning Algorithms Grouped By Similarity</vt:lpstr>
      <vt:lpstr>Machine Learning Algorithms Grouped By Similarity</vt:lpstr>
      <vt:lpstr>Machine Learning Algorithms Grouped By Similarity</vt:lpstr>
      <vt:lpstr>Machine Learning Algorithms Grouped By Similarity</vt:lpstr>
      <vt:lpstr>Machine Learning Algorithms Grouped By Similarity</vt:lpstr>
      <vt:lpstr>Machine Learning Algorithms Grouped By Similarity</vt:lpstr>
      <vt:lpstr>Machine Learning Algorithms Grouped By Similarity</vt:lpstr>
      <vt:lpstr>Machine Learning Algorithms Grouped By Similarity</vt:lpstr>
      <vt:lpstr>Summary…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TS</cp:lastModifiedBy>
  <cp:revision>278</cp:revision>
  <dcterms:modified xsi:type="dcterms:W3CDTF">2021-02-02T06:02:33Z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0x010100CF62F7546470B34CB9B496BD68E74C32</vt:lpwstr>
  </property>
</Properties>
</file>