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slides/slide1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1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0.xml" ContentType="application/vnd.openxmlformats-officedocument.presentationml.slideLayout+xml"/>
  <Override PartName="/ppt/slideLayouts/slideLayout62.xml" ContentType="application/vnd.openxmlformats-officedocument.presentationml.slideLayout+xml"/>
  <Override PartName="/ppt/slideLayouts/slideLayout64.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63.xml" ContentType="application/vnd.openxmlformats-officedocument.presentationml.slideLayout+xml"/>
  <Override PartName="/ppt/slideLayouts/slideLayout8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82.xml" ContentType="application/vnd.openxmlformats-officedocument.presentationml.slideLayout+xml"/>
  <Override PartName="/ppt/slideLayouts/slideLayout84.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1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12.xml" ContentType="application/vnd.openxmlformats-officedocument.presentationml.slideLayout+xml"/>
  <Override PartName="/ppt/slideLayouts/slideLayout79.xml" ContentType="application/vnd.openxmlformats-officedocument.presentationml.slideLayout+xml"/>
  <Override PartName="/ppt/slideLayouts/slideLayout74.xml" ContentType="application/vnd.openxmlformats-officedocument.presentationml.slideLayout+xml"/>
  <Override PartName="/ppt/slideLayouts/slideLayout13.xml" ContentType="application/vnd.openxmlformats-officedocument.presentationml.slideLayout+xml"/>
  <Override PartName="/ppt/slideLayouts/slideLayout78.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 id="2147483698" r:id="rId4"/>
    <p:sldMasterId id="2147483710" r:id="rId5"/>
    <p:sldMasterId id="2147483722" r:id="rId6"/>
    <p:sldMasterId id="2147483735" r:id="rId7"/>
    <p:sldMasterId id="2147483747" r:id="rId8"/>
  </p:sldMasterIdLst>
  <p:notesMasterIdLst>
    <p:notesMasterId r:id="rId23"/>
  </p:notesMasterIdLst>
  <p:sldIdLst>
    <p:sldId id="450" r:id="rId9"/>
    <p:sldId id="445" r:id="rId10"/>
    <p:sldId id="457" r:id="rId11"/>
    <p:sldId id="458" r:id="rId12"/>
    <p:sldId id="459" r:id="rId13"/>
    <p:sldId id="449" r:id="rId14"/>
    <p:sldId id="442" r:id="rId15"/>
    <p:sldId id="444" r:id="rId16"/>
    <p:sldId id="452" r:id="rId17"/>
    <p:sldId id="453" r:id="rId18"/>
    <p:sldId id="454" r:id="rId19"/>
    <p:sldId id="455" r:id="rId20"/>
    <p:sldId id="456" r:id="rId21"/>
    <p:sldId id="436" r:id="rId22"/>
  </p:sldIdLst>
  <p:sldSz cx="16340138" cy="11631613"/>
  <p:notesSz cx="6858000" cy="9144000"/>
  <p:defaultTextStyle>
    <a:defPPr>
      <a:defRPr lang="en-US"/>
    </a:defPPr>
    <a:lvl1pPr marL="0" algn="l" defTabSz="1123158" rtl="0" eaLnBrk="1" latinLnBrk="0" hangingPunct="1">
      <a:defRPr sz="2211" kern="1200">
        <a:solidFill>
          <a:schemeClr val="tx1"/>
        </a:solidFill>
        <a:latin typeface="+mn-lt"/>
        <a:ea typeface="+mn-ea"/>
        <a:cs typeface="+mn-cs"/>
      </a:defRPr>
    </a:lvl1pPr>
    <a:lvl2pPr marL="561579" algn="l" defTabSz="1123158" rtl="0" eaLnBrk="1" latinLnBrk="0" hangingPunct="1">
      <a:defRPr sz="2211" kern="1200">
        <a:solidFill>
          <a:schemeClr val="tx1"/>
        </a:solidFill>
        <a:latin typeface="+mn-lt"/>
        <a:ea typeface="+mn-ea"/>
        <a:cs typeface="+mn-cs"/>
      </a:defRPr>
    </a:lvl2pPr>
    <a:lvl3pPr marL="1123158" algn="l" defTabSz="1123158" rtl="0" eaLnBrk="1" latinLnBrk="0" hangingPunct="1">
      <a:defRPr sz="2211" kern="1200">
        <a:solidFill>
          <a:schemeClr val="tx1"/>
        </a:solidFill>
        <a:latin typeface="+mn-lt"/>
        <a:ea typeface="+mn-ea"/>
        <a:cs typeface="+mn-cs"/>
      </a:defRPr>
    </a:lvl3pPr>
    <a:lvl4pPr marL="1684736" algn="l" defTabSz="1123158" rtl="0" eaLnBrk="1" latinLnBrk="0" hangingPunct="1">
      <a:defRPr sz="2211" kern="1200">
        <a:solidFill>
          <a:schemeClr val="tx1"/>
        </a:solidFill>
        <a:latin typeface="+mn-lt"/>
        <a:ea typeface="+mn-ea"/>
        <a:cs typeface="+mn-cs"/>
      </a:defRPr>
    </a:lvl4pPr>
    <a:lvl5pPr marL="2246315" algn="l" defTabSz="1123158" rtl="0" eaLnBrk="1" latinLnBrk="0" hangingPunct="1">
      <a:defRPr sz="2211" kern="1200">
        <a:solidFill>
          <a:schemeClr val="tx1"/>
        </a:solidFill>
        <a:latin typeface="+mn-lt"/>
        <a:ea typeface="+mn-ea"/>
        <a:cs typeface="+mn-cs"/>
      </a:defRPr>
    </a:lvl5pPr>
    <a:lvl6pPr marL="2807894" algn="l" defTabSz="1123158" rtl="0" eaLnBrk="1" latinLnBrk="0" hangingPunct="1">
      <a:defRPr sz="2211" kern="1200">
        <a:solidFill>
          <a:schemeClr val="tx1"/>
        </a:solidFill>
        <a:latin typeface="+mn-lt"/>
        <a:ea typeface="+mn-ea"/>
        <a:cs typeface="+mn-cs"/>
      </a:defRPr>
    </a:lvl6pPr>
    <a:lvl7pPr marL="3369473" algn="l" defTabSz="1123158" rtl="0" eaLnBrk="1" latinLnBrk="0" hangingPunct="1">
      <a:defRPr sz="2211" kern="1200">
        <a:solidFill>
          <a:schemeClr val="tx1"/>
        </a:solidFill>
        <a:latin typeface="+mn-lt"/>
        <a:ea typeface="+mn-ea"/>
        <a:cs typeface="+mn-cs"/>
      </a:defRPr>
    </a:lvl7pPr>
    <a:lvl8pPr marL="3931051" algn="l" defTabSz="1123158" rtl="0" eaLnBrk="1" latinLnBrk="0" hangingPunct="1">
      <a:defRPr sz="2211" kern="1200">
        <a:solidFill>
          <a:schemeClr val="tx1"/>
        </a:solidFill>
        <a:latin typeface="+mn-lt"/>
        <a:ea typeface="+mn-ea"/>
        <a:cs typeface="+mn-cs"/>
      </a:defRPr>
    </a:lvl8pPr>
    <a:lvl9pPr marL="4492630" algn="l" defTabSz="1123158" rtl="0" eaLnBrk="1" latinLnBrk="0" hangingPunct="1">
      <a:defRPr sz="221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8" userDrawn="1">
          <p15:clr>
            <a:srgbClr val="A4A3A4"/>
          </p15:clr>
        </p15:guide>
        <p15:guide id="2" pos="5103" userDrawn="1">
          <p15:clr>
            <a:srgbClr val="A4A3A4"/>
          </p15:clr>
        </p15:guide>
        <p15:guide id="3" orient="horz" pos="3664">
          <p15:clr>
            <a:srgbClr val="A4A3A4"/>
          </p15:clr>
        </p15:guide>
        <p15:guide id="4" pos="5147">
          <p15:clr>
            <a:srgbClr val="A4A3A4"/>
          </p15:clr>
        </p15:guide>
        <p15:guide id="5" orient="horz" pos="3663">
          <p15:clr>
            <a:srgbClr val="A4A3A4"/>
          </p15:clr>
        </p15:guide>
        <p15:guide id="6" pos="51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F33CC"/>
    <a:srgbClr val="C10722"/>
    <a:srgbClr val="210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362" y="-126"/>
      </p:cViewPr>
      <p:guideLst>
        <p:guide orient="horz" pos="2268"/>
        <p:guide orient="horz" pos="3664"/>
        <p:guide orient="horz" pos="3663"/>
        <p:guide pos="5103"/>
        <p:guide pos="5147"/>
        <p:guide pos="51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BE9E5-F090-4092-B7F5-8F601C84C13E}" type="datetimeFigureOut">
              <a:rPr lang="en-US" smtClean="0"/>
              <a:pPr/>
              <a:t>3/6/2021</a:t>
            </a:fld>
            <a:endParaRPr lang="en-US"/>
          </a:p>
        </p:txBody>
      </p:sp>
      <p:sp>
        <p:nvSpPr>
          <p:cNvPr id="4" name="Slide Image Placeholder 3"/>
          <p:cNvSpPr>
            <a:spLocks noGrp="1" noRot="1" noChangeAspect="1"/>
          </p:cNvSpPr>
          <p:nvPr>
            <p:ph type="sldImg" idx="2"/>
          </p:nvPr>
        </p:nvSpPr>
        <p:spPr>
          <a:xfrm>
            <a:off x="1020763" y="685800"/>
            <a:ext cx="4816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15AA3-90F2-4D5F-A5A0-1D559ED6AF9D}" type="slidenum">
              <a:rPr lang="en-US" smtClean="0"/>
              <a:pPr/>
              <a:t>‹#›</a:t>
            </a:fld>
            <a:endParaRPr lang="en-US"/>
          </a:p>
        </p:txBody>
      </p:sp>
    </p:spTree>
    <p:extLst>
      <p:ext uri="{BB962C8B-B14F-4D97-AF65-F5344CB8AC3E}">
        <p14:creationId xmlns:p14="http://schemas.microsoft.com/office/powerpoint/2010/main" val="2258916951"/>
      </p:ext>
    </p:extLst>
  </p:cSld>
  <p:clrMap bg1="lt1" tx1="dk1" bg2="lt2" tx2="dk2" accent1="accent1" accent2="accent2" accent3="accent3" accent4="accent4" accent5="accent5" accent6="accent6" hlink="hlink" folHlink="folHlink"/>
  <p:notesStyle>
    <a:lvl1pPr marL="0" algn="l" defTabSz="1123158" rtl="0" eaLnBrk="1" latinLnBrk="0" hangingPunct="1">
      <a:defRPr sz="1474" kern="1200">
        <a:solidFill>
          <a:schemeClr val="tx1"/>
        </a:solidFill>
        <a:latin typeface="+mn-lt"/>
        <a:ea typeface="+mn-ea"/>
        <a:cs typeface="+mn-cs"/>
      </a:defRPr>
    </a:lvl1pPr>
    <a:lvl2pPr marL="561579" algn="l" defTabSz="1123158" rtl="0" eaLnBrk="1" latinLnBrk="0" hangingPunct="1">
      <a:defRPr sz="1474" kern="1200">
        <a:solidFill>
          <a:schemeClr val="tx1"/>
        </a:solidFill>
        <a:latin typeface="+mn-lt"/>
        <a:ea typeface="+mn-ea"/>
        <a:cs typeface="+mn-cs"/>
      </a:defRPr>
    </a:lvl2pPr>
    <a:lvl3pPr marL="1123158" algn="l" defTabSz="1123158" rtl="0" eaLnBrk="1" latinLnBrk="0" hangingPunct="1">
      <a:defRPr sz="1474" kern="1200">
        <a:solidFill>
          <a:schemeClr val="tx1"/>
        </a:solidFill>
        <a:latin typeface="+mn-lt"/>
        <a:ea typeface="+mn-ea"/>
        <a:cs typeface="+mn-cs"/>
      </a:defRPr>
    </a:lvl3pPr>
    <a:lvl4pPr marL="1684736" algn="l" defTabSz="1123158" rtl="0" eaLnBrk="1" latinLnBrk="0" hangingPunct="1">
      <a:defRPr sz="1474" kern="1200">
        <a:solidFill>
          <a:schemeClr val="tx1"/>
        </a:solidFill>
        <a:latin typeface="+mn-lt"/>
        <a:ea typeface="+mn-ea"/>
        <a:cs typeface="+mn-cs"/>
      </a:defRPr>
    </a:lvl4pPr>
    <a:lvl5pPr marL="2246315" algn="l" defTabSz="1123158" rtl="0" eaLnBrk="1" latinLnBrk="0" hangingPunct="1">
      <a:defRPr sz="1474" kern="1200">
        <a:solidFill>
          <a:schemeClr val="tx1"/>
        </a:solidFill>
        <a:latin typeface="+mn-lt"/>
        <a:ea typeface="+mn-ea"/>
        <a:cs typeface="+mn-cs"/>
      </a:defRPr>
    </a:lvl5pPr>
    <a:lvl6pPr marL="2807894" algn="l" defTabSz="1123158" rtl="0" eaLnBrk="1" latinLnBrk="0" hangingPunct="1">
      <a:defRPr sz="1474" kern="1200">
        <a:solidFill>
          <a:schemeClr val="tx1"/>
        </a:solidFill>
        <a:latin typeface="+mn-lt"/>
        <a:ea typeface="+mn-ea"/>
        <a:cs typeface="+mn-cs"/>
      </a:defRPr>
    </a:lvl6pPr>
    <a:lvl7pPr marL="3369473" algn="l" defTabSz="1123158" rtl="0" eaLnBrk="1" latinLnBrk="0" hangingPunct="1">
      <a:defRPr sz="1474" kern="1200">
        <a:solidFill>
          <a:schemeClr val="tx1"/>
        </a:solidFill>
        <a:latin typeface="+mn-lt"/>
        <a:ea typeface="+mn-ea"/>
        <a:cs typeface="+mn-cs"/>
      </a:defRPr>
    </a:lvl7pPr>
    <a:lvl8pPr marL="3931051" algn="l" defTabSz="1123158" rtl="0" eaLnBrk="1" latinLnBrk="0" hangingPunct="1">
      <a:defRPr sz="1474" kern="1200">
        <a:solidFill>
          <a:schemeClr val="tx1"/>
        </a:solidFill>
        <a:latin typeface="+mn-lt"/>
        <a:ea typeface="+mn-ea"/>
        <a:cs typeface="+mn-cs"/>
      </a:defRPr>
    </a:lvl8pPr>
    <a:lvl9pPr marL="4492630" algn="l" defTabSz="1123158" rtl="0" eaLnBrk="1" latinLnBrk="0" hangingPunct="1">
      <a:defRPr sz="14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8694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1011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4620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61BD4B-ECDC-45B6-929B-1BEE30D3D3B8}"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34963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9F0C-50A7-4857-974E-72BBCEFA3C3E}"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347404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E8DCDCD-92A3-4BE2-A82F-82E043A98AC0}"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4971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CFCF41-E3CA-4739-85D5-AE1FC3C98E92}"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45627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F26C50-36C0-476E-8A28-FD0E463F8000}" type="datetime1">
              <a:rPr lang="en-US" smtClean="0">
                <a:solidFill>
                  <a:prstClr val="white"/>
                </a:solidFill>
              </a:rPr>
              <a:pPr>
                <a:defRPr/>
              </a:pPr>
              <a:t>3/6/2021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2597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EF8D8D6-A05A-4ACA-9DCE-23123A3012B0}" type="datetime1">
              <a:rPr lang="en-US" smtClean="0">
                <a:solidFill>
                  <a:prstClr val="white"/>
                </a:solidFill>
              </a:rPr>
              <a:pPr>
                <a:defRPr/>
              </a:pPr>
              <a:t>3/6/2021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1141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6934CF-D6A3-4C6C-8E05-A89B447DAC5A}" type="datetime1">
              <a:rPr lang="en-US" smtClean="0">
                <a:solidFill>
                  <a:prstClr val="white"/>
                </a:solidFill>
              </a:rPr>
              <a:pPr>
                <a:defRPr/>
              </a:pPr>
              <a:t>3/6/2021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948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17B63-3EB6-4DA1-85D4-E1F52338748A}"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225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54693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93A920-0896-40A5-92B0-A53ECC65F8C0}"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5392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73905C-6978-4B0A-ABB4-EEFE30C1D41D}"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18798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B319E-C1BD-4833-A8D5-74DF2CB2E2D8}"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1795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A3CECDCE-2233-4785-B94B-B7FF25DD9880}" type="datetime1">
              <a:rPr lang="en-US" smtClean="0">
                <a:solidFill>
                  <a:prstClr val="white"/>
                </a:solidFill>
              </a:rPr>
              <a:pPr>
                <a:defRPr/>
              </a:pPr>
              <a:t>3/6/2021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a:prstGeom prst="rect">
            <a:avLst/>
          </a:prstGeo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004864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0CCD06E-14C2-4DB6-9561-5BB6E27CFB0C}" type="datetime1">
              <a:rPr lang="en-US" smtClean="0">
                <a:solidFill>
                  <a:prstClr val="white"/>
                </a:solidFill>
              </a:rPr>
              <a:pPr/>
              <a:t>3/6/2021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8967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A3D0E39-D1D7-45EF-A070-A5DDCA395FFD}" type="datetime1">
              <a:rPr lang="en-US" smtClean="0">
                <a:solidFill>
                  <a:prstClr val="white"/>
                </a:solidFill>
              </a:rPr>
              <a:pPr/>
              <a:t>3/6/2021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0324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C1DE52-A734-4B09-916A-34DA758DE800}"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1179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57BA90-F9A7-45D4-AFF7-A8F7121A503C}"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733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ECD70F8-DBF6-448D-9F1C-64FFAAFD1B90}" type="datetime1">
              <a:rPr lang="en-US" smtClean="0">
                <a:solidFill>
                  <a:prstClr val="white"/>
                </a:solidFill>
              </a:rPr>
              <a:pPr/>
              <a:t>3/6/2021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9728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327EB18-B919-4AF6-9BA7-52D0C0B3535A}" type="datetime1">
              <a:rPr lang="en-US" smtClean="0">
                <a:solidFill>
                  <a:prstClr val="white"/>
                </a:solidFill>
              </a:rPr>
              <a:pPr/>
              <a:t>3/6/2021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99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5031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0B6945F-8499-4CB5-A785-67E21FF169F8}" type="datetime1">
              <a:rPr lang="en-US" smtClean="0">
                <a:solidFill>
                  <a:prstClr val="white"/>
                </a:solidFill>
              </a:rPr>
              <a:pPr/>
              <a:t>3/6/2021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17139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360820-AFF7-4EBA-8273-008C6EDFD02E}"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0814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EBBF101-07F1-49FA-A3B6-4DCE2D552E40}"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250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943272-4ED2-4476-B68E-9101D5EC1ED9}"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8577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0086F1A-7A0E-41A3-8553-447476D5F98D}"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56150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E7D920-C7EB-448D-9BAC-038739D71D3E}" type="datetime1">
              <a:rPr lang="en-US" smtClean="0">
                <a:solidFill>
                  <a:prstClr val="white"/>
                </a:solidFill>
              </a:rPr>
              <a:pPr/>
              <a:t>3/6/2021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54108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F30120F-3C19-4D6D-98AF-6914F80578F7}" type="datetime1">
              <a:rPr lang="en-US" smtClean="0">
                <a:solidFill>
                  <a:prstClr val="white"/>
                </a:solidFill>
              </a:rPr>
              <a:pPr/>
              <a:t>3/6/2021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23019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18F8668-9513-434D-9E88-D512CD8EBA0D}"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5339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560E159-43EB-4ABB-B931-13E913A58984}"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23077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C6248AB-3547-4998-9E33-009148CF5148}" type="datetime1">
              <a:rPr lang="en-US" smtClean="0">
                <a:solidFill>
                  <a:prstClr val="white"/>
                </a:solidFill>
              </a:rPr>
              <a:pPr/>
              <a:t>3/6/2021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9094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983084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219984-1C64-4D47-AF1C-0AC52D12FA52}" type="datetime1">
              <a:rPr lang="en-US" smtClean="0">
                <a:solidFill>
                  <a:prstClr val="white"/>
                </a:solidFill>
              </a:rPr>
              <a:pPr/>
              <a:t>3/6/2021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9136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6B9F13E-B2D6-4B77-9F0D-08D5ABFE22D2}" type="datetime1">
              <a:rPr lang="en-US" smtClean="0">
                <a:solidFill>
                  <a:prstClr val="white"/>
                </a:solidFill>
              </a:rPr>
              <a:pPr/>
              <a:t>3/6/2021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58218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CBB4A83-CE8A-4001-810A-688933AB0288}"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8121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2BF2C72-B7D0-44E8-9CA2-CDB18BD9C572}"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11519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314B156-3668-4C6A-A487-81C706CC499D}"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42417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839251-F473-4388-91B8-9F0F3AE45F66}"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05816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941D241-AECE-4DC0-A020-CCEAEE8EA857}" type="datetime1">
              <a:rPr lang="en-US" smtClean="0">
                <a:solidFill>
                  <a:prstClr val="white"/>
                </a:solidFill>
              </a:rPr>
              <a:pPr/>
              <a:t>3/6/2021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34917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A5AB0D-CE5D-43FE-B3E1-E64D09F7EC70}" type="datetime1">
              <a:rPr lang="en-US" smtClean="0">
                <a:solidFill>
                  <a:prstClr val="white"/>
                </a:solidFill>
              </a:rPr>
              <a:pPr/>
              <a:t>3/6/2021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0308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E604B03-2E82-4C1B-AA05-9E70859A2F5B}"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929816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58FC1B-02DD-4A69-BB74-4BD46543B65B}"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0430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02451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E045DBF-54FB-4042-BB25-C19A42F52D9A}" type="datetime1">
              <a:rPr lang="en-US" smtClean="0">
                <a:solidFill>
                  <a:prstClr val="white"/>
                </a:solidFill>
              </a:rPr>
              <a:pPr/>
              <a:t>3/6/2021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8918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1269475-C087-4EBE-B868-E604DD7C0B2C}" type="datetime1">
              <a:rPr lang="en-US" smtClean="0">
                <a:solidFill>
                  <a:prstClr val="white"/>
                </a:solidFill>
              </a:rPr>
              <a:pPr/>
              <a:t>3/6/2021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07794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1AC5236-5BB7-4ECE-B0B9-122C4B3C0727}" type="datetime1">
              <a:rPr lang="en-US" smtClean="0">
                <a:solidFill>
                  <a:prstClr val="white"/>
                </a:solidFill>
              </a:rPr>
              <a:pPr/>
              <a:t>3/6/2021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080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79AFE8D-34A9-4C62-8B7C-A0657C578007}"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81620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D248508-B105-4499-96EA-3B82FD394030}"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12989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2E24F0F-2C94-4437-B07A-19453E5988DB}"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50931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D2A782-5F44-4E58-9787-A46C46822E2C}"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830069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BAE689-9CE7-410A-99D5-DC9194E74AE1}"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6441483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E078B8-0AEF-45E2-9D7D-B166D071D722}"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28499214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E0074D-D361-49FC-B35E-B1923E99A436}"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8480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275368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762233-5C2A-4B1A-A743-49595F13A89C}"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36448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7DCC1B-F4D0-4218-B6CB-0B5B1AFF546F}" type="datetime1">
              <a:rPr lang="en-US" smtClean="0">
                <a:solidFill>
                  <a:prstClr val="white"/>
                </a:solidFill>
              </a:rPr>
              <a:pPr>
                <a:defRPr/>
              </a:pPr>
              <a:t>3/6/2021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295460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99A9AF0-52A9-4636-950C-53E02A035473}" type="datetime1">
              <a:rPr lang="en-US" smtClean="0">
                <a:solidFill>
                  <a:prstClr val="white"/>
                </a:solidFill>
              </a:rPr>
              <a:pPr>
                <a:defRPr/>
              </a:pPr>
              <a:t>3/6/2021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94684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792B06-D32C-4157-8631-A590F5CAB579}" type="datetime1">
              <a:rPr lang="en-US" smtClean="0">
                <a:solidFill>
                  <a:prstClr val="white"/>
                </a:solidFill>
              </a:rPr>
              <a:pPr>
                <a:defRPr/>
              </a:pPr>
              <a:t>3/6/2021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0916674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B2381-090A-492D-8595-768296D707F0}"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63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275BD-E6BB-4F88-A9C2-F6CBA44D90F4}" type="datetime1">
              <a:rPr lang="en-US" smtClean="0">
                <a:solidFill>
                  <a:prstClr val="white"/>
                </a:solidFill>
              </a:rPr>
              <a:pPr>
                <a:defRPr/>
              </a:pPr>
              <a:t>3/6/2021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917863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3EE-902E-433D-A9D8-3EF64FD2E132}"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817680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913808-1CED-45D3-B2D3-4726AD3E3582}"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98463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FB241B84-3D66-42FC-BE6A-778C4A37A543}" type="datetime1">
              <a:rPr lang="en-US" smtClean="0">
                <a:solidFill>
                  <a:prstClr val="white"/>
                </a:solidFill>
              </a:rPr>
              <a:pPr>
                <a:defRPr/>
              </a:pPr>
              <a:t>3/6/2021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7755312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83F1380-85F0-49E0-BF56-0AADBFB58294}" type="datetime1">
              <a:rPr lang="en-US" smtClean="0">
                <a:solidFill>
                  <a:prstClr val="white"/>
                </a:solidFill>
              </a:rPr>
              <a:pPr/>
              <a:t>3/6/2021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07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85520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AA163-E38F-4CDA-A13C-D3293AFFB206}" type="datetime1">
              <a:rPr lang="en-US" smtClean="0">
                <a:solidFill>
                  <a:prstClr val="white"/>
                </a:solidFill>
              </a:rPr>
              <a:pPr/>
              <a:t>3/6/2021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1062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6E7B135-078A-44C5-9F01-35C11C37B471}"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6276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7F3C2A9-3A74-455A-84E2-A1F9FE692685}"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5950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E417D-A7D8-4487-84BA-BEA57482AF1C}" type="datetime1">
              <a:rPr lang="en-US" smtClean="0">
                <a:solidFill>
                  <a:prstClr val="white"/>
                </a:solidFill>
              </a:rPr>
              <a:pPr/>
              <a:t>3/6/2021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98298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DA2FA46-82A1-4E53-B78D-A91DC9DF4BAF}" type="datetime1">
              <a:rPr lang="en-US" smtClean="0">
                <a:solidFill>
                  <a:prstClr val="white"/>
                </a:solidFill>
              </a:rPr>
              <a:pPr/>
              <a:t>3/6/2021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275301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F0F087A-8497-40EC-ADD9-7EB310805814}" type="datetime1">
              <a:rPr lang="en-US" smtClean="0">
                <a:solidFill>
                  <a:prstClr val="white"/>
                </a:solidFill>
              </a:rPr>
              <a:pPr/>
              <a:t>3/6/2021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19275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402B415-07FB-47A2-9953-4DBEE89CDD07}"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372837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4CC7000-CACE-4438-84B0-CFB2EAF766E4}"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8130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74A1E-EE03-41BD-93C8-F54EC4453A12}"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108878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01C29B7-631F-4EA2-A2B4-8237A6C0DF97}"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891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5553181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96D6477-017F-4F2A-AA89-75E56F2841A2}" type="datetime1">
              <a:rPr lang="en-US" smtClean="0">
                <a:solidFill>
                  <a:prstClr val="white"/>
                </a:solidFill>
              </a:rPr>
              <a:pPr/>
              <a:t>3/6/2021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759260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9EA8C-F2F4-4682-A4D9-B5E3D42A6CF7}" type="datetime1">
              <a:rPr lang="en-US" smtClean="0">
                <a:solidFill>
                  <a:prstClr val="white"/>
                </a:solidFill>
              </a:rPr>
              <a:pPr/>
              <a:t>3/6/2021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96056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C436860-F4BA-4F83-ADC0-76A62338C12B}"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07167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6C3E3B7-E7A0-4308-AF75-FE413A66D8BD}"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271767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42050F1-5CD9-45B1-A976-9AC73C39624B}" type="datetime1">
              <a:rPr lang="en-US" smtClean="0">
                <a:solidFill>
                  <a:prstClr val="white"/>
                </a:solidFill>
              </a:rPr>
              <a:pPr/>
              <a:t>3/6/2021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4635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2E12408-8695-4A5C-8A2E-5E634228E681}" type="datetime1">
              <a:rPr lang="en-US" smtClean="0">
                <a:solidFill>
                  <a:prstClr val="white"/>
                </a:solidFill>
              </a:rPr>
              <a:pPr/>
              <a:t>3/6/2021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23413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D58026C7-FEC5-4CEC-85A7-ADB2D23336A9}" type="datetime1">
              <a:rPr lang="en-US" smtClean="0">
                <a:solidFill>
                  <a:prstClr val="white"/>
                </a:solidFill>
              </a:rPr>
              <a:pPr/>
              <a:t>3/6/2021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670161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16E81CD6-CC83-4FFA-9C36-EE0E40C9A753}"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8478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6533A8F-E462-47F7-977D-0A3F19244366}" type="datetime1">
              <a:rPr lang="en-US" smtClean="0">
                <a:solidFill>
                  <a:prstClr val="white"/>
                </a:solidFill>
              </a:rPr>
              <a:pPr/>
              <a:t>3/6/2021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66751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DE66BF9-11A6-4C3A-81F8-4BFF45A45404}"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22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3/6/2021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513608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74BC0B0-3CF0-4C36-A6DB-FCF8A4B80892}" type="datetime1">
              <a:rPr lang="en-US" smtClean="0">
                <a:solidFill>
                  <a:prstClr val="white"/>
                </a:solidFill>
              </a:rPr>
              <a:pPr/>
              <a:t>3/6/2021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10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2CC0B608-53AA-4869-B588-9C7CBFD58A07}" type="datetimeFigureOut">
              <a:rPr lang="en-US" smtClean="0"/>
              <a:pPr/>
              <a:t>3/6/2021</a:t>
            </a:fld>
            <a:endParaRPr lang="en-US"/>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16C89F7F-146A-472C-BE78-93E03036DAFA}" type="slidenum">
              <a:rPr lang="en-US" smtClean="0"/>
              <a:pPr/>
              <a:t>‹#›</a:t>
            </a:fld>
            <a:endParaRPr lang="en-US"/>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1271945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47D09EE9-B625-4B98-B0A4-F128292E7B95}"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p:cNvSpPr>
            <a:spLocks noGrp="1"/>
          </p:cNvSpPr>
          <p:nvPr>
            <p:ph type="sldNum" sz="quarter" idx="4"/>
          </p:nvPr>
        </p:nvSpPr>
        <p:spPr>
          <a:xfrm>
            <a:off x="11710445" y="11012347"/>
            <a:ext cx="2314853" cy="619276"/>
          </a:xfrm>
          <a:prstGeom prst="rect">
            <a:avLst/>
          </a:prstGeom>
        </p:spPr>
        <p:txBody>
          <a:bodyPr/>
          <a:lstStyle>
            <a:lvl1pPr>
              <a:defRPr sz="1200" b="1">
                <a:solidFill>
                  <a:schemeClr val="bg1"/>
                </a:solidFill>
                <a:latin typeface="Times New Roman" pitchFamily="18" charset="0"/>
                <a:cs typeface="Times New Roman" pitchFamily="18" charset="0"/>
              </a:defRPr>
            </a:lvl1pPr>
          </a:lstStyle>
          <a:p>
            <a:fld id="{36D7C032-7329-4F5B-B062-DF3948A288FD}" type="slidenum">
              <a:rPr lang="en-US" kern="0" smtClean="0">
                <a:solidFill>
                  <a:sysClr val="window" lastClr="FFFFFF"/>
                </a:solidFill>
              </a:rPr>
              <a:pPr/>
              <a:t>‹#›</a:t>
            </a:fld>
            <a:r>
              <a:rPr lang="en-US" kern="0" dirty="0">
                <a:solidFill>
                  <a:sysClr val="window" lastClr="FFFFFF"/>
                </a:solidFill>
              </a:rPr>
              <a:t>/148</a:t>
            </a:r>
          </a:p>
        </p:txBody>
      </p:sp>
    </p:spTree>
    <p:extLst>
      <p:ext uri="{BB962C8B-B14F-4D97-AF65-F5344CB8AC3E}">
        <p14:creationId xmlns:p14="http://schemas.microsoft.com/office/powerpoint/2010/main" val="4022410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482D5A64-9555-4FFA-9138-A6A433C2B7BC}" type="datetime1">
              <a:rPr lang="en-US" smtClean="0">
                <a:solidFill>
                  <a:prstClr val="black">
                    <a:tint val="75000"/>
                  </a:prstClr>
                </a:solidFill>
              </a:rPr>
              <a:pPr/>
              <a:t>3/6/2021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159024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183188F3-212B-4CB3-94E5-7F73D0EBE4B0}" type="datetime1">
              <a:rPr lang="en-US" smtClean="0">
                <a:solidFill>
                  <a:prstClr val="black">
                    <a:tint val="75000"/>
                  </a:prstClr>
                </a:solidFill>
              </a:rPr>
              <a:pPr/>
              <a:t>3/6/2021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1185785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94847F8A-BE7A-46E5-8146-05A3ED38D29D}" type="datetime1">
              <a:rPr lang="en-US" smtClean="0">
                <a:solidFill>
                  <a:prstClr val="black">
                    <a:tint val="75000"/>
                  </a:prstClr>
                </a:solidFill>
              </a:rPr>
              <a:pPr/>
              <a:t>3/6/2021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6031679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EEA68891-0B02-41EA-92F8-FD01192724FF}" type="datetime1">
              <a:rPr lang="en-US" smtClean="0">
                <a:solidFill>
                  <a:prstClr val="white"/>
                </a:solidFill>
              </a:rPr>
              <a:pPr>
                <a:defRPr/>
              </a:pPr>
              <a:t>3/6/2021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4"/>
          </p:nvPr>
        </p:nvSpPr>
        <p:spPr>
          <a:xfrm>
            <a:off x="11540228" y="10963874"/>
            <a:ext cx="1812736" cy="455033"/>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Verdana" charset="0"/>
              </a:defRPr>
            </a:lvl1pPr>
          </a:lstStyle>
          <a:p>
            <a:pPr fontAlgn="base">
              <a:spcBef>
                <a:spcPct val="0"/>
              </a:spcBef>
              <a:spcAft>
                <a:spcPct val="0"/>
              </a:spcAft>
            </a:pPr>
            <a:fld id="{98BFF559-99B0-4740-9F8F-1AA1539C6254}" type="slidenum">
              <a:rPr lang="en-US" altLang="en-GB">
                <a:solidFill>
                  <a:prstClr val="white"/>
                </a:solidFill>
                <a:cs typeface="Arial" charset="0"/>
              </a:rPr>
              <a:pPr fontAlgn="base">
                <a:spcBef>
                  <a:spcPct val="0"/>
                </a:spcBef>
                <a:spcAft>
                  <a:spcPct val="0"/>
                </a:spcAft>
              </a:pPr>
              <a:t>‹#›</a:t>
            </a:fld>
            <a:endParaRPr lang="en-US" altLang="en-GB">
              <a:solidFill>
                <a:prstClr val="white"/>
              </a:solidFill>
              <a:cs typeface="Arial" charset="0"/>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2359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B7BA6129-44EE-4B80-9139-71A00F5D2792}" type="datetime1">
              <a:rPr lang="en-US" smtClean="0">
                <a:solidFill>
                  <a:prstClr val="black">
                    <a:tint val="75000"/>
                  </a:prstClr>
                </a:solidFill>
              </a:rPr>
              <a:pPr/>
              <a:t>3/6/2021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5744058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05D-9A94-4810-B49A-60AE699FE1F0}" type="datetime1">
              <a:rPr lang="en-US" smtClean="0">
                <a:solidFill>
                  <a:prstClr val="black">
                    <a:tint val="75000"/>
                  </a:prstClr>
                </a:solidFill>
              </a:rPr>
              <a:pPr/>
              <a:t>3/6/2021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0086272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hyperlink" Target="https://datascience.magoosh.com/?utm_source=data-science-blog&amp;utm_medium=blog&amp;utm_campaign=data-science-home&amp;utm_term=inli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7669" y="634206"/>
            <a:ext cx="15637669" cy="9753600"/>
          </a:xfrm>
        </p:spPr>
        <p:txBody>
          <a:bodyPr>
            <a:normAutofit fontScale="92500"/>
          </a:bodyPr>
          <a:lstStyle/>
          <a:p>
            <a:pPr marL="0" indent="0" algn="ctr">
              <a:lnSpc>
                <a:spcPct val="160000"/>
              </a:lnSpc>
              <a:buNone/>
            </a:pPr>
            <a:r>
              <a:rPr lang="en-IN" sz="5600" b="1" dirty="0">
                <a:solidFill>
                  <a:srgbClr val="333399"/>
                </a:solidFill>
                <a:latin typeface="Arial" pitchFamily="34" charset="0"/>
                <a:cs typeface="Arial" pitchFamily="34" charset="0"/>
              </a:rPr>
              <a:t>16CSE09 / Machine Learning Techniques</a:t>
            </a:r>
          </a:p>
          <a:p>
            <a:pPr marL="0" indent="0" algn="ctr">
              <a:lnSpc>
                <a:spcPct val="160000"/>
              </a:lnSpc>
              <a:buNone/>
            </a:pPr>
            <a:r>
              <a:rPr lang="en-IN" sz="5600" b="1" dirty="0">
                <a:solidFill>
                  <a:srgbClr val="C00000"/>
                </a:solidFill>
                <a:latin typeface="Arial" pitchFamily="34" charset="0"/>
                <a:cs typeface="Arial" pitchFamily="34" charset="0"/>
              </a:rPr>
              <a:t>Unit – 2</a:t>
            </a:r>
          </a:p>
          <a:p>
            <a:pPr marL="0" indent="0" algn="ctr">
              <a:lnSpc>
                <a:spcPct val="160000"/>
              </a:lnSpc>
              <a:buNone/>
            </a:pPr>
            <a:r>
              <a:rPr lang="en-US" sz="6000" dirty="0">
                <a:solidFill>
                  <a:srgbClr val="FF0000"/>
                </a:solidFill>
              </a:rPr>
              <a:t>CO-2: Utilize regression and classification algorithms </a:t>
            </a:r>
          </a:p>
          <a:p>
            <a:pPr marL="0" indent="0" algn="ctr">
              <a:lnSpc>
                <a:spcPct val="160000"/>
              </a:lnSpc>
              <a:buNone/>
            </a:pPr>
            <a:r>
              <a:rPr lang="en-IN" sz="5600" b="1" dirty="0">
                <a:solidFill>
                  <a:srgbClr val="333399"/>
                </a:solidFill>
                <a:latin typeface="Arial" pitchFamily="34" charset="0"/>
                <a:cs typeface="Arial" pitchFamily="34" charset="0"/>
              </a:rPr>
              <a:t>Session – </a:t>
            </a:r>
            <a:r>
              <a:rPr lang="en-IN" sz="5600" b="1" dirty="0" smtClean="0">
                <a:solidFill>
                  <a:srgbClr val="333399"/>
                </a:solidFill>
                <a:latin typeface="Arial" pitchFamily="34" charset="0"/>
                <a:cs typeface="Arial" pitchFamily="34" charset="0"/>
              </a:rPr>
              <a:t>5 &amp; 6</a:t>
            </a:r>
            <a:endParaRPr lang="en-IN" sz="5600" b="1" dirty="0">
              <a:solidFill>
                <a:srgbClr val="333399"/>
              </a:solidFill>
              <a:latin typeface="Arial" pitchFamily="34" charset="0"/>
              <a:cs typeface="Arial" pitchFamily="34" charset="0"/>
            </a:endParaRPr>
          </a:p>
          <a:p>
            <a:pPr marL="0" indent="0">
              <a:lnSpc>
                <a:spcPct val="160000"/>
              </a:lnSpc>
              <a:buNone/>
            </a:pPr>
            <a:r>
              <a:rPr lang="en-IN" sz="5600" b="1" dirty="0">
                <a:solidFill>
                  <a:srgbClr val="FF33CC"/>
                </a:solidFill>
                <a:latin typeface="Arial" pitchFamily="34" charset="0"/>
                <a:cs typeface="Arial" pitchFamily="34" charset="0"/>
              </a:rPr>
              <a:t>Topics</a:t>
            </a:r>
            <a:r>
              <a:rPr lang="en-IN" sz="5600" b="1" dirty="0">
                <a:latin typeface="Arial" pitchFamily="34" charset="0"/>
                <a:cs typeface="Arial" pitchFamily="34" charset="0"/>
              </a:rPr>
              <a:t>: </a:t>
            </a:r>
          </a:p>
          <a:p>
            <a:pPr algn="just"/>
            <a:r>
              <a:rPr lang="en-IN" sz="5600" b="1" dirty="0" smtClean="0">
                <a:latin typeface="Arial" pitchFamily="34" charset="0"/>
                <a:cs typeface="Arial" pitchFamily="34" charset="0"/>
              </a:rPr>
              <a:t>Classification</a:t>
            </a:r>
            <a:endParaRPr lang="en-IN" sz="5600" b="1" dirty="0">
              <a:latin typeface="Arial" pitchFamily="34" charset="0"/>
              <a:cs typeface="Arial" pitchFamily="34" charset="0"/>
            </a:endParaRPr>
          </a:p>
          <a:p>
            <a:pPr algn="just"/>
            <a:r>
              <a:rPr lang="en-US" sz="5600" b="1" dirty="0">
                <a:latin typeface="Arial" pitchFamily="34" charset="0"/>
                <a:cs typeface="Arial" pitchFamily="34" charset="0"/>
              </a:rPr>
              <a:t>Logistic Regression</a:t>
            </a:r>
            <a:endParaRPr lang="en-IN" sz="5600" b="1"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9269" y="6425406"/>
            <a:ext cx="5828159" cy="389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5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69" y="228605"/>
            <a:ext cx="14706126" cy="1091401"/>
          </a:xfrm>
        </p:spPr>
        <p:txBody>
          <a:bodyPr>
            <a:normAutofit/>
          </a:bodyPr>
          <a:lstStyle/>
          <a:p>
            <a:r>
              <a:rPr lang="en-IN" sz="4400" b="1" dirty="0">
                <a:solidFill>
                  <a:srgbClr val="C00000"/>
                </a:solidFill>
              </a:rPr>
              <a:t>Logistic </a:t>
            </a:r>
            <a:r>
              <a:rPr lang="en-IN" sz="4400" b="1" dirty="0" smtClean="0">
                <a:solidFill>
                  <a:srgbClr val="C00000"/>
                </a:solidFill>
              </a:rPr>
              <a:t>Regressions: Application</a:t>
            </a:r>
            <a:endParaRPr lang="en-IN" sz="4400" dirty="0">
              <a:solidFill>
                <a:srgbClr val="C00000"/>
              </a:solidFill>
            </a:endParaRPr>
          </a:p>
        </p:txBody>
      </p:sp>
      <p:sp>
        <p:nvSpPr>
          <p:cNvPr id="3" name="Content Placeholder 2"/>
          <p:cNvSpPr>
            <a:spLocks noGrp="1"/>
          </p:cNvSpPr>
          <p:nvPr>
            <p:ph idx="1"/>
          </p:nvPr>
        </p:nvSpPr>
        <p:spPr>
          <a:xfrm>
            <a:off x="397669" y="1624806"/>
            <a:ext cx="15392400" cy="8153400"/>
          </a:xfrm>
        </p:spPr>
        <p:txBody>
          <a:bodyPr>
            <a:normAutofit/>
          </a:bodyPr>
          <a:lstStyle/>
          <a:p>
            <a:pPr algn="just" fontAlgn="base">
              <a:lnSpc>
                <a:spcPct val="150000"/>
              </a:lnSpc>
            </a:pPr>
            <a:r>
              <a:rPr lang="en-US" sz="3600" b="1" dirty="0"/>
              <a:t>Credit Card </a:t>
            </a:r>
            <a:r>
              <a:rPr lang="en-US" sz="3600" b="1" dirty="0" smtClean="0"/>
              <a:t>Fraud: </a:t>
            </a:r>
            <a:r>
              <a:rPr lang="en-US" sz="3600" dirty="0" smtClean="0"/>
              <a:t>Credit </a:t>
            </a:r>
            <a:r>
              <a:rPr lang="en-US" sz="3600" dirty="0"/>
              <a:t>Card Fraud Detection problem is of significant importance to the banking industry because banks each year spend hundreds of millions of dollars due to fraud. </a:t>
            </a:r>
            <a:endParaRPr lang="en-US" sz="3600" dirty="0" smtClean="0"/>
          </a:p>
          <a:p>
            <a:pPr algn="just" fontAlgn="base">
              <a:lnSpc>
                <a:spcPct val="150000"/>
              </a:lnSpc>
            </a:pPr>
            <a:r>
              <a:rPr lang="en-US" sz="3600" dirty="0" smtClean="0"/>
              <a:t>When </a:t>
            </a:r>
            <a:r>
              <a:rPr lang="en-US" sz="3600" dirty="0"/>
              <a:t>a credit card transaction happens, the bank makes a note of several factors. For instance, the date of the transaction, amount, place, type of purchase, etc. Based on these factors, they develop a Logistic Regression model of whether or not the transaction is a fraud.</a:t>
            </a:r>
          </a:p>
          <a:p>
            <a:pPr algn="just" fontAlgn="base">
              <a:lnSpc>
                <a:spcPct val="150000"/>
              </a:lnSpc>
            </a:pPr>
            <a:r>
              <a:rPr lang="en-US" sz="3600" dirty="0"/>
              <a:t>For instance, if the amount is too high and the bank knows that the concerned person never makes purchases that high, they may label it as a fraud</a:t>
            </a:r>
            <a:r>
              <a:rPr lang="en-US" sz="3600" dirty="0" smtClean="0"/>
              <a:t>.</a:t>
            </a:r>
            <a:endParaRPr lang="en-US" sz="3600" dirty="0"/>
          </a:p>
        </p:txBody>
      </p:sp>
    </p:spTree>
    <p:extLst>
      <p:ext uri="{BB962C8B-B14F-4D97-AF65-F5344CB8AC3E}">
        <p14:creationId xmlns:p14="http://schemas.microsoft.com/office/powerpoint/2010/main" val="1414206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152405"/>
            <a:ext cx="14706126" cy="1472401"/>
          </a:xfrm>
        </p:spPr>
        <p:txBody>
          <a:bodyPr>
            <a:normAutofit/>
          </a:bodyPr>
          <a:lstStyle/>
          <a:p>
            <a:r>
              <a:rPr lang="en-IN" sz="4400" b="1" dirty="0">
                <a:solidFill>
                  <a:srgbClr val="C00000"/>
                </a:solidFill>
              </a:rPr>
              <a:t>Logistic </a:t>
            </a:r>
            <a:r>
              <a:rPr lang="en-IN" sz="4400" b="1" dirty="0" smtClean="0">
                <a:solidFill>
                  <a:srgbClr val="C00000"/>
                </a:solidFill>
              </a:rPr>
              <a:t>Regressions: Application</a:t>
            </a:r>
            <a:endParaRPr lang="en-IN" sz="4400" dirty="0">
              <a:solidFill>
                <a:srgbClr val="C00000"/>
              </a:solidFill>
            </a:endParaRPr>
          </a:p>
        </p:txBody>
      </p:sp>
      <p:sp>
        <p:nvSpPr>
          <p:cNvPr id="3" name="Content Placeholder 2"/>
          <p:cNvSpPr>
            <a:spLocks noGrp="1"/>
          </p:cNvSpPr>
          <p:nvPr>
            <p:ph idx="1"/>
          </p:nvPr>
        </p:nvSpPr>
        <p:spPr>
          <a:xfrm>
            <a:off x="550069" y="1624806"/>
            <a:ext cx="15392400" cy="7696200"/>
          </a:xfrm>
        </p:spPr>
        <p:txBody>
          <a:bodyPr>
            <a:normAutofit/>
          </a:bodyPr>
          <a:lstStyle/>
          <a:p>
            <a:pPr algn="just" fontAlgn="base">
              <a:lnSpc>
                <a:spcPct val="150000"/>
              </a:lnSpc>
            </a:pPr>
            <a:r>
              <a:rPr lang="en-US" sz="3600" b="1" dirty="0"/>
              <a:t>Marketing</a:t>
            </a:r>
          </a:p>
          <a:p>
            <a:pPr algn="just" fontAlgn="base">
              <a:lnSpc>
                <a:spcPct val="150000"/>
              </a:lnSpc>
            </a:pPr>
            <a:r>
              <a:rPr lang="en-US" sz="3600" dirty="0"/>
              <a:t>Every day, when you browse your Facebook newsfeed, the powerful algorithms running behind the scene predict whether or not you would be interested in certain content (which could be, for instance, an advertisement</a:t>
            </a:r>
            <a:r>
              <a:rPr lang="en-US" sz="3600" dirty="0" smtClean="0"/>
              <a:t>).</a:t>
            </a:r>
          </a:p>
          <a:p>
            <a:pPr algn="just" fontAlgn="base">
              <a:lnSpc>
                <a:spcPct val="150000"/>
              </a:lnSpc>
            </a:pPr>
            <a:r>
              <a:rPr lang="en-US" sz="3600" dirty="0" smtClean="0"/>
              <a:t>Such </a:t>
            </a:r>
            <a:r>
              <a:rPr lang="en-US" sz="3600" dirty="0"/>
              <a:t>algorithms can be viewed as complex variations of Logistic Regression algorithms where the question to be answered is simple – will the user like this particular advertisement in his/her news feed</a:t>
            </a:r>
            <a:r>
              <a:rPr lang="en-US" sz="3600" dirty="0" smtClean="0"/>
              <a:t>?</a:t>
            </a:r>
            <a:endParaRPr lang="en-US" sz="3600" dirty="0"/>
          </a:p>
        </p:txBody>
      </p:sp>
    </p:spTree>
    <p:extLst>
      <p:ext uri="{BB962C8B-B14F-4D97-AF65-F5344CB8AC3E}">
        <p14:creationId xmlns:p14="http://schemas.microsoft.com/office/powerpoint/2010/main" val="3547752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4400" b="1" dirty="0">
                <a:solidFill>
                  <a:srgbClr val="C00000"/>
                </a:solidFill>
              </a:rPr>
              <a:t>Making Predictions with Logistic </a:t>
            </a:r>
            <a:r>
              <a:rPr lang="en-US" sz="4400" b="1" dirty="0" smtClean="0">
                <a:solidFill>
                  <a:srgbClr val="C00000"/>
                </a:solidFill>
              </a:rPr>
              <a:t>Regression</a:t>
            </a:r>
            <a:endParaRPr lang="en-IN" sz="4400" b="1" dirty="0">
              <a:solidFill>
                <a:srgbClr val="C00000"/>
              </a:solidFill>
            </a:endParaRPr>
          </a:p>
        </p:txBody>
      </p:sp>
      <p:sp>
        <p:nvSpPr>
          <p:cNvPr id="3" name="Content Placeholder 2"/>
          <p:cNvSpPr>
            <a:spLocks noGrp="1"/>
          </p:cNvSpPr>
          <p:nvPr>
            <p:ph idx="1"/>
          </p:nvPr>
        </p:nvSpPr>
        <p:spPr>
          <a:xfrm>
            <a:off x="245269" y="1243806"/>
            <a:ext cx="15697200" cy="9296400"/>
          </a:xfrm>
        </p:spPr>
        <p:txBody>
          <a:bodyPr>
            <a:noAutofit/>
          </a:bodyPr>
          <a:lstStyle/>
          <a:p>
            <a:pPr algn="just" fontAlgn="base">
              <a:lnSpc>
                <a:spcPct val="150000"/>
              </a:lnSpc>
            </a:pPr>
            <a:r>
              <a:rPr lang="en-US" sz="2800" dirty="0"/>
              <a:t>Logistic regression models the probability of the default </a:t>
            </a:r>
            <a:r>
              <a:rPr lang="en-US" sz="2800" dirty="0" smtClean="0"/>
              <a:t>class.</a:t>
            </a:r>
            <a:endParaRPr lang="en-US" sz="2800" dirty="0"/>
          </a:p>
          <a:p>
            <a:pPr algn="just" fontAlgn="base">
              <a:lnSpc>
                <a:spcPct val="150000"/>
              </a:lnSpc>
            </a:pPr>
            <a:r>
              <a:rPr lang="en-US" sz="2800" dirty="0"/>
              <a:t>For example, if we are modeling people’s sex as male or female from their height, then the first class could be male and the logistic regression model could be written as the probability of male given a person’s height, or more formally:</a:t>
            </a:r>
          </a:p>
          <a:p>
            <a:pPr algn="ctr" fontAlgn="base">
              <a:lnSpc>
                <a:spcPct val="150000"/>
              </a:lnSpc>
            </a:pPr>
            <a:r>
              <a:rPr lang="en-US" sz="3600" b="1" dirty="0"/>
              <a:t>P(sex=</a:t>
            </a:r>
            <a:r>
              <a:rPr lang="en-US" sz="3600" b="1" dirty="0" err="1"/>
              <a:t>male|height</a:t>
            </a:r>
            <a:r>
              <a:rPr lang="en-US" sz="3600" b="1" dirty="0"/>
              <a:t>)</a:t>
            </a:r>
          </a:p>
          <a:p>
            <a:pPr algn="just" fontAlgn="base">
              <a:lnSpc>
                <a:spcPct val="150000"/>
              </a:lnSpc>
            </a:pPr>
            <a:r>
              <a:rPr lang="en-US" sz="2800" dirty="0" smtClean="0"/>
              <a:t>We </a:t>
            </a:r>
            <a:r>
              <a:rPr lang="en-US" sz="2800" dirty="0"/>
              <a:t>are modeling the probability that an input (X) belongs to the default class (Y=1), we can write this formally as:</a:t>
            </a:r>
          </a:p>
          <a:p>
            <a:pPr algn="ctr" fontAlgn="base">
              <a:lnSpc>
                <a:spcPct val="150000"/>
              </a:lnSpc>
            </a:pPr>
            <a:r>
              <a:rPr lang="en-US" sz="3600" b="1" dirty="0"/>
              <a:t>P(X) = P(Y=1|X</a:t>
            </a:r>
            <a:r>
              <a:rPr lang="en-US" sz="3600" b="1" dirty="0" smtClean="0"/>
              <a:t>)</a:t>
            </a:r>
          </a:p>
          <a:p>
            <a:pPr algn="just" fontAlgn="base">
              <a:lnSpc>
                <a:spcPct val="150000"/>
              </a:lnSpc>
            </a:pPr>
            <a:r>
              <a:rPr lang="en-US" sz="2800" dirty="0"/>
              <a:t>Note that the probability prediction must be transformed into a binary values (0 or 1) in order to actually make a probability prediction</a:t>
            </a:r>
            <a:r>
              <a:rPr lang="en-US" sz="2800" dirty="0" smtClean="0"/>
              <a:t>.</a:t>
            </a:r>
          </a:p>
          <a:p>
            <a:pPr algn="just" fontAlgn="base">
              <a:lnSpc>
                <a:spcPct val="150000"/>
              </a:lnSpc>
            </a:pPr>
            <a:r>
              <a:rPr lang="en-US" sz="2800" dirty="0"/>
              <a:t>Logistic regression is a linear method, but the predictions are transformed using the logistic </a:t>
            </a:r>
            <a:r>
              <a:rPr lang="en-US" sz="2800" dirty="0" smtClean="0"/>
              <a:t>function. So the </a:t>
            </a:r>
            <a:r>
              <a:rPr lang="en-US" sz="2800" dirty="0"/>
              <a:t>model can be stated as</a:t>
            </a:r>
            <a:r>
              <a:rPr lang="en-US" sz="2800" dirty="0" smtClean="0"/>
              <a:t>: </a:t>
            </a:r>
            <a:r>
              <a:rPr lang="en-US" b="1" dirty="0" smtClean="0"/>
              <a:t>p(X</a:t>
            </a:r>
            <a:r>
              <a:rPr lang="en-US" b="1" dirty="0"/>
              <a:t>) = e^(b0 + b1*X) / (1 + e^(b0 + b1*X</a:t>
            </a:r>
            <a:r>
              <a:rPr lang="en-US" b="1" dirty="0" smtClean="0"/>
              <a:t>))</a:t>
            </a:r>
            <a:endParaRPr lang="en-US" b="1" dirty="0"/>
          </a:p>
        </p:txBody>
      </p:sp>
    </p:spTree>
    <p:extLst>
      <p:ext uri="{BB962C8B-B14F-4D97-AF65-F5344CB8AC3E}">
        <p14:creationId xmlns:p14="http://schemas.microsoft.com/office/powerpoint/2010/main" val="803696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69" y="481806"/>
            <a:ext cx="14706126" cy="1091401"/>
          </a:xfrm>
        </p:spPr>
        <p:txBody>
          <a:bodyPr>
            <a:normAutofit/>
          </a:bodyPr>
          <a:lstStyle/>
          <a:p>
            <a:r>
              <a:rPr lang="en-US" sz="4400" b="1" dirty="0">
                <a:solidFill>
                  <a:srgbClr val="C00000"/>
                </a:solidFill>
              </a:rPr>
              <a:t>Making Predictions with Logistic </a:t>
            </a:r>
            <a:r>
              <a:rPr lang="en-US" sz="4400" b="1" dirty="0" smtClean="0">
                <a:solidFill>
                  <a:srgbClr val="C00000"/>
                </a:solidFill>
              </a:rPr>
              <a:t>Regression</a:t>
            </a:r>
            <a:endParaRPr lang="en-IN" sz="4400" b="1" dirty="0">
              <a:solidFill>
                <a:srgbClr val="C00000"/>
              </a:solidFill>
            </a:endParaRPr>
          </a:p>
        </p:txBody>
      </p:sp>
      <p:sp>
        <p:nvSpPr>
          <p:cNvPr id="3" name="Content Placeholder 2"/>
          <p:cNvSpPr>
            <a:spLocks noGrp="1"/>
          </p:cNvSpPr>
          <p:nvPr>
            <p:ph idx="1"/>
          </p:nvPr>
        </p:nvSpPr>
        <p:spPr>
          <a:xfrm>
            <a:off x="321469" y="1701006"/>
            <a:ext cx="15697200" cy="8915400"/>
          </a:xfrm>
        </p:spPr>
        <p:txBody>
          <a:bodyPr>
            <a:normAutofit/>
          </a:bodyPr>
          <a:lstStyle/>
          <a:p>
            <a:pPr algn="just" fontAlgn="base">
              <a:lnSpc>
                <a:spcPct val="150000"/>
              </a:lnSpc>
            </a:pPr>
            <a:r>
              <a:rPr lang="en-US" dirty="0" smtClean="0"/>
              <a:t>Let’s </a:t>
            </a:r>
            <a:r>
              <a:rPr lang="en-US" dirty="0"/>
              <a:t>say we have a model that can predict whether a person is male or female based on their </a:t>
            </a:r>
            <a:r>
              <a:rPr lang="en-US" dirty="0" smtClean="0"/>
              <a:t>height. </a:t>
            </a:r>
            <a:r>
              <a:rPr lang="en-US" dirty="0"/>
              <a:t>Given a height of 150cm is the person male or female.</a:t>
            </a:r>
          </a:p>
          <a:p>
            <a:pPr algn="just" fontAlgn="base">
              <a:lnSpc>
                <a:spcPct val="150000"/>
              </a:lnSpc>
            </a:pPr>
            <a:r>
              <a:rPr lang="en-US" dirty="0" smtClean="0">
                <a:solidFill>
                  <a:srgbClr val="7030A0"/>
                </a:solidFill>
              </a:rPr>
              <a:t>Assume the </a:t>
            </a:r>
            <a:r>
              <a:rPr lang="en-US" dirty="0">
                <a:solidFill>
                  <a:srgbClr val="7030A0"/>
                </a:solidFill>
              </a:rPr>
              <a:t>coefficients of b0 = -100 and b1 = 0.6. </a:t>
            </a:r>
            <a:endParaRPr lang="en-US" dirty="0" smtClean="0">
              <a:solidFill>
                <a:srgbClr val="7030A0"/>
              </a:solidFill>
            </a:endParaRPr>
          </a:p>
          <a:p>
            <a:pPr algn="just" fontAlgn="base">
              <a:lnSpc>
                <a:spcPct val="150000"/>
              </a:lnSpc>
            </a:pPr>
            <a:r>
              <a:rPr lang="en-US" dirty="0" smtClean="0"/>
              <a:t>probability </a:t>
            </a:r>
            <a:r>
              <a:rPr lang="en-US" dirty="0"/>
              <a:t>of male given a height of 150cm or more </a:t>
            </a:r>
            <a:r>
              <a:rPr lang="en-US" dirty="0" smtClean="0"/>
              <a:t>formally </a:t>
            </a:r>
            <a:r>
              <a:rPr lang="en-IN" b="1" dirty="0"/>
              <a:t>P(</a:t>
            </a:r>
            <a:r>
              <a:rPr lang="en-IN" b="1" dirty="0" err="1"/>
              <a:t>male|height</a:t>
            </a:r>
            <a:r>
              <a:rPr lang="en-IN" b="1" dirty="0"/>
              <a:t>=150</a:t>
            </a:r>
            <a:r>
              <a:rPr lang="en-IN" b="1" dirty="0" smtClean="0"/>
              <a:t>)</a:t>
            </a:r>
            <a:r>
              <a:rPr lang="en-IN" b="1" dirty="0"/>
              <a:t> </a:t>
            </a:r>
            <a:endParaRPr lang="en-IN" b="1" dirty="0" smtClean="0"/>
          </a:p>
          <a:p>
            <a:pPr algn="just" fontAlgn="base">
              <a:lnSpc>
                <a:spcPct val="150000"/>
              </a:lnSpc>
            </a:pPr>
            <a:r>
              <a:rPr lang="en-IN" b="1" dirty="0"/>
              <a:t>y = e^(b0 + b1*X) / (1 + e^(b0 + b1*X</a:t>
            </a:r>
            <a:r>
              <a:rPr lang="en-IN" b="1" dirty="0" smtClean="0"/>
              <a:t>))</a:t>
            </a:r>
          </a:p>
          <a:p>
            <a:pPr algn="just" fontAlgn="base">
              <a:lnSpc>
                <a:spcPct val="150000"/>
              </a:lnSpc>
            </a:pPr>
            <a:r>
              <a:rPr lang="es-ES" b="1" dirty="0"/>
              <a:t>y = </a:t>
            </a:r>
            <a:r>
              <a:rPr lang="es-ES" b="1" dirty="0" err="1"/>
              <a:t>exp</a:t>
            </a:r>
            <a:r>
              <a:rPr lang="es-ES" b="1" dirty="0"/>
              <a:t>(-100 + 0.6*150) / (1 + EXP(-100 + 0.6*X</a:t>
            </a:r>
            <a:r>
              <a:rPr lang="es-ES" b="1" dirty="0" smtClean="0"/>
              <a:t>))</a:t>
            </a:r>
          </a:p>
          <a:p>
            <a:pPr algn="just" fontAlgn="base">
              <a:lnSpc>
                <a:spcPct val="150000"/>
              </a:lnSpc>
            </a:pPr>
            <a:r>
              <a:rPr lang="en-IN" b="1" dirty="0"/>
              <a:t>y = </a:t>
            </a:r>
            <a:r>
              <a:rPr lang="en-IN" b="1" dirty="0" smtClean="0"/>
              <a:t>0.0000453978687</a:t>
            </a:r>
          </a:p>
          <a:p>
            <a:pPr marL="0" indent="0" algn="just" fontAlgn="base">
              <a:lnSpc>
                <a:spcPct val="150000"/>
              </a:lnSpc>
              <a:buNone/>
            </a:pP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869" y="4901406"/>
            <a:ext cx="5486400" cy="5618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69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b="1" dirty="0" smtClean="0">
                <a:solidFill>
                  <a:srgbClr val="C00000"/>
                </a:solidFill>
              </a:rPr>
              <a:t>Summary</a:t>
            </a:r>
            <a:endParaRPr lang="en-IN" sz="8000" b="1" dirty="0">
              <a:solidFill>
                <a:srgbClr val="C00000"/>
              </a:solidFill>
            </a:endParaRPr>
          </a:p>
        </p:txBody>
      </p:sp>
      <p:sp>
        <p:nvSpPr>
          <p:cNvPr id="3" name="Content Placeholder 2"/>
          <p:cNvSpPr>
            <a:spLocks noGrp="1"/>
          </p:cNvSpPr>
          <p:nvPr>
            <p:ph sz="quarter" idx="1"/>
          </p:nvPr>
        </p:nvSpPr>
        <p:spPr>
          <a:xfrm>
            <a:off x="626269" y="2082006"/>
            <a:ext cx="14706126" cy="5867400"/>
          </a:xfrm>
        </p:spPr>
        <p:txBody>
          <a:bodyPr>
            <a:normAutofit/>
          </a:bodyPr>
          <a:lstStyle/>
          <a:p>
            <a:pPr algn="just"/>
            <a:r>
              <a:rPr lang="en-IN" sz="4400" b="1" dirty="0" smtClean="0">
                <a:latin typeface="Arial" pitchFamily="34" charset="0"/>
                <a:cs typeface="Arial" pitchFamily="34" charset="0"/>
              </a:rPr>
              <a:t>Classification</a:t>
            </a:r>
          </a:p>
          <a:p>
            <a:pPr algn="just"/>
            <a:r>
              <a:rPr lang="en-US" sz="4400" b="1" i="1" dirty="0">
                <a:solidFill>
                  <a:srgbClr val="FF0000"/>
                </a:solidFill>
              </a:rPr>
              <a:t>Applications of Classification </a:t>
            </a:r>
            <a:r>
              <a:rPr lang="en-US" sz="4400" b="1" i="1" dirty="0" smtClean="0">
                <a:solidFill>
                  <a:srgbClr val="FF0000"/>
                </a:solidFill>
              </a:rPr>
              <a:t>are</a:t>
            </a:r>
          </a:p>
          <a:p>
            <a:pPr algn="just"/>
            <a:r>
              <a:rPr lang="en-US" sz="4400" b="1" i="1" dirty="0">
                <a:solidFill>
                  <a:srgbClr val="333399"/>
                </a:solidFill>
              </a:rPr>
              <a:t>Binary </a:t>
            </a:r>
            <a:r>
              <a:rPr lang="en-US" sz="4400" b="1" i="1" dirty="0" smtClean="0">
                <a:solidFill>
                  <a:srgbClr val="333399"/>
                </a:solidFill>
              </a:rPr>
              <a:t>classifiers</a:t>
            </a:r>
          </a:p>
          <a:p>
            <a:pPr algn="just"/>
            <a:r>
              <a:rPr lang="en-US" sz="4400" b="1" i="1" dirty="0">
                <a:solidFill>
                  <a:srgbClr val="333399"/>
                </a:solidFill>
              </a:rPr>
              <a:t>Multi-Class classifiers</a:t>
            </a:r>
            <a:endParaRPr lang="en-IN" sz="4400" b="1" dirty="0">
              <a:latin typeface="Arial" pitchFamily="34" charset="0"/>
              <a:cs typeface="Arial" pitchFamily="34" charset="0"/>
            </a:endParaRPr>
          </a:p>
          <a:p>
            <a:pPr algn="just"/>
            <a:r>
              <a:rPr lang="en-US" sz="4400" b="1" dirty="0">
                <a:latin typeface="Arial" pitchFamily="34" charset="0"/>
                <a:cs typeface="Arial" pitchFamily="34" charset="0"/>
              </a:rPr>
              <a:t>Logistic Regression</a:t>
            </a:r>
            <a:endParaRPr lang="en-IN" sz="4400" b="1" dirty="0">
              <a:latin typeface="Arial" pitchFamily="34" charset="0"/>
              <a:cs typeface="Arial" pitchFamily="34" charset="0"/>
            </a:endParaRPr>
          </a:p>
          <a:p>
            <a:r>
              <a:rPr lang="en-IN" sz="4400" b="1" dirty="0" smtClean="0">
                <a:solidFill>
                  <a:srgbClr val="C00000"/>
                </a:solidFill>
              </a:rPr>
              <a:t>Applications of </a:t>
            </a:r>
            <a:r>
              <a:rPr lang="en-IN" sz="4400" b="1" dirty="0">
                <a:solidFill>
                  <a:srgbClr val="C00000"/>
                </a:solidFill>
              </a:rPr>
              <a:t>Logistic </a:t>
            </a:r>
            <a:r>
              <a:rPr lang="en-IN" sz="4400" b="1" dirty="0" smtClean="0">
                <a:solidFill>
                  <a:srgbClr val="C00000"/>
                </a:solidFill>
              </a:rPr>
              <a:t>Regressions</a:t>
            </a:r>
            <a:endParaRPr lang="en-IN" sz="4400" dirty="0" smtClean="0"/>
          </a:p>
        </p:txBody>
      </p:sp>
    </p:spTree>
    <p:extLst>
      <p:ext uri="{BB962C8B-B14F-4D97-AF65-F5344CB8AC3E}">
        <p14:creationId xmlns:p14="http://schemas.microsoft.com/office/powerpoint/2010/main" val="289186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12" y="542417"/>
            <a:ext cx="13889117" cy="1149454"/>
          </a:xfrm>
        </p:spPr>
        <p:txBody>
          <a:bodyPr>
            <a:normAutofit/>
          </a:bodyPr>
          <a:lstStyle/>
          <a:p>
            <a:r>
              <a:rPr lang="en-US" sz="6300" b="1" dirty="0">
                <a:solidFill>
                  <a:srgbClr val="C00000"/>
                </a:solidFill>
              </a:rPr>
              <a:t>Classification</a:t>
            </a:r>
          </a:p>
        </p:txBody>
      </p:sp>
      <p:sp>
        <p:nvSpPr>
          <p:cNvPr id="3" name="Content Placeholder 2"/>
          <p:cNvSpPr>
            <a:spLocks noGrp="1"/>
          </p:cNvSpPr>
          <p:nvPr>
            <p:ph idx="1"/>
          </p:nvPr>
        </p:nvSpPr>
        <p:spPr>
          <a:xfrm>
            <a:off x="794312" y="1927722"/>
            <a:ext cx="14660735" cy="5568208"/>
          </a:xfrm>
        </p:spPr>
        <p:txBody>
          <a:bodyPr>
            <a:normAutofit/>
          </a:bodyPr>
          <a:lstStyle/>
          <a:p>
            <a:pPr algn="just"/>
            <a:r>
              <a:rPr lang="en-US" sz="4900" b="1" dirty="0">
                <a:solidFill>
                  <a:srgbClr val="7030A0"/>
                </a:solidFill>
              </a:rPr>
              <a:t>Classification</a:t>
            </a:r>
            <a:r>
              <a:rPr lang="en-US" sz="4900" dirty="0">
                <a:solidFill>
                  <a:srgbClr val="7030A0"/>
                </a:solidFill>
              </a:rPr>
              <a:t> involves putting things into a class or group according to particular characteristics.</a:t>
            </a:r>
          </a:p>
          <a:p>
            <a:pPr algn="just"/>
            <a:r>
              <a:rPr lang="en-US" sz="4900" b="1" dirty="0">
                <a:solidFill>
                  <a:srgbClr val="FF0000"/>
                </a:solidFill>
              </a:rPr>
              <a:t>classification</a:t>
            </a:r>
            <a:r>
              <a:rPr lang="en-US" sz="4900" dirty="0">
                <a:solidFill>
                  <a:srgbClr val="FF0000"/>
                </a:solidFill>
              </a:rPr>
              <a:t> refers to a predictive modeling problem where a class label is predicted for a given example of input data.</a:t>
            </a:r>
          </a:p>
          <a:p>
            <a:pPr algn="just"/>
            <a:r>
              <a:rPr lang="en-US" sz="4900" b="1" dirty="0"/>
              <a:t>classify</a:t>
            </a:r>
            <a:r>
              <a:rPr lang="en-US" sz="4900" dirty="0"/>
              <a:t> if it is spam or not.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0619" y="5793045"/>
            <a:ext cx="6654428" cy="447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977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12" y="542417"/>
            <a:ext cx="13889117" cy="1149454"/>
          </a:xfrm>
        </p:spPr>
        <p:txBody>
          <a:bodyPr>
            <a:normAutofit/>
          </a:bodyPr>
          <a:lstStyle/>
          <a:p>
            <a:r>
              <a:rPr lang="en-US" sz="6300" b="1" dirty="0">
                <a:solidFill>
                  <a:srgbClr val="C00000"/>
                </a:solidFill>
              </a:rPr>
              <a:t>Classification</a:t>
            </a:r>
          </a:p>
        </p:txBody>
      </p:sp>
      <p:sp>
        <p:nvSpPr>
          <p:cNvPr id="3" name="Content Placeholder 2"/>
          <p:cNvSpPr>
            <a:spLocks noGrp="1"/>
          </p:cNvSpPr>
          <p:nvPr>
            <p:ph idx="1"/>
          </p:nvPr>
        </p:nvSpPr>
        <p:spPr>
          <a:xfrm>
            <a:off x="794312" y="1927722"/>
            <a:ext cx="14660735" cy="8155284"/>
          </a:xfrm>
        </p:spPr>
        <p:txBody>
          <a:bodyPr>
            <a:normAutofit fontScale="85000" lnSpcReduction="20000"/>
          </a:bodyPr>
          <a:lstStyle/>
          <a:p>
            <a:pPr algn="just">
              <a:lnSpc>
                <a:spcPct val="150000"/>
              </a:lnSpc>
            </a:pPr>
            <a:r>
              <a:rPr lang="en-US" sz="5400" dirty="0"/>
              <a:t>Classification is technique to categorize our data into a desired and distinct number of classes where we can assign label to each class.</a:t>
            </a:r>
          </a:p>
          <a:p>
            <a:pPr algn="just">
              <a:lnSpc>
                <a:spcPct val="150000"/>
              </a:lnSpc>
            </a:pPr>
            <a:r>
              <a:rPr lang="en-US" sz="5400" b="1" i="1" dirty="0">
                <a:solidFill>
                  <a:srgbClr val="FF0000"/>
                </a:solidFill>
              </a:rPr>
              <a:t>Applications of Classification are: </a:t>
            </a:r>
            <a:endParaRPr lang="en-US" sz="5400" b="1" i="1" dirty="0" smtClean="0">
              <a:solidFill>
                <a:srgbClr val="FF0000"/>
              </a:solidFill>
            </a:endParaRPr>
          </a:p>
          <a:p>
            <a:pPr lvl="1" algn="just">
              <a:lnSpc>
                <a:spcPct val="150000"/>
              </a:lnSpc>
            </a:pPr>
            <a:r>
              <a:rPr lang="en-US" sz="5000" dirty="0" smtClean="0">
                <a:solidFill>
                  <a:srgbClr val="333399"/>
                </a:solidFill>
              </a:rPr>
              <a:t>speech recognition</a:t>
            </a:r>
          </a:p>
          <a:p>
            <a:pPr lvl="1" algn="just">
              <a:lnSpc>
                <a:spcPct val="150000"/>
              </a:lnSpc>
            </a:pPr>
            <a:r>
              <a:rPr lang="en-US" sz="5000" dirty="0" smtClean="0">
                <a:solidFill>
                  <a:srgbClr val="333399"/>
                </a:solidFill>
              </a:rPr>
              <a:t>handwriting recognition</a:t>
            </a:r>
          </a:p>
          <a:p>
            <a:pPr lvl="1" algn="just">
              <a:lnSpc>
                <a:spcPct val="150000"/>
              </a:lnSpc>
            </a:pPr>
            <a:r>
              <a:rPr lang="en-US" sz="5000" dirty="0" smtClean="0">
                <a:solidFill>
                  <a:srgbClr val="333399"/>
                </a:solidFill>
              </a:rPr>
              <a:t>biometric identification </a:t>
            </a:r>
          </a:p>
          <a:p>
            <a:pPr lvl="1" algn="just">
              <a:lnSpc>
                <a:spcPct val="150000"/>
              </a:lnSpc>
            </a:pPr>
            <a:r>
              <a:rPr lang="en-US" sz="5000" dirty="0" smtClean="0">
                <a:solidFill>
                  <a:srgbClr val="333399"/>
                </a:solidFill>
              </a:rPr>
              <a:t>document classification</a:t>
            </a:r>
            <a:endParaRPr lang="en-US" sz="5000" dirty="0">
              <a:solidFill>
                <a:srgbClr val="333399"/>
              </a:solidFill>
            </a:endParaRPr>
          </a:p>
        </p:txBody>
      </p:sp>
    </p:spTree>
    <p:extLst>
      <p:ext uri="{BB962C8B-B14F-4D97-AF65-F5344CB8AC3E}">
        <p14:creationId xmlns:p14="http://schemas.microsoft.com/office/powerpoint/2010/main" val="2160893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69" y="177006"/>
            <a:ext cx="13889117" cy="1149454"/>
          </a:xfrm>
        </p:spPr>
        <p:txBody>
          <a:bodyPr>
            <a:normAutofit/>
          </a:bodyPr>
          <a:lstStyle/>
          <a:p>
            <a:r>
              <a:rPr lang="en-US" sz="6000" b="1" dirty="0">
                <a:solidFill>
                  <a:srgbClr val="C00000"/>
                </a:solidFill>
              </a:rPr>
              <a:t>Classifiers </a:t>
            </a:r>
            <a:r>
              <a:rPr lang="en-US" sz="6000" b="1" dirty="0" smtClean="0">
                <a:solidFill>
                  <a:srgbClr val="C00000"/>
                </a:solidFill>
              </a:rPr>
              <a:t>can be….</a:t>
            </a:r>
            <a:endParaRPr lang="en-US" sz="6000" b="1" dirty="0">
              <a:solidFill>
                <a:srgbClr val="C00000"/>
              </a:solidFill>
            </a:endParaRPr>
          </a:p>
        </p:txBody>
      </p:sp>
      <p:sp>
        <p:nvSpPr>
          <p:cNvPr id="3" name="Content Placeholder 2"/>
          <p:cNvSpPr>
            <a:spLocks noGrp="1"/>
          </p:cNvSpPr>
          <p:nvPr>
            <p:ph idx="1"/>
          </p:nvPr>
        </p:nvSpPr>
        <p:spPr>
          <a:xfrm>
            <a:off x="245269" y="1396206"/>
            <a:ext cx="15621000" cy="9296400"/>
          </a:xfrm>
        </p:spPr>
        <p:txBody>
          <a:bodyPr>
            <a:noAutofit/>
          </a:bodyPr>
          <a:lstStyle/>
          <a:p>
            <a:pPr>
              <a:lnSpc>
                <a:spcPct val="150000"/>
              </a:lnSpc>
            </a:pPr>
            <a:r>
              <a:rPr lang="en-US" sz="3600" b="1" i="1" dirty="0" smtClean="0">
                <a:solidFill>
                  <a:srgbClr val="333399"/>
                </a:solidFill>
              </a:rPr>
              <a:t>Binary </a:t>
            </a:r>
            <a:r>
              <a:rPr lang="en-US" sz="3600" b="1" i="1" dirty="0">
                <a:solidFill>
                  <a:srgbClr val="333399"/>
                </a:solidFill>
              </a:rPr>
              <a:t>classifiers: </a:t>
            </a:r>
            <a:r>
              <a:rPr lang="en-US" sz="3600" dirty="0">
                <a:solidFill>
                  <a:srgbClr val="333399"/>
                </a:solidFill>
              </a:rPr>
              <a:t>Classification with only 2 distinct classes or with 2 possible outcomes</a:t>
            </a:r>
          </a:p>
          <a:p>
            <a:pPr>
              <a:lnSpc>
                <a:spcPct val="150000"/>
              </a:lnSpc>
            </a:pPr>
            <a:r>
              <a:rPr lang="en-US" sz="3600" dirty="0" smtClean="0">
                <a:solidFill>
                  <a:srgbClr val="FF33CC"/>
                </a:solidFill>
              </a:rPr>
              <a:t>Example</a:t>
            </a:r>
            <a:r>
              <a:rPr lang="en-US" sz="3600" dirty="0">
                <a:solidFill>
                  <a:srgbClr val="FF33CC"/>
                </a:solidFill>
              </a:rPr>
              <a:t>: Male and </a:t>
            </a:r>
            <a:r>
              <a:rPr lang="en-US" sz="3600" dirty="0" smtClean="0">
                <a:solidFill>
                  <a:srgbClr val="FF33CC"/>
                </a:solidFill>
              </a:rPr>
              <a:t>Female; classification </a:t>
            </a:r>
            <a:r>
              <a:rPr lang="en-US" sz="3600" dirty="0">
                <a:solidFill>
                  <a:srgbClr val="FF33CC"/>
                </a:solidFill>
              </a:rPr>
              <a:t>of spam email and non spam </a:t>
            </a:r>
            <a:r>
              <a:rPr lang="en-US" sz="3600" dirty="0" smtClean="0">
                <a:solidFill>
                  <a:srgbClr val="FF33CC"/>
                </a:solidFill>
              </a:rPr>
              <a:t>email; classification </a:t>
            </a:r>
            <a:r>
              <a:rPr lang="en-US" sz="3600" dirty="0">
                <a:solidFill>
                  <a:srgbClr val="FF33CC"/>
                </a:solidFill>
              </a:rPr>
              <a:t>of author of </a:t>
            </a:r>
            <a:r>
              <a:rPr lang="en-US" sz="3600" dirty="0" smtClean="0">
                <a:solidFill>
                  <a:srgbClr val="FF33CC"/>
                </a:solidFill>
              </a:rPr>
              <a:t>book; positive </a:t>
            </a:r>
            <a:r>
              <a:rPr lang="en-US" sz="3600" dirty="0">
                <a:solidFill>
                  <a:srgbClr val="FF33CC"/>
                </a:solidFill>
              </a:rPr>
              <a:t>and negative sentiment</a:t>
            </a:r>
          </a:p>
          <a:p>
            <a:pPr>
              <a:lnSpc>
                <a:spcPct val="150000"/>
              </a:lnSpc>
            </a:pPr>
            <a:r>
              <a:rPr lang="en-US" sz="3600" b="1" i="1" dirty="0">
                <a:solidFill>
                  <a:srgbClr val="333399"/>
                </a:solidFill>
              </a:rPr>
              <a:t>Multi-Class classifiers</a:t>
            </a:r>
            <a:r>
              <a:rPr lang="en-US" sz="3600" dirty="0">
                <a:solidFill>
                  <a:srgbClr val="333399"/>
                </a:solidFill>
              </a:rPr>
              <a:t>: Classification with more than two distinct classes.</a:t>
            </a:r>
          </a:p>
          <a:p>
            <a:pPr>
              <a:lnSpc>
                <a:spcPct val="150000"/>
              </a:lnSpc>
            </a:pPr>
            <a:r>
              <a:rPr lang="en-US" sz="3600" dirty="0" smtClean="0">
                <a:solidFill>
                  <a:srgbClr val="FF33CC"/>
                </a:solidFill>
              </a:rPr>
              <a:t>Example</a:t>
            </a:r>
            <a:r>
              <a:rPr lang="en-US" sz="3600" dirty="0">
                <a:solidFill>
                  <a:srgbClr val="FF33CC"/>
                </a:solidFill>
              </a:rPr>
              <a:t>: classification of types of </a:t>
            </a:r>
            <a:r>
              <a:rPr lang="en-US" sz="3600" dirty="0" smtClean="0">
                <a:solidFill>
                  <a:srgbClr val="FF33CC"/>
                </a:solidFill>
              </a:rPr>
              <a:t>soil, classification </a:t>
            </a:r>
            <a:r>
              <a:rPr lang="en-US" sz="3600" dirty="0">
                <a:solidFill>
                  <a:srgbClr val="FF33CC"/>
                </a:solidFill>
              </a:rPr>
              <a:t>of types of </a:t>
            </a:r>
            <a:r>
              <a:rPr lang="en-US" sz="3600" dirty="0" smtClean="0">
                <a:solidFill>
                  <a:srgbClr val="FF33CC"/>
                </a:solidFill>
              </a:rPr>
              <a:t>crops, </a:t>
            </a:r>
            <a:r>
              <a:rPr lang="en-IN" sz="3600" dirty="0">
                <a:solidFill>
                  <a:srgbClr val="FF33CC"/>
                </a:solidFill>
              </a:rPr>
              <a:t>character </a:t>
            </a:r>
            <a:r>
              <a:rPr lang="en-IN" sz="3600" dirty="0" smtClean="0">
                <a:solidFill>
                  <a:srgbClr val="FF33CC"/>
                </a:solidFill>
              </a:rPr>
              <a:t>recognition, </a:t>
            </a:r>
            <a:r>
              <a:rPr lang="en-US" sz="3600" dirty="0" smtClean="0">
                <a:solidFill>
                  <a:srgbClr val="FF33CC"/>
                </a:solidFill>
              </a:rPr>
              <a:t>classification </a:t>
            </a:r>
            <a:r>
              <a:rPr lang="en-US" sz="3600" dirty="0">
                <a:solidFill>
                  <a:srgbClr val="FF33CC"/>
                </a:solidFill>
              </a:rPr>
              <a:t>of mood/feelings in </a:t>
            </a:r>
            <a:r>
              <a:rPr lang="en-US" sz="3600" dirty="0" smtClean="0">
                <a:solidFill>
                  <a:srgbClr val="FF33CC"/>
                </a:solidFill>
              </a:rPr>
              <a:t>songs/music</a:t>
            </a:r>
            <a:endParaRPr lang="en-US" sz="3600" dirty="0">
              <a:solidFill>
                <a:srgbClr val="FF33CC"/>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269" y="7941928"/>
            <a:ext cx="3733800" cy="279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07" y="7949406"/>
            <a:ext cx="4172962" cy="283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0213" y="7938460"/>
            <a:ext cx="3828256" cy="290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298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669" y="558006"/>
            <a:ext cx="15240000" cy="9906000"/>
          </a:xfrm>
        </p:spPr>
        <p:txBody>
          <a:bodyPr>
            <a:noAutofit/>
          </a:bodyPr>
          <a:lstStyle/>
          <a:p>
            <a:pPr fontAlgn="base"/>
            <a:r>
              <a:rPr lang="en-US" sz="4000" b="1" dirty="0">
                <a:solidFill>
                  <a:srgbClr val="C00000"/>
                </a:solidFill>
              </a:rPr>
              <a:t>Popular algorithms that can be used for binary classification include:</a:t>
            </a:r>
          </a:p>
          <a:p>
            <a:pPr fontAlgn="base"/>
            <a:r>
              <a:rPr lang="en-US" sz="4000" dirty="0">
                <a:solidFill>
                  <a:srgbClr val="FF33CC"/>
                </a:solidFill>
              </a:rPr>
              <a:t>Logistic Regression</a:t>
            </a:r>
          </a:p>
          <a:p>
            <a:pPr fontAlgn="base"/>
            <a:r>
              <a:rPr lang="en-US" sz="4000" dirty="0">
                <a:solidFill>
                  <a:srgbClr val="FF33CC"/>
                </a:solidFill>
              </a:rPr>
              <a:t>k-Nearest Neighbors</a:t>
            </a:r>
          </a:p>
          <a:p>
            <a:pPr fontAlgn="base"/>
            <a:r>
              <a:rPr lang="en-US" sz="4000" dirty="0">
                <a:solidFill>
                  <a:srgbClr val="FF33CC"/>
                </a:solidFill>
              </a:rPr>
              <a:t>Decision Trees</a:t>
            </a:r>
          </a:p>
          <a:p>
            <a:pPr fontAlgn="base"/>
            <a:r>
              <a:rPr lang="en-US" sz="4000" dirty="0">
                <a:solidFill>
                  <a:srgbClr val="FF33CC"/>
                </a:solidFill>
              </a:rPr>
              <a:t>Support Vector Machine</a:t>
            </a:r>
          </a:p>
          <a:p>
            <a:pPr fontAlgn="base"/>
            <a:r>
              <a:rPr lang="en-US" sz="4000" dirty="0">
                <a:solidFill>
                  <a:srgbClr val="FF33CC"/>
                </a:solidFill>
              </a:rPr>
              <a:t>Naive Bayes</a:t>
            </a:r>
          </a:p>
          <a:p>
            <a:pPr fontAlgn="base"/>
            <a:r>
              <a:rPr lang="en-US" sz="4000" b="1" dirty="0">
                <a:solidFill>
                  <a:srgbClr val="C00000"/>
                </a:solidFill>
              </a:rPr>
              <a:t>Popular algorithms that can be used for multi-class classification include:</a:t>
            </a:r>
          </a:p>
          <a:p>
            <a:pPr fontAlgn="base"/>
            <a:r>
              <a:rPr lang="en-US" sz="4000" dirty="0">
                <a:solidFill>
                  <a:srgbClr val="333399"/>
                </a:solidFill>
              </a:rPr>
              <a:t>k-Nearest </a:t>
            </a:r>
            <a:r>
              <a:rPr lang="en-US" sz="4000" dirty="0" smtClean="0">
                <a:solidFill>
                  <a:srgbClr val="333399"/>
                </a:solidFill>
              </a:rPr>
              <a:t>Neighbors</a:t>
            </a:r>
            <a:endParaRPr lang="en-US" sz="4000" dirty="0">
              <a:solidFill>
                <a:srgbClr val="333399"/>
              </a:solidFill>
            </a:endParaRPr>
          </a:p>
          <a:p>
            <a:pPr fontAlgn="base"/>
            <a:r>
              <a:rPr lang="en-US" sz="4000" dirty="0">
                <a:solidFill>
                  <a:srgbClr val="333399"/>
                </a:solidFill>
              </a:rPr>
              <a:t>Decision </a:t>
            </a:r>
            <a:r>
              <a:rPr lang="en-US" sz="4000" dirty="0" smtClean="0">
                <a:solidFill>
                  <a:srgbClr val="333399"/>
                </a:solidFill>
              </a:rPr>
              <a:t>Trees</a:t>
            </a:r>
            <a:endParaRPr lang="en-US" sz="4000" dirty="0">
              <a:solidFill>
                <a:srgbClr val="333399"/>
              </a:solidFill>
            </a:endParaRPr>
          </a:p>
          <a:p>
            <a:pPr fontAlgn="base"/>
            <a:r>
              <a:rPr lang="en-US" sz="4000" dirty="0">
                <a:solidFill>
                  <a:srgbClr val="333399"/>
                </a:solidFill>
              </a:rPr>
              <a:t>Naive </a:t>
            </a:r>
            <a:r>
              <a:rPr lang="en-US" sz="4000" dirty="0" smtClean="0">
                <a:solidFill>
                  <a:srgbClr val="333399"/>
                </a:solidFill>
              </a:rPr>
              <a:t>Bayes</a:t>
            </a:r>
            <a:endParaRPr lang="en-US" sz="4000" dirty="0">
              <a:solidFill>
                <a:srgbClr val="333399"/>
              </a:solidFill>
            </a:endParaRPr>
          </a:p>
          <a:p>
            <a:pPr fontAlgn="base"/>
            <a:r>
              <a:rPr lang="en-US" sz="4000" dirty="0">
                <a:solidFill>
                  <a:srgbClr val="333399"/>
                </a:solidFill>
              </a:rPr>
              <a:t>Random </a:t>
            </a:r>
            <a:r>
              <a:rPr lang="en-US" sz="4000" dirty="0" smtClean="0">
                <a:solidFill>
                  <a:srgbClr val="333399"/>
                </a:solidFill>
              </a:rPr>
              <a:t>Forest</a:t>
            </a:r>
            <a:endParaRPr lang="en-US" sz="4000" dirty="0">
              <a:solidFill>
                <a:srgbClr val="333399"/>
              </a:solidFill>
            </a:endParaRPr>
          </a:p>
          <a:p>
            <a:pPr fontAlgn="base"/>
            <a:r>
              <a:rPr lang="en-US" sz="4000" dirty="0">
                <a:solidFill>
                  <a:srgbClr val="333399"/>
                </a:solidFill>
              </a:rPr>
              <a:t>Gradient </a:t>
            </a:r>
            <a:r>
              <a:rPr lang="en-US" sz="4000" dirty="0" smtClean="0">
                <a:solidFill>
                  <a:srgbClr val="333399"/>
                </a:solidFill>
              </a:rPr>
              <a:t>Boosting</a:t>
            </a:r>
            <a:endParaRPr lang="en-US" sz="4000" dirty="0">
              <a:solidFill>
                <a:srgbClr val="333399"/>
              </a:solidFill>
            </a:endParaRPr>
          </a:p>
        </p:txBody>
      </p:sp>
    </p:spTree>
    <p:extLst>
      <p:ext uri="{BB962C8B-B14F-4D97-AF65-F5344CB8AC3E}">
        <p14:creationId xmlns:p14="http://schemas.microsoft.com/office/powerpoint/2010/main" val="59420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7" y="465805"/>
            <a:ext cx="14706124" cy="1320059"/>
          </a:xfrm>
        </p:spPr>
        <p:txBody>
          <a:bodyPr>
            <a:normAutofit/>
          </a:bodyPr>
          <a:lstStyle/>
          <a:p>
            <a:r>
              <a:rPr lang="en-IN" sz="7000" b="1" dirty="0">
                <a:solidFill>
                  <a:srgbClr val="C00000"/>
                </a:solidFill>
              </a:rPr>
              <a:t>Classification </a:t>
            </a:r>
            <a:r>
              <a:rPr lang="en-IN" sz="7000" b="1" dirty="0" err="1">
                <a:solidFill>
                  <a:srgbClr val="C00000"/>
                </a:solidFill>
              </a:rPr>
              <a:t>Vs</a:t>
            </a:r>
            <a:r>
              <a:rPr lang="en-IN" sz="7000" b="1" dirty="0">
                <a:solidFill>
                  <a:srgbClr val="C00000"/>
                </a:solidFill>
              </a:rPr>
              <a:t> Clustering</a:t>
            </a:r>
          </a:p>
        </p:txBody>
      </p:sp>
      <p:pic>
        <p:nvPicPr>
          <p:cNvPr id="1028"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667861" y="6861477"/>
            <a:ext cx="6855270" cy="373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043" y="1999552"/>
            <a:ext cx="7803377" cy="401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41431" y="7109432"/>
            <a:ext cx="6947395" cy="3710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7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69" y="100806"/>
            <a:ext cx="14706126" cy="1320001"/>
          </a:xfrm>
        </p:spPr>
        <p:txBody>
          <a:bodyPr>
            <a:normAutofit/>
          </a:bodyPr>
          <a:lstStyle/>
          <a:p>
            <a:r>
              <a:rPr lang="en-IN" sz="4800" b="1" dirty="0" smtClean="0">
                <a:solidFill>
                  <a:srgbClr val="C00000"/>
                </a:solidFill>
              </a:rPr>
              <a:t>Logistic Regression</a:t>
            </a:r>
            <a:endParaRPr lang="en-IN" sz="4800" b="1" dirty="0">
              <a:solidFill>
                <a:srgbClr val="C00000"/>
              </a:solidFill>
            </a:endParaRPr>
          </a:p>
        </p:txBody>
      </p:sp>
      <p:sp>
        <p:nvSpPr>
          <p:cNvPr id="3" name="Content Placeholder 2"/>
          <p:cNvSpPr>
            <a:spLocks noGrp="1"/>
          </p:cNvSpPr>
          <p:nvPr>
            <p:ph sz="quarter" idx="1"/>
          </p:nvPr>
        </p:nvSpPr>
        <p:spPr>
          <a:xfrm>
            <a:off x="245269" y="1624806"/>
            <a:ext cx="15621000" cy="8763000"/>
          </a:xfrm>
        </p:spPr>
        <p:txBody>
          <a:bodyPr>
            <a:noAutofit/>
          </a:bodyPr>
          <a:lstStyle/>
          <a:p>
            <a:pPr algn="just"/>
            <a:r>
              <a:rPr lang="en-US" sz="4000" dirty="0">
                <a:solidFill>
                  <a:srgbClr val="333399"/>
                </a:solidFill>
              </a:rPr>
              <a:t>Logistic regression is a machine learning method used in the classification problem when you need to distinguish one class from another. </a:t>
            </a:r>
            <a:endParaRPr lang="en-US" sz="4000" dirty="0" smtClean="0">
              <a:solidFill>
                <a:srgbClr val="333399"/>
              </a:solidFill>
            </a:endParaRPr>
          </a:p>
          <a:p>
            <a:pPr algn="just"/>
            <a:r>
              <a:rPr lang="en-US" sz="4000" dirty="0" smtClean="0">
                <a:solidFill>
                  <a:srgbClr val="FF0000"/>
                </a:solidFill>
              </a:rPr>
              <a:t>The </a:t>
            </a:r>
            <a:r>
              <a:rPr lang="en-US" sz="4000" dirty="0">
                <a:solidFill>
                  <a:srgbClr val="FF0000"/>
                </a:solidFill>
              </a:rPr>
              <a:t>simplest case is a binary classification. This is like a question that we can answer with either “yes” or “no.” </a:t>
            </a:r>
            <a:endParaRPr lang="en-US" sz="4000" dirty="0" smtClean="0">
              <a:solidFill>
                <a:srgbClr val="FF0000"/>
              </a:solidFill>
            </a:endParaRPr>
          </a:p>
          <a:p>
            <a:pPr algn="just"/>
            <a:r>
              <a:rPr lang="en-US" sz="4000" dirty="0" smtClean="0">
                <a:solidFill>
                  <a:srgbClr val="333399"/>
                </a:solidFill>
              </a:rPr>
              <a:t>We </a:t>
            </a:r>
            <a:r>
              <a:rPr lang="en-US" sz="4000" dirty="0">
                <a:solidFill>
                  <a:srgbClr val="333399"/>
                </a:solidFill>
              </a:rPr>
              <a:t>only have two classes: a positive class and negative class. </a:t>
            </a:r>
            <a:endParaRPr lang="en-US" sz="4000" dirty="0" smtClean="0">
              <a:solidFill>
                <a:srgbClr val="333399"/>
              </a:solidFill>
            </a:endParaRPr>
          </a:p>
          <a:p>
            <a:pPr algn="just"/>
            <a:r>
              <a:rPr lang="en-US" sz="4000" dirty="0" smtClean="0">
                <a:solidFill>
                  <a:srgbClr val="FF0000"/>
                </a:solidFill>
              </a:rPr>
              <a:t>Usually</a:t>
            </a:r>
            <a:r>
              <a:rPr lang="en-US" sz="4000" dirty="0">
                <a:solidFill>
                  <a:srgbClr val="FF0000"/>
                </a:solidFill>
              </a:rPr>
              <a:t>, a positive class points to the presence of some entity while negative class points to the absence of it. </a:t>
            </a:r>
            <a:endParaRPr lang="en-US" sz="4000" dirty="0" smtClean="0">
              <a:solidFill>
                <a:srgbClr val="FF0000"/>
              </a:solidFill>
            </a:endParaRPr>
          </a:p>
          <a:p>
            <a:pPr algn="just"/>
            <a:r>
              <a:rPr lang="en-US" sz="4000" dirty="0">
                <a:solidFill>
                  <a:srgbClr val="333399"/>
                </a:solidFill>
              </a:rPr>
              <a:t>Logistic Regression is one of the most commonly used </a:t>
            </a:r>
            <a:r>
              <a:rPr lang="en-US" sz="4000" dirty="0">
                <a:solidFill>
                  <a:srgbClr val="333399"/>
                </a:solidFill>
                <a:hlinkClick r:id="rId2"/>
              </a:rPr>
              <a:t>Machine Learning</a:t>
            </a:r>
            <a:r>
              <a:rPr lang="en-US" sz="4000" dirty="0">
                <a:solidFill>
                  <a:srgbClr val="333399"/>
                </a:solidFill>
              </a:rPr>
              <a:t> algorithms that is used to model a binary variable that takes only 2 values – 0 and 1. </a:t>
            </a:r>
            <a:endParaRPr lang="en-US" sz="4000" dirty="0" smtClean="0">
              <a:solidFill>
                <a:srgbClr val="333399"/>
              </a:solidFill>
            </a:endParaRPr>
          </a:p>
          <a:p>
            <a:pPr algn="just"/>
            <a:r>
              <a:rPr lang="en-US" sz="4000" dirty="0" smtClean="0">
                <a:solidFill>
                  <a:srgbClr val="FF0000"/>
                </a:solidFill>
              </a:rPr>
              <a:t>The </a:t>
            </a:r>
            <a:r>
              <a:rPr lang="en-US" sz="4000" dirty="0">
                <a:solidFill>
                  <a:srgbClr val="FF0000"/>
                </a:solidFill>
              </a:rPr>
              <a:t>objective of Logistic Regression is to develop a mathematical equation that can give us a score in the range of 0 to 1. </a:t>
            </a:r>
            <a:endParaRPr lang="en-IN" sz="4000" dirty="0" smtClean="0">
              <a:solidFill>
                <a:srgbClr val="FF0000"/>
              </a:solidFill>
            </a:endParaRPr>
          </a:p>
        </p:txBody>
      </p:sp>
    </p:spTree>
    <p:extLst>
      <p:ext uri="{BB962C8B-B14F-4D97-AF65-F5344CB8AC3E}">
        <p14:creationId xmlns:p14="http://schemas.microsoft.com/office/powerpoint/2010/main" val="150470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3605" y="1253742"/>
            <a:ext cx="15430263" cy="9438864"/>
          </a:xfrm>
        </p:spPr>
        <p:txBody>
          <a:bodyPr/>
          <a:lstStyle/>
          <a:p>
            <a:pPr algn="just"/>
            <a:r>
              <a:rPr lang="en-US" sz="3600" b="1" dirty="0" smtClean="0">
                <a:solidFill>
                  <a:srgbClr val="333399"/>
                </a:solidFill>
              </a:rPr>
              <a:t>to </a:t>
            </a:r>
            <a:r>
              <a:rPr lang="en-US" sz="3600" b="1" dirty="0">
                <a:solidFill>
                  <a:srgbClr val="333399"/>
                </a:solidFill>
              </a:rPr>
              <a:t>predict a single value - the probability that entity is </a:t>
            </a:r>
            <a:r>
              <a:rPr lang="en-US" sz="3600" b="1" dirty="0" smtClean="0">
                <a:solidFill>
                  <a:srgbClr val="333399"/>
                </a:solidFill>
              </a:rPr>
              <a:t>present.</a:t>
            </a:r>
          </a:p>
          <a:p>
            <a:pPr algn="just"/>
            <a:r>
              <a:rPr lang="en-US" sz="3600" b="1" dirty="0" smtClean="0">
                <a:solidFill>
                  <a:srgbClr val="333399"/>
                </a:solidFill>
              </a:rPr>
              <a:t>to </a:t>
            </a:r>
            <a:r>
              <a:rPr lang="en-US" sz="3600" b="1" dirty="0">
                <a:solidFill>
                  <a:srgbClr val="333399"/>
                </a:solidFill>
              </a:rPr>
              <a:t>have a function that maps any real value to value in the interval between 0 and </a:t>
            </a:r>
            <a:r>
              <a:rPr lang="en-US" sz="3600" b="1" dirty="0" smtClean="0">
                <a:solidFill>
                  <a:srgbClr val="333399"/>
                </a:solidFill>
              </a:rPr>
              <a:t>1</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sz="4000" dirty="0">
                <a:solidFill>
                  <a:srgbClr val="333399"/>
                </a:solidFill>
              </a:rPr>
              <a:t>This is the so-called sigmoid function and it is defined this way:</a:t>
            </a:r>
            <a:r>
              <a:rPr lang="en-US" sz="4000" dirty="0"/>
              <a:t> </a:t>
            </a:r>
            <a:endParaRPr lang="en-IN" sz="4000" dirty="0" smtClean="0"/>
          </a:p>
        </p:txBody>
      </p:sp>
      <p:pic>
        <p:nvPicPr>
          <p:cNvPr id="2052" name="Picture 4" descr="https://lh6.googleusercontent.com/ah3TkpBreDlb6FHvo-5S25jKE_ibuQSrYCsTfIZ7Qqa2KndhnMQUWfT-S4zvjvpp6OERTg1LWmmH1uO5YLY_5c32VEpcn7kToimfPo_dzTkQ41SycXGYeEdwChRVHPZTsBQQjc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547" y="2996406"/>
            <a:ext cx="6970122" cy="46482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s://lh4.googleusercontent.com/BKssBZ4s3AvK03APme-WVOCUDvsa-tDDLMp0MhfjsJ6xRRJxLKk49HpwQ92H-5JUUtfO7xksGvbnHEGfWVdXdWPm_lKNOXxVhIjIJ_1Mkbpiv_zpNh9oTvm0S4WPiv_463GGcb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869" y="8559006"/>
            <a:ext cx="489204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705" y="3134122"/>
            <a:ext cx="6417164" cy="428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321469" y="100807"/>
            <a:ext cx="14706126" cy="1066800"/>
          </a:xfrm>
        </p:spPr>
        <p:txBody>
          <a:bodyPr>
            <a:normAutofit/>
          </a:bodyPr>
          <a:lstStyle/>
          <a:p>
            <a:r>
              <a:rPr lang="en-IN" sz="4800" b="1" dirty="0" smtClean="0">
                <a:solidFill>
                  <a:srgbClr val="C00000"/>
                </a:solidFill>
              </a:rPr>
              <a:t>Logistic Regression</a:t>
            </a:r>
            <a:endParaRPr lang="en-IN" sz="4800" b="1" dirty="0">
              <a:solidFill>
                <a:srgbClr val="C00000"/>
              </a:solidFill>
            </a:endParaRPr>
          </a:p>
        </p:txBody>
      </p:sp>
    </p:spTree>
    <p:extLst>
      <p:ext uri="{BB962C8B-B14F-4D97-AF65-F5344CB8AC3E}">
        <p14:creationId xmlns:p14="http://schemas.microsoft.com/office/powerpoint/2010/main" val="74520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69" y="24606"/>
            <a:ext cx="14706126" cy="1371599"/>
          </a:xfrm>
        </p:spPr>
        <p:txBody>
          <a:bodyPr>
            <a:normAutofit/>
          </a:bodyPr>
          <a:lstStyle/>
          <a:p>
            <a:r>
              <a:rPr lang="en-IN" sz="4400" b="1" dirty="0">
                <a:solidFill>
                  <a:srgbClr val="C00000"/>
                </a:solidFill>
              </a:rPr>
              <a:t>Logistic </a:t>
            </a:r>
            <a:r>
              <a:rPr lang="en-IN" sz="4400" b="1" dirty="0" smtClean="0">
                <a:solidFill>
                  <a:srgbClr val="C00000"/>
                </a:solidFill>
              </a:rPr>
              <a:t>Regressions: Application</a:t>
            </a:r>
            <a:endParaRPr lang="en-IN" sz="4400" dirty="0">
              <a:solidFill>
                <a:srgbClr val="C00000"/>
              </a:solidFill>
            </a:endParaRPr>
          </a:p>
        </p:txBody>
      </p:sp>
      <p:sp>
        <p:nvSpPr>
          <p:cNvPr id="3" name="Content Placeholder 2"/>
          <p:cNvSpPr>
            <a:spLocks noGrp="1"/>
          </p:cNvSpPr>
          <p:nvPr>
            <p:ph idx="1"/>
          </p:nvPr>
        </p:nvSpPr>
        <p:spPr>
          <a:xfrm>
            <a:off x="245269" y="1243806"/>
            <a:ext cx="15773400" cy="9372600"/>
          </a:xfrm>
        </p:spPr>
        <p:txBody>
          <a:bodyPr>
            <a:normAutofit fontScale="92500"/>
          </a:bodyPr>
          <a:lstStyle/>
          <a:p>
            <a:pPr algn="just">
              <a:lnSpc>
                <a:spcPct val="150000"/>
              </a:lnSpc>
            </a:pPr>
            <a:r>
              <a:rPr lang="en-IN" sz="4300" b="1" dirty="0"/>
              <a:t>Spam </a:t>
            </a:r>
            <a:r>
              <a:rPr lang="en-IN" sz="4300" b="1" dirty="0" smtClean="0"/>
              <a:t>Detection: </a:t>
            </a:r>
            <a:r>
              <a:rPr lang="en-US" sz="3600" dirty="0" smtClean="0"/>
              <a:t>is </a:t>
            </a:r>
            <a:r>
              <a:rPr lang="en-US" sz="3600" dirty="0"/>
              <a:t>a binary classification problem where we are given an email and we need to classify whether or not it is spam. If the email is spam, we label it 1; if it is not spam, we label it 0. </a:t>
            </a:r>
            <a:endParaRPr lang="en-US" sz="3600" dirty="0" smtClean="0"/>
          </a:p>
          <a:p>
            <a:pPr algn="just">
              <a:lnSpc>
                <a:spcPct val="150000"/>
              </a:lnSpc>
            </a:pPr>
            <a:r>
              <a:rPr lang="en-US" sz="3600" dirty="0" smtClean="0"/>
              <a:t>In </a:t>
            </a:r>
            <a:r>
              <a:rPr lang="en-US" sz="3600" dirty="0"/>
              <a:t>order to apply Logistic Regression to the spam detection problem, the following features of the email are extracted:</a:t>
            </a:r>
          </a:p>
          <a:p>
            <a:pPr lvl="1" algn="just" fontAlgn="base">
              <a:lnSpc>
                <a:spcPct val="150000"/>
              </a:lnSpc>
            </a:pPr>
            <a:r>
              <a:rPr lang="en-US" b="1" dirty="0"/>
              <a:t>Sender of the email</a:t>
            </a:r>
          </a:p>
          <a:p>
            <a:pPr lvl="1" algn="just" fontAlgn="base">
              <a:lnSpc>
                <a:spcPct val="150000"/>
              </a:lnSpc>
            </a:pPr>
            <a:r>
              <a:rPr lang="en-US" b="1" dirty="0"/>
              <a:t>Number of typos in the email</a:t>
            </a:r>
          </a:p>
          <a:p>
            <a:pPr lvl="1" algn="just" fontAlgn="base">
              <a:lnSpc>
                <a:spcPct val="150000"/>
              </a:lnSpc>
            </a:pPr>
            <a:r>
              <a:rPr lang="en-US" b="1" dirty="0"/>
              <a:t>Occurrence of words/phrases like “offer”, “prize”, “free gift”, </a:t>
            </a:r>
            <a:r>
              <a:rPr lang="en-US" b="1" dirty="0" smtClean="0"/>
              <a:t>etc.</a:t>
            </a:r>
            <a:endParaRPr lang="en-US" b="1" dirty="0"/>
          </a:p>
          <a:p>
            <a:pPr algn="just" fontAlgn="base">
              <a:lnSpc>
                <a:spcPct val="150000"/>
              </a:lnSpc>
            </a:pPr>
            <a:r>
              <a:rPr lang="en-US" sz="3600" dirty="0"/>
              <a:t>The resulting feature vector is then used to train a Logistic classifier which emits a score in the range 0 to </a:t>
            </a:r>
            <a:r>
              <a:rPr lang="en-US" sz="3600" dirty="0" smtClean="0"/>
              <a:t>1.</a:t>
            </a:r>
          </a:p>
          <a:p>
            <a:pPr algn="just" fontAlgn="base">
              <a:lnSpc>
                <a:spcPct val="150000"/>
              </a:lnSpc>
            </a:pPr>
            <a:r>
              <a:rPr lang="en-US" sz="3600" dirty="0" smtClean="0"/>
              <a:t>If </a:t>
            </a:r>
            <a:r>
              <a:rPr lang="en-US" sz="3600" dirty="0"/>
              <a:t>the score is more than 0.5, we label the email as spam. Otherwise, we don’t label it as spam</a:t>
            </a:r>
            <a:r>
              <a:rPr lang="en-US" sz="3600" dirty="0" smtClean="0"/>
              <a:t>.</a:t>
            </a:r>
            <a:endParaRPr lang="en-US" sz="3600" dirty="0"/>
          </a:p>
        </p:txBody>
      </p:sp>
    </p:spTree>
    <p:extLst>
      <p:ext uri="{BB962C8B-B14F-4D97-AF65-F5344CB8AC3E}">
        <p14:creationId xmlns:p14="http://schemas.microsoft.com/office/powerpoint/2010/main" val="82712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NBA-11.8.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A85879-0A6F-42DA-94C1-70EF95706614}"/>
</file>

<file path=customXml/itemProps2.xml><?xml version="1.0" encoding="utf-8"?>
<ds:datastoreItem xmlns:ds="http://schemas.openxmlformats.org/officeDocument/2006/customXml" ds:itemID="{7B1D0DE5-D8CC-4B3B-97A0-3E4681A6F2FF}"/>
</file>

<file path=customXml/itemProps3.xml><?xml version="1.0" encoding="utf-8"?>
<ds:datastoreItem xmlns:ds="http://schemas.openxmlformats.org/officeDocument/2006/customXml" ds:itemID="{B4DEF713-7BC9-4147-9D04-02E271556395}"/>
</file>

<file path=docProps/app.xml><?xml version="1.0" encoding="utf-8"?>
<Properties xmlns="http://schemas.openxmlformats.org/officeDocument/2006/extended-properties" xmlns:vt="http://schemas.openxmlformats.org/officeDocument/2006/docPropsVTypes">
  <TotalTime>2719</TotalTime>
  <Words>809</Words>
  <Application>Microsoft Office PowerPoint</Application>
  <PresentationFormat>Custom</PresentationFormat>
  <Paragraphs>93</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NBA-11.8.16</vt:lpstr>
      <vt:lpstr>1_Office Theme</vt:lpstr>
      <vt:lpstr>2_Office Theme</vt:lpstr>
      <vt:lpstr>3_Office Theme</vt:lpstr>
      <vt:lpstr>Office Theme</vt:lpstr>
      <vt:lpstr>Office Theme</vt:lpstr>
      <vt:lpstr>Office Theme</vt:lpstr>
      <vt:lpstr>Office Theme</vt:lpstr>
      <vt:lpstr>PowerPoint Presentation</vt:lpstr>
      <vt:lpstr>Classification</vt:lpstr>
      <vt:lpstr>Classification</vt:lpstr>
      <vt:lpstr>Classifiers can be….</vt:lpstr>
      <vt:lpstr>PowerPoint Presentation</vt:lpstr>
      <vt:lpstr>Classification Vs Clustering</vt:lpstr>
      <vt:lpstr>Logistic Regression</vt:lpstr>
      <vt:lpstr>Logistic Regression</vt:lpstr>
      <vt:lpstr>Logistic Regressions: Application</vt:lpstr>
      <vt:lpstr>Logistic Regressions: Application</vt:lpstr>
      <vt:lpstr>Logistic Regressions: Application</vt:lpstr>
      <vt:lpstr>Making Predictions with Logistic Regression</vt:lpstr>
      <vt:lpstr>Making Predictions with Logistic Regression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TS</cp:lastModifiedBy>
  <cp:revision>337</cp:revision>
  <dcterms:modified xsi:type="dcterms:W3CDTF">2021-03-06T05:49:21Z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