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3" r:id="rId5"/>
    <p:sldMasterId id="2147483686" r:id="rId6"/>
    <p:sldMasterId id="2147483698" r:id="rId7"/>
    <p:sldMasterId id="2147483710" r:id="rId8"/>
    <p:sldMasterId id="2147483722" r:id="rId9"/>
    <p:sldMasterId id="2147483735" r:id="rId10"/>
    <p:sldMasterId id="2147483747" r:id="rId11"/>
  </p:sldMasterIdLst>
  <p:notesMasterIdLst>
    <p:notesMasterId r:id="rId28"/>
  </p:notesMasterIdLst>
  <p:sldIdLst>
    <p:sldId id="445" r:id="rId12"/>
    <p:sldId id="463" r:id="rId13"/>
    <p:sldId id="446" r:id="rId14"/>
    <p:sldId id="465" r:id="rId15"/>
    <p:sldId id="467" r:id="rId16"/>
    <p:sldId id="464" r:id="rId17"/>
    <p:sldId id="447" r:id="rId18"/>
    <p:sldId id="454" r:id="rId19"/>
    <p:sldId id="459" r:id="rId20"/>
    <p:sldId id="456" r:id="rId21"/>
    <p:sldId id="460" r:id="rId22"/>
    <p:sldId id="455" r:id="rId23"/>
    <p:sldId id="461" r:id="rId24"/>
    <p:sldId id="458" r:id="rId25"/>
    <p:sldId id="462" r:id="rId26"/>
    <p:sldId id="453" r:id="rId27"/>
  </p:sldIdLst>
  <p:sldSz cx="16340138" cy="11631613"/>
  <p:notesSz cx="6858000" cy="9144000"/>
  <p:defaultTextStyle>
    <a:defPPr>
      <a:defRPr lang="en-US"/>
    </a:defPPr>
    <a:lvl1pPr marL="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5103" userDrawn="1">
          <p15:clr>
            <a:srgbClr val="A4A3A4"/>
          </p15:clr>
        </p15:guide>
        <p15:guide id="3" orient="horz" pos="3664">
          <p15:clr>
            <a:srgbClr val="A4A3A4"/>
          </p15:clr>
        </p15:guide>
        <p15:guide id="4" pos="5147">
          <p15:clr>
            <a:srgbClr val="A4A3A4"/>
          </p15:clr>
        </p15:guide>
        <p15:guide id="5" orient="horz" pos="3663">
          <p15:clr>
            <a:srgbClr val="A4A3A4"/>
          </p15:clr>
        </p15:guide>
        <p15:guide id="6" pos="51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BA5"/>
    <a:srgbClr val="FF33CC"/>
    <a:srgbClr val="333399"/>
    <a:srgbClr val="339933"/>
    <a:srgbClr val="C10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618CF-53D4-4090-9D03-EE2A7AB8CD16}" v="2" dt="2021-03-02T06:18:53.893"/>
    <p1510:client id="{F8453BEB-0204-4A40-BE27-B669B98E9234}" v="3" dt="2021-03-02T06:13:10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68"/>
        <p:guide pos="5103"/>
        <p:guide orient="horz" pos="3664"/>
        <p:guide pos="5147"/>
        <p:guide orient="horz" pos="3663"/>
        <p:guide pos="514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SH S" userId="S::19bcs309@mcet.in::71894f07-55f0-4265-a8e2-ba2226ea71e8" providerId="AD" clId="Web-{F8453BEB-0204-4A40-BE27-B669B98E9234}"/>
    <pc:docChg chg="modSld">
      <pc:chgData name="PRANESH S" userId="S::19bcs309@mcet.in::71894f07-55f0-4265-a8e2-ba2226ea71e8" providerId="AD" clId="Web-{F8453BEB-0204-4A40-BE27-B669B98E9234}" dt="2021-03-02T06:13:10.367" v="2" actId="1076"/>
      <pc:docMkLst>
        <pc:docMk/>
      </pc:docMkLst>
      <pc:sldChg chg="modSp">
        <pc:chgData name="PRANESH S" userId="S::19bcs309@mcet.in::71894f07-55f0-4265-a8e2-ba2226ea71e8" providerId="AD" clId="Web-{F8453BEB-0204-4A40-BE27-B669B98E9234}" dt="2021-03-02T06:13:10.367" v="2" actId="1076"/>
        <pc:sldMkLst>
          <pc:docMk/>
          <pc:sldMk cId="2757718504" sldId="445"/>
        </pc:sldMkLst>
        <pc:picChg chg="mod">
          <ac:chgData name="PRANESH S" userId="S::19bcs309@mcet.in::71894f07-55f0-4265-a8e2-ba2226ea71e8" providerId="AD" clId="Web-{F8453BEB-0204-4A40-BE27-B669B98E9234}" dt="2021-03-02T06:13:10.367" v="2" actId="1076"/>
          <ac:picMkLst>
            <pc:docMk/>
            <pc:sldMk cId="2757718504" sldId="445"/>
            <ac:picMk id="6146" creationId="{00000000-0000-0000-0000-000000000000}"/>
          </ac:picMkLst>
        </pc:picChg>
      </pc:sldChg>
    </pc:docChg>
  </pc:docChgLst>
  <pc:docChgLst>
    <pc:chgData name="SIDHARTHAN  J" userId="S::18bcs071@mcet.in::984a82e3-a73a-45a3-b6a8-cedad75602ad" providerId="AD" clId="Web-{7F0618CF-53D4-4090-9D03-EE2A7AB8CD16}"/>
    <pc:docChg chg="addSld delSld">
      <pc:chgData name="SIDHARTHAN  J" userId="S::18bcs071@mcet.in::984a82e3-a73a-45a3-b6a8-cedad75602ad" providerId="AD" clId="Web-{7F0618CF-53D4-4090-9D03-EE2A7AB8CD16}" dt="2021-03-02T06:18:53.893" v="1"/>
      <pc:docMkLst>
        <pc:docMk/>
      </pc:docMkLst>
      <pc:sldChg chg="new del">
        <pc:chgData name="SIDHARTHAN  J" userId="S::18bcs071@mcet.in::984a82e3-a73a-45a3-b6a8-cedad75602ad" providerId="AD" clId="Web-{7F0618CF-53D4-4090-9D03-EE2A7AB8CD16}" dt="2021-03-02T06:18:53.893" v="1"/>
        <pc:sldMkLst>
          <pc:docMk/>
          <pc:sldMk cId="2952303101" sldId="4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BE9E5-F090-4092-B7F5-8F601C84C13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15AA3-90F2-4D5F-A5A0-1D559ED6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0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BD4B-ECDC-45B6-929B-1BEE30D3D3B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3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39F0C-50A7-4857-974E-72BBCEFA3C3E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4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DCDCD-92A3-4BE2-A82F-82E043A98A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FCF41-E3CA-4739-85D5-AE1FC3C98E9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7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26C50-36C0-476E-8A28-FD0E463F800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78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8D8D6-A05A-4ACA-9DCE-23123A3012B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1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934CF-D6A3-4C6C-8E05-A89B447DAC5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17B63-3EB6-4DA1-85D4-E1F52338748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3A920-0896-40A5-92B0-A53ECC65F8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22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905C-6978-4B0A-ABB4-EEFE30C1D41D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81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B319E-C1BD-4833-A8D5-74DF2CB2E2D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59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CDCE-2233-4785-B94B-B7FF25DD988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64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CCD06E-14C2-4DB6-9561-5BB6E27CFB0C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67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D0E39-D1D7-45EF-A070-A5DDCA395FFD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469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C1DE52-A734-4B09-916A-34DA758DE800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79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57BA90-F9A7-45D4-AFF7-A8F7121A503C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3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ECD70F8-DBF6-448D-9F1C-64FFAAFD1B90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28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27EB18-B919-4AF6-9BA7-52D0C0B3535A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8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6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0B6945F-8499-4CB5-A785-67E21FF169F8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39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360820-AFF7-4EBA-8273-008C6EDFD02E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14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EBBF101-07F1-49FA-A3B6-4DCE2D552E40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504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943272-4ED2-4476-B68E-9101D5EC1ED9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77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0086F1A-7A0E-41A3-8553-447476D5F98D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15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E7D920-C7EB-448D-9BAC-038739D71D3E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08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F30120F-3C19-4D6D-98AF-6914F80578F7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19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18F8668-9513-434D-9E88-D512CD8EBA0D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39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560E159-43EB-4ABB-B931-13E913A58984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774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6248AB-3547-4998-9E33-009148CF5148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4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219984-1C64-4D47-AF1C-0AC52D12FA52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36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B9F13E-B2D6-4B77-9F0D-08D5ABFE22D2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186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CBB4A83-CE8A-4001-810A-688933AB0288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21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2BF2C72-B7D0-44E8-9CA2-CDB18BD9C572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519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314B156-3668-4C6A-A487-81C706CC499D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174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839251-F473-4388-91B8-9F0F3AE45F66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162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941D241-AECE-4DC0-A020-CCEAEE8EA857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17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A5AB0D-CE5D-43FE-B3E1-E64D09F7EC70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8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E604B03-2E82-4C1B-AA05-9E70859A2F5B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816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58FC1B-02DD-4A69-BB74-4BD46543B65B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70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E045DBF-54FB-4042-BB25-C19A42F52D9A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8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1269475-C087-4EBE-B868-E604DD7C0B2C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940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1AC5236-5BB7-4ECE-B0B9-122C4B3C0727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809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9AFE8D-34A9-4C62-8B7C-A0657C578007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620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D248508-B105-4499-96EA-3B82FD394030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89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2E24F0F-2C94-4437-B07A-19453E5988DB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1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D2A782-5F44-4E58-9787-A46C46822E2C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069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AE689-9CE7-410A-99D5-DC9194E74AE1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483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78B8-0AEF-45E2-9D7D-B166D071D72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214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0074D-D361-49FC-B35E-B1923E99A436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5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2233-5C2A-4B1A-A743-49595F13A89C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48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DCC1B-F4D0-4218-B6CB-0B5B1AFF546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603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9AF0-52A9-4636-950C-53E02A03547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840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2B06-D32C-4157-8631-A590F5CAB579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674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B2381-090A-492D-8595-768296D707F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4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275BD-E6BB-4F88-A9C2-F6CBA44D90F4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636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13EE-902E-433D-A9D8-3EF64FD2E13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680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13808-1CED-45D3-B2D3-4726AD3E358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463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41B84-3D66-42FC-BE6A-778C4A37A54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31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83F1380-85F0-49E0-BF56-0AADBFB58294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01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AA163-E38F-4CDA-A13C-D3293AFFB206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628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6E7B135-078A-44C5-9F01-35C11C37B471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4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F3C2A9-3A74-455A-84E2-A1F9FE692685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50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E417D-A7D8-4487-84BA-BEA57482AF1C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982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DA2FA46-82A1-4E53-B78D-A91DC9DF4BAF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01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F0F087A-8497-40EC-ADD9-7EB310805814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75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402B415-07FB-47A2-9953-4DBEE89CDD07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837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4CC7000-CACE-4438-84B0-CFB2EAF766E4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09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74A1E-EE03-41BD-93C8-F54EC4453A12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878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01C29B7-631F-4EA2-A2B4-8237A6C0DF97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81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96D6477-017F-4F2A-AA89-75E56F2841A2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260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9EA8C-F2F4-4682-A4D9-B5E3D42A6CF7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560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C436860-F4BA-4F83-ADC0-76A62338C12B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67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6C3E3B7-E7A0-4308-AF75-FE413A66D8BD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767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42050F1-5CD9-45B1-A976-9AC73C39624B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35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2E12408-8695-4A5C-8A2E-5E634228E681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13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8026C7-FEC5-4CEC-85A7-ADB2D23336A9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1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E81CD6-CC83-4FFA-9C36-EE0E40C9A753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478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6533A8F-E462-47F7-977D-0A3F19244366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51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DE66BF9-11A6-4C3A-81F8-4BFF45A45404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08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4BC0B0-3CF0-4C36-A6DB-FCF8A4B80892}" type="datetime1">
              <a:rPr lang="en-US" smtClean="0">
                <a:solidFill>
                  <a:prstClr val="white"/>
                </a:solidFill>
              </a:rPr>
              <a:pPr/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B608-53AA-4869-B588-9C7CBFD58A0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194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D09EE9-B625-4B98-B0A4-F128292E7B95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710445" y="11012347"/>
            <a:ext cx="2314853" cy="619276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kern="0" smtClean="0">
                <a:solidFill>
                  <a:sysClr val="window" lastClr="FFFFFF"/>
                </a:solidFill>
              </a:rPr>
              <a:pPr/>
              <a:t>‹#›</a:t>
            </a:fld>
            <a:r>
              <a:rPr lang="en-US" kern="0">
                <a:solidFill>
                  <a:sysClr val="window" lastClr="FFFFFF"/>
                </a:solidFill>
              </a:rPr>
              <a:t>/148</a:t>
            </a:r>
          </a:p>
        </p:txBody>
      </p:sp>
    </p:spTree>
    <p:extLst>
      <p:ext uri="{BB962C8B-B14F-4D97-AF65-F5344CB8AC3E}">
        <p14:creationId xmlns:p14="http://schemas.microsoft.com/office/powerpoint/2010/main" val="402241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5A64-9555-4FFA-9138-A6A433C2B7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902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88F3-212B-4CB3-94E5-7F73D0EBE4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85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7F8A-BE7A-46E5-8146-05A3ED38D2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16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A68891-0B02-41EA-92F8-FD01192724F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3/1/2021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Verdan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BFF559-99B0-4740-9F8F-1AA1539C6254}" type="slidenum">
              <a:rPr lang="en-US" altLang="en-GB">
                <a:solidFill>
                  <a:prstClr val="white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GB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2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6129-44EE-4B80-9139-71A00F5D27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4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905D-9A94-4810-B49A-60AE699FE1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86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6269" y="1091406"/>
            <a:ext cx="14569956" cy="476418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5600" b="1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16CSE09 / Machine Learning Techniques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5600" b="1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Unit - 3 / Session – 1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5600" b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CO3: Develop </a:t>
            </a:r>
            <a:r>
              <a:rPr lang="en-IN" sz="5600" b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Resampling and Model Selection Methods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36" y="6501606"/>
            <a:ext cx="13466011" cy="377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71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9" y="329406"/>
            <a:ext cx="14706126" cy="1396201"/>
          </a:xfrm>
        </p:spPr>
        <p:txBody>
          <a:bodyPr>
            <a:noAutofit/>
          </a:bodyPr>
          <a:lstStyle/>
          <a:p>
            <a:r>
              <a:rPr lang="en-IN" sz="4800" b="1">
                <a:solidFill>
                  <a:srgbClr val="C00000"/>
                </a:solidFill>
              </a:rPr>
              <a:t>Cross Validation: </a:t>
            </a:r>
            <a:r>
              <a:rPr lang="en-IN" sz="4800" b="1">
                <a:solidFill>
                  <a:srgbClr val="FF33CC"/>
                </a:solidFill>
              </a:rPr>
              <a:t>Leave-one-out-cross-validation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1469" y="1701006"/>
            <a:ext cx="15544800" cy="2971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000"/>
              <a:t>LOOCV is a better option than the validation set approach.</a:t>
            </a:r>
          </a:p>
          <a:p>
            <a:pPr algn="just">
              <a:lnSpc>
                <a:spcPct val="150000"/>
              </a:lnSpc>
            </a:pPr>
            <a:r>
              <a:rPr lang="en-US" sz="4000">
                <a:solidFill>
                  <a:srgbClr val="210BA5"/>
                </a:solidFill>
              </a:rPr>
              <a:t>Instead of splitting the entire dataset into two halves </a:t>
            </a:r>
            <a:r>
              <a:rPr lang="en-US" sz="4000" b="1">
                <a:solidFill>
                  <a:srgbClr val="210BA5"/>
                </a:solidFill>
              </a:rPr>
              <a:t>only one observation is used for validation </a:t>
            </a:r>
            <a:r>
              <a:rPr lang="en-US" sz="4000">
                <a:solidFill>
                  <a:srgbClr val="210BA5"/>
                </a:solidFill>
              </a:rPr>
              <a:t>and the </a:t>
            </a:r>
            <a:r>
              <a:rPr lang="en-US" sz="4000" b="1">
                <a:solidFill>
                  <a:srgbClr val="FF0000"/>
                </a:solidFill>
              </a:rPr>
              <a:t>rest is used to fit the model.</a:t>
            </a:r>
            <a:endParaRPr lang="en-IN" sz="4000" b="1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69" y="4749006"/>
            <a:ext cx="8534400" cy="577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94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69" y="253206"/>
            <a:ext cx="14706126" cy="1396201"/>
          </a:xfrm>
        </p:spPr>
        <p:txBody>
          <a:bodyPr>
            <a:normAutofit/>
          </a:bodyPr>
          <a:lstStyle/>
          <a:p>
            <a:r>
              <a:rPr lang="en-IN" sz="5400" b="1">
                <a:solidFill>
                  <a:srgbClr val="C00000"/>
                </a:solidFill>
              </a:rPr>
              <a:t>Cross Validation: </a:t>
            </a:r>
            <a:r>
              <a:rPr lang="en-IN" sz="5400" b="1">
                <a:solidFill>
                  <a:srgbClr val="FF33CC"/>
                </a:solidFill>
              </a:rPr>
              <a:t>K 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1469" y="1853406"/>
            <a:ext cx="15697200" cy="845819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4000">
                <a:solidFill>
                  <a:srgbClr val="FF0000"/>
                </a:solidFill>
              </a:rPr>
              <a:t>K-fold cross validation is one way to improve the holdout method. </a:t>
            </a:r>
          </a:p>
          <a:p>
            <a:pPr algn="just">
              <a:lnSpc>
                <a:spcPct val="160000"/>
              </a:lnSpc>
            </a:pPr>
            <a:r>
              <a:rPr lang="en-US" sz="4000">
                <a:solidFill>
                  <a:srgbClr val="FF0000"/>
                </a:solidFill>
              </a:rPr>
              <a:t>The data set is divided into k number of subsets and the holdout method is repeated k number of times. </a:t>
            </a:r>
          </a:p>
          <a:p>
            <a:pPr algn="just">
              <a:lnSpc>
                <a:spcPct val="160000"/>
              </a:lnSpc>
            </a:pPr>
            <a:r>
              <a:rPr lang="en-US" sz="4000" b="1"/>
              <a:t>Steps</a:t>
            </a:r>
            <a:r>
              <a:rPr lang="en-US" sz="4000"/>
              <a:t>:</a:t>
            </a:r>
          </a:p>
          <a:p>
            <a:pPr algn="just">
              <a:lnSpc>
                <a:spcPct val="160000"/>
              </a:lnSpc>
            </a:pPr>
            <a:r>
              <a:rPr lang="en-US" sz="4000" b="1">
                <a:solidFill>
                  <a:srgbClr val="210BA5"/>
                </a:solidFill>
              </a:rPr>
              <a:t>Randomly split your entire dataset into k number of folds (subsets)</a:t>
            </a:r>
          </a:p>
          <a:p>
            <a:pPr algn="just">
              <a:lnSpc>
                <a:spcPct val="160000"/>
              </a:lnSpc>
            </a:pPr>
            <a:r>
              <a:rPr lang="en-US" sz="4000" b="1">
                <a:solidFill>
                  <a:srgbClr val="210BA5"/>
                </a:solidFill>
              </a:rPr>
              <a:t>For each fold in your dataset, build your model on k–1 folds of the dataset. Then, test the model to check the effectiveness for k</a:t>
            </a:r>
            <a:r>
              <a:rPr lang="en-US" sz="4000" b="1" baseline="30000">
                <a:solidFill>
                  <a:srgbClr val="210BA5"/>
                </a:solidFill>
              </a:rPr>
              <a:t>th</a:t>
            </a:r>
            <a:r>
              <a:rPr lang="en-US" sz="4000" b="1">
                <a:solidFill>
                  <a:srgbClr val="210BA5"/>
                </a:solidFill>
              </a:rPr>
              <a:t> fold</a:t>
            </a:r>
          </a:p>
          <a:p>
            <a:pPr algn="just">
              <a:lnSpc>
                <a:spcPct val="160000"/>
              </a:lnSpc>
            </a:pPr>
            <a:r>
              <a:rPr lang="en-US" sz="4000" b="1">
                <a:solidFill>
                  <a:srgbClr val="210BA5"/>
                </a:solidFill>
              </a:rPr>
              <a:t>Repeat this until each of the k-folds has served as the test set</a:t>
            </a:r>
          </a:p>
          <a:p>
            <a:pPr algn="just">
              <a:lnSpc>
                <a:spcPct val="160000"/>
              </a:lnSpc>
            </a:pPr>
            <a:r>
              <a:rPr lang="en-US" sz="4000"/>
              <a:t>The average of k recorded accuracy is called the cross-validation accuracy and will serve as your performance metric for the model.</a:t>
            </a:r>
          </a:p>
        </p:txBody>
      </p:sp>
    </p:spTree>
    <p:extLst>
      <p:ext uri="{BB962C8B-B14F-4D97-AF65-F5344CB8AC3E}">
        <p14:creationId xmlns:p14="http://schemas.microsoft.com/office/powerpoint/2010/main" val="401352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69" y="0"/>
            <a:ext cx="14706126" cy="1396201"/>
          </a:xfrm>
        </p:spPr>
        <p:txBody>
          <a:bodyPr>
            <a:normAutofit/>
          </a:bodyPr>
          <a:lstStyle/>
          <a:p>
            <a:r>
              <a:rPr lang="en-IN" sz="5400" b="1">
                <a:solidFill>
                  <a:srgbClr val="C00000"/>
                </a:solidFill>
              </a:rPr>
              <a:t>Cross Validation: </a:t>
            </a:r>
            <a:r>
              <a:rPr lang="en-IN" sz="5400" b="1">
                <a:solidFill>
                  <a:srgbClr val="FF33CC"/>
                </a:solidFill>
              </a:rPr>
              <a:t>K fold cross validation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9" y="1624806"/>
            <a:ext cx="14639032" cy="80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09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69" y="0"/>
            <a:ext cx="14706126" cy="1396201"/>
          </a:xfrm>
        </p:spPr>
        <p:txBody>
          <a:bodyPr>
            <a:normAutofit/>
          </a:bodyPr>
          <a:lstStyle/>
          <a:p>
            <a:r>
              <a:rPr lang="en-IN" sz="5400" b="1">
                <a:solidFill>
                  <a:srgbClr val="C00000"/>
                </a:solidFill>
              </a:rPr>
              <a:t>Cross Validation: </a:t>
            </a:r>
            <a:r>
              <a:rPr lang="en-IN" sz="5400" b="1">
                <a:solidFill>
                  <a:srgbClr val="FF33CC"/>
                </a:solidFill>
              </a:rPr>
              <a:t>K 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1469" y="1853407"/>
            <a:ext cx="15697200" cy="5867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000">
                <a:solidFill>
                  <a:srgbClr val="210BA5"/>
                </a:solidFill>
              </a:rPr>
              <a:t>The disadvantage of this method is that the training algorithm has to be rerun from scratch k times, which means it takes k times as much computation to make an evaluation.</a:t>
            </a:r>
          </a:p>
        </p:txBody>
      </p:sp>
    </p:spTree>
    <p:extLst>
      <p:ext uri="{BB962C8B-B14F-4D97-AF65-F5344CB8AC3E}">
        <p14:creationId xmlns:p14="http://schemas.microsoft.com/office/powerpoint/2010/main" val="115278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69" y="0"/>
            <a:ext cx="14706126" cy="1396201"/>
          </a:xfrm>
        </p:spPr>
        <p:txBody>
          <a:bodyPr>
            <a:normAutofit/>
          </a:bodyPr>
          <a:lstStyle/>
          <a:p>
            <a:r>
              <a:rPr lang="en-IN" sz="4800" b="1">
                <a:solidFill>
                  <a:srgbClr val="FF33CC"/>
                </a:solidFill>
              </a:rPr>
              <a:t>K fold </a:t>
            </a:r>
            <a:r>
              <a:rPr lang="en-IN" sz="4800" b="1">
                <a:solidFill>
                  <a:srgbClr val="C00000"/>
                </a:solidFill>
              </a:rPr>
              <a:t>Cross Validation: </a:t>
            </a:r>
            <a:r>
              <a:rPr lang="en-IN" sz="4800" b="1">
                <a:solidFill>
                  <a:srgbClr val="FF33CC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1469" y="1853406"/>
            <a:ext cx="15392400" cy="853439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4000"/>
              <a:t>Data sample with 6 observations:</a:t>
            </a:r>
          </a:p>
          <a:p>
            <a:pPr algn="just">
              <a:lnSpc>
                <a:spcPct val="150000"/>
              </a:lnSpc>
            </a:pPr>
            <a:r>
              <a:rPr lang="en-IN" sz="4000" b="1">
                <a:solidFill>
                  <a:srgbClr val="210BA5"/>
                </a:solidFill>
              </a:rPr>
              <a:t>[0.1, 0.2, 0.3, 0.4, 0.5, 0.6]</a:t>
            </a:r>
          </a:p>
          <a:p>
            <a:pPr algn="just">
              <a:lnSpc>
                <a:spcPct val="150000"/>
              </a:lnSpc>
            </a:pPr>
            <a:r>
              <a:rPr lang="en-US" sz="4000"/>
              <a:t>The first step is to pick a value for k in order to determine the number of folds used to split the data. </a:t>
            </a:r>
          </a:p>
          <a:p>
            <a:pPr algn="just">
              <a:lnSpc>
                <a:spcPct val="150000"/>
              </a:lnSpc>
            </a:pPr>
            <a:r>
              <a:rPr lang="en-US" sz="4000">
                <a:solidFill>
                  <a:srgbClr val="333399"/>
                </a:solidFill>
              </a:rPr>
              <a:t>Here, we will use a value of k=3. That means we will shuffle the data and then split the data into 3 groups.</a:t>
            </a:r>
          </a:p>
          <a:p>
            <a:pPr algn="just">
              <a:lnSpc>
                <a:spcPct val="150000"/>
              </a:lnSpc>
            </a:pPr>
            <a:r>
              <a:rPr lang="en-US" sz="4000"/>
              <a:t>Because we have 6 observations, each group will have an equal number of 2 observations.</a:t>
            </a:r>
          </a:p>
          <a:p>
            <a:pPr fontAlgn="base"/>
            <a:r>
              <a:rPr lang="en-IN" sz="4000" b="1">
                <a:solidFill>
                  <a:srgbClr val="210BA5"/>
                </a:solidFill>
              </a:rPr>
              <a:t>Fold1: [0.5, 0.2]</a:t>
            </a:r>
          </a:p>
          <a:p>
            <a:pPr fontAlgn="base"/>
            <a:r>
              <a:rPr lang="en-IN" sz="4000" b="1">
                <a:solidFill>
                  <a:srgbClr val="210BA5"/>
                </a:solidFill>
              </a:rPr>
              <a:t>Fold2: [0.1, 0.3]</a:t>
            </a:r>
          </a:p>
          <a:p>
            <a:pPr fontAlgn="base"/>
            <a:r>
              <a:rPr lang="en-IN" sz="4000" b="1">
                <a:solidFill>
                  <a:srgbClr val="210BA5"/>
                </a:solidFill>
              </a:rPr>
              <a:t>Fold3: [0.4, 0.6]</a:t>
            </a:r>
            <a:endParaRPr lang="en-US" sz="4000" b="1">
              <a:solidFill>
                <a:srgbClr val="210B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69" y="0"/>
            <a:ext cx="14706126" cy="1396201"/>
          </a:xfrm>
        </p:spPr>
        <p:txBody>
          <a:bodyPr>
            <a:normAutofit/>
          </a:bodyPr>
          <a:lstStyle/>
          <a:p>
            <a:r>
              <a:rPr lang="en-IN" sz="4800" b="1">
                <a:solidFill>
                  <a:srgbClr val="FF33CC"/>
                </a:solidFill>
              </a:rPr>
              <a:t>K fold </a:t>
            </a:r>
            <a:r>
              <a:rPr lang="en-IN" sz="4800" b="1">
                <a:solidFill>
                  <a:srgbClr val="C00000"/>
                </a:solidFill>
              </a:rPr>
              <a:t>Cross Validation: </a:t>
            </a:r>
            <a:r>
              <a:rPr lang="en-IN" sz="4800" b="1">
                <a:solidFill>
                  <a:srgbClr val="FF33CC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7669" y="1396206"/>
            <a:ext cx="15544800" cy="8534399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sz="4000">
                <a:solidFill>
                  <a:srgbClr val="210BA5"/>
                </a:solidFill>
              </a:rPr>
              <a:t>Three models are trained and evaluated with each fold given a chance to be the held out test set.</a:t>
            </a:r>
          </a:p>
          <a:p>
            <a:pPr fontAlgn="base">
              <a:lnSpc>
                <a:spcPct val="150000"/>
              </a:lnSpc>
            </a:pPr>
            <a:r>
              <a:rPr lang="en-US" sz="4000"/>
              <a:t>For example:</a:t>
            </a:r>
          </a:p>
          <a:p>
            <a:pPr fontAlgn="base">
              <a:lnSpc>
                <a:spcPct val="150000"/>
              </a:lnSpc>
            </a:pPr>
            <a:r>
              <a:rPr lang="en-US" sz="4000" b="1">
                <a:solidFill>
                  <a:srgbClr val="FF0000"/>
                </a:solidFill>
              </a:rPr>
              <a:t>Model1</a:t>
            </a:r>
            <a:r>
              <a:rPr lang="en-US" sz="4000">
                <a:solidFill>
                  <a:srgbClr val="FF0000"/>
                </a:solidFill>
              </a:rPr>
              <a:t>: Trained on Fold1 + Fold2, Tested on Fold3</a:t>
            </a:r>
          </a:p>
          <a:p>
            <a:pPr fontAlgn="base">
              <a:lnSpc>
                <a:spcPct val="150000"/>
              </a:lnSpc>
            </a:pPr>
            <a:r>
              <a:rPr lang="en-US" sz="4000" b="1">
                <a:solidFill>
                  <a:srgbClr val="210BA5"/>
                </a:solidFill>
              </a:rPr>
              <a:t>Model2</a:t>
            </a:r>
            <a:r>
              <a:rPr lang="en-US" sz="4000">
                <a:solidFill>
                  <a:srgbClr val="210BA5"/>
                </a:solidFill>
              </a:rPr>
              <a:t>: Trained on Fold2 + Fold3, Tested on Fold1</a:t>
            </a:r>
          </a:p>
          <a:p>
            <a:pPr fontAlgn="base">
              <a:lnSpc>
                <a:spcPct val="150000"/>
              </a:lnSpc>
            </a:pPr>
            <a:r>
              <a:rPr lang="en-US" sz="4000" b="1">
                <a:solidFill>
                  <a:srgbClr val="FF0000"/>
                </a:solidFill>
              </a:rPr>
              <a:t>Model3</a:t>
            </a:r>
            <a:r>
              <a:rPr lang="en-US" sz="4000">
                <a:solidFill>
                  <a:srgbClr val="FF0000"/>
                </a:solidFill>
              </a:rPr>
              <a:t>: Trained on Fold1 + Fold3, Tested on Fold2</a:t>
            </a:r>
          </a:p>
          <a:p>
            <a:pPr algn="just" fontAlgn="base">
              <a:lnSpc>
                <a:spcPct val="150000"/>
              </a:lnSpc>
            </a:pPr>
            <a:r>
              <a:rPr lang="en-US" sz="4000"/>
              <a:t>The models are then discarded after they are evaluated as they have served their purpose.</a:t>
            </a:r>
          </a:p>
          <a:p>
            <a:pPr fontAlgn="base">
              <a:lnSpc>
                <a:spcPct val="150000"/>
              </a:lnSpc>
            </a:pPr>
            <a:r>
              <a:rPr lang="en-US" sz="4000"/>
              <a:t>The skill scores are collected for each model and summarized for use.</a:t>
            </a:r>
          </a:p>
        </p:txBody>
      </p:sp>
    </p:spTree>
    <p:extLst>
      <p:ext uri="{BB962C8B-B14F-4D97-AF65-F5344CB8AC3E}">
        <p14:creationId xmlns:p14="http://schemas.microsoft.com/office/powerpoint/2010/main" val="94364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84" y="329406"/>
            <a:ext cx="14706126" cy="1091401"/>
          </a:xfrm>
        </p:spPr>
        <p:txBody>
          <a:bodyPr>
            <a:normAutofit fontScale="90000"/>
          </a:bodyPr>
          <a:lstStyle/>
          <a:p>
            <a:r>
              <a:rPr lang="en-IN" sz="7200" b="1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0069" y="2463006"/>
            <a:ext cx="15087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IN" sz="45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this session, we have learned about , </a:t>
            </a:r>
          </a:p>
          <a:p>
            <a:pPr>
              <a:lnSpc>
                <a:spcPct val="150000"/>
              </a:lnSpc>
            </a:pPr>
            <a:r>
              <a:rPr lang="en-IN" sz="45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Resampling based on cross validation and </a:t>
            </a:r>
          </a:p>
          <a:p>
            <a:pPr>
              <a:lnSpc>
                <a:spcPct val="150000"/>
              </a:lnSpc>
            </a:pPr>
            <a:r>
              <a:rPr lang="en-IN" sz="45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the various types of cross validation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96" y="6626475"/>
            <a:ext cx="7087394" cy="398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72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0069" y="658812"/>
            <a:ext cx="14569956" cy="476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Major Topics: </a:t>
            </a:r>
          </a:p>
          <a:p>
            <a:r>
              <a:rPr lang="en-IN" sz="48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Resampling </a:t>
            </a:r>
          </a:p>
          <a:p>
            <a:r>
              <a:rPr lang="en-IN" sz="48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Model Selection</a:t>
            </a:r>
          </a:p>
          <a:p>
            <a:r>
              <a:rPr lang="en-US" sz="4800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Dimension Reduction Methods</a:t>
            </a:r>
            <a:endParaRPr lang="en-IN" sz="4800" b="1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56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69" y="5006223"/>
            <a:ext cx="12437308" cy="545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69" y="1091406"/>
            <a:ext cx="5410200" cy="400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33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/>
          </a:bodyPr>
          <a:lstStyle/>
          <a:p>
            <a:r>
              <a:rPr lang="en-IN" sz="6600" b="1">
                <a:solidFill>
                  <a:srgbClr val="C00000"/>
                </a:solidFill>
              </a:rPr>
              <a:t>Resampling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548606"/>
            <a:ext cx="15849600" cy="899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600">
                <a:solidFill>
                  <a:srgbClr val="333399"/>
                </a:solidFill>
              </a:rPr>
              <a:t>When dealing with a Machine Learning task, we need to properly identify the problem so that you can pick the most suitable algorithm which can give you the best score. </a:t>
            </a:r>
          </a:p>
          <a:p>
            <a:pPr algn="just">
              <a:lnSpc>
                <a:spcPct val="150000"/>
              </a:lnSpc>
            </a:pPr>
            <a:r>
              <a:rPr lang="en-US" sz="3600"/>
              <a:t>In Machine Learning and Data Science we often come across a term called </a:t>
            </a:r>
            <a:r>
              <a:rPr lang="en-US" sz="3600" b="1">
                <a:solidFill>
                  <a:srgbClr val="FF33CC"/>
                </a:solidFill>
              </a:rPr>
              <a:t>Imbalanced Class Distribution</a:t>
            </a:r>
            <a:r>
              <a:rPr lang="en-US" sz="3600"/>
              <a:t>, </a:t>
            </a:r>
            <a:r>
              <a:rPr lang="en-US" sz="3600">
                <a:solidFill>
                  <a:srgbClr val="333399"/>
                </a:solidFill>
              </a:rPr>
              <a:t>generally happens when observations in one of the classes are much higher or lower than any other classes</a:t>
            </a:r>
            <a:r>
              <a:rPr lang="en-US" sz="360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sz="3600">
                <a:solidFill>
                  <a:srgbClr val="FF0000"/>
                </a:solidFill>
              </a:rPr>
              <a:t>Machine Learning algorithms tend to increase accuracy by reducing the error, they do not consider the class distribution. </a:t>
            </a:r>
          </a:p>
          <a:p>
            <a:pPr algn="just" fontAlgn="base">
              <a:lnSpc>
                <a:spcPct val="150000"/>
              </a:lnSpc>
            </a:pPr>
            <a:r>
              <a:rPr lang="en-US" sz="3600">
                <a:solidFill>
                  <a:srgbClr val="7030A0"/>
                </a:solidFill>
              </a:rPr>
              <a:t>This problem is predominant in examples such as Fraud Detection, Anomaly Detection, Facial recognition etc.</a:t>
            </a:r>
          </a:p>
        </p:txBody>
      </p:sp>
    </p:spTree>
    <p:extLst>
      <p:ext uri="{BB962C8B-B14F-4D97-AF65-F5344CB8AC3E}">
        <p14:creationId xmlns:p14="http://schemas.microsoft.com/office/powerpoint/2010/main" val="142365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/>
          </a:bodyPr>
          <a:lstStyle/>
          <a:p>
            <a:r>
              <a:rPr lang="en-IN" sz="6600" b="1">
                <a:solidFill>
                  <a:srgbClr val="C00000"/>
                </a:solidFill>
              </a:rPr>
              <a:t>Resampling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548606"/>
            <a:ext cx="15849600" cy="8991600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4000">
                <a:solidFill>
                  <a:srgbClr val="7030A0"/>
                </a:solidFill>
              </a:rPr>
              <a:t>Resampling methods are designed to add or remove examples from the training dataset in order to change the class distribution.</a:t>
            </a:r>
          </a:p>
          <a:p>
            <a:pPr algn="just" fontAlgn="base">
              <a:lnSpc>
                <a:spcPct val="150000"/>
              </a:lnSpc>
            </a:pPr>
            <a:r>
              <a:rPr lang="en-US" sz="4000">
                <a:solidFill>
                  <a:srgbClr val="FF33CC"/>
                </a:solidFill>
              </a:rPr>
              <a:t>Once the class distributions are more balanced, the suite of standard machine learning classification algorithms can be fit successfully on the transformed datasets.</a:t>
            </a:r>
          </a:p>
          <a:p>
            <a:pPr algn="just">
              <a:lnSpc>
                <a:spcPct val="150000"/>
              </a:lnSpc>
            </a:pPr>
            <a:r>
              <a:rPr lang="en-US" sz="4000" b="1">
                <a:solidFill>
                  <a:srgbClr val="7030A0"/>
                </a:solidFill>
              </a:rPr>
              <a:t>Oversampling</a:t>
            </a:r>
            <a:r>
              <a:rPr lang="en-US" sz="4000">
                <a:solidFill>
                  <a:srgbClr val="7030A0"/>
                </a:solidFill>
              </a:rPr>
              <a:t> methods duplicate or create new synthetic examples in the minority class, whereas </a:t>
            </a:r>
            <a:r>
              <a:rPr lang="en-US" sz="4000" b="1" err="1">
                <a:solidFill>
                  <a:srgbClr val="7030A0"/>
                </a:solidFill>
              </a:rPr>
              <a:t>undersampling</a:t>
            </a:r>
            <a:r>
              <a:rPr lang="en-US" sz="4000">
                <a:solidFill>
                  <a:srgbClr val="7030A0"/>
                </a:solidFill>
              </a:rPr>
              <a:t> methods delete or merge examples in the majority class. </a:t>
            </a:r>
          </a:p>
        </p:txBody>
      </p:sp>
    </p:spTree>
    <p:extLst>
      <p:ext uri="{BB962C8B-B14F-4D97-AF65-F5344CB8AC3E}">
        <p14:creationId xmlns:p14="http://schemas.microsoft.com/office/powerpoint/2010/main" val="249467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69" y="177006"/>
            <a:ext cx="14706126" cy="1243801"/>
          </a:xfrm>
        </p:spPr>
        <p:txBody>
          <a:bodyPr>
            <a:normAutofit/>
          </a:bodyPr>
          <a:lstStyle/>
          <a:p>
            <a:r>
              <a:rPr lang="en-IN" sz="6600" b="1">
                <a:solidFill>
                  <a:srgbClr val="C00000"/>
                </a:solidFill>
              </a:rPr>
              <a:t>Resampling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69" y="1496311"/>
            <a:ext cx="11533646" cy="4167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19" y="5892006"/>
            <a:ext cx="649605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9" y="5892006"/>
            <a:ext cx="9318650" cy="4158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2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/>
          </a:bodyPr>
          <a:lstStyle/>
          <a:p>
            <a:r>
              <a:rPr lang="en-IN" sz="6600" b="1">
                <a:solidFill>
                  <a:srgbClr val="C00000"/>
                </a:solidFill>
              </a:rPr>
              <a:t>Resampling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396206"/>
            <a:ext cx="15849600" cy="8991600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sz="5400">
                <a:solidFill>
                  <a:srgbClr val="FF33CC"/>
                </a:solidFill>
              </a:rPr>
              <a:t>Two common methods of Resampling are:</a:t>
            </a:r>
          </a:p>
          <a:p>
            <a:pPr lvl="1" fontAlgn="base">
              <a:lnSpc>
                <a:spcPct val="150000"/>
              </a:lnSpc>
            </a:pPr>
            <a:r>
              <a:rPr lang="en-US" sz="4800" b="1">
                <a:solidFill>
                  <a:srgbClr val="210BA5"/>
                </a:solidFill>
              </a:rPr>
              <a:t>Cross Validation</a:t>
            </a:r>
          </a:p>
          <a:p>
            <a:pPr lvl="1" fontAlgn="base">
              <a:lnSpc>
                <a:spcPct val="150000"/>
              </a:lnSpc>
            </a:pPr>
            <a:r>
              <a:rPr lang="en-US" sz="4800" b="1">
                <a:solidFill>
                  <a:srgbClr val="210BA5"/>
                </a:solidFill>
              </a:rPr>
              <a:t>Bootstrapping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269" y="2691606"/>
            <a:ext cx="4114800" cy="752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54" y="5839619"/>
            <a:ext cx="96583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87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69" y="0"/>
            <a:ext cx="14706126" cy="1396201"/>
          </a:xfrm>
        </p:spPr>
        <p:txBody>
          <a:bodyPr>
            <a:normAutofit/>
          </a:bodyPr>
          <a:lstStyle/>
          <a:p>
            <a:r>
              <a:rPr lang="en-IN" sz="5400" b="1">
                <a:solidFill>
                  <a:srgbClr val="C00000"/>
                </a:solidFill>
              </a:rPr>
              <a:t>Resampling: </a:t>
            </a:r>
            <a:r>
              <a:rPr lang="en-IN" sz="5400" b="1">
                <a:solidFill>
                  <a:srgbClr val="FF33CC"/>
                </a:solidFill>
              </a:rPr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1469" y="1853406"/>
            <a:ext cx="15392400" cy="86105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4400">
                <a:solidFill>
                  <a:srgbClr val="210BA5"/>
                </a:solidFill>
              </a:rPr>
              <a:t>Cross validation is a statistical method used to estimate the performance (or accuracy) of machine learning models.</a:t>
            </a:r>
          </a:p>
          <a:p>
            <a:pPr algn="just">
              <a:lnSpc>
                <a:spcPct val="150000"/>
              </a:lnSpc>
            </a:pPr>
            <a:r>
              <a:rPr lang="en-US" sz="4400">
                <a:solidFill>
                  <a:srgbClr val="333399"/>
                </a:solidFill>
              </a:rPr>
              <a:t>Cross-Validation is used to estimate the test error associated with a model to evaluate its performance.</a:t>
            </a:r>
          </a:p>
          <a:p>
            <a:pPr algn="just">
              <a:lnSpc>
                <a:spcPct val="150000"/>
              </a:lnSpc>
            </a:pPr>
            <a:r>
              <a:rPr lang="en-US" sz="4400">
                <a:solidFill>
                  <a:srgbClr val="FF33CC"/>
                </a:solidFill>
              </a:rPr>
              <a:t>The three steps involved in cross-validation are as follows :</a:t>
            </a:r>
          </a:p>
          <a:p>
            <a:pPr marL="742950" indent="-742950" fontAlgn="base">
              <a:buFont typeface="+mj-lt"/>
              <a:buAutoNum type="arabicPeriod"/>
            </a:pPr>
            <a:r>
              <a:rPr lang="en-US" sz="4400">
                <a:solidFill>
                  <a:srgbClr val="7030A0"/>
                </a:solidFill>
              </a:rPr>
              <a:t>Reserve some portion of sample data-set.</a:t>
            </a:r>
          </a:p>
          <a:p>
            <a:pPr marL="742950" indent="-742950" fontAlgn="base">
              <a:buFont typeface="+mj-lt"/>
              <a:buAutoNum type="arabicPeriod"/>
            </a:pPr>
            <a:r>
              <a:rPr lang="en-US" sz="4400">
                <a:solidFill>
                  <a:srgbClr val="FF0000"/>
                </a:solidFill>
              </a:rPr>
              <a:t>Using the rest of the data-set train the model.</a:t>
            </a:r>
          </a:p>
          <a:p>
            <a:pPr marL="742950" indent="-742950" fontAlgn="base">
              <a:buFont typeface="+mj-lt"/>
              <a:buAutoNum type="arabicPeriod"/>
            </a:pPr>
            <a:r>
              <a:rPr lang="en-US" sz="4400">
                <a:solidFill>
                  <a:srgbClr val="7030A0"/>
                </a:solidFill>
              </a:rPr>
              <a:t>Test the model using the reserve portion of the data-set</a:t>
            </a:r>
            <a:r>
              <a:rPr lang="en-US" sz="4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38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9" y="152405"/>
            <a:ext cx="14706126" cy="1396201"/>
          </a:xfrm>
        </p:spPr>
        <p:txBody>
          <a:bodyPr>
            <a:normAutofit/>
          </a:bodyPr>
          <a:lstStyle/>
          <a:p>
            <a:r>
              <a:rPr lang="en-IN" sz="4400" b="1">
                <a:solidFill>
                  <a:srgbClr val="C00000"/>
                </a:solidFill>
              </a:rPr>
              <a:t>Cross Validation: </a:t>
            </a:r>
            <a:r>
              <a:rPr lang="en-IN" sz="4400" b="1">
                <a:solidFill>
                  <a:srgbClr val="FF33CC"/>
                </a:solidFill>
              </a:rPr>
              <a:t>Validation Set Or H</a:t>
            </a:r>
            <a:r>
              <a:rPr lang="en-US" sz="4400" b="1">
                <a:solidFill>
                  <a:srgbClr val="FF33CC"/>
                </a:solidFill>
              </a:rPr>
              <a:t>old-out A</a:t>
            </a:r>
            <a:r>
              <a:rPr lang="en-IN" sz="4400" b="1" err="1">
                <a:solidFill>
                  <a:srgbClr val="FF33CC"/>
                </a:solidFill>
              </a:rPr>
              <a:t>pproach</a:t>
            </a:r>
            <a:endParaRPr lang="en-IN" sz="4400" b="1">
              <a:solidFill>
                <a:srgbClr val="FF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5003" y="1701007"/>
            <a:ext cx="15163800" cy="4114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000"/>
              <a:t>This is the most basic approach. It simply involves randomly dividing the dataset into two parts: </a:t>
            </a:r>
            <a:r>
              <a:rPr lang="en-US" sz="4000" b="1">
                <a:solidFill>
                  <a:srgbClr val="FF33CC"/>
                </a:solidFill>
              </a:rPr>
              <a:t>first a training set </a:t>
            </a:r>
            <a:r>
              <a:rPr lang="en-US" sz="4000"/>
              <a:t>and </a:t>
            </a:r>
            <a:r>
              <a:rPr lang="en-US" sz="4000" b="1">
                <a:solidFill>
                  <a:srgbClr val="FF33CC"/>
                </a:solidFill>
              </a:rPr>
              <a:t>second a validation set or hold-out set</a:t>
            </a:r>
            <a:r>
              <a:rPr lang="en-US" sz="4000"/>
              <a:t>. The model is fit on the training set and the fitted model is used to make predictions on the validation set.</a:t>
            </a:r>
            <a:endParaRPr lang="en-IN" sz="4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69" y="5587206"/>
            <a:ext cx="911486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04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1469" y="1853407"/>
            <a:ext cx="15163800" cy="83057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4000">
                <a:solidFill>
                  <a:srgbClr val="FF0000"/>
                </a:solidFill>
              </a:rPr>
              <a:t>Basic and simple approach in which we divide our entire dataset into two parts </a:t>
            </a:r>
            <a:r>
              <a:rPr lang="en-US" sz="4000" err="1">
                <a:solidFill>
                  <a:srgbClr val="FF0000"/>
                </a:solidFill>
              </a:rPr>
              <a:t>viz</a:t>
            </a:r>
            <a:r>
              <a:rPr lang="en-US" sz="4000">
                <a:solidFill>
                  <a:srgbClr val="FF0000"/>
                </a:solidFill>
              </a:rPr>
              <a:t>- </a:t>
            </a:r>
            <a:r>
              <a:rPr lang="en-US" sz="4000" b="1">
                <a:solidFill>
                  <a:srgbClr val="FF0000"/>
                </a:solidFill>
              </a:rPr>
              <a:t>training data and testing data</a:t>
            </a:r>
            <a:r>
              <a:rPr lang="en-US" sz="4000">
                <a:solidFill>
                  <a:srgbClr val="FF0000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4000">
                <a:solidFill>
                  <a:srgbClr val="0070C0"/>
                </a:solidFill>
              </a:rPr>
              <a:t>we train the model on training data and then evaluate on the testing set. </a:t>
            </a:r>
          </a:p>
          <a:p>
            <a:pPr algn="just">
              <a:lnSpc>
                <a:spcPct val="150000"/>
              </a:lnSpc>
            </a:pPr>
            <a:r>
              <a:rPr lang="en-US" sz="4000">
                <a:solidFill>
                  <a:srgbClr val="FF0000"/>
                </a:solidFill>
              </a:rPr>
              <a:t>Usually, the size of training data is set more than twice that of testing data, so the data is split in the ratio of </a:t>
            </a:r>
            <a:r>
              <a:rPr lang="en-US" sz="4000" b="1">
                <a:solidFill>
                  <a:srgbClr val="FF0000"/>
                </a:solidFill>
              </a:rPr>
              <a:t>70:30 or 80:20</a:t>
            </a:r>
          </a:p>
          <a:p>
            <a:pPr algn="just">
              <a:lnSpc>
                <a:spcPct val="150000"/>
              </a:lnSpc>
            </a:pPr>
            <a:r>
              <a:rPr lang="en-US" sz="4000">
                <a:solidFill>
                  <a:srgbClr val="0070C0"/>
                </a:solidFill>
              </a:rPr>
              <a:t>In this approach, the data is first shuffled randomly before splitting.</a:t>
            </a:r>
          </a:p>
          <a:p>
            <a:pPr algn="just">
              <a:lnSpc>
                <a:spcPct val="150000"/>
              </a:lnSpc>
            </a:pPr>
            <a:r>
              <a:rPr lang="en-US" sz="4000">
                <a:solidFill>
                  <a:srgbClr val="210BA5"/>
                </a:solidFill>
              </a:rPr>
              <a:t>The hold-out method is good to use when you have a very large dataset.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869" y="152405"/>
            <a:ext cx="14706126" cy="139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IN" sz="4400" b="1">
                <a:solidFill>
                  <a:srgbClr val="C00000"/>
                </a:solidFill>
              </a:rPr>
              <a:t>Cross Validation: </a:t>
            </a:r>
            <a:r>
              <a:rPr lang="en-IN" sz="4400" b="1">
                <a:solidFill>
                  <a:srgbClr val="FF33CC"/>
                </a:solidFill>
              </a:rPr>
              <a:t>Validation Set Or H</a:t>
            </a:r>
            <a:r>
              <a:rPr lang="en-US" sz="4400" b="1">
                <a:solidFill>
                  <a:srgbClr val="FF33CC"/>
                </a:solidFill>
              </a:rPr>
              <a:t>old-out A</a:t>
            </a:r>
            <a:r>
              <a:rPr lang="en-IN" sz="4400" b="1" err="1">
                <a:solidFill>
                  <a:srgbClr val="FF33CC"/>
                </a:solidFill>
              </a:rPr>
              <a:t>pproach</a:t>
            </a:r>
            <a:endParaRPr lang="en-IN" sz="4400" b="1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15057"/>
      </p:ext>
    </p:extLst>
  </p:cSld>
  <p:clrMapOvr>
    <a:masterClrMapping/>
  </p:clrMapOvr>
</p:sld>
</file>

<file path=ppt/theme/theme1.xml><?xml version="1.0" encoding="utf-8"?>
<a:theme xmlns:a="http://schemas.openxmlformats.org/drawingml/2006/main" name="NBA-11.8.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62F7546470B34CB9B496BD68E74C32" ma:contentTypeVersion="6" ma:contentTypeDescription="Create a new document." ma:contentTypeScope="" ma:versionID="73ed929f11095803032b9a28b47ec2ff">
  <xsd:schema xmlns:xsd="http://www.w3.org/2001/XMLSchema" xmlns:xs="http://www.w3.org/2001/XMLSchema" xmlns:p="http://schemas.microsoft.com/office/2006/metadata/properties" xmlns:ns2="2c346531-74f2-4f2c-a259-ccad2532d596" xmlns:ns3="22cf8804-4076-4e6f-933f-019220b16acb" targetNamespace="http://schemas.microsoft.com/office/2006/metadata/properties" ma:root="true" ma:fieldsID="7b895a185d752102ff63ac1974ef230a" ns2:_="" ns3:_="">
    <xsd:import namespace="2c346531-74f2-4f2c-a259-ccad2532d596"/>
    <xsd:import namespace="22cf8804-4076-4e6f-933f-019220b16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346531-74f2-4f2c-a259-ccad2532d5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f8804-4076-4e6f-933f-019220b16a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86F011-7F5C-4BCA-AC9C-23EFB607B2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E3BB6A-9152-430E-9FC2-21DE2C1E871F}"/>
</file>

<file path=customXml/itemProps3.xml><?xml version="1.0" encoding="utf-8"?>
<ds:datastoreItem xmlns:ds="http://schemas.openxmlformats.org/officeDocument/2006/customXml" ds:itemID="{4875F923-E280-4F2A-9FC4-23CEBAC303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NBA-11.8.16</vt:lpstr>
      <vt:lpstr>1_Office Theme</vt:lpstr>
      <vt:lpstr>2_Office Theme</vt:lpstr>
      <vt:lpstr>3_Office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Resampling </vt:lpstr>
      <vt:lpstr>Resampling </vt:lpstr>
      <vt:lpstr>Resampling </vt:lpstr>
      <vt:lpstr>Resampling </vt:lpstr>
      <vt:lpstr>Resampling: Cross Validation</vt:lpstr>
      <vt:lpstr>Cross Validation: Validation Set Or Hold-out Approach</vt:lpstr>
      <vt:lpstr>PowerPoint Presentation</vt:lpstr>
      <vt:lpstr>Cross Validation: Leave-one-out-cross-validation</vt:lpstr>
      <vt:lpstr>Cross Validation: K fold cross validation</vt:lpstr>
      <vt:lpstr>Cross Validation: K fold cross validation</vt:lpstr>
      <vt:lpstr>Cross Validation: K fold cross validation</vt:lpstr>
      <vt:lpstr>K fold Cross Validation: Example</vt:lpstr>
      <vt:lpstr>K fold Cross Validation: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revision>1</cp:revision>
  <dcterms:modified xsi:type="dcterms:W3CDTF">2021-03-02T06:19:36Z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0x010100CF62F7546470B34CB9B496BD68E74C32</vt:lpwstr>
  </property>
</Properties>
</file>