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slideLayouts/slideLayout46.xml" ContentType="application/vnd.openxmlformats-officedocument.presentationml.slideLayout+xml"/>
  <Override PartName="/ppt/slideLayouts/slideLayout13.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7.xml" ContentType="application/vnd.openxmlformats-officedocument.presentationml.slideLayout+xml"/>
  <Override PartName="/ppt/slideLayouts/slideLayout12.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5.xml" ContentType="application/vnd.openxmlformats-officedocument.presentationml.slideLayout+xml"/>
  <Override PartName="/ppt/slideLayouts/slideLayout14.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58.xml" ContentType="application/vnd.openxmlformats-officedocument.presentationml.slideLayout+xml"/>
  <Override PartName="/ppt/slideLayouts/slideLayout6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11.xml" ContentType="application/vnd.openxmlformats-officedocument.presentationml.slideLayout+xml"/>
  <Override PartName="/ppt/slideLayouts/slideLayout7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59.xml" ContentType="application/vnd.openxmlformats-officedocument.presentationml.slideLayout+xml"/>
  <Override PartName="/ppt/slideLayouts/slideLayout69.xml" ContentType="application/vnd.openxmlformats-officedocument.presentationml.slideLayout+xml"/>
  <Override PartName="/ppt/slideLayouts/slideLayout71.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0.xml" ContentType="application/vnd.openxmlformats-officedocument.presentationml.slideLayout+xml"/>
  <Override PartName="/ppt/slideLayouts/slideLayout75.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9.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686" r:id="rId3"/>
    <p:sldMasterId id="2147483698" r:id="rId4"/>
    <p:sldMasterId id="2147483710" r:id="rId5"/>
    <p:sldMasterId id="2147483722" r:id="rId6"/>
    <p:sldMasterId id="2147483735" r:id="rId7"/>
    <p:sldMasterId id="2147483747" r:id="rId8"/>
  </p:sldMasterIdLst>
  <p:notesMasterIdLst>
    <p:notesMasterId r:id="rId23"/>
  </p:notesMasterIdLst>
  <p:sldIdLst>
    <p:sldId id="442" r:id="rId9"/>
    <p:sldId id="438" r:id="rId10"/>
    <p:sldId id="455" r:id="rId11"/>
    <p:sldId id="449" r:id="rId12"/>
    <p:sldId id="456" r:id="rId13"/>
    <p:sldId id="448" r:id="rId14"/>
    <p:sldId id="450" r:id="rId15"/>
    <p:sldId id="447" r:id="rId16"/>
    <p:sldId id="451" r:id="rId17"/>
    <p:sldId id="453" r:id="rId18"/>
    <p:sldId id="457" r:id="rId19"/>
    <p:sldId id="458" r:id="rId20"/>
    <p:sldId id="459" r:id="rId21"/>
    <p:sldId id="444" r:id="rId22"/>
  </p:sldIdLst>
  <p:sldSz cx="16340138" cy="11631613"/>
  <p:notesSz cx="6858000" cy="9144000"/>
  <p:defaultTextStyle>
    <a:defPPr>
      <a:defRPr lang="en-US"/>
    </a:defPPr>
    <a:lvl1pPr marL="0" algn="l" defTabSz="1123158" rtl="0" eaLnBrk="1" latinLnBrk="0" hangingPunct="1">
      <a:defRPr sz="2211" kern="1200">
        <a:solidFill>
          <a:schemeClr val="tx1"/>
        </a:solidFill>
        <a:latin typeface="+mn-lt"/>
        <a:ea typeface="+mn-ea"/>
        <a:cs typeface="+mn-cs"/>
      </a:defRPr>
    </a:lvl1pPr>
    <a:lvl2pPr marL="561579" algn="l" defTabSz="1123158" rtl="0" eaLnBrk="1" latinLnBrk="0" hangingPunct="1">
      <a:defRPr sz="2211" kern="1200">
        <a:solidFill>
          <a:schemeClr val="tx1"/>
        </a:solidFill>
        <a:latin typeface="+mn-lt"/>
        <a:ea typeface="+mn-ea"/>
        <a:cs typeface="+mn-cs"/>
      </a:defRPr>
    </a:lvl2pPr>
    <a:lvl3pPr marL="1123158" algn="l" defTabSz="1123158" rtl="0" eaLnBrk="1" latinLnBrk="0" hangingPunct="1">
      <a:defRPr sz="2211" kern="1200">
        <a:solidFill>
          <a:schemeClr val="tx1"/>
        </a:solidFill>
        <a:latin typeface="+mn-lt"/>
        <a:ea typeface="+mn-ea"/>
        <a:cs typeface="+mn-cs"/>
      </a:defRPr>
    </a:lvl3pPr>
    <a:lvl4pPr marL="1684736" algn="l" defTabSz="1123158" rtl="0" eaLnBrk="1" latinLnBrk="0" hangingPunct="1">
      <a:defRPr sz="2211" kern="1200">
        <a:solidFill>
          <a:schemeClr val="tx1"/>
        </a:solidFill>
        <a:latin typeface="+mn-lt"/>
        <a:ea typeface="+mn-ea"/>
        <a:cs typeface="+mn-cs"/>
      </a:defRPr>
    </a:lvl4pPr>
    <a:lvl5pPr marL="2246315" algn="l" defTabSz="1123158" rtl="0" eaLnBrk="1" latinLnBrk="0" hangingPunct="1">
      <a:defRPr sz="2211" kern="1200">
        <a:solidFill>
          <a:schemeClr val="tx1"/>
        </a:solidFill>
        <a:latin typeface="+mn-lt"/>
        <a:ea typeface="+mn-ea"/>
        <a:cs typeface="+mn-cs"/>
      </a:defRPr>
    </a:lvl5pPr>
    <a:lvl6pPr marL="2807894" algn="l" defTabSz="1123158" rtl="0" eaLnBrk="1" latinLnBrk="0" hangingPunct="1">
      <a:defRPr sz="2211" kern="1200">
        <a:solidFill>
          <a:schemeClr val="tx1"/>
        </a:solidFill>
        <a:latin typeface="+mn-lt"/>
        <a:ea typeface="+mn-ea"/>
        <a:cs typeface="+mn-cs"/>
      </a:defRPr>
    </a:lvl6pPr>
    <a:lvl7pPr marL="3369473" algn="l" defTabSz="1123158" rtl="0" eaLnBrk="1" latinLnBrk="0" hangingPunct="1">
      <a:defRPr sz="2211" kern="1200">
        <a:solidFill>
          <a:schemeClr val="tx1"/>
        </a:solidFill>
        <a:latin typeface="+mn-lt"/>
        <a:ea typeface="+mn-ea"/>
        <a:cs typeface="+mn-cs"/>
      </a:defRPr>
    </a:lvl7pPr>
    <a:lvl8pPr marL="3931051" algn="l" defTabSz="1123158" rtl="0" eaLnBrk="1" latinLnBrk="0" hangingPunct="1">
      <a:defRPr sz="2211" kern="1200">
        <a:solidFill>
          <a:schemeClr val="tx1"/>
        </a:solidFill>
        <a:latin typeface="+mn-lt"/>
        <a:ea typeface="+mn-ea"/>
        <a:cs typeface="+mn-cs"/>
      </a:defRPr>
    </a:lvl8pPr>
    <a:lvl9pPr marL="4492630" algn="l" defTabSz="1123158" rtl="0" eaLnBrk="1" latinLnBrk="0" hangingPunct="1">
      <a:defRPr sz="2211"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68" userDrawn="1">
          <p15:clr>
            <a:srgbClr val="A4A3A4"/>
          </p15:clr>
        </p15:guide>
        <p15:guide id="2" pos="5103" userDrawn="1">
          <p15:clr>
            <a:srgbClr val="A4A3A4"/>
          </p15:clr>
        </p15:guide>
        <p15:guide id="3" orient="horz" pos="3664">
          <p15:clr>
            <a:srgbClr val="A4A3A4"/>
          </p15:clr>
        </p15:guide>
        <p15:guide id="4" pos="5147">
          <p15:clr>
            <a:srgbClr val="A4A3A4"/>
          </p15:clr>
        </p15:guide>
        <p15:guide id="5" orient="horz" pos="3663">
          <p15:clr>
            <a:srgbClr val="A4A3A4"/>
          </p15:clr>
        </p15:guide>
        <p15:guide id="6" pos="51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0BA5"/>
    <a:srgbClr val="C10722"/>
    <a:srgbClr val="33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40" d="100"/>
          <a:sy n="40" d="100"/>
        </p:scale>
        <p:origin x="-1206" y="-126"/>
      </p:cViewPr>
      <p:guideLst>
        <p:guide orient="horz" pos="2268"/>
        <p:guide orient="horz" pos="3664"/>
        <p:guide orient="horz" pos="3663"/>
        <p:guide pos="5103"/>
        <p:guide pos="5147"/>
        <p:guide pos="514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BE9E5-F090-4092-B7F5-8F601C84C13E}" type="datetimeFigureOut">
              <a:rPr lang="en-US" smtClean="0"/>
              <a:pPr/>
              <a:t>2/26/2021</a:t>
            </a:fld>
            <a:endParaRPr lang="en-US"/>
          </a:p>
        </p:txBody>
      </p:sp>
      <p:sp>
        <p:nvSpPr>
          <p:cNvPr id="4" name="Slide Image Placeholder 3"/>
          <p:cNvSpPr>
            <a:spLocks noGrp="1" noRot="1" noChangeAspect="1"/>
          </p:cNvSpPr>
          <p:nvPr>
            <p:ph type="sldImg" idx="2"/>
          </p:nvPr>
        </p:nvSpPr>
        <p:spPr>
          <a:xfrm>
            <a:off x="1020763" y="685800"/>
            <a:ext cx="48164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15AA3-90F2-4D5F-A5A0-1D559ED6AF9D}" type="slidenum">
              <a:rPr lang="en-US" smtClean="0"/>
              <a:pPr/>
              <a:t>‹#›</a:t>
            </a:fld>
            <a:endParaRPr lang="en-US"/>
          </a:p>
        </p:txBody>
      </p:sp>
    </p:spTree>
    <p:extLst>
      <p:ext uri="{BB962C8B-B14F-4D97-AF65-F5344CB8AC3E}">
        <p14:creationId xmlns:p14="http://schemas.microsoft.com/office/powerpoint/2010/main" val="2258916951"/>
      </p:ext>
    </p:extLst>
  </p:cSld>
  <p:clrMap bg1="lt1" tx1="dk1" bg2="lt2" tx2="dk2" accent1="accent1" accent2="accent2" accent3="accent3" accent4="accent4" accent5="accent5" accent6="accent6" hlink="hlink" folHlink="folHlink"/>
  <p:notesStyle>
    <a:lvl1pPr marL="0" algn="l" defTabSz="1123158" rtl="0" eaLnBrk="1" latinLnBrk="0" hangingPunct="1">
      <a:defRPr sz="1474" kern="1200">
        <a:solidFill>
          <a:schemeClr val="tx1"/>
        </a:solidFill>
        <a:latin typeface="+mn-lt"/>
        <a:ea typeface="+mn-ea"/>
        <a:cs typeface="+mn-cs"/>
      </a:defRPr>
    </a:lvl1pPr>
    <a:lvl2pPr marL="561579" algn="l" defTabSz="1123158" rtl="0" eaLnBrk="1" latinLnBrk="0" hangingPunct="1">
      <a:defRPr sz="1474" kern="1200">
        <a:solidFill>
          <a:schemeClr val="tx1"/>
        </a:solidFill>
        <a:latin typeface="+mn-lt"/>
        <a:ea typeface="+mn-ea"/>
        <a:cs typeface="+mn-cs"/>
      </a:defRPr>
    </a:lvl2pPr>
    <a:lvl3pPr marL="1123158" algn="l" defTabSz="1123158" rtl="0" eaLnBrk="1" latinLnBrk="0" hangingPunct="1">
      <a:defRPr sz="1474" kern="1200">
        <a:solidFill>
          <a:schemeClr val="tx1"/>
        </a:solidFill>
        <a:latin typeface="+mn-lt"/>
        <a:ea typeface="+mn-ea"/>
        <a:cs typeface="+mn-cs"/>
      </a:defRPr>
    </a:lvl3pPr>
    <a:lvl4pPr marL="1684736" algn="l" defTabSz="1123158" rtl="0" eaLnBrk="1" latinLnBrk="0" hangingPunct="1">
      <a:defRPr sz="1474" kern="1200">
        <a:solidFill>
          <a:schemeClr val="tx1"/>
        </a:solidFill>
        <a:latin typeface="+mn-lt"/>
        <a:ea typeface="+mn-ea"/>
        <a:cs typeface="+mn-cs"/>
      </a:defRPr>
    </a:lvl4pPr>
    <a:lvl5pPr marL="2246315" algn="l" defTabSz="1123158" rtl="0" eaLnBrk="1" latinLnBrk="0" hangingPunct="1">
      <a:defRPr sz="1474" kern="1200">
        <a:solidFill>
          <a:schemeClr val="tx1"/>
        </a:solidFill>
        <a:latin typeface="+mn-lt"/>
        <a:ea typeface="+mn-ea"/>
        <a:cs typeface="+mn-cs"/>
      </a:defRPr>
    </a:lvl5pPr>
    <a:lvl6pPr marL="2807894" algn="l" defTabSz="1123158" rtl="0" eaLnBrk="1" latinLnBrk="0" hangingPunct="1">
      <a:defRPr sz="1474" kern="1200">
        <a:solidFill>
          <a:schemeClr val="tx1"/>
        </a:solidFill>
        <a:latin typeface="+mn-lt"/>
        <a:ea typeface="+mn-ea"/>
        <a:cs typeface="+mn-cs"/>
      </a:defRPr>
    </a:lvl6pPr>
    <a:lvl7pPr marL="3369473" algn="l" defTabSz="1123158" rtl="0" eaLnBrk="1" latinLnBrk="0" hangingPunct="1">
      <a:defRPr sz="1474" kern="1200">
        <a:solidFill>
          <a:schemeClr val="tx1"/>
        </a:solidFill>
        <a:latin typeface="+mn-lt"/>
        <a:ea typeface="+mn-ea"/>
        <a:cs typeface="+mn-cs"/>
      </a:defRPr>
    </a:lvl7pPr>
    <a:lvl8pPr marL="3931051" algn="l" defTabSz="1123158" rtl="0" eaLnBrk="1" latinLnBrk="0" hangingPunct="1">
      <a:defRPr sz="1474" kern="1200">
        <a:solidFill>
          <a:schemeClr val="tx1"/>
        </a:solidFill>
        <a:latin typeface="+mn-lt"/>
        <a:ea typeface="+mn-ea"/>
        <a:cs typeface="+mn-cs"/>
      </a:defRPr>
    </a:lvl8pPr>
    <a:lvl9pPr marL="4492630" algn="l" defTabSz="1123158" rtl="0" eaLnBrk="1" latinLnBrk="0" hangingPunct="1">
      <a:defRPr sz="14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86944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1011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4620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61BD4B-ECDC-45B6-929B-1BEE30D3D3B8}"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34963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239F0C-50A7-4857-974E-72BBCEFA3C3E}"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347404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E8DCDCD-92A3-4BE2-A82F-82E043A98AC0}"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4971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1CFCF41-E3CA-4739-85D5-AE1FC3C98E92}" type="datetime1">
              <a:rPr lang="en-US" smtClean="0">
                <a:solidFill>
                  <a:prstClr val="white"/>
                </a:solidFill>
              </a:rPr>
              <a:pPr>
                <a:defRPr/>
              </a:pPr>
              <a:t>2/26/2021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456279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F26C50-36C0-476E-8A28-FD0E463F8000}" type="datetime1">
              <a:rPr lang="en-US" smtClean="0">
                <a:solidFill>
                  <a:prstClr val="white"/>
                </a:solidFill>
              </a:rPr>
              <a:pPr>
                <a:defRPr/>
              </a:pPr>
              <a:t>2/26/2021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25978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EF8D8D6-A05A-4ACA-9DCE-23123A3012B0}" type="datetime1">
              <a:rPr lang="en-US" smtClean="0">
                <a:solidFill>
                  <a:prstClr val="white"/>
                </a:solidFill>
              </a:rPr>
              <a:pPr>
                <a:defRPr/>
              </a:pPr>
              <a:t>2/26/2021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1141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D6934CF-D6A3-4C6C-8E05-A89B447DAC5A}" type="datetime1">
              <a:rPr lang="en-US" smtClean="0">
                <a:solidFill>
                  <a:prstClr val="white"/>
                </a:solidFill>
              </a:rPr>
              <a:pPr>
                <a:defRPr/>
              </a:pPr>
              <a:t>2/26/2021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948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617B63-3EB6-4DA1-85D4-E1F52338748A}" type="datetime1">
              <a:rPr lang="en-US" smtClean="0">
                <a:solidFill>
                  <a:prstClr val="white"/>
                </a:solidFill>
              </a:rPr>
              <a:pPr>
                <a:defRPr/>
              </a:pPr>
              <a:t>2/26/2021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2257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546937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93A920-0896-40A5-92B0-A53ECC65F8C0}" type="datetime1">
              <a:rPr lang="en-US" smtClean="0">
                <a:solidFill>
                  <a:prstClr val="white"/>
                </a:solidFill>
              </a:rPr>
              <a:pPr>
                <a:defRPr/>
              </a:pPr>
              <a:t>2/26/2021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53922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373905C-6978-4B0A-ABB4-EEFE30C1D41D}"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187981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C5B319E-C1BD-4833-A8D5-74DF2CB2E2D8}"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17959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A3CECDCE-2233-4785-B94B-B7FF25DD9880}" type="datetime1">
              <a:rPr lang="en-US" smtClean="0">
                <a:solidFill>
                  <a:prstClr val="white"/>
                </a:solidFill>
              </a:rPr>
              <a:pPr>
                <a:defRPr/>
              </a:pPr>
              <a:t>2/26/2021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a:prstGeom prst="rect">
            <a:avLst/>
          </a:prstGeo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004864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0CCD06E-14C2-4DB6-9561-5BB6E27CFB0C}" type="datetime1">
              <a:rPr lang="en-US" smtClean="0">
                <a:solidFill>
                  <a:prstClr val="white"/>
                </a:solidFill>
              </a:rPr>
              <a:pPr/>
              <a:t>2/26/2021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98967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A3D0E39-D1D7-45EF-A070-A5DDCA395FFD}" type="datetime1">
              <a:rPr lang="en-US" smtClean="0">
                <a:solidFill>
                  <a:prstClr val="white"/>
                </a:solidFill>
              </a:rPr>
              <a:pPr/>
              <a:t>2/26/2021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0324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C1DE52-A734-4B09-916A-34DA758DE800}"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61179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57BA90-F9A7-45D4-AFF7-A8F7121A503C}"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77337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ECD70F8-DBF6-448D-9F1C-64FFAAFD1B90}" type="datetime1">
              <a:rPr lang="en-US" smtClean="0">
                <a:solidFill>
                  <a:prstClr val="white"/>
                </a:solidFill>
              </a:rPr>
              <a:pPr/>
              <a:t>2/26/2021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29728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327EB18-B919-4AF6-9BA7-52D0C0B3535A}" type="datetime1">
              <a:rPr lang="en-US" smtClean="0">
                <a:solidFill>
                  <a:prstClr val="white"/>
                </a:solidFill>
              </a:rPr>
              <a:pPr/>
              <a:t>2/26/2021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0998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50316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0B6945F-8499-4CB5-A785-67E21FF169F8}" type="datetime1">
              <a:rPr lang="en-US" smtClean="0">
                <a:solidFill>
                  <a:prstClr val="white"/>
                </a:solidFill>
              </a:rPr>
              <a:pPr/>
              <a:t>2/26/2021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17139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360820-AFF7-4EBA-8273-008C6EDFD02E}"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708144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EBBF101-07F1-49FA-A3B6-4DCE2D552E40}"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34250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943272-4ED2-4476-B68E-9101D5EC1ED9}"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68577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0086F1A-7A0E-41A3-8553-447476D5F98D}"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356150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E7D920-C7EB-448D-9BAC-038739D71D3E}" type="datetime1">
              <a:rPr lang="en-US" smtClean="0">
                <a:solidFill>
                  <a:prstClr val="white"/>
                </a:solidFill>
              </a:rPr>
              <a:pPr/>
              <a:t>2/26/2021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54108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F30120F-3C19-4D6D-98AF-6914F80578F7}" type="datetime1">
              <a:rPr lang="en-US" smtClean="0">
                <a:solidFill>
                  <a:prstClr val="white"/>
                </a:solidFill>
              </a:rPr>
              <a:pPr/>
              <a:t>2/26/2021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23019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18F8668-9513-434D-9E88-D512CD8EBA0D}"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5339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560E159-43EB-4ABB-B931-13E913A58984}"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230774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C6248AB-3547-4998-9E33-009148CF5148}" type="datetime1">
              <a:rPr lang="en-US" smtClean="0">
                <a:solidFill>
                  <a:prstClr val="white"/>
                </a:solidFill>
              </a:rPr>
              <a:pPr/>
              <a:t>2/26/2021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9094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983084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219984-1C64-4D47-AF1C-0AC52D12FA52}" type="datetime1">
              <a:rPr lang="en-US" smtClean="0">
                <a:solidFill>
                  <a:prstClr val="white"/>
                </a:solidFill>
              </a:rPr>
              <a:pPr/>
              <a:t>2/26/2021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39136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6B9F13E-B2D6-4B77-9F0D-08D5ABFE22D2}" type="datetime1">
              <a:rPr lang="en-US" smtClean="0">
                <a:solidFill>
                  <a:prstClr val="white"/>
                </a:solidFill>
              </a:rPr>
              <a:pPr/>
              <a:t>2/26/2021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58218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CBB4A83-CE8A-4001-810A-688933AB0288}"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8121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2BF2C72-B7D0-44E8-9CA2-CDB18BD9C572}"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11519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314B156-3668-4C6A-A487-81C706CC499D}"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424174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839251-F473-4388-91B8-9F0F3AE45F66}"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705816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941D241-AECE-4DC0-A020-CCEAEE8EA857}" type="datetime1">
              <a:rPr lang="en-US" smtClean="0">
                <a:solidFill>
                  <a:prstClr val="white"/>
                </a:solidFill>
              </a:rPr>
              <a:pPr/>
              <a:t>2/26/2021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349174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A5AB0D-CE5D-43FE-B3E1-E64D09F7EC70}" type="datetime1">
              <a:rPr lang="en-US" smtClean="0">
                <a:solidFill>
                  <a:prstClr val="white"/>
                </a:solidFill>
              </a:rPr>
              <a:pPr/>
              <a:t>2/26/2021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0308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E604B03-2E82-4C1B-AA05-9E70859A2F5B}"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929816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58FC1B-02DD-4A69-BB74-4BD46543B65B}"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0430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0245170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E045DBF-54FB-4042-BB25-C19A42F52D9A}" type="datetime1">
              <a:rPr lang="en-US" smtClean="0">
                <a:solidFill>
                  <a:prstClr val="white"/>
                </a:solidFill>
              </a:rPr>
              <a:pPr/>
              <a:t>2/26/2021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38918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1269475-C087-4EBE-B868-E604DD7C0B2C}" type="datetime1">
              <a:rPr lang="en-US" smtClean="0">
                <a:solidFill>
                  <a:prstClr val="white"/>
                </a:solidFill>
              </a:rPr>
              <a:pPr/>
              <a:t>2/26/2021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077940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1AC5236-5BB7-4ECE-B0B9-122C4B3C0727}" type="datetime1">
              <a:rPr lang="en-US" smtClean="0">
                <a:solidFill>
                  <a:prstClr val="white"/>
                </a:solidFill>
              </a:rPr>
              <a:pPr/>
              <a:t>2/26/2021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710809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79AFE8D-34A9-4C62-8B7C-A0657C578007}"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681620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D248508-B105-4499-96EA-3B82FD394030}"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12989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2E24F0F-2C94-4437-B07A-19453E5988DB}"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50931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D2A782-5F44-4E58-9787-A46C46822E2C}"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830069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FBAE689-9CE7-410A-99D5-DC9194E74AE1}"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6441483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E078B8-0AEF-45E2-9D7D-B166D071D722}"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28499214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E0074D-D361-49FC-B35E-B1923E99A436}"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84805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27536852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3762233-5C2A-4B1A-A743-49595F13A89C}" type="datetime1">
              <a:rPr lang="en-US" smtClean="0">
                <a:solidFill>
                  <a:prstClr val="white"/>
                </a:solidFill>
              </a:rPr>
              <a:pPr>
                <a:defRPr/>
              </a:pPr>
              <a:t>2/26/2021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364487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7DCC1B-F4D0-4218-B6CB-0B5B1AFF546F}" type="datetime1">
              <a:rPr lang="en-US" smtClean="0">
                <a:solidFill>
                  <a:prstClr val="white"/>
                </a:solidFill>
              </a:rPr>
              <a:pPr>
                <a:defRPr/>
              </a:pPr>
              <a:t>2/26/2021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2954603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99A9AF0-52A9-4636-950C-53E02A035473}" type="datetime1">
              <a:rPr lang="en-US" smtClean="0">
                <a:solidFill>
                  <a:prstClr val="white"/>
                </a:solidFill>
              </a:rPr>
              <a:pPr>
                <a:defRPr/>
              </a:pPr>
              <a:t>2/26/2021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946840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792B06-D32C-4157-8631-A590F5CAB579}" type="datetime1">
              <a:rPr lang="en-US" smtClean="0">
                <a:solidFill>
                  <a:prstClr val="white"/>
                </a:solidFill>
              </a:rPr>
              <a:pPr>
                <a:defRPr/>
              </a:pPr>
              <a:t>2/26/2021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0916674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8B2381-090A-492D-8595-768296D707F0}" type="datetime1">
              <a:rPr lang="en-US" smtClean="0">
                <a:solidFill>
                  <a:prstClr val="white"/>
                </a:solidFill>
              </a:rPr>
              <a:pPr>
                <a:defRPr/>
              </a:pPr>
              <a:t>2/26/2021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634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4275BD-E6BB-4F88-A9C2-F6CBA44D90F4}" type="datetime1">
              <a:rPr lang="en-US" smtClean="0">
                <a:solidFill>
                  <a:prstClr val="white"/>
                </a:solidFill>
              </a:rPr>
              <a:pPr>
                <a:defRPr/>
              </a:pPr>
              <a:t>2/26/2021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9178636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313EE-902E-433D-A9D8-3EF64FD2E132}"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817680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913808-1CED-45D3-B2D3-4726AD3E3582}"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98463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FB241B84-3D66-42FC-BE6A-778C4A37A543}" type="datetime1">
              <a:rPr lang="en-US" smtClean="0">
                <a:solidFill>
                  <a:prstClr val="white"/>
                </a:solidFill>
              </a:rPr>
              <a:pPr>
                <a:defRPr/>
              </a:pPr>
              <a:t>2/26/2021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7755312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83F1380-85F0-49E0-BF56-0AADBFB58294}" type="datetime1">
              <a:rPr lang="en-US" smtClean="0">
                <a:solidFill>
                  <a:prstClr val="white"/>
                </a:solidFill>
              </a:rPr>
              <a:pPr/>
              <a:t>2/26/2021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607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855201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AA163-E38F-4CDA-A13C-D3293AFFB206}" type="datetime1">
              <a:rPr lang="en-US" smtClean="0">
                <a:solidFill>
                  <a:prstClr val="white"/>
                </a:solidFill>
              </a:rPr>
              <a:pPr/>
              <a:t>2/26/2021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10628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6E7B135-078A-44C5-9F01-35C11C37B471}"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562764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7F3C2A9-3A74-455A-84E2-A1F9FE692685}"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359503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E417D-A7D8-4487-84BA-BEA57482AF1C}" type="datetime1">
              <a:rPr lang="en-US" smtClean="0">
                <a:solidFill>
                  <a:prstClr val="white"/>
                </a:solidFill>
              </a:rPr>
              <a:pPr/>
              <a:t>2/26/2021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982982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DA2FA46-82A1-4E53-B78D-A91DC9DF4BAF}" type="datetime1">
              <a:rPr lang="en-US" smtClean="0">
                <a:solidFill>
                  <a:prstClr val="white"/>
                </a:solidFill>
              </a:rPr>
              <a:pPr/>
              <a:t>2/26/2021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275301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F0F087A-8497-40EC-ADD9-7EB310805814}" type="datetime1">
              <a:rPr lang="en-US" smtClean="0">
                <a:solidFill>
                  <a:prstClr val="white"/>
                </a:solidFill>
              </a:rPr>
              <a:pPr/>
              <a:t>2/26/2021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192759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402B415-07FB-47A2-9953-4DBEE89CDD07}"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372837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4CC7000-CACE-4438-84B0-CFB2EAF766E4}"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8130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74A1E-EE03-41BD-93C8-F54EC4453A12}"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108878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01C29B7-631F-4EA2-A2B4-8237A6C0DF97}"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4891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5553181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96D6477-017F-4F2A-AA89-75E56F2841A2}" type="datetime1">
              <a:rPr lang="en-US" smtClean="0">
                <a:solidFill>
                  <a:prstClr val="white"/>
                </a:solidFill>
              </a:rPr>
              <a:pPr/>
              <a:t>2/26/2021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759260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9EA8C-F2F4-4682-A4D9-B5E3D42A6CF7}" type="datetime1">
              <a:rPr lang="en-US" smtClean="0">
                <a:solidFill>
                  <a:prstClr val="white"/>
                </a:solidFill>
              </a:rPr>
              <a:pPr/>
              <a:t>2/26/2021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7960560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C436860-F4BA-4F83-ADC0-76A62338C12B}"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07167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6C3E3B7-E7A0-4308-AF75-FE413A66D8BD}"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271767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42050F1-5CD9-45B1-A976-9AC73C39624B}" type="datetime1">
              <a:rPr lang="en-US" smtClean="0">
                <a:solidFill>
                  <a:prstClr val="white"/>
                </a:solidFill>
              </a:rPr>
              <a:pPr/>
              <a:t>2/26/2021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46350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2E12408-8695-4A5C-8A2E-5E634228E681}" type="datetime1">
              <a:rPr lang="en-US" smtClean="0">
                <a:solidFill>
                  <a:prstClr val="white"/>
                </a:solidFill>
              </a:rPr>
              <a:pPr/>
              <a:t>2/26/2021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23413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D58026C7-FEC5-4CEC-85A7-ADB2D23336A9}" type="datetime1">
              <a:rPr lang="en-US" smtClean="0">
                <a:solidFill>
                  <a:prstClr val="white"/>
                </a:solidFill>
              </a:rPr>
              <a:pPr/>
              <a:t>2/26/2021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7670161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16E81CD6-CC83-4FFA-9C36-EE0E40C9A753}"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138478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6533A8F-E462-47F7-977D-0A3F19244366}" type="datetime1">
              <a:rPr lang="en-US" smtClean="0">
                <a:solidFill>
                  <a:prstClr val="white"/>
                </a:solidFill>
              </a:rPr>
              <a:pPr/>
              <a:t>2/26/2021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366751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DE66BF9-11A6-4C3A-81F8-4BFF45A45404}"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0220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2/26/2021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513608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74BC0B0-3CF0-4C36-A6DB-FCF8A4B80892}" type="datetime1">
              <a:rPr lang="en-US" smtClean="0">
                <a:solidFill>
                  <a:prstClr val="white"/>
                </a:solidFill>
              </a:rPr>
              <a:pPr/>
              <a:t>2/26/2021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4102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1.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2CC0B608-53AA-4869-B588-9C7CBFD58A07}" type="datetimeFigureOut">
              <a:rPr lang="en-US" smtClean="0"/>
              <a:pPr/>
              <a:t>2/26/2021</a:t>
            </a:fld>
            <a:endParaRPr lang="en-US"/>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16C89F7F-146A-472C-BE78-93E03036DAFA}" type="slidenum">
              <a:rPr lang="en-US" smtClean="0"/>
              <a:pPr/>
              <a:t>‹#›</a:t>
            </a:fld>
            <a:endParaRPr lang="en-US"/>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1271945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47D09EE9-B625-4B98-B0A4-F128292E7B95}"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3"/>
          <p:cNvSpPr>
            <a:spLocks noGrp="1"/>
          </p:cNvSpPr>
          <p:nvPr>
            <p:ph type="sldNum" sz="quarter" idx="4"/>
          </p:nvPr>
        </p:nvSpPr>
        <p:spPr>
          <a:xfrm>
            <a:off x="11710445" y="11012347"/>
            <a:ext cx="2314853" cy="619276"/>
          </a:xfrm>
          <a:prstGeom prst="rect">
            <a:avLst/>
          </a:prstGeom>
        </p:spPr>
        <p:txBody>
          <a:bodyPr/>
          <a:lstStyle>
            <a:lvl1pPr>
              <a:defRPr sz="1200" b="1">
                <a:solidFill>
                  <a:schemeClr val="bg1"/>
                </a:solidFill>
                <a:latin typeface="Times New Roman" pitchFamily="18" charset="0"/>
                <a:cs typeface="Times New Roman" pitchFamily="18" charset="0"/>
              </a:defRPr>
            </a:lvl1pPr>
          </a:lstStyle>
          <a:p>
            <a:fld id="{36D7C032-7329-4F5B-B062-DF3948A288FD}" type="slidenum">
              <a:rPr lang="en-US" kern="0" smtClean="0">
                <a:solidFill>
                  <a:sysClr val="window" lastClr="FFFFFF"/>
                </a:solidFill>
              </a:rPr>
              <a:pPr/>
              <a:t>‹#›</a:t>
            </a:fld>
            <a:r>
              <a:rPr lang="en-US" kern="0" dirty="0">
                <a:solidFill>
                  <a:sysClr val="window" lastClr="FFFFFF"/>
                </a:solidFill>
              </a:rPr>
              <a:t>/148</a:t>
            </a:r>
          </a:p>
        </p:txBody>
      </p:sp>
    </p:spTree>
    <p:extLst>
      <p:ext uri="{BB962C8B-B14F-4D97-AF65-F5344CB8AC3E}">
        <p14:creationId xmlns:p14="http://schemas.microsoft.com/office/powerpoint/2010/main" val="4022410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482D5A64-9555-4FFA-9138-A6A433C2B7BC}" type="datetime1">
              <a:rPr lang="en-US" smtClean="0">
                <a:solidFill>
                  <a:prstClr val="black">
                    <a:tint val="75000"/>
                  </a:prstClr>
                </a:solidFill>
              </a:rPr>
              <a:pPr/>
              <a:t>2/26/2021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1590243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183188F3-212B-4CB3-94E5-7F73D0EBE4B0}" type="datetime1">
              <a:rPr lang="en-US" smtClean="0">
                <a:solidFill>
                  <a:prstClr val="black">
                    <a:tint val="75000"/>
                  </a:prstClr>
                </a:solidFill>
              </a:rPr>
              <a:pPr/>
              <a:t>2/26/2021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11857855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94847F8A-BE7A-46E5-8146-05A3ED38D29D}" type="datetime1">
              <a:rPr lang="en-US" smtClean="0">
                <a:solidFill>
                  <a:prstClr val="black">
                    <a:tint val="75000"/>
                  </a:prstClr>
                </a:solidFill>
              </a:rPr>
              <a:pPr/>
              <a:t>2/26/2021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6031679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EEA68891-0B02-41EA-92F8-FD01192724FF}" type="datetime1">
              <a:rPr lang="en-US" smtClean="0">
                <a:solidFill>
                  <a:prstClr val="white"/>
                </a:solidFill>
              </a:rPr>
              <a:pPr>
                <a:defRPr/>
              </a:pPr>
              <a:t>2/26/2021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4"/>
          </p:nvPr>
        </p:nvSpPr>
        <p:spPr>
          <a:xfrm>
            <a:off x="11540228" y="10963874"/>
            <a:ext cx="1812736" cy="455033"/>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latin typeface="Verdana" charset="0"/>
              </a:defRPr>
            </a:lvl1pPr>
          </a:lstStyle>
          <a:p>
            <a:pPr fontAlgn="base">
              <a:spcBef>
                <a:spcPct val="0"/>
              </a:spcBef>
              <a:spcAft>
                <a:spcPct val="0"/>
              </a:spcAft>
            </a:pPr>
            <a:fld id="{98BFF559-99B0-4740-9F8F-1AA1539C6254}" type="slidenum">
              <a:rPr lang="en-US" altLang="en-GB">
                <a:solidFill>
                  <a:prstClr val="white"/>
                </a:solidFill>
                <a:cs typeface="Arial" charset="0"/>
              </a:rPr>
              <a:pPr fontAlgn="base">
                <a:spcBef>
                  <a:spcPct val="0"/>
                </a:spcBef>
                <a:spcAft>
                  <a:spcPct val="0"/>
                </a:spcAft>
              </a:pPr>
              <a:t>‹#›</a:t>
            </a:fld>
            <a:endParaRPr lang="en-US" altLang="en-GB">
              <a:solidFill>
                <a:prstClr val="white"/>
              </a:solidFill>
              <a:cs typeface="Arial" charset="0"/>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23593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B7BA6129-44EE-4B80-9139-71A00F5D2792}" type="datetime1">
              <a:rPr lang="en-US" smtClean="0">
                <a:solidFill>
                  <a:prstClr val="black">
                    <a:tint val="75000"/>
                  </a:prstClr>
                </a:solidFill>
              </a:rPr>
              <a:pPr/>
              <a:t>2/26/2021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57440582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F1DB905D-9A94-4810-B49A-60AE699FE1F0}" type="datetime1">
              <a:rPr lang="en-US" smtClean="0">
                <a:solidFill>
                  <a:prstClr val="black">
                    <a:tint val="75000"/>
                  </a:prstClr>
                </a:solidFill>
              </a:rPr>
              <a:pPr/>
              <a:t>2/26/2021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00862725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6269" y="1091406"/>
            <a:ext cx="14569956" cy="4764182"/>
          </a:xfrm>
        </p:spPr>
        <p:txBody>
          <a:bodyPr>
            <a:normAutofit fontScale="92500" lnSpcReduction="20000"/>
          </a:bodyPr>
          <a:lstStyle/>
          <a:p>
            <a:pPr marL="0" indent="0" algn="ctr">
              <a:lnSpc>
                <a:spcPct val="150000"/>
              </a:lnSpc>
              <a:buNone/>
            </a:pPr>
            <a:r>
              <a:rPr lang="en-IN" sz="5600" b="1" dirty="0">
                <a:solidFill>
                  <a:srgbClr val="FF33CC"/>
                </a:solidFill>
                <a:latin typeface="Arial" pitchFamily="34" charset="0"/>
                <a:cs typeface="Arial" pitchFamily="34" charset="0"/>
              </a:rPr>
              <a:t>16CSE09 / Machine Learning Techniques</a:t>
            </a:r>
          </a:p>
          <a:p>
            <a:pPr marL="0" indent="0" algn="ctr">
              <a:lnSpc>
                <a:spcPct val="150000"/>
              </a:lnSpc>
              <a:buNone/>
            </a:pPr>
            <a:r>
              <a:rPr lang="en-IN" sz="5600" b="1" dirty="0">
                <a:solidFill>
                  <a:srgbClr val="210BA5"/>
                </a:solidFill>
                <a:latin typeface="Arial" pitchFamily="34" charset="0"/>
                <a:cs typeface="Arial" pitchFamily="34" charset="0"/>
              </a:rPr>
              <a:t>Unit - 3 / Session – </a:t>
            </a:r>
            <a:r>
              <a:rPr lang="en-IN" sz="5600" b="1" dirty="0" smtClean="0">
                <a:solidFill>
                  <a:srgbClr val="210BA5"/>
                </a:solidFill>
                <a:latin typeface="Arial" pitchFamily="34" charset="0"/>
                <a:cs typeface="Arial" pitchFamily="34" charset="0"/>
              </a:rPr>
              <a:t>2</a:t>
            </a:r>
            <a:endParaRPr lang="en-IN" sz="5600" b="1" dirty="0">
              <a:solidFill>
                <a:srgbClr val="210BA5"/>
              </a:solidFill>
              <a:latin typeface="Arial" pitchFamily="34" charset="0"/>
              <a:cs typeface="Arial" pitchFamily="34" charset="0"/>
            </a:endParaRPr>
          </a:p>
          <a:p>
            <a:pPr marL="0" indent="0" algn="ctr">
              <a:lnSpc>
                <a:spcPct val="150000"/>
              </a:lnSpc>
              <a:buNone/>
            </a:pPr>
            <a:r>
              <a:rPr lang="en-US" sz="5600" b="1" dirty="0" smtClean="0">
                <a:solidFill>
                  <a:srgbClr val="00B0F0"/>
                </a:solidFill>
                <a:latin typeface="Arial" pitchFamily="34" charset="0"/>
                <a:cs typeface="Arial" pitchFamily="34" charset="0"/>
              </a:rPr>
              <a:t>CO3: Develop </a:t>
            </a:r>
            <a:r>
              <a:rPr lang="en-IN" sz="5600" b="1" dirty="0">
                <a:solidFill>
                  <a:srgbClr val="00B0F0"/>
                </a:solidFill>
                <a:latin typeface="Arial" pitchFamily="34" charset="0"/>
                <a:cs typeface="Arial" pitchFamily="34" charset="0"/>
              </a:rPr>
              <a:t>Resampling and Model </a:t>
            </a:r>
            <a:r>
              <a:rPr lang="en-IN" sz="5600" b="1" dirty="0" smtClean="0">
                <a:solidFill>
                  <a:srgbClr val="00B0F0"/>
                </a:solidFill>
                <a:latin typeface="Arial" pitchFamily="34" charset="0"/>
                <a:cs typeface="Arial" pitchFamily="34" charset="0"/>
              </a:rPr>
              <a:t>Selection Methods</a:t>
            </a:r>
          </a:p>
        </p:txBody>
      </p:sp>
      <p:sp>
        <p:nvSpPr>
          <p:cNvPr id="4" name="Content Placeholder 2"/>
          <p:cNvSpPr txBox="1">
            <a:spLocks/>
          </p:cNvSpPr>
          <p:nvPr/>
        </p:nvSpPr>
        <p:spPr>
          <a:xfrm>
            <a:off x="550069" y="5815806"/>
            <a:ext cx="7010400" cy="47641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5400" b="1" dirty="0" smtClean="0">
                <a:solidFill>
                  <a:srgbClr val="FF0000"/>
                </a:solidFill>
                <a:latin typeface="Arial" pitchFamily="34" charset="0"/>
                <a:cs typeface="Arial" pitchFamily="34" charset="0"/>
              </a:rPr>
              <a:t>Topic: </a:t>
            </a:r>
          </a:p>
          <a:p>
            <a:r>
              <a:rPr lang="en-IN" sz="4400" b="1" dirty="0" smtClean="0">
                <a:solidFill>
                  <a:srgbClr val="7030A0"/>
                </a:solidFill>
                <a:latin typeface="Arial" pitchFamily="34" charset="0"/>
                <a:cs typeface="Arial" pitchFamily="34" charset="0"/>
              </a:rPr>
              <a:t>Resampling Methods</a:t>
            </a:r>
          </a:p>
          <a:p>
            <a:pPr lvl="1"/>
            <a:r>
              <a:rPr lang="en-IN" sz="4000" b="1" dirty="0" smtClean="0">
                <a:solidFill>
                  <a:srgbClr val="00B050"/>
                </a:solidFill>
                <a:latin typeface="Arial" pitchFamily="34" charset="0"/>
                <a:cs typeface="Arial" pitchFamily="34" charset="0"/>
              </a:rPr>
              <a:t>Cross Validation</a:t>
            </a:r>
          </a:p>
          <a:p>
            <a:pPr lvl="1"/>
            <a:r>
              <a:rPr lang="en-IN" sz="4000" b="1" dirty="0" smtClean="0">
                <a:solidFill>
                  <a:srgbClr val="FF0000"/>
                </a:solidFill>
                <a:latin typeface="Arial" pitchFamily="34" charset="0"/>
                <a:cs typeface="Arial" pitchFamily="34" charset="0"/>
              </a:rPr>
              <a:t>Bootstrapping</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312" y="7856112"/>
            <a:ext cx="2362200" cy="27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268" y="5892006"/>
            <a:ext cx="73716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460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rgbClr val="C00000"/>
                </a:solidFill>
              </a:rPr>
              <a:t>Example of Bootstrap Samples</a:t>
            </a:r>
          </a:p>
        </p:txBody>
      </p:sp>
      <p:sp>
        <p:nvSpPr>
          <p:cNvPr id="3" name="Content Placeholder 2"/>
          <p:cNvSpPr>
            <a:spLocks noGrp="1"/>
          </p:cNvSpPr>
          <p:nvPr>
            <p:ph sz="quarter" idx="1"/>
          </p:nvPr>
        </p:nvSpPr>
        <p:spPr>
          <a:xfrm>
            <a:off x="626269" y="1949478"/>
            <a:ext cx="14706126" cy="7676328"/>
          </a:xfrm>
        </p:spPr>
        <p:txBody>
          <a:bodyPr>
            <a:normAutofit/>
          </a:bodyPr>
          <a:lstStyle/>
          <a:p>
            <a:pPr algn="just"/>
            <a:r>
              <a:rPr lang="en-US" sz="4000" dirty="0" smtClean="0">
                <a:solidFill>
                  <a:srgbClr val="210BA5"/>
                </a:solidFill>
              </a:rPr>
              <a:t>Suppose </a:t>
            </a:r>
            <a:r>
              <a:rPr lang="en-US" sz="4000" dirty="0">
                <a:solidFill>
                  <a:srgbClr val="210BA5"/>
                </a:solidFill>
              </a:rPr>
              <a:t>a study collects five data points and creates four bootstrap samples, as shown below</a:t>
            </a:r>
            <a:r>
              <a:rPr lang="en-US" sz="4000" dirty="0" smtClean="0">
                <a:solidFill>
                  <a:srgbClr val="210BA5"/>
                </a:solidFill>
              </a:rPr>
              <a:t>.</a:t>
            </a:r>
          </a:p>
          <a:p>
            <a:pPr algn="just"/>
            <a:endParaRPr lang="en-US" sz="4000" dirty="0"/>
          </a:p>
          <a:p>
            <a:pPr algn="just"/>
            <a:endParaRPr lang="en-US" sz="4000" dirty="0" smtClean="0"/>
          </a:p>
          <a:p>
            <a:pPr algn="just"/>
            <a:endParaRPr 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269" y="3834606"/>
            <a:ext cx="12285406"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425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rgbClr val="C00000"/>
                </a:solidFill>
              </a:rPr>
              <a:t>Example of Bootstrap Samples</a:t>
            </a:r>
          </a:p>
        </p:txBody>
      </p:sp>
      <p:sp>
        <p:nvSpPr>
          <p:cNvPr id="3" name="Content Placeholder 2"/>
          <p:cNvSpPr>
            <a:spLocks noGrp="1"/>
          </p:cNvSpPr>
          <p:nvPr>
            <p:ph sz="quarter" idx="1"/>
          </p:nvPr>
        </p:nvSpPr>
        <p:spPr>
          <a:xfrm>
            <a:off x="626269" y="1949478"/>
            <a:ext cx="14706126" cy="7676328"/>
          </a:xfrm>
        </p:spPr>
        <p:txBody>
          <a:bodyPr>
            <a:normAutofit/>
          </a:bodyPr>
          <a:lstStyle/>
          <a:p>
            <a:pPr algn="just"/>
            <a:r>
              <a:rPr lang="en-US" sz="4000" dirty="0"/>
              <a:t>This illustration uses 10 “dummy” data, this is only an example because in real cases 10 samples are not enough to bootstrap.</a:t>
            </a:r>
            <a:endParaRPr lang="en-US" sz="4000" dirty="0"/>
          </a:p>
          <a:p>
            <a:pPr algn="just"/>
            <a:endParaRPr lang="en-US" sz="4000" dirty="0" smtClean="0"/>
          </a:p>
          <a:p>
            <a:pPr algn="just"/>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469" y="3319463"/>
            <a:ext cx="8686837" cy="72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751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rgbClr val="C00000"/>
                </a:solidFill>
              </a:rPr>
              <a:t>Recall the steps in Bootstrap….</a:t>
            </a:r>
            <a:endParaRPr lang="en-IN" sz="6000" b="1" dirty="0">
              <a:solidFill>
                <a:srgbClr val="C00000"/>
              </a:solidFill>
            </a:endParaRPr>
          </a:p>
        </p:txBody>
      </p:sp>
      <p:sp>
        <p:nvSpPr>
          <p:cNvPr id="3" name="Content Placeholder 2"/>
          <p:cNvSpPr>
            <a:spLocks noGrp="1"/>
          </p:cNvSpPr>
          <p:nvPr>
            <p:ph sz="quarter" idx="1"/>
          </p:nvPr>
        </p:nvSpPr>
        <p:spPr>
          <a:xfrm>
            <a:off x="397669" y="2158206"/>
            <a:ext cx="15316200" cy="7676328"/>
          </a:xfrm>
        </p:spPr>
        <p:txBody>
          <a:bodyPr>
            <a:normAutofit fontScale="92500" lnSpcReduction="10000"/>
          </a:bodyPr>
          <a:lstStyle/>
          <a:p>
            <a:pPr algn="just">
              <a:lnSpc>
                <a:spcPct val="150000"/>
              </a:lnSpc>
            </a:pPr>
            <a:r>
              <a:rPr lang="en-US" sz="4000" b="1" dirty="0">
                <a:solidFill>
                  <a:srgbClr val="210BA5"/>
                </a:solidFill>
              </a:rPr>
              <a:t>Original Population With Sample Size N </a:t>
            </a:r>
            <a:r>
              <a:rPr lang="en-US" sz="4000" b="1" dirty="0"/>
              <a:t>— </a:t>
            </a:r>
            <a:r>
              <a:rPr lang="en-US" sz="4000" dirty="0"/>
              <a:t>A sample from population with sample size N.</a:t>
            </a:r>
          </a:p>
          <a:p>
            <a:pPr algn="just">
              <a:lnSpc>
                <a:spcPct val="150000"/>
              </a:lnSpc>
            </a:pPr>
            <a:r>
              <a:rPr lang="en-US" sz="4000" b="1" dirty="0">
                <a:solidFill>
                  <a:srgbClr val="210BA5"/>
                </a:solidFill>
              </a:rPr>
              <a:t>B set Bootstrap Sample Size of N </a:t>
            </a:r>
            <a:r>
              <a:rPr lang="en-US" sz="4000" b="1" dirty="0"/>
              <a:t>— </a:t>
            </a:r>
            <a:r>
              <a:rPr lang="en-US" sz="4000" dirty="0"/>
              <a:t>Create a random sample with replacement from the original sample with sample size N as the original sample, replicate B time, and there will totally B Bootstrap Samples</a:t>
            </a:r>
          </a:p>
          <a:p>
            <a:pPr algn="just">
              <a:lnSpc>
                <a:spcPct val="150000"/>
              </a:lnSpc>
            </a:pPr>
            <a:r>
              <a:rPr lang="en-US" sz="4000" b="1" dirty="0">
                <a:solidFill>
                  <a:srgbClr val="210BA5"/>
                </a:solidFill>
              </a:rPr>
              <a:t>B set Bootstrap Estimate Population Parameters </a:t>
            </a:r>
            <a:r>
              <a:rPr lang="en-US" sz="4000" b="1" dirty="0"/>
              <a:t>— </a:t>
            </a:r>
            <a:r>
              <a:rPr lang="en-US" sz="4000" dirty="0"/>
              <a:t>evaluate the resulting of population parameters</a:t>
            </a:r>
          </a:p>
          <a:p>
            <a:pPr algn="just">
              <a:lnSpc>
                <a:spcPct val="150000"/>
              </a:lnSpc>
            </a:pPr>
            <a:r>
              <a:rPr lang="en-US" sz="4000" b="1" dirty="0">
                <a:solidFill>
                  <a:srgbClr val="210BA5"/>
                </a:solidFill>
              </a:rPr>
              <a:t>Further Inference </a:t>
            </a:r>
            <a:r>
              <a:rPr lang="en-US" sz="4000" b="1" dirty="0"/>
              <a:t>— </a:t>
            </a:r>
            <a:r>
              <a:rPr lang="en-US" sz="4000" dirty="0"/>
              <a:t>strong estimate of population parameters such as mean, standard error, confidence interval, etc</a:t>
            </a:r>
            <a:r>
              <a:rPr lang="en-US" sz="4000" dirty="0" smtClean="0"/>
              <a:t>.</a:t>
            </a:r>
            <a:endParaRPr lang="en-US" sz="4000" dirty="0"/>
          </a:p>
        </p:txBody>
      </p:sp>
    </p:spTree>
    <p:extLst>
      <p:ext uri="{BB962C8B-B14F-4D97-AF65-F5344CB8AC3E}">
        <p14:creationId xmlns:p14="http://schemas.microsoft.com/office/powerpoint/2010/main" val="3109979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solidFill>
                  <a:srgbClr val="C00000"/>
                </a:solidFill>
              </a:rPr>
              <a:t>Notes of The Bootstrap Method</a:t>
            </a:r>
          </a:p>
        </p:txBody>
      </p:sp>
      <p:sp>
        <p:nvSpPr>
          <p:cNvPr id="3" name="Content Placeholder 2"/>
          <p:cNvSpPr>
            <a:spLocks noGrp="1"/>
          </p:cNvSpPr>
          <p:nvPr>
            <p:ph sz="quarter" idx="1"/>
          </p:nvPr>
        </p:nvSpPr>
        <p:spPr>
          <a:xfrm>
            <a:off x="397669" y="1777206"/>
            <a:ext cx="15316200" cy="8458200"/>
          </a:xfrm>
        </p:spPr>
        <p:txBody>
          <a:bodyPr>
            <a:normAutofit fontScale="92500"/>
          </a:bodyPr>
          <a:lstStyle/>
          <a:p>
            <a:pPr algn="just">
              <a:lnSpc>
                <a:spcPct val="150000"/>
              </a:lnSpc>
            </a:pPr>
            <a:r>
              <a:rPr lang="en-US" sz="4400" dirty="0">
                <a:solidFill>
                  <a:srgbClr val="C10722"/>
                </a:solidFill>
              </a:rPr>
              <a:t>The bootstrap method is not a way to reduce errors, but only tries to estimate errors.</a:t>
            </a:r>
          </a:p>
          <a:p>
            <a:pPr algn="just">
              <a:lnSpc>
                <a:spcPct val="150000"/>
              </a:lnSpc>
            </a:pPr>
            <a:r>
              <a:rPr lang="en-US" sz="4400" dirty="0">
                <a:solidFill>
                  <a:srgbClr val="210BA5"/>
                </a:solidFill>
              </a:rPr>
              <a:t>The bootstrap distribution usually estimates the shape, spread, and bias of the actual sampling distribution</a:t>
            </a:r>
            <a:r>
              <a:rPr lang="en-US" sz="4400" dirty="0"/>
              <a:t>.</a:t>
            </a:r>
          </a:p>
          <a:p>
            <a:pPr algn="just">
              <a:lnSpc>
                <a:spcPct val="150000"/>
              </a:lnSpc>
            </a:pPr>
            <a:r>
              <a:rPr lang="en-US" sz="4400" dirty="0">
                <a:solidFill>
                  <a:srgbClr val="C10722"/>
                </a:solidFill>
              </a:rPr>
              <a:t>The bootstrap process does not replace or add new data.</a:t>
            </a:r>
          </a:p>
          <a:p>
            <a:pPr algn="just">
              <a:lnSpc>
                <a:spcPct val="150000"/>
              </a:lnSpc>
            </a:pPr>
            <a:r>
              <a:rPr lang="en-US" sz="4400" dirty="0">
                <a:solidFill>
                  <a:srgbClr val="210BA5"/>
                </a:solidFill>
              </a:rPr>
              <a:t>Bootstrapping cannot be done when :</a:t>
            </a:r>
          </a:p>
          <a:p>
            <a:pPr lvl="1" algn="just">
              <a:lnSpc>
                <a:spcPct val="150000"/>
              </a:lnSpc>
            </a:pPr>
            <a:r>
              <a:rPr lang="en-US" sz="4000" dirty="0">
                <a:solidFill>
                  <a:srgbClr val="FF0000"/>
                </a:solidFill>
              </a:rPr>
              <a:t>The data are so small that they do not approach values in the population</a:t>
            </a:r>
          </a:p>
          <a:p>
            <a:pPr lvl="1" algn="just">
              <a:lnSpc>
                <a:spcPct val="150000"/>
              </a:lnSpc>
            </a:pPr>
            <a:r>
              <a:rPr lang="en-US" sz="4000" dirty="0">
                <a:solidFill>
                  <a:srgbClr val="FF0000"/>
                </a:solidFill>
              </a:rPr>
              <a:t>The data has many </a:t>
            </a:r>
            <a:r>
              <a:rPr lang="en-US" sz="4000" dirty="0" smtClean="0">
                <a:solidFill>
                  <a:srgbClr val="FF0000"/>
                </a:solidFill>
              </a:rPr>
              <a:t>outliers</a:t>
            </a:r>
            <a:endParaRPr lang="en-US" sz="4000" dirty="0">
              <a:solidFill>
                <a:srgbClr val="FF0000"/>
              </a:solidFill>
            </a:endParaRPr>
          </a:p>
        </p:txBody>
      </p:sp>
    </p:spTree>
    <p:extLst>
      <p:ext uri="{BB962C8B-B14F-4D97-AF65-F5344CB8AC3E}">
        <p14:creationId xmlns:p14="http://schemas.microsoft.com/office/powerpoint/2010/main" val="1135577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84" y="329406"/>
            <a:ext cx="14706126" cy="1091401"/>
          </a:xfrm>
        </p:spPr>
        <p:txBody>
          <a:bodyPr>
            <a:normAutofit fontScale="90000"/>
          </a:bodyPr>
          <a:lstStyle/>
          <a:p>
            <a:r>
              <a:rPr lang="en-IN" sz="7200" b="1" dirty="0" smtClean="0">
                <a:solidFill>
                  <a:srgbClr val="C00000"/>
                </a:solidFill>
              </a:rPr>
              <a:t>Summary</a:t>
            </a:r>
            <a:endParaRPr lang="en-IN" sz="7200" b="1" dirty="0">
              <a:solidFill>
                <a:srgbClr val="C00000"/>
              </a:solidFill>
            </a:endParaRPr>
          </a:p>
        </p:txBody>
      </p:sp>
      <p:sp>
        <p:nvSpPr>
          <p:cNvPr id="4" name="Content Placeholder 2"/>
          <p:cNvSpPr txBox="1">
            <a:spLocks/>
          </p:cNvSpPr>
          <p:nvPr/>
        </p:nvSpPr>
        <p:spPr>
          <a:xfrm>
            <a:off x="550069" y="2463006"/>
            <a:ext cx="15087600" cy="4191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IN" sz="4500" b="1" dirty="0" smtClean="0">
                <a:solidFill>
                  <a:srgbClr val="FF0000"/>
                </a:solidFill>
                <a:latin typeface="Arial" pitchFamily="34" charset="0"/>
                <a:cs typeface="Arial" pitchFamily="34" charset="0"/>
              </a:rPr>
              <a:t>In this session, we have learned about , </a:t>
            </a:r>
          </a:p>
          <a:p>
            <a:pPr>
              <a:lnSpc>
                <a:spcPct val="150000"/>
              </a:lnSpc>
            </a:pPr>
            <a:r>
              <a:rPr lang="en-IN" sz="4500" b="1" dirty="0" smtClean="0">
                <a:solidFill>
                  <a:srgbClr val="210BA5"/>
                </a:solidFill>
                <a:latin typeface="Arial" pitchFamily="34" charset="0"/>
                <a:cs typeface="Arial" pitchFamily="34" charset="0"/>
              </a:rPr>
              <a:t>Resampling based on </a:t>
            </a:r>
            <a:r>
              <a:rPr lang="en-IN" sz="4500" b="1" dirty="0">
                <a:solidFill>
                  <a:srgbClr val="210BA5"/>
                </a:solidFill>
                <a:latin typeface="Arial" pitchFamily="34" charset="0"/>
                <a:cs typeface="Arial" pitchFamily="34" charset="0"/>
              </a:rPr>
              <a:t>Bootstrapping</a:t>
            </a:r>
            <a:endParaRPr lang="en-IN" sz="4500" b="1" dirty="0" smtClean="0">
              <a:solidFill>
                <a:srgbClr val="210BA5"/>
              </a:solidFill>
              <a:latin typeface="Arial" pitchFamily="34" charset="0"/>
              <a:cs typeface="Arial"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269" y="5815806"/>
            <a:ext cx="7087394" cy="398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93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669" y="253206"/>
            <a:ext cx="14706126" cy="1396201"/>
          </a:xfrm>
        </p:spPr>
        <p:txBody>
          <a:bodyPr>
            <a:normAutofit/>
          </a:bodyPr>
          <a:lstStyle/>
          <a:p>
            <a:r>
              <a:rPr lang="en-IN" sz="6600" b="1" dirty="0">
                <a:solidFill>
                  <a:srgbClr val="FF0000"/>
                </a:solidFill>
                <a:latin typeface="Arial" pitchFamily="34" charset="0"/>
                <a:cs typeface="Arial" pitchFamily="34" charset="0"/>
              </a:rPr>
              <a:t>Bootstrapping</a:t>
            </a:r>
            <a:endParaRPr lang="en-IN" sz="6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069" y="1548605"/>
            <a:ext cx="13258800" cy="79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1469" y="9397206"/>
            <a:ext cx="15849600" cy="1200329"/>
          </a:xfrm>
          <a:prstGeom prst="rect">
            <a:avLst/>
          </a:prstGeom>
          <a:ln>
            <a:solidFill>
              <a:schemeClr val="accent1"/>
            </a:solidFill>
          </a:ln>
        </p:spPr>
        <p:txBody>
          <a:bodyPr wrap="square">
            <a:spAutoFit/>
          </a:bodyPr>
          <a:lstStyle/>
          <a:p>
            <a:pPr marL="571500" indent="-571500">
              <a:buFont typeface="Arial" pitchFamily="34" charset="0"/>
              <a:buChar char="•"/>
            </a:pPr>
            <a:r>
              <a:rPr lang="en-US" sz="3600" b="1" dirty="0">
                <a:solidFill>
                  <a:srgbClr val="333399"/>
                </a:solidFill>
              </a:rPr>
              <a:t>Ensemble learning</a:t>
            </a:r>
            <a:r>
              <a:rPr lang="en-US" sz="3600" dirty="0">
                <a:solidFill>
                  <a:srgbClr val="333399"/>
                </a:solidFill>
              </a:rPr>
              <a:t> helps improve </a:t>
            </a:r>
            <a:r>
              <a:rPr lang="en-US" sz="3600" b="1" dirty="0">
                <a:solidFill>
                  <a:srgbClr val="333399"/>
                </a:solidFill>
              </a:rPr>
              <a:t>machine learning</a:t>
            </a:r>
            <a:r>
              <a:rPr lang="en-US" sz="3600" dirty="0">
                <a:solidFill>
                  <a:srgbClr val="333399"/>
                </a:solidFill>
              </a:rPr>
              <a:t> results by combining several models.</a:t>
            </a:r>
            <a:endParaRPr lang="en-IN" sz="3600" dirty="0">
              <a:solidFill>
                <a:srgbClr val="333399"/>
              </a:solidFill>
            </a:endParaRPr>
          </a:p>
        </p:txBody>
      </p:sp>
    </p:spTree>
    <p:extLst>
      <p:ext uri="{BB962C8B-B14F-4D97-AF65-F5344CB8AC3E}">
        <p14:creationId xmlns:p14="http://schemas.microsoft.com/office/powerpoint/2010/main" val="2666115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669" y="253206"/>
            <a:ext cx="14706126" cy="1396201"/>
          </a:xfrm>
        </p:spPr>
        <p:txBody>
          <a:bodyPr>
            <a:normAutofit/>
          </a:bodyPr>
          <a:lstStyle/>
          <a:p>
            <a:r>
              <a:rPr lang="en-IN" sz="6600" b="1" dirty="0">
                <a:solidFill>
                  <a:srgbClr val="FF0000"/>
                </a:solidFill>
                <a:latin typeface="Arial" pitchFamily="34" charset="0"/>
                <a:cs typeface="Arial" pitchFamily="34" charset="0"/>
              </a:rPr>
              <a:t>Bootstrapping</a:t>
            </a:r>
            <a:endParaRPr lang="en-IN" sz="6600" dirty="0"/>
          </a:p>
        </p:txBody>
      </p:sp>
      <p:sp>
        <p:nvSpPr>
          <p:cNvPr id="3" name="Content Placeholder 2"/>
          <p:cNvSpPr>
            <a:spLocks noGrp="1"/>
          </p:cNvSpPr>
          <p:nvPr>
            <p:ph sz="quarter" idx="1"/>
          </p:nvPr>
        </p:nvSpPr>
        <p:spPr>
          <a:xfrm>
            <a:off x="92869" y="1624806"/>
            <a:ext cx="15942469" cy="9144000"/>
          </a:xfrm>
        </p:spPr>
        <p:txBody>
          <a:bodyPr>
            <a:normAutofit fontScale="92500" lnSpcReduction="20000"/>
          </a:bodyPr>
          <a:lstStyle/>
          <a:p>
            <a:pPr algn="just" fontAlgn="base">
              <a:lnSpc>
                <a:spcPct val="150000"/>
              </a:lnSpc>
            </a:pPr>
            <a:r>
              <a:rPr lang="en-US" sz="4400" dirty="0">
                <a:solidFill>
                  <a:srgbClr val="333399"/>
                </a:solidFill>
              </a:rPr>
              <a:t>The bootstrap method is a resampling technique used to estimate statistics on a population by sampling a dataset with replacement.</a:t>
            </a:r>
          </a:p>
          <a:p>
            <a:pPr algn="just" fontAlgn="base">
              <a:lnSpc>
                <a:spcPct val="150000"/>
              </a:lnSpc>
            </a:pPr>
            <a:r>
              <a:rPr lang="en-US" sz="4400" dirty="0">
                <a:solidFill>
                  <a:srgbClr val="FF0000"/>
                </a:solidFill>
              </a:rPr>
              <a:t>It can be used to estimate summary statistics such as the mean or standard deviation. </a:t>
            </a:r>
            <a:endParaRPr lang="en-US" sz="4400" dirty="0" smtClean="0">
              <a:solidFill>
                <a:srgbClr val="FF0000"/>
              </a:solidFill>
            </a:endParaRPr>
          </a:p>
          <a:p>
            <a:pPr algn="just" fontAlgn="base">
              <a:lnSpc>
                <a:spcPct val="150000"/>
              </a:lnSpc>
            </a:pPr>
            <a:r>
              <a:rPr lang="en-US" sz="4400" dirty="0" smtClean="0">
                <a:solidFill>
                  <a:srgbClr val="0070C0"/>
                </a:solidFill>
              </a:rPr>
              <a:t>It </a:t>
            </a:r>
            <a:r>
              <a:rPr lang="en-US" sz="4400" dirty="0">
                <a:solidFill>
                  <a:srgbClr val="0070C0"/>
                </a:solidFill>
              </a:rPr>
              <a:t>is used in applied machine learning to estimate the skill of machine learning models when making predictions on data not included in the training data</a:t>
            </a:r>
            <a:r>
              <a:rPr lang="en-US" sz="4400" dirty="0" smtClean="0">
                <a:solidFill>
                  <a:srgbClr val="0070C0"/>
                </a:solidFill>
              </a:rPr>
              <a:t>.</a:t>
            </a:r>
          </a:p>
          <a:p>
            <a:pPr algn="just" fontAlgn="base">
              <a:lnSpc>
                <a:spcPct val="150000"/>
              </a:lnSpc>
            </a:pPr>
            <a:r>
              <a:rPr lang="en-US" sz="4400" b="1" dirty="0">
                <a:solidFill>
                  <a:srgbClr val="FF0000"/>
                </a:solidFill>
              </a:rPr>
              <a:t>Sampling</a:t>
            </a:r>
            <a:r>
              <a:rPr lang="en-US" sz="4400" dirty="0"/>
              <a:t> is a technique of selecting individual members or a subset of the population to make statistical inferences from them and estimate characteristics of the whole population.</a:t>
            </a:r>
          </a:p>
        </p:txBody>
      </p:sp>
    </p:spTree>
    <p:extLst>
      <p:ext uri="{BB962C8B-B14F-4D97-AF65-F5344CB8AC3E}">
        <p14:creationId xmlns:p14="http://schemas.microsoft.com/office/powerpoint/2010/main" val="62433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rgbClr val="C00000"/>
                </a:solidFill>
                <a:latin typeface="Arial" pitchFamily="34" charset="0"/>
                <a:cs typeface="Arial" pitchFamily="34" charset="0"/>
              </a:rPr>
              <a:t>Definition: Bootstrapping</a:t>
            </a:r>
            <a:endParaRPr lang="en-IN" sz="6000" dirty="0">
              <a:solidFill>
                <a:srgbClr val="C00000"/>
              </a:solidFill>
            </a:endParaRPr>
          </a:p>
        </p:txBody>
      </p:sp>
      <p:sp>
        <p:nvSpPr>
          <p:cNvPr id="3" name="Content Placeholder 2"/>
          <p:cNvSpPr>
            <a:spLocks noGrp="1"/>
          </p:cNvSpPr>
          <p:nvPr>
            <p:ph sz="quarter" idx="1"/>
          </p:nvPr>
        </p:nvSpPr>
        <p:spPr>
          <a:xfrm>
            <a:off x="473869" y="1777206"/>
            <a:ext cx="15240000" cy="7676328"/>
          </a:xfrm>
        </p:spPr>
        <p:txBody>
          <a:bodyPr>
            <a:normAutofit lnSpcReduction="10000"/>
          </a:bodyPr>
          <a:lstStyle/>
          <a:p>
            <a:pPr algn="just">
              <a:lnSpc>
                <a:spcPct val="150000"/>
              </a:lnSpc>
            </a:pPr>
            <a:r>
              <a:rPr lang="en-US" sz="4800" dirty="0">
                <a:solidFill>
                  <a:srgbClr val="210BA5"/>
                </a:solidFill>
              </a:rPr>
              <a:t>The basic idea of bootstrap is make inference about a </a:t>
            </a:r>
            <a:r>
              <a:rPr lang="en-US" sz="4800" b="1" dirty="0" smtClean="0">
                <a:solidFill>
                  <a:srgbClr val="210BA5"/>
                </a:solidFill>
              </a:rPr>
              <a:t>estimate </a:t>
            </a:r>
            <a:r>
              <a:rPr lang="en-US" sz="4800" dirty="0" smtClean="0">
                <a:solidFill>
                  <a:srgbClr val="210BA5"/>
                </a:solidFill>
              </a:rPr>
              <a:t>(</a:t>
            </a:r>
            <a:r>
              <a:rPr lang="en-US" sz="4800" dirty="0">
                <a:solidFill>
                  <a:srgbClr val="210BA5"/>
                </a:solidFill>
              </a:rPr>
              <a:t>such as sample mean) for a population parameter </a:t>
            </a:r>
            <a:r>
              <a:rPr lang="en-US" sz="4800" dirty="0" smtClean="0">
                <a:solidFill>
                  <a:srgbClr val="210BA5"/>
                </a:solidFill>
              </a:rPr>
              <a:t>Ꝋ</a:t>
            </a:r>
            <a:r>
              <a:rPr lang="en-US" sz="4800" i="1" dirty="0">
                <a:solidFill>
                  <a:srgbClr val="210BA5"/>
                </a:solidFill>
              </a:rPr>
              <a:t> </a:t>
            </a:r>
            <a:r>
              <a:rPr lang="en-US" sz="4800" dirty="0">
                <a:solidFill>
                  <a:srgbClr val="210BA5"/>
                </a:solidFill>
              </a:rPr>
              <a:t>(such as population mean) on sample data. </a:t>
            </a:r>
            <a:endParaRPr lang="en-US" sz="4800" dirty="0" smtClean="0">
              <a:solidFill>
                <a:srgbClr val="210BA5"/>
              </a:solidFill>
            </a:endParaRPr>
          </a:p>
          <a:p>
            <a:pPr algn="just">
              <a:lnSpc>
                <a:spcPct val="150000"/>
              </a:lnSpc>
            </a:pPr>
            <a:r>
              <a:rPr lang="en-US" sz="4800" dirty="0" smtClean="0">
                <a:solidFill>
                  <a:srgbClr val="FF0000"/>
                </a:solidFill>
              </a:rPr>
              <a:t>It </a:t>
            </a:r>
            <a:r>
              <a:rPr lang="en-US" sz="4800" dirty="0">
                <a:solidFill>
                  <a:srgbClr val="FF0000"/>
                </a:solidFill>
              </a:rPr>
              <a:t>is a resampling method by independently sampling with replacement from an existing sample data with same sample size n, and performing inference among these resampled data</a:t>
            </a:r>
            <a:r>
              <a:rPr lang="en-US" sz="4800" dirty="0" smtClean="0">
                <a:solidFill>
                  <a:srgbClr val="FF0000"/>
                </a:solidFill>
              </a:rPr>
              <a:t>. </a:t>
            </a:r>
            <a:endParaRPr lang="en-IN" sz="4800" dirty="0" smtClean="0">
              <a:solidFill>
                <a:srgbClr val="FF0000"/>
              </a:solidFill>
            </a:endParaRPr>
          </a:p>
        </p:txBody>
      </p:sp>
    </p:spTree>
    <p:extLst>
      <p:ext uri="{BB962C8B-B14F-4D97-AF65-F5344CB8AC3E}">
        <p14:creationId xmlns:p14="http://schemas.microsoft.com/office/powerpoint/2010/main" val="390137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08" y="152405"/>
            <a:ext cx="14706126" cy="1167601"/>
          </a:xfrm>
        </p:spPr>
        <p:txBody>
          <a:bodyPr>
            <a:normAutofit/>
          </a:bodyPr>
          <a:lstStyle/>
          <a:p>
            <a:r>
              <a:rPr lang="en-IN" sz="5400" b="1" dirty="0" smtClean="0">
                <a:solidFill>
                  <a:srgbClr val="C00000"/>
                </a:solidFill>
                <a:latin typeface="Arial" pitchFamily="34" charset="0"/>
                <a:cs typeface="Arial" pitchFamily="34" charset="0"/>
              </a:rPr>
              <a:t>Definition: Bootstrapping</a:t>
            </a:r>
            <a:endParaRPr lang="en-IN" sz="5400" dirty="0">
              <a:solidFill>
                <a:srgbClr val="C00000"/>
              </a:solidFill>
            </a:endParaRPr>
          </a:p>
        </p:txBody>
      </p:sp>
      <p:sp>
        <p:nvSpPr>
          <p:cNvPr id="3" name="Content Placeholder 2"/>
          <p:cNvSpPr>
            <a:spLocks noGrp="1"/>
          </p:cNvSpPr>
          <p:nvPr>
            <p:ph sz="quarter" idx="1"/>
          </p:nvPr>
        </p:nvSpPr>
        <p:spPr>
          <a:xfrm>
            <a:off x="397669" y="1624806"/>
            <a:ext cx="15392400" cy="8991600"/>
          </a:xfrm>
        </p:spPr>
        <p:txBody>
          <a:bodyPr>
            <a:normAutofit lnSpcReduction="10000"/>
          </a:bodyPr>
          <a:lstStyle/>
          <a:p>
            <a:pPr algn="just"/>
            <a:r>
              <a:rPr lang="en-US" sz="4000" dirty="0"/>
              <a:t>Bootstrapping resamples the original dataset with replacement many thousands of times to create simulated datasets. This process involves drawing random samples from the original dataset. </a:t>
            </a:r>
            <a:r>
              <a:rPr lang="en-US" sz="4000" b="1" dirty="0">
                <a:solidFill>
                  <a:srgbClr val="FF0000"/>
                </a:solidFill>
              </a:rPr>
              <a:t>Here’s how it works:</a:t>
            </a:r>
          </a:p>
          <a:p>
            <a:pPr marL="742950" indent="-742950" algn="just">
              <a:buFont typeface="+mj-lt"/>
              <a:buAutoNum type="arabicPeriod"/>
            </a:pPr>
            <a:r>
              <a:rPr lang="en-US" sz="4000" dirty="0">
                <a:solidFill>
                  <a:srgbClr val="FF0000"/>
                </a:solidFill>
              </a:rPr>
              <a:t>The bootstrap method has an equal probability of randomly drawing each original data point for inclusion in the resampled datasets.</a:t>
            </a:r>
          </a:p>
          <a:p>
            <a:pPr marL="742950" indent="-742950" algn="just">
              <a:buFont typeface="+mj-lt"/>
              <a:buAutoNum type="arabicPeriod"/>
            </a:pPr>
            <a:r>
              <a:rPr lang="en-US" sz="4000" dirty="0">
                <a:solidFill>
                  <a:srgbClr val="210BA5"/>
                </a:solidFill>
              </a:rPr>
              <a:t>The procedure can select a data point more than once for a resampled dataset. This property is the “with replacement” aspect of the process.</a:t>
            </a:r>
          </a:p>
          <a:p>
            <a:pPr marL="742950" indent="-742950" algn="just">
              <a:buFont typeface="+mj-lt"/>
              <a:buAutoNum type="arabicPeriod"/>
            </a:pPr>
            <a:r>
              <a:rPr lang="en-US" sz="4000" dirty="0">
                <a:solidFill>
                  <a:srgbClr val="FF0000"/>
                </a:solidFill>
              </a:rPr>
              <a:t>The procedure creates resampled datasets that are the same size as the original dataset</a:t>
            </a:r>
            <a:r>
              <a:rPr lang="en-US" sz="4000" dirty="0" smtClean="0">
                <a:solidFill>
                  <a:srgbClr val="FF0000"/>
                </a:solidFill>
              </a:rPr>
              <a:t>.</a:t>
            </a:r>
          </a:p>
          <a:p>
            <a:pPr algn="just"/>
            <a:r>
              <a:rPr lang="en-US" sz="4000" dirty="0"/>
              <a:t>The process ends with your simulated datasets having many different combinations of the values that exist in the original dataset. Each simulated dataset has its own set of sample statistics, such as the mean, median, and standard </a:t>
            </a:r>
            <a:r>
              <a:rPr lang="en-US" sz="4000" dirty="0" smtClean="0"/>
              <a:t>deviation.</a:t>
            </a:r>
          </a:p>
        </p:txBody>
      </p:sp>
    </p:spTree>
    <p:extLst>
      <p:ext uri="{BB962C8B-B14F-4D97-AF65-F5344CB8AC3E}">
        <p14:creationId xmlns:p14="http://schemas.microsoft.com/office/powerpoint/2010/main" val="2792009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269" y="152405"/>
            <a:ext cx="14706126" cy="1701001"/>
          </a:xfrm>
        </p:spPr>
        <p:txBody>
          <a:bodyPr>
            <a:normAutofit/>
          </a:bodyPr>
          <a:lstStyle/>
          <a:p>
            <a:r>
              <a:rPr lang="en-US" sz="6000" b="1" dirty="0" smtClean="0">
                <a:solidFill>
                  <a:srgbClr val="C00000"/>
                </a:solidFill>
              </a:rPr>
              <a:t>Bootstrap </a:t>
            </a:r>
            <a:r>
              <a:rPr lang="en-US" sz="6000" b="1" dirty="0">
                <a:solidFill>
                  <a:srgbClr val="C00000"/>
                </a:solidFill>
              </a:rPr>
              <a:t>involves the following </a:t>
            </a:r>
            <a:r>
              <a:rPr lang="en-US" sz="6000" b="1" dirty="0" smtClean="0">
                <a:solidFill>
                  <a:srgbClr val="C00000"/>
                </a:solidFill>
              </a:rPr>
              <a:t>steps…</a:t>
            </a:r>
            <a:endParaRPr lang="en-IN" sz="6000" b="1"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69" y="2082006"/>
            <a:ext cx="15194777"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669" y="152405"/>
            <a:ext cx="14706126" cy="1320001"/>
          </a:xfrm>
        </p:spPr>
        <p:txBody>
          <a:bodyPr>
            <a:normAutofit/>
          </a:bodyPr>
          <a:lstStyle/>
          <a:p>
            <a:r>
              <a:rPr lang="en-US" sz="5400" b="1" dirty="0" smtClean="0">
                <a:solidFill>
                  <a:srgbClr val="C00000"/>
                </a:solidFill>
              </a:rPr>
              <a:t>Bootstrap </a:t>
            </a:r>
            <a:r>
              <a:rPr lang="en-US" sz="5400" b="1" dirty="0">
                <a:solidFill>
                  <a:srgbClr val="C00000"/>
                </a:solidFill>
              </a:rPr>
              <a:t>involves the following steps:</a:t>
            </a:r>
            <a:endParaRPr lang="en-IN" sz="5400" b="1" dirty="0">
              <a:solidFill>
                <a:srgbClr val="C00000"/>
              </a:solidFill>
            </a:endParaRPr>
          </a:p>
        </p:txBody>
      </p:sp>
      <p:sp>
        <p:nvSpPr>
          <p:cNvPr id="3" name="Content Placeholder 2"/>
          <p:cNvSpPr>
            <a:spLocks noGrp="1"/>
          </p:cNvSpPr>
          <p:nvPr>
            <p:ph sz="quarter" idx="1"/>
          </p:nvPr>
        </p:nvSpPr>
        <p:spPr>
          <a:xfrm>
            <a:off x="169069" y="1701006"/>
            <a:ext cx="15942469" cy="8534400"/>
          </a:xfrm>
        </p:spPr>
        <p:txBody>
          <a:bodyPr>
            <a:normAutofit fontScale="92500" lnSpcReduction="10000"/>
          </a:bodyPr>
          <a:lstStyle/>
          <a:p>
            <a:pPr marL="742950" indent="-742950" algn="just">
              <a:lnSpc>
                <a:spcPct val="150000"/>
              </a:lnSpc>
              <a:buFont typeface="+mj-lt"/>
              <a:buAutoNum type="arabicPeriod"/>
            </a:pPr>
            <a:r>
              <a:rPr lang="en-US" sz="4000" dirty="0">
                <a:solidFill>
                  <a:srgbClr val="FF33CC"/>
                </a:solidFill>
              </a:rPr>
              <a:t>A sample from population with sample size n.</a:t>
            </a:r>
          </a:p>
          <a:p>
            <a:pPr marL="742950" indent="-742950" algn="just">
              <a:lnSpc>
                <a:spcPct val="150000"/>
              </a:lnSpc>
              <a:buFont typeface="+mj-lt"/>
              <a:buAutoNum type="arabicPeriod"/>
            </a:pPr>
            <a:r>
              <a:rPr lang="en-US" sz="4000" dirty="0">
                <a:solidFill>
                  <a:srgbClr val="210BA5"/>
                </a:solidFill>
              </a:rPr>
              <a:t>Draw a sample from the original sample data </a:t>
            </a:r>
            <a:r>
              <a:rPr lang="en-US" sz="4000" b="1" dirty="0">
                <a:solidFill>
                  <a:srgbClr val="210BA5"/>
                </a:solidFill>
              </a:rPr>
              <a:t>with replacement </a:t>
            </a:r>
            <a:r>
              <a:rPr lang="en-US" sz="4000" dirty="0">
                <a:solidFill>
                  <a:srgbClr val="210BA5"/>
                </a:solidFill>
              </a:rPr>
              <a:t>with size n, and replicate B times, each re-sampled sample is called a Bootstrap Sample, and there will totally B Bootstrap Samples.</a:t>
            </a:r>
          </a:p>
          <a:p>
            <a:pPr marL="742950" indent="-742950" algn="just">
              <a:lnSpc>
                <a:spcPct val="150000"/>
              </a:lnSpc>
              <a:buFont typeface="+mj-lt"/>
              <a:buAutoNum type="arabicPeriod"/>
            </a:pPr>
            <a:r>
              <a:rPr lang="en-US" sz="4000" dirty="0">
                <a:solidFill>
                  <a:srgbClr val="FF33CC"/>
                </a:solidFill>
              </a:rPr>
              <a:t>Evaluate the </a:t>
            </a:r>
            <a:r>
              <a:rPr lang="en-US" sz="4000" b="1" dirty="0">
                <a:solidFill>
                  <a:srgbClr val="FF33CC"/>
                </a:solidFill>
              </a:rPr>
              <a:t>statistic </a:t>
            </a:r>
            <a:r>
              <a:rPr lang="en-US" sz="4000" dirty="0">
                <a:solidFill>
                  <a:srgbClr val="FF33CC"/>
                </a:solidFill>
              </a:rPr>
              <a:t>of  Ꝋ  for each Bootstrap Sample, and there will be totally B estimates of  Ꝋ</a:t>
            </a:r>
            <a:r>
              <a:rPr lang="en-US" sz="4000" dirty="0" smtClean="0">
                <a:solidFill>
                  <a:srgbClr val="FF33CC"/>
                </a:solidFill>
              </a:rPr>
              <a:t>.</a:t>
            </a:r>
            <a:endParaRPr lang="en-US" sz="4000" dirty="0">
              <a:solidFill>
                <a:srgbClr val="FF33CC"/>
              </a:solidFill>
            </a:endParaRPr>
          </a:p>
          <a:p>
            <a:pPr marL="742950" indent="-742950" algn="just">
              <a:lnSpc>
                <a:spcPct val="150000"/>
              </a:lnSpc>
              <a:buFont typeface="+mj-lt"/>
              <a:buAutoNum type="arabicPeriod"/>
            </a:pPr>
            <a:r>
              <a:rPr lang="en-US" sz="4000" dirty="0">
                <a:solidFill>
                  <a:srgbClr val="210BA5"/>
                </a:solidFill>
              </a:rPr>
              <a:t>Construct a </a:t>
            </a:r>
            <a:r>
              <a:rPr lang="en-US" sz="4000" b="1" dirty="0">
                <a:solidFill>
                  <a:srgbClr val="210BA5"/>
                </a:solidFill>
              </a:rPr>
              <a:t>sampling distribution</a:t>
            </a:r>
            <a:r>
              <a:rPr lang="en-US" sz="4000" dirty="0">
                <a:solidFill>
                  <a:srgbClr val="210BA5"/>
                </a:solidFill>
              </a:rPr>
              <a:t> with these B Bootstrap statistics and use it to make further statistical inference, such as:</a:t>
            </a:r>
          </a:p>
          <a:p>
            <a:pPr marL="1143000" lvl="1" indent="-742950" algn="just">
              <a:lnSpc>
                <a:spcPct val="150000"/>
              </a:lnSpc>
              <a:buFont typeface="+mj-lt"/>
              <a:buAutoNum type="alphaLcPeriod"/>
            </a:pPr>
            <a:r>
              <a:rPr lang="en-US" sz="3600" dirty="0"/>
              <a:t>Estimating the standard error of statistic for  Ꝋ </a:t>
            </a:r>
            <a:r>
              <a:rPr lang="en-US" sz="3600" i="1" dirty="0" smtClean="0"/>
              <a:t>.</a:t>
            </a:r>
            <a:endParaRPr lang="en-US" sz="3600" dirty="0"/>
          </a:p>
          <a:p>
            <a:pPr marL="1143000" lvl="1" indent="-742950" algn="just">
              <a:lnSpc>
                <a:spcPct val="150000"/>
              </a:lnSpc>
              <a:buFont typeface="+mj-lt"/>
              <a:buAutoNum type="alphaLcPeriod"/>
            </a:pPr>
            <a:r>
              <a:rPr lang="en-US" sz="3600" dirty="0"/>
              <a:t>Obtaining a Confidence Interval for  Ꝋ </a:t>
            </a:r>
            <a:r>
              <a:rPr lang="en-US" sz="3600" dirty="0" smtClean="0"/>
              <a:t>.</a:t>
            </a:r>
            <a:endParaRPr lang="en-US" sz="3600" dirty="0"/>
          </a:p>
        </p:txBody>
      </p:sp>
    </p:spTree>
    <p:extLst>
      <p:ext uri="{BB962C8B-B14F-4D97-AF65-F5344CB8AC3E}">
        <p14:creationId xmlns:p14="http://schemas.microsoft.com/office/powerpoint/2010/main" val="4232512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69" y="100806"/>
            <a:ext cx="14706126" cy="1371600"/>
          </a:xfrm>
        </p:spPr>
        <p:txBody>
          <a:bodyPr>
            <a:normAutofit/>
          </a:bodyPr>
          <a:lstStyle/>
          <a:p>
            <a:r>
              <a:rPr lang="en-IN" sz="5400" b="1" dirty="0" smtClean="0">
                <a:solidFill>
                  <a:srgbClr val="C00000"/>
                </a:solidFill>
                <a:latin typeface="Arial" pitchFamily="34" charset="0"/>
                <a:cs typeface="Arial" pitchFamily="34" charset="0"/>
              </a:rPr>
              <a:t>Bootstrapping: </a:t>
            </a:r>
            <a:r>
              <a:rPr lang="en-IN" sz="5400" b="1" dirty="0">
                <a:solidFill>
                  <a:srgbClr val="C00000"/>
                </a:solidFill>
              </a:rPr>
              <a:t>Worked </a:t>
            </a:r>
            <a:r>
              <a:rPr lang="en-IN" sz="5400" b="1" dirty="0" smtClean="0">
                <a:solidFill>
                  <a:srgbClr val="C00000"/>
                </a:solidFill>
              </a:rPr>
              <a:t>Example</a:t>
            </a:r>
            <a:endParaRPr lang="en-IN" sz="5400" dirty="0">
              <a:solidFill>
                <a:srgbClr val="C00000"/>
              </a:solidFill>
            </a:endParaRPr>
          </a:p>
        </p:txBody>
      </p:sp>
      <p:sp>
        <p:nvSpPr>
          <p:cNvPr id="3" name="Content Placeholder 2"/>
          <p:cNvSpPr>
            <a:spLocks noGrp="1"/>
          </p:cNvSpPr>
          <p:nvPr>
            <p:ph sz="quarter" idx="1"/>
          </p:nvPr>
        </p:nvSpPr>
        <p:spPr>
          <a:xfrm>
            <a:off x="397669" y="1472406"/>
            <a:ext cx="15621000" cy="8915400"/>
          </a:xfrm>
        </p:spPr>
        <p:txBody>
          <a:bodyPr>
            <a:noAutofit/>
          </a:bodyPr>
          <a:lstStyle/>
          <a:p>
            <a:pPr algn="just">
              <a:lnSpc>
                <a:spcPct val="150000"/>
              </a:lnSpc>
            </a:pPr>
            <a:r>
              <a:rPr lang="en-US" dirty="0" smtClean="0"/>
              <a:t>Imagine we have a dataset with 6 observations:</a:t>
            </a:r>
            <a:endParaRPr lang="en-IN" dirty="0" smtClean="0"/>
          </a:p>
          <a:p>
            <a:pPr marL="0" indent="0" algn="ctr">
              <a:lnSpc>
                <a:spcPct val="150000"/>
              </a:lnSpc>
              <a:buNone/>
            </a:pPr>
            <a:r>
              <a:rPr lang="en-IN" sz="3600" b="1" dirty="0" smtClean="0">
                <a:solidFill>
                  <a:srgbClr val="FF33CC"/>
                </a:solidFill>
              </a:rPr>
              <a:t>[0.1, 0.2, 0.3, 0.4, 0.5, 0.6]</a:t>
            </a:r>
          </a:p>
          <a:p>
            <a:pPr algn="just">
              <a:lnSpc>
                <a:spcPct val="150000"/>
              </a:lnSpc>
            </a:pPr>
            <a:r>
              <a:rPr lang="en-US" dirty="0" smtClean="0"/>
              <a:t>The first step is to choose the size of the sample. </a:t>
            </a:r>
            <a:r>
              <a:rPr lang="en-US" b="1" dirty="0" smtClean="0">
                <a:solidFill>
                  <a:srgbClr val="FF33CC"/>
                </a:solidFill>
              </a:rPr>
              <a:t>Lets sample size = 4.</a:t>
            </a:r>
          </a:p>
          <a:p>
            <a:pPr algn="just">
              <a:lnSpc>
                <a:spcPct val="150000"/>
              </a:lnSpc>
            </a:pPr>
            <a:r>
              <a:rPr lang="en-US" dirty="0" smtClean="0">
                <a:solidFill>
                  <a:srgbClr val="210BA5"/>
                </a:solidFill>
              </a:rPr>
              <a:t>Next, we must randomly choose the first observation from the dataset.</a:t>
            </a:r>
          </a:p>
          <a:p>
            <a:pPr algn="just">
              <a:lnSpc>
                <a:spcPct val="150000"/>
              </a:lnSpc>
            </a:pPr>
            <a:r>
              <a:rPr lang="en-US" dirty="0" smtClean="0">
                <a:solidFill>
                  <a:srgbClr val="210BA5"/>
                </a:solidFill>
              </a:rPr>
              <a:t>Let’s choose 0.2.  so </a:t>
            </a:r>
            <a:r>
              <a:rPr lang="en-IN" dirty="0" smtClean="0">
                <a:solidFill>
                  <a:srgbClr val="210BA5"/>
                </a:solidFill>
              </a:rPr>
              <a:t>sample = [0.2]</a:t>
            </a:r>
          </a:p>
          <a:p>
            <a:pPr algn="just">
              <a:lnSpc>
                <a:spcPct val="150000"/>
              </a:lnSpc>
            </a:pPr>
            <a:r>
              <a:rPr lang="en-US" dirty="0" smtClean="0"/>
              <a:t>This observation is returned to the dataset and we repeat this step 3 more times.</a:t>
            </a:r>
          </a:p>
          <a:p>
            <a:pPr algn="just">
              <a:lnSpc>
                <a:spcPct val="150000"/>
              </a:lnSpc>
            </a:pPr>
            <a:r>
              <a:rPr lang="en-IN" sz="3600" b="1" dirty="0" smtClean="0">
                <a:solidFill>
                  <a:srgbClr val="FF33CC"/>
                </a:solidFill>
              </a:rPr>
              <a:t>Now the sample = [0.2, 0.1, 0.2, 0.6]</a:t>
            </a:r>
          </a:p>
          <a:p>
            <a:pPr algn="just">
              <a:lnSpc>
                <a:spcPct val="150000"/>
              </a:lnSpc>
            </a:pPr>
            <a:r>
              <a:rPr lang="en-US" dirty="0" smtClean="0"/>
              <a:t>We now have our data sample. The example purposefully demonstrates that the same value can appear zero, one or more times in the sample. Here the observation 0.2 appears twice.</a:t>
            </a:r>
            <a:endParaRPr lang="en-IN" dirty="0"/>
          </a:p>
        </p:txBody>
      </p:sp>
    </p:spTree>
    <p:extLst>
      <p:ext uri="{BB962C8B-B14F-4D97-AF65-F5344CB8AC3E}">
        <p14:creationId xmlns:p14="http://schemas.microsoft.com/office/powerpoint/2010/main" val="3496455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69" y="76205"/>
            <a:ext cx="14706126" cy="1243801"/>
          </a:xfrm>
        </p:spPr>
        <p:txBody>
          <a:bodyPr>
            <a:normAutofit/>
          </a:bodyPr>
          <a:lstStyle/>
          <a:p>
            <a:r>
              <a:rPr lang="en-IN" sz="6000" b="1" dirty="0" smtClean="0">
                <a:solidFill>
                  <a:srgbClr val="C00000"/>
                </a:solidFill>
                <a:latin typeface="Arial" pitchFamily="34" charset="0"/>
                <a:cs typeface="Arial" pitchFamily="34" charset="0"/>
              </a:rPr>
              <a:t>Bootstrapping: </a:t>
            </a:r>
            <a:r>
              <a:rPr lang="en-IN" sz="6000" b="1" dirty="0">
                <a:solidFill>
                  <a:srgbClr val="C00000"/>
                </a:solidFill>
              </a:rPr>
              <a:t>Worked </a:t>
            </a:r>
            <a:r>
              <a:rPr lang="en-IN" sz="6000" b="1" dirty="0" smtClean="0">
                <a:solidFill>
                  <a:srgbClr val="C00000"/>
                </a:solidFill>
              </a:rPr>
              <a:t>Example</a:t>
            </a:r>
            <a:endParaRPr lang="en-IN" sz="6000" b="1" dirty="0">
              <a:solidFill>
                <a:srgbClr val="C00000"/>
              </a:solidFill>
            </a:endParaRPr>
          </a:p>
        </p:txBody>
      </p:sp>
      <p:sp>
        <p:nvSpPr>
          <p:cNvPr id="3" name="Content Placeholder 2"/>
          <p:cNvSpPr>
            <a:spLocks noGrp="1"/>
          </p:cNvSpPr>
          <p:nvPr>
            <p:ph sz="quarter" idx="1"/>
          </p:nvPr>
        </p:nvSpPr>
        <p:spPr>
          <a:xfrm>
            <a:off x="169069" y="1548606"/>
            <a:ext cx="15925800" cy="8915400"/>
          </a:xfrm>
        </p:spPr>
        <p:txBody>
          <a:bodyPr>
            <a:normAutofit fontScale="92500" lnSpcReduction="10000"/>
          </a:bodyPr>
          <a:lstStyle/>
          <a:p>
            <a:pPr>
              <a:lnSpc>
                <a:spcPct val="120000"/>
              </a:lnSpc>
            </a:pPr>
            <a:r>
              <a:rPr lang="en-US" sz="3500" dirty="0"/>
              <a:t>An estimate can then be calculated on the drawn sample. </a:t>
            </a:r>
            <a:endParaRPr lang="en-US" sz="3500" dirty="0" smtClean="0"/>
          </a:p>
          <a:p>
            <a:pPr>
              <a:lnSpc>
                <a:spcPct val="120000"/>
              </a:lnSpc>
            </a:pPr>
            <a:r>
              <a:rPr lang="en-US" sz="3500" b="1" dirty="0">
                <a:solidFill>
                  <a:srgbClr val="FF33CC"/>
                </a:solidFill>
              </a:rPr>
              <a:t>statistic = calculation([0.2, 0.1, 0.2, 0.6</a:t>
            </a:r>
            <a:r>
              <a:rPr lang="en-US" sz="3500" b="1" dirty="0" smtClean="0">
                <a:solidFill>
                  <a:srgbClr val="FF33CC"/>
                </a:solidFill>
              </a:rPr>
              <a:t>])</a:t>
            </a:r>
          </a:p>
          <a:p>
            <a:pPr>
              <a:lnSpc>
                <a:spcPct val="120000"/>
              </a:lnSpc>
            </a:pPr>
            <a:r>
              <a:rPr lang="en-US" sz="3500" dirty="0" smtClean="0"/>
              <a:t>Observations </a:t>
            </a:r>
            <a:r>
              <a:rPr lang="en-US" sz="3500" dirty="0"/>
              <a:t>not chosen for the sample may be used as out of sample </a:t>
            </a:r>
            <a:r>
              <a:rPr lang="en-US" sz="3500" dirty="0" smtClean="0"/>
              <a:t>observations.</a:t>
            </a:r>
          </a:p>
          <a:p>
            <a:pPr>
              <a:lnSpc>
                <a:spcPct val="120000"/>
              </a:lnSpc>
            </a:pPr>
            <a:r>
              <a:rPr lang="en-IN" sz="3500" b="1" dirty="0" err="1">
                <a:solidFill>
                  <a:srgbClr val="FF33CC"/>
                </a:solidFill>
              </a:rPr>
              <a:t>oob</a:t>
            </a:r>
            <a:r>
              <a:rPr lang="en-IN" sz="3500" b="1" dirty="0">
                <a:solidFill>
                  <a:srgbClr val="FF33CC"/>
                </a:solidFill>
              </a:rPr>
              <a:t> = [0.3, 0.4, 0.5</a:t>
            </a:r>
            <a:r>
              <a:rPr lang="en-IN" sz="3500" b="1" dirty="0" smtClean="0">
                <a:solidFill>
                  <a:srgbClr val="FF33CC"/>
                </a:solidFill>
              </a:rPr>
              <a:t>]</a:t>
            </a:r>
          </a:p>
          <a:p>
            <a:pPr>
              <a:lnSpc>
                <a:spcPct val="120000"/>
              </a:lnSpc>
            </a:pPr>
            <a:r>
              <a:rPr lang="en-US" sz="3500" dirty="0"/>
              <a:t>In the case of evaluating a machine learning model, the model is fit on the drawn sample and evaluated on the out-of-bag sample</a:t>
            </a:r>
            <a:r>
              <a:rPr lang="en-US" sz="3500" dirty="0" smtClean="0"/>
              <a:t>.</a:t>
            </a:r>
          </a:p>
          <a:p>
            <a:pPr fontAlgn="base">
              <a:lnSpc>
                <a:spcPct val="120000"/>
              </a:lnSpc>
            </a:pPr>
            <a:r>
              <a:rPr lang="en-US" sz="3500" b="1" dirty="0" smtClean="0">
                <a:solidFill>
                  <a:srgbClr val="333399"/>
                </a:solidFill>
              </a:rPr>
              <a:t>train </a:t>
            </a:r>
            <a:r>
              <a:rPr lang="en-US" sz="3500" b="1" dirty="0">
                <a:solidFill>
                  <a:srgbClr val="333399"/>
                </a:solidFill>
              </a:rPr>
              <a:t>= [0.2, 0.1, 0.2, 0.6]</a:t>
            </a:r>
          </a:p>
          <a:p>
            <a:pPr fontAlgn="base">
              <a:lnSpc>
                <a:spcPct val="120000"/>
              </a:lnSpc>
            </a:pPr>
            <a:r>
              <a:rPr lang="en-US" sz="3500" b="1" dirty="0">
                <a:solidFill>
                  <a:srgbClr val="333399"/>
                </a:solidFill>
              </a:rPr>
              <a:t>test = [0.3, 0.4, 0.5]</a:t>
            </a:r>
          </a:p>
          <a:p>
            <a:pPr fontAlgn="base">
              <a:lnSpc>
                <a:spcPct val="120000"/>
              </a:lnSpc>
            </a:pPr>
            <a:r>
              <a:rPr lang="en-US" sz="3500" b="1" dirty="0">
                <a:solidFill>
                  <a:srgbClr val="FF0000"/>
                </a:solidFill>
              </a:rPr>
              <a:t>model = fit(train)</a:t>
            </a:r>
          </a:p>
          <a:p>
            <a:pPr fontAlgn="base">
              <a:lnSpc>
                <a:spcPct val="120000"/>
              </a:lnSpc>
            </a:pPr>
            <a:r>
              <a:rPr lang="en-US" sz="3500" b="1" dirty="0">
                <a:solidFill>
                  <a:srgbClr val="FF0000"/>
                </a:solidFill>
              </a:rPr>
              <a:t>statistic = evaluate(model, test</a:t>
            </a:r>
            <a:r>
              <a:rPr lang="en-US" sz="3500" b="1" dirty="0" smtClean="0">
                <a:solidFill>
                  <a:srgbClr val="FF0000"/>
                </a:solidFill>
              </a:rPr>
              <a:t>)</a:t>
            </a:r>
          </a:p>
          <a:p>
            <a:pPr algn="just">
              <a:lnSpc>
                <a:spcPct val="120000"/>
              </a:lnSpc>
            </a:pPr>
            <a:r>
              <a:rPr lang="en-US" sz="3600" dirty="0"/>
              <a:t>That concludes one repeat of the procedure. It can be repeated 30 or more times to give a sample of calculated statistics. </a:t>
            </a:r>
            <a:r>
              <a:rPr lang="en-US" sz="3600" dirty="0" smtClean="0"/>
              <a:t>This </a:t>
            </a:r>
            <a:r>
              <a:rPr lang="en-US" sz="3600" dirty="0"/>
              <a:t>sample of statistics can then be summarized by calculating a mean, standard deviation, or other summary values to give a final usable estimate of the statistic</a:t>
            </a:r>
            <a:r>
              <a:rPr lang="en-US" sz="3600" dirty="0" smtClean="0"/>
              <a:t>.</a:t>
            </a:r>
            <a:endParaRPr lang="en-US" sz="3600" dirty="0"/>
          </a:p>
        </p:txBody>
      </p:sp>
    </p:spTree>
    <p:extLst>
      <p:ext uri="{BB962C8B-B14F-4D97-AF65-F5344CB8AC3E}">
        <p14:creationId xmlns:p14="http://schemas.microsoft.com/office/powerpoint/2010/main" val="291008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NBA-11.8.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62F7546470B34CB9B496BD68E74C32" ma:contentTypeVersion="6" ma:contentTypeDescription="Create a new document." ma:contentTypeScope="" ma:versionID="73ed929f11095803032b9a28b47ec2ff">
  <xsd:schema xmlns:xsd="http://www.w3.org/2001/XMLSchema" xmlns:xs="http://www.w3.org/2001/XMLSchema" xmlns:p="http://schemas.microsoft.com/office/2006/metadata/properties" xmlns:ns2="2c346531-74f2-4f2c-a259-ccad2532d596" xmlns:ns3="22cf8804-4076-4e6f-933f-019220b16acb" targetNamespace="http://schemas.microsoft.com/office/2006/metadata/properties" ma:root="true" ma:fieldsID="7b895a185d752102ff63ac1974ef230a" ns2:_="" ns3:_="">
    <xsd:import namespace="2c346531-74f2-4f2c-a259-ccad2532d596"/>
    <xsd:import namespace="22cf8804-4076-4e6f-933f-019220b16a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346531-74f2-4f2c-a259-ccad2532d5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cf8804-4076-4e6f-933f-019220b16ac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9126F9-3DF4-4BC4-BAC6-763EF7D963CB}"/>
</file>

<file path=customXml/itemProps2.xml><?xml version="1.0" encoding="utf-8"?>
<ds:datastoreItem xmlns:ds="http://schemas.openxmlformats.org/officeDocument/2006/customXml" ds:itemID="{BBE64540-069F-4282-86BF-607879A0209B}"/>
</file>

<file path=customXml/itemProps3.xml><?xml version="1.0" encoding="utf-8"?>
<ds:datastoreItem xmlns:ds="http://schemas.openxmlformats.org/officeDocument/2006/customXml" ds:itemID="{60CD03F0-5516-4219-9E1F-FAB1CE1406D6}"/>
</file>

<file path=docProps/app.xml><?xml version="1.0" encoding="utf-8"?>
<Properties xmlns="http://schemas.openxmlformats.org/officeDocument/2006/extended-properties" xmlns:vt="http://schemas.openxmlformats.org/officeDocument/2006/docPropsVTypes">
  <TotalTime>944</TotalTime>
  <Words>725</Words>
  <Application>Microsoft Office PowerPoint</Application>
  <PresentationFormat>Custom</PresentationFormat>
  <Paragraphs>71</Paragraphs>
  <Slides>14</Slides>
  <Notes>0</Notes>
  <HiddenSlides>0</HiddenSlides>
  <MMClips>0</MMClips>
  <ScaleCrop>false</ScaleCrop>
  <HeadingPairs>
    <vt:vector size="4" baseType="variant">
      <vt:variant>
        <vt:lpstr>Theme</vt:lpstr>
      </vt:variant>
      <vt:variant>
        <vt:i4>8</vt:i4>
      </vt:variant>
      <vt:variant>
        <vt:lpstr>Slide Titles</vt:lpstr>
      </vt:variant>
      <vt:variant>
        <vt:i4>14</vt:i4>
      </vt:variant>
    </vt:vector>
  </HeadingPairs>
  <TitlesOfParts>
    <vt:vector size="22" baseType="lpstr">
      <vt:lpstr>NBA-11.8.16</vt:lpstr>
      <vt:lpstr>1_Office Theme</vt:lpstr>
      <vt:lpstr>2_Office Theme</vt:lpstr>
      <vt:lpstr>3_Office Theme</vt:lpstr>
      <vt:lpstr>Office Theme</vt:lpstr>
      <vt:lpstr>Office Theme</vt:lpstr>
      <vt:lpstr>Office Theme</vt:lpstr>
      <vt:lpstr>Office Theme</vt:lpstr>
      <vt:lpstr>PowerPoint Presentation</vt:lpstr>
      <vt:lpstr>Bootstrapping</vt:lpstr>
      <vt:lpstr>Bootstrapping</vt:lpstr>
      <vt:lpstr>Definition: Bootstrapping</vt:lpstr>
      <vt:lpstr>Definition: Bootstrapping</vt:lpstr>
      <vt:lpstr>Bootstrap involves the following steps…</vt:lpstr>
      <vt:lpstr>Bootstrap involves the following steps:</vt:lpstr>
      <vt:lpstr>Bootstrapping: Worked Example</vt:lpstr>
      <vt:lpstr>Bootstrapping: Worked Example</vt:lpstr>
      <vt:lpstr>Example of Bootstrap Samples</vt:lpstr>
      <vt:lpstr>Example of Bootstrap Samples</vt:lpstr>
      <vt:lpstr>Recall the steps in Bootstrap….</vt:lpstr>
      <vt:lpstr>Notes of The Bootstrap Method</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TS</cp:lastModifiedBy>
  <cp:revision>318</cp:revision>
  <dcterms:modified xsi:type="dcterms:W3CDTF">2021-02-26T04:50:07Z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0x010100CF62F7546470B34CB9B496BD68E74C32</vt:lpwstr>
  </property>
</Properties>
</file>