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10.xml" ContentType="application/vnd.openxmlformats-officedocument.presentationml.slideLayout+xml"/>
  <Override PartName="/ppt/slideLayouts/slideLayout46.xml" ContentType="application/vnd.openxmlformats-officedocument.presentationml.slideLayout+xml"/>
  <Override PartName="/ppt/slideLayouts/slideLayout12.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9.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6.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56.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77.xml" ContentType="application/vnd.openxmlformats-officedocument.presentationml.slideLayout+xml"/>
  <Override PartName="/ppt/slideLayouts/slideLayout7.xml" ContentType="application/vnd.openxmlformats-officedocument.presentationml.slideLayout+xml"/>
  <Override PartName="/ppt/slideLayouts/slideLayout75.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66.xml" ContentType="application/vnd.openxmlformats-officedocument.presentationml.slideLayout+xml"/>
  <Override PartName="/ppt/slideLayouts/slideLayout76.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74.xml" ContentType="application/vnd.openxmlformats-officedocument.presentationml.slideLayout+xml"/>
  <Override PartName="/ppt/theme/theme1.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7.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686" r:id="rId3"/>
    <p:sldMasterId id="2147483698" r:id="rId4"/>
    <p:sldMasterId id="2147483710" r:id="rId5"/>
    <p:sldMasterId id="2147483722" r:id="rId6"/>
    <p:sldMasterId id="2147483735" r:id="rId7"/>
    <p:sldMasterId id="2147483747" r:id="rId8"/>
  </p:sldMasterIdLst>
  <p:notesMasterIdLst>
    <p:notesMasterId r:id="rId19"/>
  </p:notesMasterIdLst>
  <p:sldIdLst>
    <p:sldId id="445" r:id="rId9"/>
    <p:sldId id="446" r:id="rId10"/>
    <p:sldId id="465" r:id="rId11"/>
    <p:sldId id="464" r:id="rId12"/>
    <p:sldId id="477" r:id="rId13"/>
    <p:sldId id="476" r:id="rId14"/>
    <p:sldId id="475" r:id="rId15"/>
    <p:sldId id="474" r:id="rId16"/>
    <p:sldId id="473" r:id="rId17"/>
    <p:sldId id="453" r:id="rId18"/>
  </p:sldIdLst>
  <p:sldSz cx="16340138" cy="11631613"/>
  <p:notesSz cx="6858000" cy="9144000"/>
  <p:defaultTextStyle>
    <a:defPPr>
      <a:defRPr lang="en-US"/>
    </a:defPPr>
    <a:lvl1pPr marL="0" algn="l" defTabSz="1123158" rtl="0" eaLnBrk="1" latinLnBrk="0" hangingPunct="1">
      <a:defRPr sz="2211" kern="1200">
        <a:solidFill>
          <a:schemeClr val="tx1"/>
        </a:solidFill>
        <a:latin typeface="+mn-lt"/>
        <a:ea typeface="+mn-ea"/>
        <a:cs typeface="+mn-cs"/>
      </a:defRPr>
    </a:lvl1pPr>
    <a:lvl2pPr marL="561579" algn="l" defTabSz="1123158" rtl="0" eaLnBrk="1" latinLnBrk="0" hangingPunct="1">
      <a:defRPr sz="2211" kern="1200">
        <a:solidFill>
          <a:schemeClr val="tx1"/>
        </a:solidFill>
        <a:latin typeface="+mn-lt"/>
        <a:ea typeface="+mn-ea"/>
        <a:cs typeface="+mn-cs"/>
      </a:defRPr>
    </a:lvl2pPr>
    <a:lvl3pPr marL="1123158" algn="l" defTabSz="1123158" rtl="0" eaLnBrk="1" latinLnBrk="0" hangingPunct="1">
      <a:defRPr sz="2211" kern="1200">
        <a:solidFill>
          <a:schemeClr val="tx1"/>
        </a:solidFill>
        <a:latin typeface="+mn-lt"/>
        <a:ea typeface="+mn-ea"/>
        <a:cs typeface="+mn-cs"/>
      </a:defRPr>
    </a:lvl3pPr>
    <a:lvl4pPr marL="1684736" algn="l" defTabSz="1123158" rtl="0" eaLnBrk="1" latinLnBrk="0" hangingPunct="1">
      <a:defRPr sz="2211" kern="1200">
        <a:solidFill>
          <a:schemeClr val="tx1"/>
        </a:solidFill>
        <a:latin typeface="+mn-lt"/>
        <a:ea typeface="+mn-ea"/>
        <a:cs typeface="+mn-cs"/>
      </a:defRPr>
    </a:lvl4pPr>
    <a:lvl5pPr marL="2246315" algn="l" defTabSz="1123158" rtl="0" eaLnBrk="1" latinLnBrk="0" hangingPunct="1">
      <a:defRPr sz="2211" kern="1200">
        <a:solidFill>
          <a:schemeClr val="tx1"/>
        </a:solidFill>
        <a:latin typeface="+mn-lt"/>
        <a:ea typeface="+mn-ea"/>
        <a:cs typeface="+mn-cs"/>
      </a:defRPr>
    </a:lvl5pPr>
    <a:lvl6pPr marL="2807894" algn="l" defTabSz="1123158" rtl="0" eaLnBrk="1" latinLnBrk="0" hangingPunct="1">
      <a:defRPr sz="2211" kern="1200">
        <a:solidFill>
          <a:schemeClr val="tx1"/>
        </a:solidFill>
        <a:latin typeface="+mn-lt"/>
        <a:ea typeface="+mn-ea"/>
        <a:cs typeface="+mn-cs"/>
      </a:defRPr>
    </a:lvl6pPr>
    <a:lvl7pPr marL="3369473" algn="l" defTabSz="1123158" rtl="0" eaLnBrk="1" latinLnBrk="0" hangingPunct="1">
      <a:defRPr sz="2211" kern="1200">
        <a:solidFill>
          <a:schemeClr val="tx1"/>
        </a:solidFill>
        <a:latin typeface="+mn-lt"/>
        <a:ea typeface="+mn-ea"/>
        <a:cs typeface="+mn-cs"/>
      </a:defRPr>
    </a:lvl7pPr>
    <a:lvl8pPr marL="3931051" algn="l" defTabSz="1123158" rtl="0" eaLnBrk="1" latinLnBrk="0" hangingPunct="1">
      <a:defRPr sz="2211" kern="1200">
        <a:solidFill>
          <a:schemeClr val="tx1"/>
        </a:solidFill>
        <a:latin typeface="+mn-lt"/>
        <a:ea typeface="+mn-ea"/>
        <a:cs typeface="+mn-cs"/>
      </a:defRPr>
    </a:lvl8pPr>
    <a:lvl9pPr marL="4492630" algn="l" defTabSz="1123158" rtl="0" eaLnBrk="1" latinLnBrk="0" hangingPunct="1">
      <a:defRPr sz="2211"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68" userDrawn="1">
          <p15:clr>
            <a:srgbClr val="A4A3A4"/>
          </p15:clr>
        </p15:guide>
        <p15:guide id="2" pos="5103" userDrawn="1">
          <p15:clr>
            <a:srgbClr val="A4A3A4"/>
          </p15:clr>
        </p15:guide>
        <p15:guide id="3" orient="horz" pos="3664">
          <p15:clr>
            <a:srgbClr val="A4A3A4"/>
          </p15:clr>
        </p15:guide>
        <p15:guide id="4" pos="5147">
          <p15:clr>
            <a:srgbClr val="A4A3A4"/>
          </p15:clr>
        </p15:guide>
        <p15:guide id="5" orient="horz" pos="3663">
          <p15:clr>
            <a:srgbClr val="A4A3A4"/>
          </p15:clr>
        </p15:guide>
        <p15:guide id="6" pos="51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210BA5"/>
    <a:srgbClr val="339933"/>
    <a:srgbClr val="333399"/>
    <a:srgbClr val="C10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362" y="-126"/>
      </p:cViewPr>
      <p:guideLst>
        <p:guide orient="horz" pos="2268"/>
        <p:guide orient="horz" pos="3664"/>
        <p:guide orient="horz" pos="3663"/>
        <p:guide pos="5103"/>
        <p:guide pos="5147"/>
        <p:guide pos="514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customXml" Target="../customXml/item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BE9E5-F090-4092-B7F5-8F601C84C13E}" type="datetimeFigureOut">
              <a:rPr lang="en-US" smtClean="0"/>
              <a:pPr/>
              <a:t>4/20/2021</a:t>
            </a:fld>
            <a:endParaRPr lang="en-US"/>
          </a:p>
        </p:txBody>
      </p:sp>
      <p:sp>
        <p:nvSpPr>
          <p:cNvPr id="4" name="Slide Image Placeholder 3"/>
          <p:cNvSpPr>
            <a:spLocks noGrp="1" noRot="1" noChangeAspect="1"/>
          </p:cNvSpPr>
          <p:nvPr>
            <p:ph type="sldImg" idx="2"/>
          </p:nvPr>
        </p:nvSpPr>
        <p:spPr>
          <a:xfrm>
            <a:off x="1020763" y="685800"/>
            <a:ext cx="48164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15AA3-90F2-4D5F-A5A0-1D559ED6AF9D}" type="slidenum">
              <a:rPr lang="en-US" smtClean="0"/>
              <a:pPr/>
              <a:t>‹#›</a:t>
            </a:fld>
            <a:endParaRPr lang="en-US"/>
          </a:p>
        </p:txBody>
      </p:sp>
    </p:spTree>
    <p:extLst>
      <p:ext uri="{BB962C8B-B14F-4D97-AF65-F5344CB8AC3E}">
        <p14:creationId xmlns:p14="http://schemas.microsoft.com/office/powerpoint/2010/main" val="2258916951"/>
      </p:ext>
    </p:extLst>
  </p:cSld>
  <p:clrMap bg1="lt1" tx1="dk1" bg2="lt2" tx2="dk2" accent1="accent1" accent2="accent2" accent3="accent3" accent4="accent4" accent5="accent5" accent6="accent6" hlink="hlink" folHlink="folHlink"/>
  <p:notesStyle>
    <a:lvl1pPr marL="0" algn="l" defTabSz="1123158" rtl="0" eaLnBrk="1" latinLnBrk="0" hangingPunct="1">
      <a:defRPr sz="1474" kern="1200">
        <a:solidFill>
          <a:schemeClr val="tx1"/>
        </a:solidFill>
        <a:latin typeface="+mn-lt"/>
        <a:ea typeface="+mn-ea"/>
        <a:cs typeface="+mn-cs"/>
      </a:defRPr>
    </a:lvl1pPr>
    <a:lvl2pPr marL="561579" algn="l" defTabSz="1123158" rtl="0" eaLnBrk="1" latinLnBrk="0" hangingPunct="1">
      <a:defRPr sz="1474" kern="1200">
        <a:solidFill>
          <a:schemeClr val="tx1"/>
        </a:solidFill>
        <a:latin typeface="+mn-lt"/>
        <a:ea typeface="+mn-ea"/>
        <a:cs typeface="+mn-cs"/>
      </a:defRPr>
    </a:lvl2pPr>
    <a:lvl3pPr marL="1123158" algn="l" defTabSz="1123158" rtl="0" eaLnBrk="1" latinLnBrk="0" hangingPunct="1">
      <a:defRPr sz="1474" kern="1200">
        <a:solidFill>
          <a:schemeClr val="tx1"/>
        </a:solidFill>
        <a:latin typeface="+mn-lt"/>
        <a:ea typeface="+mn-ea"/>
        <a:cs typeface="+mn-cs"/>
      </a:defRPr>
    </a:lvl3pPr>
    <a:lvl4pPr marL="1684736" algn="l" defTabSz="1123158" rtl="0" eaLnBrk="1" latinLnBrk="0" hangingPunct="1">
      <a:defRPr sz="1474" kern="1200">
        <a:solidFill>
          <a:schemeClr val="tx1"/>
        </a:solidFill>
        <a:latin typeface="+mn-lt"/>
        <a:ea typeface="+mn-ea"/>
        <a:cs typeface="+mn-cs"/>
      </a:defRPr>
    </a:lvl4pPr>
    <a:lvl5pPr marL="2246315" algn="l" defTabSz="1123158" rtl="0" eaLnBrk="1" latinLnBrk="0" hangingPunct="1">
      <a:defRPr sz="1474" kern="1200">
        <a:solidFill>
          <a:schemeClr val="tx1"/>
        </a:solidFill>
        <a:latin typeface="+mn-lt"/>
        <a:ea typeface="+mn-ea"/>
        <a:cs typeface="+mn-cs"/>
      </a:defRPr>
    </a:lvl5pPr>
    <a:lvl6pPr marL="2807894" algn="l" defTabSz="1123158" rtl="0" eaLnBrk="1" latinLnBrk="0" hangingPunct="1">
      <a:defRPr sz="1474" kern="1200">
        <a:solidFill>
          <a:schemeClr val="tx1"/>
        </a:solidFill>
        <a:latin typeface="+mn-lt"/>
        <a:ea typeface="+mn-ea"/>
        <a:cs typeface="+mn-cs"/>
      </a:defRPr>
    </a:lvl6pPr>
    <a:lvl7pPr marL="3369473" algn="l" defTabSz="1123158" rtl="0" eaLnBrk="1" latinLnBrk="0" hangingPunct="1">
      <a:defRPr sz="1474" kern="1200">
        <a:solidFill>
          <a:schemeClr val="tx1"/>
        </a:solidFill>
        <a:latin typeface="+mn-lt"/>
        <a:ea typeface="+mn-ea"/>
        <a:cs typeface="+mn-cs"/>
      </a:defRPr>
    </a:lvl7pPr>
    <a:lvl8pPr marL="3931051" algn="l" defTabSz="1123158" rtl="0" eaLnBrk="1" latinLnBrk="0" hangingPunct="1">
      <a:defRPr sz="1474" kern="1200">
        <a:solidFill>
          <a:schemeClr val="tx1"/>
        </a:solidFill>
        <a:latin typeface="+mn-lt"/>
        <a:ea typeface="+mn-ea"/>
        <a:cs typeface="+mn-cs"/>
      </a:defRPr>
    </a:lvl8pPr>
    <a:lvl9pPr marL="4492630" algn="l" defTabSz="1123158" rtl="0" eaLnBrk="1" latinLnBrk="0" hangingPunct="1">
      <a:defRPr sz="14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86944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1011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4620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61BD4B-ECDC-45B6-929B-1BEE30D3D3B8}"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34963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239F0C-50A7-4857-974E-72BBCEFA3C3E}"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347404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E8DCDCD-92A3-4BE2-A82F-82E043A98AC0}"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4971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1CFCF41-E3CA-4739-85D5-AE1FC3C98E92}"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456279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F26C50-36C0-476E-8A28-FD0E463F8000}" type="datetime1">
              <a:rPr lang="en-US" smtClean="0">
                <a:solidFill>
                  <a:prstClr val="white"/>
                </a:solidFill>
              </a:rPr>
              <a:pPr>
                <a:defRPr/>
              </a:pPr>
              <a:t>4/20/2021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25978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EF8D8D6-A05A-4ACA-9DCE-23123A3012B0}" type="datetime1">
              <a:rPr lang="en-US" smtClean="0">
                <a:solidFill>
                  <a:prstClr val="white"/>
                </a:solidFill>
              </a:rPr>
              <a:pPr>
                <a:defRPr/>
              </a:pPr>
              <a:t>4/20/2021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1141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D6934CF-D6A3-4C6C-8E05-A89B447DAC5A}" type="datetime1">
              <a:rPr lang="en-US" smtClean="0">
                <a:solidFill>
                  <a:prstClr val="white"/>
                </a:solidFill>
              </a:rPr>
              <a:pPr>
                <a:defRPr/>
              </a:pPr>
              <a:t>4/20/2021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948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617B63-3EB6-4DA1-85D4-E1F52338748A}"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2257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546937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93A920-0896-40A5-92B0-A53ECC65F8C0}"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53922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373905C-6978-4B0A-ABB4-EEFE30C1D41D}"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187981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C5B319E-C1BD-4833-A8D5-74DF2CB2E2D8}"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17959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A3CECDCE-2233-4785-B94B-B7FF25DD9880}" type="datetime1">
              <a:rPr lang="en-US" smtClean="0">
                <a:solidFill>
                  <a:prstClr val="white"/>
                </a:solidFill>
              </a:rPr>
              <a:pPr>
                <a:defRPr/>
              </a:pPr>
              <a:t>4/20/2021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a:prstGeom prst="rect">
            <a:avLst/>
          </a:prstGeo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004864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0CCD06E-14C2-4DB6-9561-5BB6E27CFB0C}"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98967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A3D0E39-D1D7-45EF-A070-A5DDCA395FFD}"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0324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C1DE52-A734-4B09-916A-34DA758DE800}"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61179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57BA90-F9A7-45D4-AFF7-A8F7121A503C}"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77337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ECD70F8-DBF6-448D-9F1C-64FFAAFD1B90}"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29728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327EB18-B919-4AF6-9BA7-52D0C0B3535A}"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0998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50316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0B6945F-8499-4CB5-A785-67E21FF169F8}"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17139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360820-AFF7-4EBA-8273-008C6EDFD02E}"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708144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EBBF101-07F1-49FA-A3B6-4DCE2D552E40}"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34250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943272-4ED2-4476-B68E-9101D5EC1ED9}"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68577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0086F1A-7A0E-41A3-8553-447476D5F98D}"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356150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E7D920-C7EB-448D-9BAC-038739D71D3E}"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54108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F30120F-3C19-4D6D-98AF-6914F80578F7}"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23019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18F8668-9513-434D-9E88-D512CD8EBA0D}"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5339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560E159-43EB-4ABB-B931-13E913A58984}"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230774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C6248AB-3547-4998-9E33-009148CF5148}"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9094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983084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219984-1C64-4D47-AF1C-0AC52D12FA52}"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39136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6B9F13E-B2D6-4B77-9F0D-08D5ABFE22D2}"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58218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CBB4A83-CE8A-4001-810A-688933AB0288}"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8121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2BF2C72-B7D0-44E8-9CA2-CDB18BD9C572}"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11519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314B156-3668-4C6A-A487-81C706CC499D}"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424174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839251-F473-4388-91B8-9F0F3AE45F66}"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705816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941D241-AECE-4DC0-A020-CCEAEE8EA857}"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349174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A5AB0D-CE5D-43FE-B3E1-E64D09F7EC70}"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0308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E604B03-2E82-4C1B-AA05-9E70859A2F5B}"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929816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58FC1B-02DD-4A69-BB74-4BD46543B65B}"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0430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0245170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E045DBF-54FB-4042-BB25-C19A42F52D9A}"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38918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1269475-C087-4EBE-B868-E604DD7C0B2C}"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077940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1AC5236-5BB7-4ECE-B0B9-122C4B3C0727}"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710809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79AFE8D-34A9-4C62-8B7C-A0657C578007}"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681620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D248508-B105-4499-96EA-3B82FD394030}"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12989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2E24F0F-2C94-4437-B07A-19453E5988DB}"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50931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D2A782-5F44-4E58-9787-A46C46822E2C}"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830069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FBAE689-9CE7-410A-99D5-DC9194E74AE1}"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6441483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E078B8-0AEF-45E2-9D7D-B166D071D722}"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28499214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E0074D-D361-49FC-B35E-B1923E99A436}"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84805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27536852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3762233-5C2A-4B1A-A743-49595F13A89C}"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364487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7DCC1B-F4D0-4218-B6CB-0B5B1AFF546F}" type="datetime1">
              <a:rPr lang="en-US" smtClean="0">
                <a:solidFill>
                  <a:prstClr val="white"/>
                </a:solidFill>
              </a:rPr>
              <a:pPr>
                <a:defRPr/>
              </a:pPr>
              <a:t>4/20/2021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2954603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99A9AF0-52A9-4636-950C-53E02A035473}" type="datetime1">
              <a:rPr lang="en-US" smtClean="0">
                <a:solidFill>
                  <a:prstClr val="white"/>
                </a:solidFill>
              </a:rPr>
              <a:pPr>
                <a:defRPr/>
              </a:pPr>
              <a:t>4/20/2021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946840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792B06-D32C-4157-8631-A590F5CAB579}" type="datetime1">
              <a:rPr lang="en-US" smtClean="0">
                <a:solidFill>
                  <a:prstClr val="white"/>
                </a:solidFill>
              </a:rPr>
              <a:pPr>
                <a:defRPr/>
              </a:pPr>
              <a:t>4/20/2021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0916674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8B2381-090A-492D-8595-768296D707F0}"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634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4275BD-E6BB-4F88-A9C2-F6CBA44D90F4}"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9178636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313EE-902E-433D-A9D8-3EF64FD2E132}"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817680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913808-1CED-45D3-B2D3-4726AD3E3582}"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98463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FB241B84-3D66-42FC-BE6A-778C4A37A543}" type="datetime1">
              <a:rPr lang="en-US" smtClean="0">
                <a:solidFill>
                  <a:prstClr val="white"/>
                </a:solidFill>
              </a:rPr>
              <a:pPr>
                <a:defRPr/>
              </a:pPr>
              <a:t>4/20/2021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7755312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83F1380-85F0-49E0-BF56-0AADBFB58294}"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607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855201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AA163-E38F-4CDA-A13C-D3293AFFB206}"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10628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6E7B135-078A-44C5-9F01-35C11C37B471}"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562764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7F3C2A9-3A74-455A-84E2-A1F9FE692685}"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359503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E417D-A7D8-4487-84BA-BEA57482AF1C}"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982982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DA2FA46-82A1-4E53-B78D-A91DC9DF4BAF}"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275301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F0F087A-8497-40EC-ADD9-7EB310805814}"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192759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402B415-07FB-47A2-9953-4DBEE89CDD07}"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372837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4CC7000-CACE-4438-84B0-CFB2EAF766E4}"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8130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74A1E-EE03-41BD-93C8-F54EC4453A12}"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108878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01C29B7-631F-4EA2-A2B4-8237A6C0DF97}"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4891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5553181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96D6477-017F-4F2A-AA89-75E56F2841A2}"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759260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9EA8C-F2F4-4682-A4D9-B5E3D42A6CF7}"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7960560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C436860-F4BA-4F83-ADC0-76A62338C12B}"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07167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6C3E3B7-E7A0-4308-AF75-FE413A66D8BD}"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271767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42050F1-5CD9-45B1-A976-9AC73C39624B}"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46350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2E12408-8695-4A5C-8A2E-5E634228E681}"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23413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D58026C7-FEC5-4CEC-85A7-ADB2D23336A9}"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7670161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16E81CD6-CC83-4FFA-9C36-EE0E40C9A753}"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138478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6533A8F-E462-47F7-977D-0A3F19244366}"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366751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DE66BF9-11A6-4C3A-81F8-4BFF45A45404}"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0220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513608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74BC0B0-3CF0-4C36-A6DB-FCF8A4B80892}"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4102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1.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16C89F7F-146A-472C-BE78-93E03036DAFA}" type="slidenum">
              <a:rPr lang="en-US" smtClean="0"/>
              <a:pPr/>
              <a:t>‹#›</a:t>
            </a:fld>
            <a:endParaRPr lang="en-US"/>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1271945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47D09EE9-B625-4B98-B0A4-F128292E7B95}"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3"/>
          <p:cNvSpPr>
            <a:spLocks noGrp="1"/>
          </p:cNvSpPr>
          <p:nvPr>
            <p:ph type="sldNum" sz="quarter" idx="4"/>
          </p:nvPr>
        </p:nvSpPr>
        <p:spPr>
          <a:xfrm>
            <a:off x="11710445" y="11012347"/>
            <a:ext cx="2314853" cy="619276"/>
          </a:xfrm>
          <a:prstGeom prst="rect">
            <a:avLst/>
          </a:prstGeom>
        </p:spPr>
        <p:txBody>
          <a:bodyPr/>
          <a:lstStyle>
            <a:lvl1pPr>
              <a:defRPr sz="1200" b="1">
                <a:solidFill>
                  <a:schemeClr val="bg1"/>
                </a:solidFill>
                <a:latin typeface="Times New Roman" pitchFamily="18" charset="0"/>
                <a:cs typeface="Times New Roman" pitchFamily="18" charset="0"/>
              </a:defRPr>
            </a:lvl1pPr>
          </a:lstStyle>
          <a:p>
            <a:fld id="{36D7C032-7329-4F5B-B062-DF3948A288FD}" type="slidenum">
              <a:rPr lang="en-US" kern="0" smtClean="0">
                <a:solidFill>
                  <a:sysClr val="window" lastClr="FFFFFF"/>
                </a:solidFill>
              </a:rPr>
              <a:pPr/>
              <a:t>‹#›</a:t>
            </a:fld>
            <a:r>
              <a:rPr lang="en-US" kern="0" dirty="0">
                <a:solidFill>
                  <a:sysClr val="window" lastClr="FFFFFF"/>
                </a:solidFill>
              </a:rPr>
              <a:t>/148</a:t>
            </a:r>
          </a:p>
        </p:txBody>
      </p:sp>
    </p:spTree>
    <p:extLst>
      <p:ext uri="{BB962C8B-B14F-4D97-AF65-F5344CB8AC3E}">
        <p14:creationId xmlns:p14="http://schemas.microsoft.com/office/powerpoint/2010/main" val="4022410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482D5A64-9555-4FFA-9138-A6A433C2B7BC}"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1590243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183188F3-212B-4CB3-94E5-7F73D0EBE4B0}"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11857855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94847F8A-BE7A-46E5-8146-05A3ED38D29D}"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6031679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EEA68891-0B02-41EA-92F8-FD01192724FF}"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4"/>
          </p:nvPr>
        </p:nvSpPr>
        <p:spPr>
          <a:xfrm>
            <a:off x="11540228" y="10963874"/>
            <a:ext cx="1812736" cy="455033"/>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latin typeface="Verdana" charset="0"/>
              </a:defRPr>
            </a:lvl1pPr>
          </a:lstStyle>
          <a:p>
            <a:pPr fontAlgn="base">
              <a:spcBef>
                <a:spcPct val="0"/>
              </a:spcBef>
              <a:spcAft>
                <a:spcPct val="0"/>
              </a:spcAft>
            </a:pPr>
            <a:fld id="{98BFF559-99B0-4740-9F8F-1AA1539C6254}" type="slidenum">
              <a:rPr lang="en-US" altLang="en-GB">
                <a:solidFill>
                  <a:prstClr val="white"/>
                </a:solidFill>
                <a:cs typeface="Arial" charset="0"/>
              </a:rPr>
              <a:pPr fontAlgn="base">
                <a:spcBef>
                  <a:spcPct val="0"/>
                </a:spcBef>
                <a:spcAft>
                  <a:spcPct val="0"/>
                </a:spcAft>
              </a:pPr>
              <a:t>‹#›</a:t>
            </a:fld>
            <a:endParaRPr lang="en-US" altLang="en-GB">
              <a:solidFill>
                <a:prstClr val="white"/>
              </a:solidFill>
              <a:cs typeface="Arial" charset="0"/>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23593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B7BA6129-44EE-4B80-9139-71A00F5D2792}"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57440582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F1DB905D-9A94-4810-B49A-60AE699FE1F0}"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00862725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6269" y="558006"/>
            <a:ext cx="15163800" cy="7010400"/>
          </a:xfrm>
        </p:spPr>
        <p:txBody>
          <a:bodyPr>
            <a:noAutofit/>
          </a:bodyPr>
          <a:lstStyle/>
          <a:p>
            <a:pPr marL="0" indent="0" algn="ctr">
              <a:lnSpc>
                <a:spcPct val="170000"/>
              </a:lnSpc>
              <a:buNone/>
            </a:pPr>
            <a:r>
              <a:rPr lang="en-IN" sz="4500" b="1" dirty="0">
                <a:solidFill>
                  <a:srgbClr val="FF33CC"/>
                </a:solidFill>
                <a:latin typeface="Arial" pitchFamily="34" charset="0"/>
                <a:cs typeface="Arial" pitchFamily="34" charset="0"/>
              </a:rPr>
              <a:t>16CSE09 / Machine Learning Techniques</a:t>
            </a:r>
          </a:p>
          <a:p>
            <a:pPr marL="0" indent="0" algn="ctr">
              <a:lnSpc>
                <a:spcPct val="170000"/>
              </a:lnSpc>
              <a:buNone/>
            </a:pPr>
            <a:r>
              <a:rPr lang="en-IN" sz="4500" b="1" dirty="0">
                <a:solidFill>
                  <a:srgbClr val="210BA5"/>
                </a:solidFill>
                <a:latin typeface="Arial" pitchFamily="34" charset="0"/>
                <a:cs typeface="Arial" pitchFamily="34" charset="0"/>
              </a:rPr>
              <a:t>Unit - </a:t>
            </a:r>
            <a:r>
              <a:rPr lang="en-IN" sz="4500" b="1" dirty="0" smtClean="0">
                <a:solidFill>
                  <a:srgbClr val="210BA5"/>
                </a:solidFill>
                <a:latin typeface="Arial" pitchFamily="34" charset="0"/>
                <a:cs typeface="Arial" pitchFamily="34" charset="0"/>
              </a:rPr>
              <a:t>4 </a:t>
            </a:r>
            <a:r>
              <a:rPr lang="en-IN" sz="4500" b="1" dirty="0">
                <a:solidFill>
                  <a:srgbClr val="210BA5"/>
                </a:solidFill>
                <a:latin typeface="Arial" pitchFamily="34" charset="0"/>
                <a:cs typeface="Arial" pitchFamily="34" charset="0"/>
              </a:rPr>
              <a:t>/ </a:t>
            </a:r>
            <a:r>
              <a:rPr lang="en-IN" sz="4500" b="1" dirty="0" smtClean="0">
                <a:solidFill>
                  <a:srgbClr val="210BA5"/>
                </a:solidFill>
                <a:latin typeface="Arial" pitchFamily="34" charset="0"/>
                <a:cs typeface="Arial" pitchFamily="34" charset="0"/>
              </a:rPr>
              <a:t>Session </a:t>
            </a:r>
            <a:r>
              <a:rPr lang="en-IN" sz="4500" b="1" dirty="0">
                <a:solidFill>
                  <a:srgbClr val="210BA5"/>
                </a:solidFill>
                <a:latin typeface="Arial" pitchFamily="34" charset="0"/>
                <a:cs typeface="Arial" pitchFamily="34" charset="0"/>
              </a:rPr>
              <a:t>– </a:t>
            </a:r>
            <a:r>
              <a:rPr lang="en-IN" sz="4500" b="1" dirty="0" smtClean="0">
                <a:solidFill>
                  <a:srgbClr val="210BA5"/>
                </a:solidFill>
                <a:latin typeface="Arial" pitchFamily="34" charset="0"/>
                <a:cs typeface="Arial" pitchFamily="34" charset="0"/>
              </a:rPr>
              <a:t>5</a:t>
            </a:r>
            <a:endParaRPr lang="en-IN" sz="4500" b="1" dirty="0">
              <a:solidFill>
                <a:srgbClr val="210BA5"/>
              </a:solidFill>
              <a:latin typeface="Arial" pitchFamily="34" charset="0"/>
              <a:cs typeface="Arial" pitchFamily="34" charset="0"/>
            </a:endParaRPr>
          </a:p>
          <a:p>
            <a:pPr marL="0" indent="0" algn="ctr">
              <a:lnSpc>
                <a:spcPct val="170000"/>
              </a:lnSpc>
              <a:buNone/>
            </a:pPr>
            <a:r>
              <a:rPr lang="en-US" sz="4500" b="1" dirty="0" smtClean="0">
                <a:solidFill>
                  <a:srgbClr val="00B0F0"/>
                </a:solidFill>
                <a:latin typeface="Arial" pitchFamily="34" charset="0"/>
                <a:cs typeface="Arial" pitchFamily="34" charset="0"/>
              </a:rPr>
              <a:t>CO4: Model data classification using support vector machines</a:t>
            </a:r>
            <a:endParaRPr lang="en-IN" sz="4500" b="1" dirty="0" smtClean="0">
              <a:solidFill>
                <a:srgbClr val="00B0F0"/>
              </a:solidFill>
              <a:latin typeface="Arial" pitchFamily="34" charset="0"/>
              <a:cs typeface="Arial" pitchFamily="34" charset="0"/>
            </a:endParaRPr>
          </a:p>
          <a:p>
            <a:pPr marL="0" indent="0" algn="ctr">
              <a:lnSpc>
                <a:spcPct val="170000"/>
              </a:lnSpc>
              <a:buNone/>
            </a:pPr>
            <a:r>
              <a:rPr lang="en-US" sz="4500" b="1" dirty="0" smtClean="0">
                <a:solidFill>
                  <a:srgbClr val="339933"/>
                </a:solidFill>
                <a:latin typeface="Arial" pitchFamily="34" charset="0"/>
                <a:cs typeface="Arial" pitchFamily="34" charset="0"/>
              </a:rPr>
              <a:t>Topic: Support Vector Machine</a:t>
            </a:r>
            <a:endParaRPr lang="en-IN" sz="4500" b="1" dirty="0" smtClean="0">
              <a:solidFill>
                <a:srgbClr val="339933"/>
              </a:solidFill>
              <a:latin typeface="Arial" pitchFamily="34" charset="0"/>
              <a:cs typeface="Arial" pitchFamily="34" charset="0"/>
            </a:endParaRPr>
          </a:p>
        </p:txBody>
      </p:sp>
    </p:spTree>
    <p:extLst>
      <p:ext uri="{BB962C8B-B14F-4D97-AF65-F5344CB8AC3E}">
        <p14:creationId xmlns:p14="http://schemas.microsoft.com/office/powerpoint/2010/main" val="275771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84" y="329406"/>
            <a:ext cx="14706126" cy="1091401"/>
          </a:xfrm>
        </p:spPr>
        <p:txBody>
          <a:bodyPr>
            <a:normAutofit fontScale="90000"/>
          </a:bodyPr>
          <a:lstStyle/>
          <a:p>
            <a:r>
              <a:rPr lang="en-IN" sz="7200" b="1" dirty="0" smtClean="0">
                <a:solidFill>
                  <a:srgbClr val="C00000"/>
                </a:solidFill>
              </a:rPr>
              <a:t>Summary</a:t>
            </a:r>
            <a:endParaRPr lang="en-IN" sz="7200" b="1" dirty="0">
              <a:solidFill>
                <a:srgbClr val="C00000"/>
              </a:solidFill>
            </a:endParaRPr>
          </a:p>
        </p:txBody>
      </p:sp>
      <p:sp>
        <p:nvSpPr>
          <p:cNvPr id="4" name="Content Placeholder 2"/>
          <p:cNvSpPr txBox="1">
            <a:spLocks/>
          </p:cNvSpPr>
          <p:nvPr/>
        </p:nvSpPr>
        <p:spPr>
          <a:xfrm>
            <a:off x="245269" y="1564008"/>
            <a:ext cx="15087600" cy="61567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IN" sz="4000" b="1" dirty="0" smtClean="0">
                <a:solidFill>
                  <a:srgbClr val="210BA5"/>
                </a:solidFill>
                <a:latin typeface="Arial" pitchFamily="34" charset="0"/>
                <a:cs typeface="Arial" pitchFamily="34" charset="0"/>
              </a:rPr>
              <a:t>In this session, we have learned about , </a:t>
            </a:r>
          </a:p>
          <a:p>
            <a:pPr>
              <a:lnSpc>
                <a:spcPct val="150000"/>
              </a:lnSpc>
            </a:pPr>
            <a:r>
              <a:rPr lang="en-IN" sz="4000" b="1" dirty="0">
                <a:solidFill>
                  <a:srgbClr val="210BA5"/>
                </a:solidFill>
              </a:rPr>
              <a:t>Support vector machines (SVMs</a:t>
            </a:r>
            <a:r>
              <a:rPr lang="en-IN" sz="4000" b="1" dirty="0" smtClean="0">
                <a:solidFill>
                  <a:srgbClr val="210BA5"/>
                </a:solidFill>
              </a:rPr>
              <a:t>)</a:t>
            </a:r>
          </a:p>
          <a:p>
            <a:pPr>
              <a:lnSpc>
                <a:spcPct val="150000"/>
              </a:lnSpc>
            </a:pPr>
            <a:r>
              <a:rPr lang="en-US" sz="4000" b="1" dirty="0">
                <a:solidFill>
                  <a:srgbClr val="339933"/>
                </a:solidFill>
                <a:latin typeface="Arial" pitchFamily="34" charset="0"/>
                <a:cs typeface="Arial" pitchFamily="34" charset="0"/>
              </a:rPr>
              <a:t>Important Concepts of </a:t>
            </a:r>
            <a:r>
              <a:rPr lang="en-US" sz="4000" b="1" dirty="0" smtClean="0">
                <a:solidFill>
                  <a:srgbClr val="339933"/>
                </a:solidFill>
                <a:latin typeface="Arial" pitchFamily="34" charset="0"/>
                <a:cs typeface="Arial" pitchFamily="34" charset="0"/>
              </a:rPr>
              <a:t>SVM</a:t>
            </a:r>
            <a:endParaRPr lang="en-IN" sz="4000" b="1" dirty="0" smtClean="0">
              <a:solidFill>
                <a:srgbClr val="210BA5"/>
              </a:solidFill>
            </a:endParaRPr>
          </a:p>
          <a:p>
            <a:pPr>
              <a:lnSpc>
                <a:spcPct val="150000"/>
              </a:lnSpc>
            </a:pPr>
            <a:r>
              <a:rPr lang="en-US" sz="4000" b="1" dirty="0" smtClean="0">
                <a:solidFill>
                  <a:srgbClr val="210BA5"/>
                </a:solidFill>
                <a:latin typeface="Arial" pitchFamily="34" charset="0"/>
                <a:cs typeface="Arial" pitchFamily="34" charset="0"/>
              </a:rPr>
              <a:t>Kernels of SVM</a:t>
            </a:r>
            <a:endParaRPr lang="en-IN" sz="4000" b="1" dirty="0" smtClean="0">
              <a:solidFill>
                <a:srgbClr val="210BA5"/>
              </a:solidFill>
              <a:latin typeface="Arial" pitchFamily="34" charset="0"/>
              <a:cs typeface="Arial"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570" y="7720806"/>
            <a:ext cx="5456111" cy="306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727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600" b="1" dirty="0" smtClean="0">
                <a:solidFill>
                  <a:srgbClr val="C00000"/>
                </a:solidFill>
              </a:rPr>
              <a:t>Introduction to SVM</a:t>
            </a:r>
            <a:endParaRPr lang="en-IN" sz="6600" b="1" dirty="0">
              <a:solidFill>
                <a:srgbClr val="C00000"/>
              </a:solidFill>
            </a:endParaRPr>
          </a:p>
        </p:txBody>
      </p:sp>
      <p:sp>
        <p:nvSpPr>
          <p:cNvPr id="3" name="Content Placeholder 2"/>
          <p:cNvSpPr>
            <a:spLocks noGrp="1"/>
          </p:cNvSpPr>
          <p:nvPr>
            <p:ph sz="quarter" idx="1"/>
          </p:nvPr>
        </p:nvSpPr>
        <p:spPr>
          <a:xfrm>
            <a:off x="245269" y="1701006"/>
            <a:ext cx="15849600" cy="8991600"/>
          </a:xfrm>
        </p:spPr>
        <p:txBody>
          <a:bodyPr>
            <a:noAutofit/>
          </a:bodyPr>
          <a:lstStyle/>
          <a:p>
            <a:pPr algn="just">
              <a:lnSpc>
                <a:spcPct val="150000"/>
              </a:lnSpc>
            </a:pPr>
            <a:r>
              <a:rPr lang="en-IN" sz="4000" dirty="0"/>
              <a:t>Support vector machines (SVMs) are powerful yet flexible supervised machine learning algorithms which are used both for classification and </a:t>
            </a:r>
            <a:r>
              <a:rPr lang="en-IN" sz="4000" dirty="0" smtClean="0"/>
              <a:t>regression.</a:t>
            </a:r>
          </a:p>
          <a:p>
            <a:pPr algn="just">
              <a:lnSpc>
                <a:spcPct val="150000"/>
              </a:lnSpc>
            </a:pPr>
            <a:r>
              <a:rPr lang="en-IN" sz="4000" dirty="0" smtClean="0"/>
              <a:t>But </a:t>
            </a:r>
            <a:r>
              <a:rPr lang="en-IN" sz="4000" dirty="0"/>
              <a:t>generally, they are used in classification problems. In 1960s, SVMs were first introduced but later they got refined in 1990. SVMs have their unique way of implementation as compared to other machine learning </a:t>
            </a:r>
            <a:r>
              <a:rPr lang="en-IN" sz="4000" dirty="0" smtClean="0"/>
              <a:t>algorithms.</a:t>
            </a:r>
          </a:p>
          <a:p>
            <a:pPr algn="just">
              <a:lnSpc>
                <a:spcPct val="150000"/>
              </a:lnSpc>
            </a:pPr>
            <a:r>
              <a:rPr lang="en-IN" sz="4000" dirty="0" smtClean="0"/>
              <a:t>Lately</a:t>
            </a:r>
            <a:r>
              <a:rPr lang="en-IN" sz="4000" dirty="0"/>
              <a:t>, they are extremely popular because of their ability to handle multiple continuous and categorical variables.</a:t>
            </a:r>
          </a:p>
          <a:p>
            <a:pPr lvl="0" algn="just">
              <a:lnSpc>
                <a:spcPct val="150000"/>
              </a:lnSpc>
            </a:pPr>
            <a:endParaRPr lang="en-IN" sz="4000" dirty="0">
              <a:solidFill>
                <a:srgbClr val="210BA5"/>
              </a:solidFill>
            </a:endParaRPr>
          </a:p>
        </p:txBody>
      </p:sp>
    </p:spTree>
    <p:extLst>
      <p:ext uri="{BB962C8B-B14F-4D97-AF65-F5344CB8AC3E}">
        <p14:creationId xmlns:p14="http://schemas.microsoft.com/office/powerpoint/2010/main" val="142365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000" b="1" dirty="0" smtClean="0">
                <a:solidFill>
                  <a:srgbClr val="339933"/>
                </a:solidFill>
                <a:latin typeface="Arial" pitchFamily="34" charset="0"/>
                <a:cs typeface="Arial" pitchFamily="34" charset="0"/>
              </a:rPr>
              <a:t>Working of Support </a:t>
            </a:r>
            <a:r>
              <a:rPr lang="en-US" sz="6000" b="1" dirty="0">
                <a:solidFill>
                  <a:srgbClr val="339933"/>
                </a:solidFill>
                <a:latin typeface="Arial" pitchFamily="34" charset="0"/>
                <a:cs typeface="Arial" pitchFamily="34" charset="0"/>
              </a:rPr>
              <a:t>Vector Machine</a:t>
            </a:r>
            <a:endParaRPr lang="en-IN" sz="6000" b="1" dirty="0">
              <a:solidFill>
                <a:srgbClr val="C00000"/>
              </a:solidFill>
            </a:endParaRPr>
          </a:p>
        </p:txBody>
      </p:sp>
      <p:sp>
        <p:nvSpPr>
          <p:cNvPr id="3" name="Content Placeholder 2"/>
          <p:cNvSpPr>
            <a:spLocks noGrp="1"/>
          </p:cNvSpPr>
          <p:nvPr>
            <p:ph sz="quarter" idx="1"/>
          </p:nvPr>
        </p:nvSpPr>
        <p:spPr>
          <a:xfrm>
            <a:off x="245269" y="1701006"/>
            <a:ext cx="15849600" cy="5105400"/>
          </a:xfrm>
        </p:spPr>
        <p:txBody>
          <a:bodyPr>
            <a:noAutofit/>
          </a:bodyPr>
          <a:lstStyle/>
          <a:p>
            <a:pPr algn="just">
              <a:lnSpc>
                <a:spcPct val="150000"/>
              </a:lnSpc>
            </a:pPr>
            <a:r>
              <a:rPr lang="en-IN" sz="4000" dirty="0"/>
              <a:t>An SVM model is basically a representation of different classes in a </a:t>
            </a:r>
            <a:r>
              <a:rPr lang="en-IN" sz="4000" dirty="0" err="1"/>
              <a:t>hyperplane</a:t>
            </a:r>
            <a:r>
              <a:rPr lang="en-IN" sz="4000" dirty="0"/>
              <a:t> in multidimensional space. The </a:t>
            </a:r>
            <a:r>
              <a:rPr lang="en-IN" sz="4000" dirty="0" err="1"/>
              <a:t>hyperplane</a:t>
            </a:r>
            <a:r>
              <a:rPr lang="en-IN" sz="4000" dirty="0"/>
              <a:t> will be generated in an iterative manner by SVM so that the error can be </a:t>
            </a:r>
            <a:r>
              <a:rPr lang="en-IN" sz="4000" dirty="0" smtClean="0"/>
              <a:t>minimized.</a:t>
            </a:r>
          </a:p>
          <a:p>
            <a:pPr algn="just">
              <a:lnSpc>
                <a:spcPct val="150000"/>
              </a:lnSpc>
            </a:pPr>
            <a:r>
              <a:rPr lang="en-IN" sz="4000" dirty="0" smtClean="0"/>
              <a:t>The </a:t>
            </a:r>
            <a:r>
              <a:rPr lang="en-IN" sz="4000" dirty="0"/>
              <a:t>goal of SVM is to divide the datasets into classes to find a maximum marginal </a:t>
            </a:r>
            <a:r>
              <a:rPr lang="en-IN" sz="4000" dirty="0" err="1"/>
              <a:t>hyperplane</a:t>
            </a:r>
            <a:r>
              <a:rPr lang="en-IN" sz="4000" dirty="0"/>
              <a:t> (MMH</a:t>
            </a:r>
            <a:r>
              <a:rPr lang="en-IN" sz="4000" dirty="0" smtClean="0"/>
              <a:t>).</a:t>
            </a:r>
            <a:endParaRPr lang="en-IN" sz="4000" dirty="0"/>
          </a:p>
        </p:txBody>
      </p:sp>
      <p:pic>
        <p:nvPicPr>
          <p:cNvPr id="4" name="Picture 3" descr="Working of SVM"/>
          <p:cNvPicPr/>
          <p:nvPr/>
        </p:nvPicPr>
        <p:blipFill>
          <a:blip r:embed="rId2">
            <a:extLst>
              <a:ext uri="{28A0092B-C50C-407E-A947-70E740481C1C}">
                <a14:useLocalDpi xmlns:a14="http://schemas.microsoft.com/office/drawing/2010/main" val="0"/>
              </a:ext>
            </a:extLst>
          </a:blip>
          <a:srcRect/>
          <a:stretch>
            <a:fillRect/>
          </a:stretch>
        </p:blipFill>
        <p:spPr bwMode="auto">
          <a:xfrm>
            <a:off x="9846469" y="5815806"/>
            <a:ext cx="5638800" cy="4419600"/>
          </a:xfrm>
          <a:prstGeom prst="rect">
            <a:avLst/>
          </a:prstGeom>
          <a:noFill/>
          <a:ln>
            <a:solidFill>
              <a:schemeClr val="accent1"/>
            </a:solidFill>
          </a:ln>
        </p:spPr>
      </p:pic>
    </p:spTree>
    <p:extLst>
      <p:ext uri="{BB962C8B-B14F-4D97-AF65-F5344CB8AC3E}">
        <p14:creationId xmlns:p14="http://schemas.microsoft.com/office/powerpoint/2010/main" val="249467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000" b="1" dirty="0" smtClean="0">
                <a:solidFill>
                  <a:srgbClr val="339933"/>
                </a:solidFill>
                <a:latin typeface="Arial" pitchFamily="34" charset="0"/>
                <a:cs typeface="Arial" pitchFamily="34" charset="0"/>
              </a:rPr>
              <a:t>Important Concepts of SVM…</a:t>
            </a:r>
            <a:endParaRPr lang="en-IN" sz="6000" b="1" dirty="0">
              <a:solidFill>
                <a:srgbClr val="C00000"/>
              </a:solidFill>
            </a:endParaRPr>
          </a:p>
        </p:txBody>
      </p:sp>
      <p:sp>
        <p:nvSpPr>
          <p:cNvPr id="3" name="Content Placeholder 2"/>
          <p:cNvSpPr>
            <a:spLocks noGrp="1"/>
          </p:cNvSpPr>
          <p:nvPr>
            <p:ph sz="quarter" idx="1"/>
          </p:nvPr>
        </p:nvSpPr>
        <p:spPr>
          <a:xfrm>
            <a:off x="245269" y="1396206"/>
            <a:ext cx="15849600" cy="8991600"/>
          </a:xfrm>
        </p:spPr>
        <p:txBody>
          <a:bodyPr>
            <a:noAutofit/>
          </a:bodyPr>
          <a:lstStyle/>
          <a:p>
            <a:pPr lvl="0" algn="just">
              <a:lnSpc>
                <a:spcPct val="150000"/>
              </a:lnSpc>
            </a:pPr>
            <a:r>
              <a:rPr lang="en-IN" sz="4000" b="1" dirty="0">
                <a:solidFill>
                  <a:srgbClr val="FF33CC"/>
                </a:solidFill>
              </a:rPr>
              <a:t>Support Vectors</a:t>
            </a:r>
            <a:r>
              <a:rPr lang="en-IN" sz="4000" dirty="0"/>
              <a:t> − </a:t>
            </a:r>
            <a:r>
              <a:rPr lang="en-IN" sz="4000" dirty="0" err="1"/>
              <a:t>Datapoints</a:t>
            </a:r>
            <a:r>
              <a:rPr lang="en-IN" sz="4000" dirty="0"/>
              <a:t> that are closest to the </a:t>
            </a:r>
            <a:r>
              <a:rPr lang="en-IN" sz="4000" dirty="0" err="1"/>
              <a:t>hyperplane</a:t>
            </a:r>
            <a:r>
              <a:rPr lang="en-IN" sz="4000" dirty="0"/>
              <a:t> is called support vectors. Separating line will be defined with the help of these data points.</a:t>
            </a:r>
          </a:p>
          <a:p>
            <a:pPr lvl="0" algn="just">
              <a:lnSpc>
                <a:spcPct val="150000"/>
              </a:lnSpc>
            </a:pPr>
            <a:r>
              <a:rPr lang="en-IN" sz="4000" b="1" dirty="0" err="1">
                <a:solidFill>
                  <a:srgbClr val="FF33CC"/>
                </a:solidFill>
              </a:rPr>
              <a:t>Hyperplane</a:t>
            </a:r>
            <a:r>
              <a:rPr lang="en-IN" sz="4000" dirty="0"/>
              <a:t> − As we can see in the above diagram, it is a decision plane or space which is divided between a set of objects having different classes.</a:t>
            </a:r>
          </a:p>
          <a:p>
            <a:pPr lvl="0" algn="just">
              <a:lnSpc>
                <a:spcPct val="150000"/>
              </a:lnSpc>
            </a:pPr>
            <a:r>
              <a:rPr lang="en-IN" sz="4000" b="1" dirty="0">
                <a:solidFill>
                  <a:srgbClr val="FF33CC"/>
                </a:solidFill>
              </a:rPr>
              <a:t>Margin</a:t>
            </a:r>
            <a:r>
              <a:rPr lang="en-IN" sz="4000" dirty="0"/>
              <a:t> −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r>
              <a:rPr lang="en-IN" sz="4000" dirty="0" smtClean="0"/>
              <a:t>.</a:t>
            </a:r>
            <a:endParaRPr lang="en-IN" sz="4000" dirty="0"/>
          </a:p>
        </p:txBody>
      </p:sp>
    </p:spTree>
    <p:extLst>
      <p:ext uri="{BB962C8B-B14F-4D97-AF65-F5344CB8AC3E}">
        <p14:creationId xmlns:p14="http://schemas.microsoft.com/office/powerpoint/2010/main" val="412587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600" b="1" dirty="0" smtClean="0">
                <a:solidFill>
                  <a:srgbClr val="339933"/>
                </a:solidFill>
                <a:latin typeface="Arial" pitchFamily="34" charset="0"/>
                <a:cs typeface="Arial" pitchFamily="34" charset="0"/>
              </a:rPr>
              <a:t>Goal of SVM…</a:t>
            </a:r>
            <a:endParaRPr lang="en-IN" sz="6600" b="1" dirty="0">
              <a:solidFill>
                <a:srgbClr val="C00000"/>
              </a:solidFill>
            </a:endParaRPr>
          </a:p>
        </p:txBody>
      </p:sp>
      <p:sp>
        <p:nvSpPr>
          <p:cNvPr id="3" name="Content Placeholder 2"/>
          <p:cNvSpPr>
            <a:spLocks noGrp="1"/>
          </p:cNvSpPr>
          <p:nvPr>
            <p:ph sz="quarter" idx="1"/>
          </p:nvPr>
        </p:nvSpPr>
        <p:spPr>
          <a:xfrm>
            <a:off x="245269" y="1396206"/>
            <a:ext cx="15849600" cy="8991600"/>
          </a:xfrm>
        </p:spPr>
        <p:txBody>
          <a:bodyPr>
            <a:noAutofit/>
          </a:bodyPr>
          <a:lstStyle/>
          <a:p>
            <a:pPr algn="just">
              <a:lnSpc>
                <a:spcPct val="150000"/>
              </a:lnSpc>
            </a:pPr>
            <a:r>
              <a:rPr lang="en-IN" sz="4000" dirty="0"/>
              <a:t>The main goal of SVM is to divide the datasets into classes to find a maximum marginal </a:t>
            </a:r>
            <a:r>
              <a:rPr lang="en-IN" sz="4000" dirty="0" err="1"/>
              <a:t>hyperplane</a:t>
            </a:r>
            <a:r>
              <a:rPr lang="en-IN" sz="4000" dirty="0"/>
              <a:t> (MMH) and it can be done in the following two steps −</a:t>
            </a:r>
          </a:p>
          <a:p>
            <a:pPr lvl="0" algn="just">
              <a:lnSpc>
                <a:spcPct val="150000"/>
              </a:lnSpc>
            </a:pPr>
            <a:r>
              <a:rPr lang="en-IN" sz="4000" dirty="0">
                <a:solidFill>
                  <a:srgbClr val="FF33CC"/>
                </a:solidFill>
              </a:rPr>
              <a:t>First, SVM will generate </a:t>
            </a:r>
            <a:r>
              <a:rPr lang="en-IN" sz="4000" dirty="0" err="1">
                <a:solidFill>
                  <a:srgbClr val="FF33CC"/>
                </a:solidFill>
              </a:rPr>
              <a:t>hyperplanes</a:t>
            </a:r>
            <a:r>
              <a:rPr lang="en-IN" sz="4000" dirty="0">
                <a:solidFill>
                  <a:srgbClr val="FF33CC"/>
                </a:solidFill>
              </a:rPr>
              <a:t> iteratively that segregates the classes in best way.</a:t>
            </a:r>
          </a:p>
          <a:p>
            <a:pPr lvl="0" algn="just">
              <a:lnSpc>
                <a:spcPct val="150000"/>
              </a:lnSpc>
            </a:pPr>
            <a:r>
              <a:rPr lang="en-IN" sz="4000" dirty="0">
                <a:solidFill>
                  <a:srgbClr val="FF33CC"/>
                </a:solidFill>
              </a:rPr>
              <a:t>Then, it will choose the </a:t>
            </a:r>
            <a:r>
              <a:rPr lang="en-IN" sz="4000" dirty="0" err="1">
                <a:solidFill>
                  <a:srgbClr val="FF33CC"/>
                </a:solidFill>
              </a:rPr>
              <a:t>hyperplane</a:t>
            </a:r>
            <a:r>
              <a:rPr lang="en-IN" sz="4000" dirty="0">
                <a:solidFill>
                  <a:srgbClr val="FF33CC"/>
                </a:solidFill>
              </a:rPr>
              <a:t> that separates the classes correctly</a:t>
            </a:r>
            <a:r>
              <a:rPr lang="en-IN" sz="4000" dirty="0" smtClean="0"/>
              <a:t>.</a:t>
            </a:r>
            <a:endParaRPr lang="en-IN" sz="4000" dirty="0"/>
          </a:p>
        </p:txBody>
      </p:sp>
    </p:spTree>
    <p:extLst>
      <p:ext uri="{BB962C8B-B14F-4D97-AF65-F5344CB8AC3E}">
        <p14:creationId xmlns:p14="http://schemas.microsoft.com/office/powerpoint/2010/main" val="220023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600" b="1" dirty="0" smtClean="0">
                <a:solidFill>
                  <a:srgbClr val="339933"/>
                </a:solidFill>
                <a:latin typeface="Arial" pitchFamily="34" charset="0"/>
                <a:cs typeface="Arial" pitchFamily="34" charset="0"/>
              </a:rPr>
              <a:t>SVM Kernels…</a:t>
            </a:r>
            <a:endParaRPr lang="en-IN" sz="6600" b="1" dirty="0">
              <a:solidFill>
                <a:srgbClr val="C00000"/>
              </a:solidFill>
            </a:endParaRPr>
          </a:p>
        </p:txBody>
      </p:sp>
      <p:sp>
        <p:nvSpPr>
          <p:cNvPr id="3" name="Content Placeholder 2"/>
          <p:cNvSpPr>
            <a:spLocks noGrp="1"/>
          </p:cNvSpPr>
          <p:nvPr>
            <p:ph sz="quarter" idx="1"/>
          </p:nvPr>
        </p:nvSpPr>
        <p:spPr>
          <a:xfrm>
            <a:off x="245269" y="1396206"/>
            <a:ext cx="15849600" cy="8991600"/>
          </a:xfrm>
        </p:spPr>
        <p:txBody>
          <a:bodyPr>
            <a:noAutofit/>
          </a:bodyPr>
          <a:lstStyle/>
          <a:p>
            <a:pPr algn="just" fontAlgn="base">
              <a:lnSpc>
                <a:spcPct val="150000"/>
              </a:lnSpc>
            </a:pPr>
            <a:r>
              <a:rPr lang="en-IN" sz="4000" dirty="0">
                <a:solidFill>
                  <a:srgbClr val="210BA5"/>
                </a:solidFill>
              </a:rPr>
              <a:t>In practice, SVM algorithm is implemented with kernel that transforms an input data space into the required form. SVM uses a technique called the kernel trick in which kernel takes a low dimensional input space and transforms it into a higher dimensional space</a:t>
            </a:r>
            <a:r>
              <a:rPr lang="en-IN" sz="4000" dirty="0"/>
              <a:t>. </a:t>
            </a:r>
            <a:endParaRPr lang="en-IN" sz="4000" dirty="0" smtClean="0"/>
          </a:p>
          <a:p>
            <a:pPr algn="just" fontAlgn="base">
              <a:lnSpc>
                <a:spcPct val="150000"/>
              </a:lnSpc>
            </a:pPr>
            <a:r>
              <a:rPr lang="en-IN" sz="4000" dirty="0" smtClean="0">
                <a:solidFill>
                  <a:srgbClr val="FF33CC"/>
                </a:solidFill>
              </a:rPr>
              <a:t>In </a:t>
            </a:r>
            <a:r>
              <a:rPr lang="en-IN" sz="4000" dirty="0">
                <a:solidFill>
                  <a:srgbClr val="FF33CC"/>
                </a:solidFill>
              </a:rPr>
              <a:t>simple words, kernel converts non-separable problems into separable problems by adding more dimensions to it. It makes SVM more powerful, flexible and accurate. The following are some of the types of kernels used by SVM</a:t>
            </a:r>
            <a:r>
              <a:rPr lang="en-IN" sz="4000" dirty="0" smtClean="0">
                <a:solidFill>
                  <a:srgbClr val="FF33CC"/>
                </a:solidFill>
              </a:rPr>
              <a:t>.</a:t>
            </a:r>
            <a:endParaRPr lang="en-IN" sz="4000" dirty="0">
              <a:solidFill>
                <a:srgbClr val="FF33CC"/>
              </a:solidFill>
            </a:endParaRPr>
          </a:p>
        </p:txBody>
      </p:sp>
    </p:spTree>
    <p:extLst>
      <p:ext uri="{BB962C8B-B14F-4D97-AF65-F5344CB8AC3E}">
        <p14:creationId xmlns:p14="http://schemas.microsoft.com/office/powerpoint/2010/main" val="338741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IN" sz="6600" b="1" dirty="0">
                <a:solidFill>
                  <a:srgbClr val="339933"/>
                </a:solidFill>
              </a:rPr>
              <a:t>Linear Kernel</a:t>
            </a:r>
          </a:p>
        </p:txBody>
      </p:sp>
      <p:sp>
        <p:nvSpPr>
          <p:cNvPr id="3" name="Content Placeholder 2"/>
          <p:cNvSpPr>
            <a:spLocks noGrp="1"/>
          </p:cNvSpPr>
          <p:nvPr>
            <p:ph sz="quarter" idx="1"/>
          </p:nvPr>
        </p:nvSpPr>
        <p:spPr>
          <a:xfrm>
            <a:off x="245269" y="1701006"/>
            <a:ext cx="15849600" cy="6477000"/>
          </a:xfrm>
        </p:spPr>
        <p:txBody>
          <a:bodyPr>
            <a:noAutofit/>
          </a:bodyPr>
          <a:lstStyle/>
          <a:p>
            <a:pPr algn="just">
              <a:lnSpc>
                <a:spcPct val="150000"/>
              </a:lnSpc>
            </a:pPr>
            <a:r>
              <a:rPr lang="en-IN" sz="4000" dirty="0"/>
              <a:t>It can be used as a dot product between any two observations. The formula of linear kernel is as </a:t>
            </a:r>
            <a:r>
              <a:rPr lang="en-IN" sz="4000" dirty="0" smtClean="0"/>
              <a:t>below:</a:t>
            </a:r>
            <a:endParaRPr lang="en-IN" sz="4000" dirty="0"/>
          </a:p>
          <a:p>
            <a:pPr lvl="1" algn="ctr">
              <a:lnSpc>
                <a:spcPct val="150000"/>
              </a:lnSpc>
            </a:pPr>
            <a:r>
              <a:rPr lang="en-IN" sz="4800" b="1" dirty="0">
                <a:solidFill>
                  <a:srgbClr val="210BA5"/>
                </a:solidFill>
              </a:rPr>
              <a:t>K(</a:t>
            </a:r>
            <a:r>
              <a:rPr lang="en-IN" sz="4800" b="1" dirty="0" err="1">
                <a:solidFill>
                  <a:srgbClr val="210BA5"/>
                </a:solidFill>
              </a:rPr>
              <a:t>x,xi</a:t>
            </a:r>
            <a:r>
              <a:rPr lang="en-IN" sz="4800" b="1" dirty="0">
                <a:solidFill>
                  <a:srgbClr val="210BA5"/>
                </a:solidFill>
              </a:rPr>
              <a:t>)=sum(</a:t>
            </a:r>
            <a:r>
              <a:rPr lang="en-IN" sz="4800" b="1" dirty="0" err="1">
                <a:solidFill>
                  <a:srgbClr val="210BA5"/>
                </a:solidFill>
              </a:rPr>
              <a:t>x∗xi</a:t>
            </a:r>
            <a:r>
              <a:rPr lang="en-IN" sz="4800" b="1" dirty="0">
                <a:solidFill>
                  <a:srgbClr val="210BA5"/>
                </a:solidFill>
              </a:rPr>
              <a:t>)K(</a:t>
            </a:r>
            <a:r>
              <a:rPr lang="en-IN" sz="4800" b="1" dirty="0" err="1">
                <a:solidFill>
                  <a:srgbClr val="210BA5"/>
                </a:solidFill>
              </a:rPr>
              <a:t>x,xi</a:t>
            </a:r>
            <a:r>
              <a:rPr lang="en-IN" sz="4800" b="1" dirty="0">
                <a:solidFill>
                  <a:srgbClr val="210BA5"/>
                </a:solidFill>
              </a:rPr>
              <a:t>)=sum(</a:t>
            </a:r>
            <a:r>
              <a:rPr lang="en-IN" sz="4800" b="1" dirty="0" err="1">
                <a:solidFill>
                  <a:srgbClr val="210BA5"/>
                </a:solidFill>
              </a:rPr>
              <a:t>x∗xi</a:t>
            </a:r>
            <a:r>
              <a:rPr lang="en-IN" sz="4800" b="1" dirty="0">
                <a:solidFill>
                  <a:srgbClr val="210BA5"/>
                </a:solidFill>
              </a:rPr>
              <a:t>)</a:t>
            </a:r>
          </a:p>
          <a:p>
            <a:pPr algn="just">
              <a:lnSpc>
                <a:spcPct val="150000"/>
              </a:lnSpc>
            </a:pPr>
            <a:r>
              <a:rPr lang="en-IN" sz="4000" dirty="0"/>
              <a:t>From the above formula, we can see that the product between two vectors say 𝑥 &amp; 𝑥𝑖 is the sum of the multiplication of each pair of input values</a:t>
            </a:r>
            <a:r>
              <a:rPr lang="en-IN" sz="4000" dirty="0" smtClean="0"/>
              <a:t>.</a:t>
            </a:r>
            <a:endParaRPr lang="en-IN" sz="4000" dirty="0"/>
          </a:p>
        </p:txBody>
      </p:sp>
    </p:spTree>
    <p:extLst>
      <p:ext uri="{BB962C8B-B14F-4D97-AF65-F5344CB8AC3E}">
        <p14:creationId xmlns:p14="http://schemas.microsoft.com/office/powerpoint/2010/main" val="341563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152405"/>
            <a:ext cx="14706126" cy="1167601"/>
          </a:xfrm>
        </p:spPr>
        <p:txBody>
          <a:bodyPr>
            <a:normAutofit/>
          </a:bodyPr>
          <a:lstStyle/>
          <a:p>
            <a:r>
              <a:rPr lang="en-IN" sz="6600" b="1" dirty="0">
                <a:solidFill>
                  <a:srgbClr val="339933"/>
                </a:solidFill>
              </a:rPr>
              <a:t>Polynomial Kernel</a:t>
            </a:r>
          </a:p>
        </p:txBody>
      </p:sp>
      <p:sp>
        <p:nvSpPr>
          <p:cNvPr id="3" name="Content Placeholder 2"/>
          <p:cNvSpPr>
            <a:spLocks noGrp="1"/>
          </p:cNvSpPr>
          <p:nvPr>
            <p:ph sz="quarter" idx="1"/>
          </p:nvPr>
        </p:nvSpPr>
        <p:spPr>
          <a:xfrm>
            <a:off x="245269" y="1624806"/>
            <a:ext cx="15849600" cy="5867400"/>
          </a:xfrm>
        </p:spPr>
        <p:txBody>
          <a:bodyPr>
            <a:noAutofit/>
          </a:bodyPr>
          <a:lstStyle/>
          <a:p>
            <a:pPr algn="just">
              <a:lnSpc>
                <a:spcPct val="150000"/>
              </a:lnSpc>
            </a:pPr>
            <a:r>
              <a:rPr lang="en-IN" sz="4000" dirty="0"/>
              <a:t>It is more generalized form of linear kernel and distinguish curved or nonlinear input space. Following is the formula for polynomial kernel −</a:t>
            </a:r>
          </a:p>
          <a:p>
            <a:pPr algn="ctr">
              <a:lnSpc>
                <a:spcPct val="150000"/>
              </a:lnSpc>
            </a:pPr>
            <a:r>
              <a:rPr lang="en-IN" sz="4000" b="1" dirty="0">
                <a:solidFill>
                  <a:srgbClr val="210BA5"/>
                </a:solidFill>
              </a:rPr>
              <a:t>k(</a:t>
            </a:r>
            <a:r>
              <a:rPr lang="en-IN" sz="4000" b="1" dirty="0" err="1">
                <a:solidFill>
                  <a:srgbClr val="210BA5"/>
                </a:solidFill>
              </a:rPr>
              <a:t>X,Xi</a:t>
            </a:r>
            <a:r>
              <a:rPr lang="en-IN" sz="4000" b="1" dirty="0">
                <a:solidFill>
                  <a:srgbClr val="210BA5"/>
                </a:solidFill>
              </a:rPr>
              <a:t>)=1+sum(</a:t>
            </a:r>
            <a:r>
              <a:rPr lang="en-IN" sz="4000" b="1" dirty="0" err="1">
                <a:solidFill>
                  <a:srgbClr val="210BA5"/>
                </a:solidFill>
              </a:rPr>
              <a:t>X∗Xi</a:t>
            </a:r>
            <a:r>
              <a:rPr lang="en-IN" sz="4000" b="1" dirty="0">
                <a:solidFill>
                  <a:srgbClr val="210BA5"/>
                </a:solidFill>
              </a:rPr>
              <a:t>)^</a:t>
            </a:r>
            <a:r>
              <a:rPr lang="en-IN" sz="4000" b="1" dirty="0" err="1">
                <a:solidFill>
                  <a:srgbClr val="210BA5"/>
                </a:solidFill>
              </a:rPr>
              <a:t>dk</a:t>
            </a:r>
            <a:r>
              <a:rPr lang="en-IN" sz="4000" b="1" dirty="0">
                <a:solidFill>
                  <a:srgbClr val="210BA5"/>
                </a:solidFill>
              </a:rPr>
              <a:t>(</a:t>
            </a:r>
            <a:r>
              <a:rPr lang="en-IN" sz="4000" b="1" dirty="0" err="1">
                <a:solidFill>
                  <a:srgbClr val="210BA5"/>
                </a:solidFill>
              </a:rPr>
              <a:t>X,Xi</a:t>
            </a:r>
            <a:r>
              <a:rPr lang="en-IN" sz="4000" b="1" dirty="0">
                <a:solidFill>
                  <a:srgbClr val="210BA5"/>
                </a:solidFill>
              </a:rPr>
              <a:t>)=1+sum(</a:t>
            </a:r>
            <a:r>
              <a:rPr lang="en-IN" sz="4000" b="1" dirty="0" err="1">
                <a:solidFill>
                  <a:srgbClr val="210BA5"/>
                </a:solidFill>
              </a:rPr>
              <a:t>X∗Xi</a:t>
            </a:r>
            <a:r>
              <a:rPr lang="en-IN" sz="4000" b="1" dirty="0">
                <a:solidFill>
                  <a:srgbClr val="210BA5"/>
                </a:solidFill>
              </a:rPr>
              <a:t>)^d</a:t>
            </a:r>
          </a:p>
          <a:p>
            <a:pPr algn="just">
              <a:lnSpc>
                <a:spcPct val="150000"/>
              </a:lnSpc>
            </a:pPr>
            <a:r>
              <a:rPr lang="en-IN" sz="4000" dirty="0"/>
              <a:t>Here d is the degree of polynomial, which we need to specify manually in the learning algorithm</a:t>
            </a:r>
            <a:r>
              <a:rPr lang="en-IN" sz="4000" dirty="0" smtClean="0"/>
              <a:t>.</a:t>
            </a:r>
            <a:endParaRPr lang="en-IN" sz="4000" dirty="0"/>
          </a:p>
        </p:txBody>
      </p:sp>
    </p:spTree>
    <p:extLst>
      <p:ext uri="{BB962C8B-B14F-4D97-AF65-F5344CB8AC3E}">
        <p14:creationId xmlns:p14="http://schemas.microsoft.com/office/powerpoint/2010/main" val="111754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152405"/>
            <a:ext cx="14706126" cy="1320001"/>
          </a:xfrm>
        </p:spPr>
        <p:txBody>
          <a:bodyPr>
            <a:normAutofit/>
          </a:bodyPr>
          <a:lstStyle/>
          <a:p>
            <a:r>
              <a:rPr lang="en-IN" sz="6600" b="1" dirty="0">
                <a:solidFill>
                  <a:srgbClr val="339933"/>
                </a:solidFill>
              </a:rPr>
              <a:t>Radial Basis Function (RBF) Kernel</a:t>
            </a:r>
          </a:p>
        </p:txBody>
      </p:sp>
      <p:sp>
        <p:nvSpPr>
          <p:cNvPr id="3" name="Content Placeholder 2"/>
          <p:cNvSpPr>
            <a:spLocks noGrp="1"/>
          </p:cNvSpPr>
          <p:nvPr>
            <p:ph sz="quarter" idx="1"/>
          </p:nvPr>
        </p:nvSpPr>
        <p:spPr>
          <a:xfrm>
            <a:off x="245269" y="2082006"/>
            <a:ext cx="15849600" cy="6705600"/>
          </a:xfrm>
        </p:spPr>
        <p:txBody>
          <a:bodyPr>
            <a:noAutofit/>
          </a:bodyPr>
          <a:lstStyle/>
          <a:p>
            <a:pPr algn="just">
              <a:lnSpc>
                <a:spcPct val="150000"/>
              </a:lnSpc>
            </a:pPr>
            <a:r>
              <a:rPr lang="en-IN" sz="4000" dirty="0"/>
              <a:t>RBF kernel, mostly used in SVM classification, maps input space in indefinite dimensional space. Following formula explains it mathematically −</a:t>
            </a:r>
          </a:p>
          <a:p>
            <a:pPr algn="ctr">
              <a:lnSpc>
                <a:spcPct val="150000"/>
              </a:lnSpc>
            </a:pPr>
            <a:r>
              <a:rPr lang="en-IN" sz="4000" b="1" dirty="0">
                <a:solidFill>
                  <a:srgbClr val="210BA5"/>
                </a:solidFill>
              </a:rPr>
              <a:t>K(</a:t>
            </a:r>
            <a:r>
              <a:rPr lang="en-IN" sz="4000" b="1" dirty="0" err="1">
                <a:solidFill>
                  <a:srgbClr val="210BA5"/>
                </a:solidFill>
              </a:rPr>
              <a:t>x,xi</a:t>
            </a:r>
            <a:r>
              <a:rPr lang="en-IN" sz="4000" b="1" dirty="0">
                <a:solidFill>
                  <a:srgbClr val="210BA5"/>
                </a:solidFill>
              </a:rPr>
              <a:t>)=</a:t>
            </a:r>
            <a:r>
              <a:rPr lang="en-IN" sz="4000" b="1" dirty="0" err="1">
                <a:solidFill>
                  <a:srgbClr val="210BA5"/>
                </a:solidFill>
              </a:rPr>
              <a:t>exp</a:t>
            </a:r>
            <a:r>
              <a:rPr lang="en-IN" sz="4000" b="1" dirty="0">
                <a:solidFill>
                  <a:srgbClr val="210BA5"/>
                </a:solidFill>
              </a:rPr>
              <a:t>(−</a:t>
            </a:r>
            <a:r>
              <a:rPr lang="en-IN" sz="4000" b="1" dirty="0" err="1">
                <a:solidFill>
                  <a:srgbClr val="210BA5"/>
                </a:solidFill>
              </a:rPr>
              <a:t>gamma∗sum</a:t>
            </a:r>
            <a:r>
              <a:rPr lang="en-IN" sz="4000" b="1" dirty="0">
                <a:solidFill>
                  <a:srgbClr val="210BA5"/>
                </a:solidFill>
              </a:rPr>
              <a:t>(x−xi^2))K(</a:t>
            </a:r>
            <a:r>
              <a:rPr lang="en-IN" sz="4000" b="1" dirty="0" err="1">
                <a:solidFill>
                  <a:srgbClr val="210BA5"/>
                </a:solidFill>
              </a:rPr>
              <a:t>x,xi</a:t>
            </a:r>
            <a:r>
              <a:rPr lang="en-IN" sz="4000" b="1" dirty="0">
                <a:solidFill>
                  <a:srgbClr val="210BA5"/>
                </a:solidFill>
              </a:rPr>
              <a:t>)=</a:t>
            </a:r>
            <a:r>
              <a:rPr lang="en-IN" sz="4000" b="1" dirty="0" err="1">
                <a:solidFill>
                  <a:srgbClr val="210BA5"/>
                </a:solidFill>
              </a:rPr>
              <a:t>exp</a:t>
            </a:r>
            <a:r>
              <a:rPr lang="en-IN" sz="4000" b="1" dirty="0">
                <a:solidFill>
                  <a:srgbClr val="210BA5"/>
                </a:solidFill>
              </a:rPr>
              <a:t>(−</a:t>
            </a:r>
            <a:r>
              <a:rPr lang="en-IN" sz="4000" b="1" dirty="0" err="1">
                <a:solidFill>
                  <a:srgbClr val="210BA5"/>
                </a:solidFill>
              </a:rPr>
              <a:t>gamma∗sum</a:t>
            </a:r>
            <a:r>
              <a:rPr lang="en-IN" sz="4000" b="1" dirty="0">
                <a:solidFill>
                  <a:srgbClr val="210BA5"/>
                </a:solidFill>
              </a:rPr>
              <a:t>(x−xi^2))</a:t>
            </a:r>
          </a:p>
          <a:p>
            <a:pPr algn="just">
              <a:lnSpc>
                <a:spcPct val="150000"/>
              </a:lnSpc>
            </a:pPr>
            <a:r>
              <a:rPr lang="en-IN" sz="4000" dirty="0"/>
              <a:t>Here, </a:t>
            </a:r>
            <a:r>
              <a:rPr lang="en-IN" sz="4000" i="1" dirty="0"/>
              <a:t>gamma</a:t>
            </a:r>
            <a:r>
              <a:rPr lang="en-IN" sz="4000" dirty="0"/>
              <a:t> ranges from 0 to 1. We need to manually specify it in the learning algorithm. A good default value of </a:t>
            </a:r>
            <a:r>
              <a:rPr lang="en-IN" sz="4000" i="1" dirty="0"/>
              <a:t>gamma</a:t>
            </a:r>
            <a:r>
              <a:rPr lang="en-IN" sz="4000" dirty="0"/>
              <a:t> is 0.1</a:t>
            </a:r>
            <a:r>
              <a:rPr lang="en-IN" sz="4000" dirty="0" smtClean="0"/>
              <a:t>.</a:t>
            </a:r>
            <a:endParaRPr lang="en-IN" sz="4000" dirty="0"/>
          </a:p>
        </p:txBody>
      </p:sp>
    </p:spTree>
    <p:extLst>
      <p:ext uri="{BB962C8B-B14F-4D97-AF65-F5344CB8AC3E}">
        <p14:creationId xmlns:p14="http://schemas.microsoft.com/office/powerpoint/2010/main" val="2586919021"/>
      </p:ext>
    </p:extLst>
  </p:cSld>
  <p:clrMapOvr>
    <a:masterClrMapping/>
  </p:clrMapOvr>
</p:sld>
</file>

<file path=ppt/theme/theme1.xml><?xml version="1.0" encoding="utf-8"?>
<a:theme xmlns:a="http://schemas.openxmlformats.org/drawingml/2006/main" name="NBA-11.8.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62F7546470B34CB9B496BD68E74C32" ma:contentTypeVersion="6" ma:contentTypeDescription="Create a new document." ma:contentTypeScope="" ma:versionID="73ed929f11095803032b9a28b47ec2ff">
  <xsd:schema xmlns:xsd="http://www.w3.org/2001/XMLSchema" xmlns:xs="http://www.w3.org/2001/XMLSchema" xmlns:p="http://schemas.microsoft.com/office/2006/metadata/properties" xmlns:ns2="2c346531-74f2-4f2c-a259-ccad2532d596" xmlns:ns3="22cf8804-4076-4e6f-933f-019220b16acb" targetNamespace="http://schemas.microsoft.com/office/2006/metadata/properties" ma:root="true" ma:fieldsID="7b895a185d752102ff63ac1974ef230a" ns2:_="" ns3:_="">
    <xsd:import namespace="2c346531-74f2-4f2c-a259-ccad2532d596"/>
    <xsd:import namespace="22cf8804-4076-4e6f-933f-019220b16a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346531-74f2-4f2c-a259-ccad2532d5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cf8804-4076-4e6f-933f-019220b16ac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506555-AF85-4CD7-B995-0142B6584062}"/>
</file>

<file path=customXml/itemProps2.xml><?xml version="1.0" encoding="utf-8"?>
<ds:datastoreItem xmlns:ds="http://schemas.openxmlformats.org/officeDocument/2006/customXml" ds:itemID="{35C9409C-4D74-433B-8CCD-3CF8A6D2D90B}"/>
</file>

<file path=customXml/itemProps3.xml><?xml version="1.0" encoding="utf-8"?>
<ds:datastoreItem xmlns:ds="http://schemas.openxmlformats.org/officeDocument/2006/customXml" ds:itemID="{F88D3A23-5698-4F56-B151-7896BF12165A}"/>
</file>

<file path=docProps/app.xml><?xml version="1.0" encoding="utf-8"?>
<Properties xmlns="http://schemas.openxmlformats.org/officeDocument/2006/extended-properties" xmlns:vt="http://schemas.openxmlformats.org/officeDocument/2006/docPropsVTypes">
  <TotalTime>1220</TotalTime>
  <Words>532</Words>
  <Application>Microsoft Office PowerPoint</Application>
  <PresentationFormat>Custom</PresentationFormat>
  <Paragraphs>39</Paragraphs>
  <Slides>10</Slides>
  <Notes>0</Notes>
  <HiddenSlides>0</HiddenSlides>
  <MMClips>0</MMClips>
  <ScaleCrop>false</ScaleCrop>
  <HeadingPairs>
    <vt:vector size="4" baseType="variant">
      <vt:variant>
        <vt:lpstr>Theme</vt:lpstr>
      </vt:variant>
      <vt:variant>
        <vt:i4>8</vt:i4>
      </vt:variant>
      <vt:variant>
        <vt:lpstr>Slide Titles</vt:lpstr>
      </vt:variant>
      <vt:variant>
        <vt:i4>10</vt:i4>
      </vt:variant>
    </vt:vector>
  </HeadingPairs>
  <TitlesOfParts>
    <vt:vector size="18" baseType="lpstr">
      <vt:lpstr>NBA-11.8.16</vt:lpstr>
      <vt:lpstr>1_Office Theme</vt:lpstr>
      <vt:lpstr>2_Office Theme</vt:lpstr>
      <vt:lpstr>3_Office Theme</vt:lpstr>
      <vt:lpstr>Office Theme</vt:lpstr>
      <vt:lpstr>Office Theme</vt:lpstr>
      <vt:lpstr>Office Theme</vt:lpstr>
      <vt:lpstr>Office Theme</vt:lpstr>
      <vt:lpstr>PowerPoint Presentation</vt:lpstr>
      <vt:lpstr>Introduction to SVM</vt:lpstr>
      <vt:lpstr>Working of Support Vector Machine</vt:lpstr>
      <vt:lpstr>Important Concepts of SVM…</vt:lpstr>
      <vt:lpstr>Goal of SVM…</vt:lpstr>
      <vt:lpstr>SVM Kernels…</vt:lpstr>
      <vt:lpstr>Linear Kernel</vt:lpstr>
      <vt:lpstr>Polynomial Kernel</vt:lpstr>
      <vt:lpstr>Radial Basis Function (RBF) Kernel</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TS</cp:lastModifiedBy>
  <cp:revision>430</cp:revision>
  <dcterms:modified xsi:type="dcterms:W3CDTF">2021-04-20T04:54:13Z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0x010100CF62F7546470B34CB9B496BD68E74C32</vt:lpwstr>
  </property>
</Properties>
</file>