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slides/slide25.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slides/slide2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Layouts/slideLayout12.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74.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91.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Layouts/slideLayout86.xml" ContentType="application/vnd.openxmlformats-officedocument.presentationml.slideLayout+xml"/>
  <Override PartName="/ppt/slideLayouts/slideLayout73.xml" ContentType="application/vnd.openxmlformats-officedocument.presentationml.slideLayout+xml"/>
  <Override PartName="/ppt/slideLayouts/slideLayout84.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6.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theme/theme9.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 id="2147483686" r:id="rId3"/>
    <p:sldMasterId id="2147483698" r:id="rId4"/>
    <p:sldMasterId id="2147483710" r:id="rId5"/>
    <p:sldMasterId id="2147483722" r:id="rId6"/>
    <p:sldMasterId id="2147483735" r:id="rId7"/>
    <p:sldMasterId id="2147483747" r:id="rId8"/>
  </p:sldMasterIdLst>
  <p:notesMasterIdLst>
    <p:notesMasterId r:id="rId36"/>
  </p:notesMasterIdLst>
  <p:sldIdLst>
    <p:sldId id="445" r:id="rId9"/>
    <p:sldId id="446" r:id="rId10"/>
    <p:sldId id="478" r:id="rId11"/>
    <p:sldId id="465" r:id="rId12"/>
    <p:sldId id="464" r:id="rId13"/>
    <p:sldId id="477" r:id="rId14"/>
    <p:sldId id="479" r:id="rId15"/>
    <p:sldId id="480" r:id="rId16"/>
    <p:sldId id="481" r:id="rId17"/>
    <p:sldId id="482" r:id="rId18"/>
    <p:sldId id="483" r:id="rId19"/>
    <p:sldId id="484" r:id="rId20"/>
    <p:sldId id="485" r:id="rId21"/>
    <p:sldId id="486" r:id="rId22"/>
    <p:sldId id="487" r:id="rId23"/>
    <p:sldId id="488" r:id="rId24"/>
    <p:sldId id="489" r:id="rId25"/>
    <p:sldId id="490" r:id="rId26"/>
    <p:sldId id="491" r:id="rId27"/>
    <p:sldId id="492" r:id="rId28"/>
    <p:sldId id="493" r:id="rId29"/>
    <p:sldId id="494" r:id="rId30"/>
    <p:sldId id="495" r:id="rId31"/>
    <p:sldId id="496" r:id="rId32"/>
    <p:sldId id="497" r:id="rId33"/>
    <p:sldId id="498" r:id="rId34"/>
    <p:sldId id="453" r:id="rId35"/>
  </p:sldIdLst>
  <p:sldSz cx="16340138" cy="11631613"/>
  <p:notesSz cx="6858000" cy="9144000"/>
  <p:defaultTextStyle>
    <a:defPPr>
      <a:defRPr lang="en-US"/>
    </a:defPPr>
    <a:lvl1pPr marL="0" algn="l" defTabSz="1123158" rtl="0" eaLnBrk="1" latinLnBrk="0" hangingPunct="1">
      <a:defRPr sz="2211" kern="1200">
        <a:solidFill>
          <a:schemeClr val="tx1"/>
        </a:solidFill>
        <a:latin typeface="+mn-lt"/>
        <a:ea typeface="+mn-ea"/>
        <a:cs typeface="+mn-cs"/>
      </a:defRPr>
    </a:lvl1pPr>
    <a:lvl2pPr marL="561579" algn="l" defTabSz="1123158" rtl="0" eaLnBrk="1" latinLnBrk="0" hangingPunct="1">
      <a:defRPr sz="2211" kern="1200">
        <a:solidFill>
          <a:schemeClr val="tx1"/>
        </a:solidFill>
        <a:latin typeface="+mn-lt"/>
        <a:ea typeface="+mn-ea"/>
        <a:cs typeface="+mn-cs"/>
      </a:defRPr>
    </a:lvl2pPr>
    <a:lvl3pPr marL="1123158" algn="l" defTabSz="1123158" rtl="0" eaLnBrk="1" latinLnBrk="0" hangingPunct="1">
      <a:defRPr sz="2211" kern="1200">
        <a:solidFill>
          <a:schemeClr val="tx1"/>
        </a:solidFill>
        <a:latin typeface="+mn-lt"/>
        <a:ea typeface="+mn-ea"/>
        <a:cs typeface="+mn-cs"/>
      </a:defRPr>
    </a:lvl3pPr>
    <a:lvl4pPr marL="1684736" algn="l" defTabSz="1123158" rtl="0" eaLnBrk="1" latinLnBrk="0" hangingPunct="1">
      <a:defRPr sz="2211" kern="1200">
        <a:solidFill>
          <a:schemeClr val="tx1"/>
        </a:solidFill>
        <a:latin typeface="+mn-lt"/>
        <a:ea typeface="+mn-ea"/>
        <a:cs typeface="+mn-cs"/>
      </a:defRPr>
    </a:lvl4pPr>
    <a:lvl5pPr marL="2246315" algn="l" defTabSz="1123158" rtl="0" eaLnBrk="1" latinLnBrk="0" hangingPunct="1">
      <a:defRPr sz="2211" kern="1200">
        <a:solidFill>
          <a:schemeClr val="tx1"/>
        </a:solidFill>
        <a:latin typeface="+mn-lt"/>
        <a:ea typeface="+mn-ea"/>
        <a:cs typeface="+mn-cs"/>
      </a:defRPr>
    </a:lvl5pPr>
    <a:lvl6pPr marL="2807894" algn="l" defTabSz="1123158" rtl="0" eaLnBrk="1" latinLnBrk="0" hangingPunct="1">
      <a:defRPr sz="2211" kern="1200">
        <a:solidFill>
          <a:schemeClr val="tx1"/>
        </a:solidFill>
        <a:latin typeface="+mn-lt"/>
        <a:ea typeface="+mn-ea"/>
        <a:cs typeface="+mn-cs"/>
      </a:defRPr>
    </a:lvl6pPr>
    <a:lvl7pPr marL="3369473" algn="l" defTabSz="1123158" rtl="0" eaLnBrk="1" latinLnBrk="0" hangingPunct="1">
      <a:defRPr sz="2211" kern="1200">
        <a:solidFill>
          <a:schemeClr val="tx1"/>
        </a:solidFill>
        <a:latin typeface="+mn-lt"/>
        <a:ea typeface="+mn-ea"/>
        <a:cs typeface="+mn-cs"/>
      </a:defRPr>
    </a:lvl7pPr>
    <a:lvl8pPr marL="3931051" algn="l" defTabSz="1123158" rtl="0" eaLnBrk="1" latinLnBrk="0" hangingPunct="1">
      <a:defRPr sz="2211" kern="1200">
        <a:solidFill>
          <a:schemeClr val="tx1"/>
        </a:solidFill>
        <a:latin typeface="+mn-lt"/>
        <a:ea typeface="+mn-ea"/>
        <a:cs typeface="+mn-cs"/>
      </a:defRPr>
    </a:lvl8pPr>
    <a:lvl9pPr marL="4492630" algn="l" defTabSz="1123158" rtl="0" eaLnBrk="1" latinLnBrk="0" hangingPunct="1">
      <a:defRPr sz="2211"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68" userDrawn="1">
          <p15:clr>
            <a:srgbClr val="A4A3A4"/>
          </p15:clr>
        </p15:guide>
        <p15:guide id="2" pos="5103" userDrawn="1">
          <p15:clr>
            <a:srgbClr val="A4A3A4"/>
          </p15:clr>
        </p15:guide>
        <p15:guide id="3" orient="horz" pos="3664">
          <p15:clr>
            <a:srgbClr val="A4A3A4"/>
          </p15:clr>
        </p15:guide>
        <p15:guide id="4" pos="5147">
          <p15:clr>
            <a:srgbClr val="A4A3A4"/>
          </p15:clr>
        </p15:guide>
        <p15:guide id="5" orient="horz" pos="3663">
          <p15:clr>
            <a:srgbClr val="A4A3A4"/>
          </p15:clr>
        </p15:guide>
        <p15:guide id="6" pos="51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0BA5"/>
    <a:srgbClr val="FF33CC"/>
    <a:srgbClr val="339933"/>
    <a:srgbClr val="333399"/>
    <a:srgbClr val="C10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680" y="-354"/>
      </p:cViewPr>
      <p:guideLst>
        <p:guide orient="horz" pos="2268"/>
        <p:guide orient="horz" pos="3664"/>
        <p:guide orient="horz" pos="3663"/>
        <p:guide pos="5103"/>
        <p:guide pos="5147"/>
        <p:guide pos="514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customXml" Target="../customXml/item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customXml" Target="../customXml/item3.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1BE9E5-F090-4092-B7F5-8F601C84C13E}" type="datetimeFigureOut">
              <a:rPr lang="en-US" smtClean="0"/>
              <a:pPr/>
              <a:t>4/20/2021</a:t>
            </a:fld>
            <a:endParaRPr lang="en-US"/>
          </a:p>
        </p:txBody>
      </p:sp>
      <p:sp>
        <p:nvSpPr>
          <p:cNvPr id="4" name="Slide Image Placeholder 3"/>
          <p:cNvSpPr>
            <a:spLocks noGrp="1" noRot="1" noChangeAspect="1"/>
          </p:cNvSpPr>
          <p:nvPr>
            <p:ph type="sldImg" idx="2"/>
          </p:nvPr>
        </p:nvSpPr>
        <p:spPr>
          <a:xfrm>
            <a:off x="1020763" y="685800"/>
            <a:ext cx="48164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15AA3-90F2-4D5F-A5A0-1D559ED6AF9D}" type="slidenum">
              <a:rPr lang="en-US" smtClean="0"/>
              <a:pPr/>
              <a:t>‹#›</a:t>
            </a:fld>
            <a:endParaRPr lang="en-US"/>
          </a:p>
        </p:txBody>
      </p:sp>
    </p:spTree>
    <p:extLst>
      <p:ext uri="{BB962C8B-B14F-4D97-AF65-F5344CB8AC3E}">
        <p14:creationId xmlns:p14="http://schemas.microsoft.com/office/powerpoint/2010/main" val="2258916951"/>
      </p:ext>
    </p:extLst>
  </p:cSld>
  <p:clrMap bg1="lt1" tx1="dk1" bg2="lt2" tx2="dk2" accent1="accent1" accent2="accent2" accent3="accent3" accent4="accent4" accent5="accent5" accent6="accent6" hlink="hlink" folHlink="folHlink"/>
  <p:notesStyle>
    <a:lvl1pPr marL="0" algn="l" defTabSz="1123158" rtl="0" eaLnBrk="1" latinLnBrk="0" hangingPunct="1">
      <a:defRPr sz="1474" kern="1200">
        <a:solidFill>
          <a:schemeClr val="tx1"/>
        </a:solidFill>
        <a:latin typeface="+mn-lt"/>
        <a:ea typeface="+mn-ea"/>
        <a:cs typeface="+mn-cs"/>
      </a:defRPr>
    </a:lvl1pPr>
    <a:lvl2pPr marL="561579" algn="l" defTabSz="1123158" rtl="0" eaLnBrk="1" latinLnBrk="0" hangingPunct="1">
      <a:defRPr sz="1474" kern="1200">
        <a:solidFill>
          <a:schemeClr val="tx1"/>
        </a:solidFill>
        <a:latin typeface="+mn-lt"/>
        <a:ea typeface="+mn-ea"/>
        <a:cs typeface="+mn-cs"/>
      </a:defRPr>
    </a:lvl2pPr>
    <a:lvl3pPr marL="1123158" algn="l" defTabSz="1123158" rtl="0" eaLnBrk="1" latinLnBrk="0" hangingPunct="1">
      <a:defRPr sz="1474" kern="1200">
        <a:solidFill>
          <a:schemeClr val="tx1"/>
        </a:solidFill>
        <a:latin typeface="+mn-lt"/>
        <a:ea typeface="+mn-ea"/>
        <a:cs typeface="+mn-cs"/>
      </a:defRPr>
    </a:lvl3pPr>
    <a:lvl4pPr marL="1684736" algn="l" defTabSz="1123158" rtl="0" eaLnBrk="1" latinLnBrk="0" hangingPunct="1">
      <a:defRPr sz="1474" kern="1200">
        <a:solidFill>
          <a:schemeClr val="tx1"/>
        </a:solidFill>
        <a:latin typeface="+mn-lt"/>
        <a:ea typeface="+mn-ea"/>
        <a:cs typeface="+mn-cs"/>
      </a:defRPr>
    </a:lvl4pPr>
    <a:lvl5pPr marL="2246315" algn="l" defTabSz="1123158" rtl="0" eaLnBrk="1" latinLnBrk="0" hangingPunct="1">
      <a:defRPr sz="1474" kern="1200">
        <a:solidFill>
          <a:schemeClr val="tx1"/>
        </a:solidFill>
        <a:latin typeface="+mn-lt"/>
        <a:ea typeface="+mn-ea"/>
        <a:cs typeface="+mn-cs"/>
      </a:defRPr>
    </a:lvl5pPr>
    <a:lvl6pPr marL="2807894" algn="l" defTabSz="1123158" rtl="0" eaLnBrk="1" latinLnBrk="0" hangingPunct="1">
      <a:defRPr sz="1474" kern="1200">
        <a:solidFill>
          <a:schemeClr val="tx1"/>
        </a:solidFill>
        <a:latin typeface="+mn-lt"/>
        <a:ea typeface="+mn-ea"/>
        <a:cs typeface="+mn-cs"/>
      </a:defRPr>
    </a:lvl6pPr>
    <a:lvl7pPr marL="3369473" algn="l" defTabSz="1123158" rtl="0" eaLnBrk="1" latinLnBrk="0" hangingPunct="1">
      <a:defRPr sz="1474" kern="1200">
        <a:solidFill>
          <a:schemeClr val="tx1"/>
        </a:solidFill>
        <a:latin typeface="+mn-lt"/>
        <a:ea typeface="+mn-ea"/>
        <a:cs typeface="+mn-cs"/>
      </a:defRPr>
    </a:lvl7pPr>
    <a:lvl8pPr marL="3931051" algn="l" defTabSz="1123158" rtl="0" eaLnBrk="1" latinLnBrk="0" hangingPunct="1">
      <a:defRPr sz="1474" kern="1200">
        <a:solidFill>
          <a:schemeClr val="tx1"/>
        </a:solidFill>
        <a:latin typeface="+mn-lt"/>
        <a:ea typeface="+mn-ea"/>
        <a:cs typeface="+mn-cs"/>
      </a:defRPr>
    </a:lvl8pPr>
    <a:lvl9pPr marL="4492630" algn="l" defTabSz="1123158" rtl="0" eaLnBrk="1" latinLnBrk="0" hangingPunct="1">
      <a:defRPr sz="14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86944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1011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4620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8504" y="129240"/>
            <a:ext cx="15250795" cy="1163161"/>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08503" y="1292401"/>
            <a:ext cx="7523272" cy="96930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04111" y="1292401"/>
            <a:ext cx="7526110" cy="96930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2"/>
          <p:cNvSpPr>
            <a:spLocks noGrp="1" noChangeArrowheads="1"/>
          </p:cNvSpPr>
          <p:nvPr>
            <p:ph type="ftr" sz="quarter" idx="10"/>
          </p:nvPr>
        </p:nvSpPr>
        <p:spPr>
          <a:ln/>
        </p:spPr>
        <p:txBody>
          <a:bodyPr/>
          <a:lstStyle>
            <a:lvl1pPr>
              <a:defRPr/>
            </a:lvl1pPr>
          </a:lstStyle>
          <a:p>
            <a:pPr>
              <a:defRPr/>
            </a:pPr>
            <a:r>
              <a:rPr lang="en-US"/>
              <a:t>Copyright © 2001, 2003, Andrew W. Moore</a:t>
            </a:r>
          </a:p>
        </p:txBody>
      </p:sp>
    </p:spTree>
    <p:extLst>
      <p:ext uri="{BB962C8B-B14F-4D97-AF65-F5344CB8AC3E}">
        <p14:creationId xmlns:p14="http://schemas.microsoft.com/office/powerpoint/2010/main" val="256715075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61BD4B-ECDC-45B6-929B-1BEE30D3D3B8}"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34963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239F0C-50A7-4857-974E-72BBCEFA3C3E}"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3474043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E8DCDCD-92A3-4BE2-A82F-82E043A98AC0}"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49712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1CFCF41-E3CA-4739-85D5-AE1FC3C98E92}"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456279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0F26C50-36C0-476E-8A28-FD0E463F8000}" type="datetime1">
              <a:rPr lang="en-US" smtClean="0">
                <a:solidFill>
                  <a:prstClr val="white"/>
                </a:solidFill>
              </a:rPr>
              <a:pPr>
                <a:defRPr/>
              </a:pPr>
              <a:t>4/20/2021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25978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EF8D8D6-A05A-4ACA-9DCE-23123A3012B0}" type="datetime1">
              <a:rPr lang="en-US" smtClean="0">
                <a:solidFill>
                  <a:prstClr val="white"/>
                </a:solidFill>
              </a:rPr>
              <a:pPr>
                <a:defRPr/>
              </a:pPr>
              <a:t>4/20/2021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11410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D6934CF-D6A3-4C6C-8E05-A89B447DAC5A}" type="datetime1">
              <a:rPr lang="en-US" smtClean="0">
                <a:solidFill>
                  <a:prstClr val="white"/>
                </a:solidFill>
              </a:rPr>
              <a:pPr>
                <a:defRPr/>
              </a:pPr>
              <a:t>4/20/2021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948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546937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617B63-3EB6-4DA1-85D4-E1F52338748A}"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22575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893A920-0896-40A5-92B0-A53ECC65F8C0}"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53922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373905C-6978-4B0A-ABB4-EEFE30C1D41D}"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187981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C5B319E-C1BD-4833-A8D5-74DF2CB2E2D8}"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179594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A3CECDCE-2233-4785-B94B-B7FF25DD9880}" type="datetime1">
              <a:rPr lang="en-US" smtClean="0">
                <a:solidFill>
                  <a:prstClr val="white"/>
                </a:solidFill>
              </a:rPr>
              <a:pPr>
                <a:defRPr/>
              </a:pPr>
              <a:t>4/20/2021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a:prstGeom prst="rect">
            <a:avLst/>
          </a:prstGeo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004864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0CCD06E-14C2-4DB6-9561-5BB6E27CFB0C}"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989673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A3D0E39-D1D7-45EF-A070-A5DDCA395FFD}"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032469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C1DE52-A734-4B09-916A-34DA758DE800}"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61179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57BA90-F9A7-45D4-AFF7-A8F7121A503C}"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77337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ECD70F8-DBF6-448D-9F1C-64FFAAFD1B90}"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2972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50316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327EB18-B919-4AF6-9BA7-52D0C0B3535A}"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09988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0B6945F-8499-4CB5-A785-67E21FF169F8}"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171393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360820-AFF7-4EBA-8273-008C6EDFD02E}"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708144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EBBF101-07F1-49FA-A3B6-4DCE2D552E40}"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34250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943272-4ED2-4476-B68E-9101D5EC1ED9}"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568577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0086F1A-7A0E-41A3-8553-447476D5F98D}"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356150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E7D920-C7EB-448D-9BAC-038739D71D3E}"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54108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F30120F-3C19-4D6D-98AF-6914F80578F7}"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23019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18F8668-9513-434D-9E88-D512CD8EBA0D}"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53391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560E159-43EB-4ABB-B931-13E913A58984}"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5230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983084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C6248AB-3547-4998-9E33-009148CF5148}"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909408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219984-1C64-4D47-AF1C-0AC52D12FA52}"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391369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6B9F13E-B2D6-4B77-9F0D-08D5ABFE22D2}"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582186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CBB4A83-CE8A-4001-810A-688933AB0288}"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81216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2BF2C72-B7D0-44E8-9CA2-CDB18BD9C572}"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11519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314B156-3668-4C6A-A487-81C706CC499D}"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424174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839251-F473-4388-91B8-9F0F3AE45F66}"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7058162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941D241-AECE-4DC0-A020-CCEAEE8EA857}"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34917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A5AB0D-CE5D-43FE-B3E1-E64D09F7EC70}"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03081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E604B03-2E82-4C1B-AA05-9E70859A2F5B}"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9298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0245170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58FC1B-02DD-4A69-BB74-4BD46543B65B}"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043094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E045DBF-54FB-4042-BB25-C19A42F52D9A}"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389185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1269475-C087-4EBE-B868-E604DD7C0B2C}"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077940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1AC5236-5BB7-4ECE-B0B9-122C4B3C0727}"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710809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79AFE8D-34A9-4C62-8B7C-A0657C578007}"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68162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D248508-B105-4499-96EA-3B82FD394030}"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129898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2E24F0F-2C94-4437-B07A-19453E5988DB}"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50931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D2A782-5F44-4E58-9787-A46C46822E2C}"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830069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FBAE689-9CE7-410A-99D5-DC9194E74AE1}"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6441483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E078B8-0AEF-45E2-9D7D-B166D071D722}"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284992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27536852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AE0074D-D361-49FC-B35E-B1923E99A436}"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8480504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3762233-5C2A-4B1A-A743-49595F13A89C}"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364487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7DCC1B-F4D0-4218-B6CB-0B5B1AFF546F}" type="datetime1">
              <a:rPr lang="en-US" smtClean="0">
                <a:solidFill>
                  <a:prstClr val="white"/>
                </a:solidFill>
              </a:rPr>
              <a:pPr>
                <a:defRPr/>
              </a:pPr>
              <a:t>4/20/2021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2954603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99A9AF0-52A9-4636-950C-53E02A035473}" type="datetime1">
              <a:rPr lang="en-US" smtClean="0">
                <a:solidFill>
                  <a:prstClr val="white"/>
                </a:solidFill>
              </a:rPr>
              <a:pPr>
                <a:defRPr/>
              </a:pPr>
              <a:t>4/20/2021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94684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792B06-D32C-4157-8631-A590F5CAB579}" type="datetime1">
              <a:rPr lang="en-US" smtClean="0">
                <a:solidFill>
                  <a:prstClr val="white"/>
                </a:solidFill>
              </a:rPr>
              <a:pPr>
                <a:defRPr/>
              </a:pPr>
              <a:t>4/20/2021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0916674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8B2381-090A-492D-8595-768296D707F0}"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634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4275BD-E6BB-4F88-A9C2-F6CBA44D90F4}" type="datetime1">
              <a:rPr lang="en-US" smtClean="0">
                <a:solidFill>
                  <a:prstClr val="white"/>
                </a:solidFill>
              </a:rPr>
              <a:pPr>
                <a:defRPr/>
              </a:pPr>
              <a:t>4/20/2021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9178636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313EE-902E-433D-A9D8-3EF64FD2E132}"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8176804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913808-1CED-45D3-B2D3-4726AD3E3582}"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98463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FB241B84-3D66-42FC-BE6A-778C4A37A543}" type="datetime1">
              <a:rPr lang="en-US" smtClean="0">
                <a:solidFill>
                  <a:prstClr val="white"/>
                </a:solidFill>
              </a:rPr>
              <a:pPr>
                <a:defRPr/>
              </a:pPr>
              <a:t>4/20/2021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77553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855201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83F1380-85F0-49E0-BF56-0AADBFB58294}"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607284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AA163-E38F-4CDA-A13C-D3293AFFB206}"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10628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6E7B135-078A-44C5-9F01-35C11C37B471}"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562764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7F3C2A9-3A74-455A-84E2-A1F9FE692685}"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359503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E417D-A7D8-4487-84BA-BEA57482AF1C}"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982982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DA2FA46-82A1-4E53-B78D-A91DC9DF4BAF}"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275301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F0F087A-8497-40EC-ADD9-7EB310805814}"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192759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402B415-07FB-47A2-9953-4DBEE89CDD07}"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372837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4CC7000-CACE-4438-84B0-CFB2EAF766E4}"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81309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74A1E-EE03-41BD-93C8-F54EC4453A12}"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1088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5553181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01C29B7-631F-4EA2-A2B4-8237A6C0DF97}"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489101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96D6477-017F-4F2A-AA89-75E56F2841A2}" type="datetime1">
              <a:rPr lang="en-US" smtClean="0">
                <a:solidFill>
                  <a:prstClr val="white"/>
                </a:solidFill>
              </a:rPr>
              <a:pPr/>
              <a:t>4/20/2021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7592601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9EA8C-F2F4-4682-A4D9-B5E3D42A6CF7}" type="datetime1">
              <a:rPr lang="en-US" smtClean="0">
                <a:solidFill>
                  <a:prstClr val="white"/>
                </a:solidFill>
              </a:rPr>
              <a:pPr/>
              <a:t>4/20/2021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7960560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C436860-F4BA-4F83-ADC0-76A62338C12B}"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07167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6C3E3B7-E7A0-4308-AF75-FE413A66D8BD}"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271767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42050F1-5CD9-45B1-A976-9AC73C39624B}" type="datetime1">
              <a:rPr lang="en-US" smtClean="0">
                <a:solidFill>
                  <a:prstClr val="white"/>
                </a:solidFill>
              </a:rPr>
              <a:pPr/>
              <a:t>4/20/2021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46350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2E12408-8695-4A5C-8A2E-5E634228E681}" type="datetime1">
              <a:rPr lang="en-US" smtClean="0">
                <a:solidFill>
                  <a:prstClr val="white"/>
                </a:solidFill>
              </a:rPr>
              <a:pPr/>
              <a:t>4/20/2021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234131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D58026C7-FEC5-4CEC-85A7-ADB2D23336A9}" type="datetime1">
              <a:rPr lang="en-US" smtClean="0">
                <a:solidFill>
                  <a:prstClr val="white"/>
                </a:solidFill>
              </a:rPr>
              <a:pPr/>
              <a:t>4/20/2021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7670161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16E81CD6-CC83-4FFA-9C36-EE0E40C9A753}"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138478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6533A8F-E462-47F7-977D-0A3F19244366}" type="datetime1">
              <a:rPr lang="en-US" smtClean="0">
                <a:solidFill>
                  <a:prstClr val="white"/>
                </a:solidFill>
              </a:rPr>
              <a:pPr/>
              <a:t>4/20/2021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3667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4/20/2021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513608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DE66BF9-11A6-4C3A-81F8-4BFF45A45404}"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0220748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74BC0B0-3CF0-4C36-A6DB-FCF8A4B80892}" type="datetime1">
              <a:rPr lang="en-US" smtClean="0">
                <a:solidFill>
                  <a:prstClr val="white"/>
                </a:solidFill>
              </a:rPr>
              <a:pPr/>
              <a:t>4/20/2021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4102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1.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1.png"/><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1.pn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2CC0B608-53AA-4869-B588-9C7CBFD58A07}" type="datetimeFigureOut">
              <a:rPr lang="en-US" smtClean="0"/>
              <a:pPr/>
              <a:t>4/20/2021</a:t>
            </a:fld>
            <a:endParaRPr lang="en-US"/>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16C89F7F-146A-472C-BE78-93E03036DAFA}" type="slidenum">
              <a:rPr lang="en-US" smtClean="0"/>
              <a:pPr/>
              <a:t>‹#›</a:t>
            </a:fld>
            <a:endParaRPr lang="en-US"/>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5"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1271945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759" r:id="rId12"/>
  </p:sldLayoutIdLst>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47D09EE9-B625-4B98-B0A4-F128292E7B95}"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3"/>
          <p:cNvSpPr>
            <a:spLocks noGrp="1"/>
          </p:cNvSpPr>
          <p:nvPr>
            <p:ph type="sldNum" sz="quarter" idx="4"/>
          </p:nvPr>
        </p:nvSpPr>
        <p:spPr>
          <a:xfrm>
            <a:off x="11710445" y="11012347"/>
            <a:ext cx="2314853" cy="619276"/>
          </a:xfrm>
          <a:prstGeom prst="rect">
            <a:avLst/>
          </a:prstGeom>
        </p:spPr>
        <p:txBody>
          <a:bodyPr/>
          <a:lstStyle>
            <a:lvl1pPr>
              <a:defRPr sz="1200" b="1">
                <a:solidFill>
                  <a:schemeClr val="bg1"/>
                </a:solidFill>
                <a:latin typeface="Times New Roman" pitchFamily="18" charset="0"/>
                <a:cs typeface="Times New Roman" pitchFamily="18" charset="0"/>
              </a:defRPr>
            </a:lvl1pPr>
          </a:lstStyle>
          <a:p>
            <a:fld id="{36D7C032-7329-4F5B-B062-DF3948A288FD}" type="slidenum">
              <a:rPr lang="en-US" kern="0" smtClean="0">
                <a:solidFill>
                  <a:sysClr val="window" lastClr="FFFFFF"/>
                </a:solidFill>
              </a:rPr>
              <a:pPr/>
              <a:t>‹#›</a:t>
            </a:fld>
            <a:r>
              <a:rPr lang="en-US" kern="0" dirty="0">
                <a:solidFill>
                  <a:sysClr val="window" lastClr="FFFFFF"/>
                </a:solidFill>
              </a:rPr>
              <a:t>/148</a:t>
            </a:r>
          </a:p>
        </p:txBody>
      </p:sp>
    </p:spTree>
    <p:extLst>
      <p:ext uri="{BB962C8B-B14F-4D97-AF65-F5344CB8AC3E}">
        <p14:creationId xmlns:p14="http://schemas.microsoft.com/office/powerpoint/2010/main" val="4022410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482D5A64-9555-4FFA-9138-A6A433C2B7BC}"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1590243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183188F3-212B-4CB3-94E5-7F73D0EBE4B0}"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11857855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94847F8A-BE7A-46E5-8146-05A3ED38D29D}"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6031679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EEA68891-0B02-41EA-92F8-FD01192724FF}" type="datetime1">
              <a:rPr lang="en-US" smtClean="0">
                <a:solidFill>
                  <a:prstClr val="white"/>
                </a:solidFill>
              </a:rPr>
              <a:pPr>
                <a:defRPr/>
              </a:pPr>
              <a:t>4/20/2021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4"/>
          </p:nvPr>
        </p:nvSpPr>
        <p:spPr>
          <a:xfrm>
            <a:off x="11540228" y="10963874"/>
            <a:ext cx="1812736" cy="455033"/>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latin typeface="Verdana" charset="0"/>
              </a:defRPr>
            </a:lvl1pPr>
          </a:lstStyle>
          <a:p>
            <a:pPr fontAlgn="base">
              <a:spcBef>
                <a:spcPct val="0"/>
              </a:spcBef>
              <a:spcAft>
                <a:spcPct val="0"/>
              </a:spcAft>
            </a:pPr>
            <a:fld id="{98BFF559-99B0-4740-9F8F-1AA1539C6254}" type="slidenum">
              <a:rPr lang="en-US" altLang="en-GB">
                <a:solidFill>
                  <a:prstClr val="white"/>
                </a:solidFill>
                <a:cs typeface="Arial" charset="0"/>
              </a:rPr>
              <a:pPr fontAlgn="base">
                <a:spcBef>
                  <a:spcPct val="0"/>
                </a:spcBef>
                <a:spcAft>
                  <a:spcPct val="0"/>
                </a:spcAft>
              </a:pPr>
              <a:t>‹#›</a:t>
            </a:fld>
            <a:endParaRPr lang="en-US" altLang="en-GB">
              <a:solidFill>
                <a:prstClr val="white"/>
              </a:solidFill>
              <a:cs typeface="Arial" charset="0"/>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23593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B7BA6129-44EE-4B80-9139-71A00F5D2792}"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57440582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F1DB905D-9A94-4810-B49A-60AE699FE1F0}" type="datetime1">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00862725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7669" y="939006"/>
            <a:ext cx="15163800" cy="6553200"/>
          </a:xfrm>
        </p:spPr>
        <p:txBody>
          <a:bodyPr>
            <a:noAutofit/>
          </a:bodyPr>
          <a:lstStyle/>
          <a:p>
            <a:pPr marL="0" indent="0" algn="ctr">
              <a:lnSpc>
                <a:spcPct val="170000"/>
              </a:lnSpc>
              <a:buNone/>
            </a:pPr>
            <a:r>
              <a:rPr lang="en-IN" sz="4500" b="1" dirty="0">
                <a:solidFill>
                  <a:srgbClr val="FF33CC"/>
                </a:solidFill>
                <a:latin typeface="Arial" pitchFamily="34" charset="0"/>
                <a:cs typeface="Arial" pitchFamily="34" charset="0"/>
              </a:rPr>
              <a:t>16CSE09 / Machine Learning Techniques</a:t>
            </a:r>
          </a:p>
          <a:p>
            <a:pPr marL="0" indent="0" algn="ctr">
              <a:lnSpc>
                <a:spcPct val="170000"/>
              </a:lnSpc>
              <a:buNone/>
            </a:pPr>
            <a:r>
              <a:rPr lang="en-IN" sz="4500" b="1" dirty="0">
                <a:solidFill>
                  <a:srgbClr val="210BA5"/>
                </a:solidFill>
                <a:latin typeface="Arial" pitchFamily="34" charset="0"/>
                <a:cs typeface="Arial" pitchFamily="34" charset="0"/>
              </a:rPr>
              <a:t>Unit - </a:t>
            </a:r>
            <a:r>
              <a:rPr lang="en-IN" sz="4500" b="1" dirty="0" smtClean="0">
                <a:solidFill>
                  <a:srgbClr val="210BA5"/>
                </a:solidFill>
                <a:latin typeface="Arial" pitchFamily="34" charset="0"/>
                <a:cs typeface="Arial" pitchFamily="34" charset="0"/>
              </a:rPr>
              <a:t>4 </a:t>
            </a:r>
            <a:r>
              <a:rPr lang="en-IN" sz="4500" b="1" dirty="0">
                <a:solidFill>
                  <a:srgbClr val="210BA5"/>
                </a:solidFill>
                <a:latin typeface="Arial" pitchFamily="34" charset="0"/>
                <a:cs typeface="Arial" pitchFamily="34" charset="0"/>
              </a:rPr>
              <a:t>/ </a:t>
            </a:r>
            <a:r>
              <a:rPr lang="en-IN" sz="4500" b="1" dirty="0" smtClean="0">
                <a:solidFill>
                  <a:srgbClr val="210BA5"/>
                </a:solidFill>
                <a:latin typeface="Arial" pitchFamily="34" charset="0"/>
                <a:cs typeface="Arial" pitchFamily="34" charset="0"/>
              </a:rPr>
              <a:t>Sessions </a:t>
            </a:r>
            <a:r>
              <a:rPr lang="en-IN" sz="4500" b="1" dirty="0">
                <a:solidFill>
                  <a:srgbClr val="210BA5"/>
                </a:solidFill>
                <a:latin typeface="Arial" pitchFamily="34" charset="0"/>
                <a:cs typeface="Arial" pitchFamily="34" charset="0"/>
              </a:rPr>
              <a:t>– </a:t>
            </a:r>
            <a:r>
              <a:rPr lang="en-IN" sz="4500" b="1" dirty="0" smtClean="0">
                <a:solidFill>
                  <a:srgbClr val="210BA5"/>
                </a:solidFill>
                <a:latin typeface="Arial" pitchFamily="34" charset="0"/>
                <a:cs typeface="Arial" pitchFamily="34" charset="0"/>
              </a:rPr>
              <a:t>1 &amp; 2</a:t>
            </a:r>
            <a:endParaRPr lang="en-IN" sz="4500" b="1" dirty="0">
              <a:solidFill>
                <a:srgbClr val="210BA5"/>
              </a:solidFill>
              <a:latin typeface="Arial" pitchFamily="34" charset="0"/>
              <a:cs typeface="Arial" pitchFamily="34" charset="0"/>
            </a:endParaRPr>
          </a:p>
          <a:p>
            <a:pPr marL="0" indent="0" algn="ctr">
              <a:lnSpc>
                <a:spcPct val="170000"/>
              </a:lnSpc>
              <a:buNone/>
            </a:pPr>
            <a:r>
              <a:rPr lang="en-US" sz="4500" b="1" dirty="0" smtClean="0">
                <a:solidFill>
                  <a:srgbClr val="00B0F0"/>
                </a:solidFill>
                <a:latin typeface="Arial" pitchFamily="34" charset="0"/>
                <a:cs typeface="Arial" pitchFamily="34" charset="0"/>
              </a:rPr>
              <a:t>CO4: Model data classification using support vector machines</a:t>
            </a:r>
            <a:endParaRPr lang="en-IN" sz="4500" b="1" dirty="0" smtClean="0">
              <a:solidFill>
                <a:srgbClr val="00B0F0"/>
              </a:solidFill>
              <a:latin typeface="Arial" pitchFamily="34" charset="0"/>
              <a:cs typeface="Arial" pitchFamily="34" charset="0"/>
            </a:endParaRPr>
          </a:p>
          <a:p>
            <a:pPr marL="0" indent="0" algn="ctr">
              <a:lnSpc>
                <a:spcPct val="170000"/>
              </a:lnSpc>
              <a:buNone/>
            </a:pPr>
            <a:r>
              <a:rPr lang="en-US" sz="4500" b="1" dirty="0" smtClean="0">
                <a:solidFill>
                  <a:srgbClr val="339933"/>
                </a:solidFill>
                <a:latin typeface="Arial" pitchFamily="34" charset="0"/>
                <a:cs typeface="Arial" pitchFamily="34" charset="0"/>
              </a:rPr>
              <a:t>Topic: Maximal Margin Classifier</a:t>
            </a:r>
            <a:endParaRPr lang="en-IN" sz="4500" b="1" dirty="0" smtClean="0">
              <a:solidFill>
                <a:srgbClr val="339933"/>
              </a:solidFill>
              <a:latin typeface="Arial" pitchFamily="34" charset="0"/>
              <a:cs typeface="Arial" pitchFamily="34" charset="0"/>
            </a:endParaRPr>
          </a:p>
        </p:txBody>
      </p:sp>
    </p:spTree>
    <p:extLst>
      <p:ext uri="{BB962C8B-B14F-4D97-AF65-F5344CB8AC3E}">
        <p14:creationId xmlns:p14="http://schemas.microsoft.com/office/powerpoint/2010/main" val="275771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72336" y="516961"/>
            <a:ext cx="8306237" cy="1163161"/>
          </a:xfrm>
        </p:spPr>
        <p:txBody>
          <a:bodyPr>
            <a:normAutofit/>
          </a:bodyPr>
          <a:lstStyle/>
          <a:p>
            <a:pPr eaLnBrk="1" hangingPunct="1"/>
            <a:r>
              <a:rPr lang="en-US" sz="5400" b="1" dirty="0" smtClean="0">
                <a:solidFill>
                  <a:srgbClr val="210BA5"/>
                </a:solidFill>
              </a:rPr>
              <a:t> Linear Classifiers</a:t>
            </a:r>
          </a:p>
        </p:txBody>
      </p:sp>
      <p:sp>
        <p:nvSpPr>
          <p:cNvPr id="7172" name="Rectangle 3"/>
          <p:cNvSpPr>
            <a:spLocks noChangeArrowheads="1"/>
          </p:cNvSpPr>
          <p:nvPr/>
        </p:nvSpPr>
        <p:spPr bwMode="auto">
          <a:xfrm>
            <a:off x="9531747" y="1305843"/>
            <a:ext cx="2859524" cy="1130895"/>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pPr algn="ctr"/>
            <a:r>
              <a:rPr lang="en-US" sz="6300" i="1"/>
              <a:t>f </a:t>
            </a:r>
            <a:r>
              <a:rPr lang="en-US"/>
              <a:t>        </a:t>
            </a:r>
          </a:p>
        </p:txBody>
      </p:sp>
      <p:sp>
        <p:nvSpPr>
          <p:cNvPr id="7173" name="Line 4"/>
          <p:cNvSpPr>
            <a:spLocks noChangeShapeType="1"/>
          </p:cNvSpPr>
          <p:nvPr/>
        </p:nvSpPr>
        <p:spPr bwMode="auto">
          <a:xfrm>
            <a:off x="7080726"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7174" name="Text Box 5"/>
          <p:cNvSpPr txBox="1">
            <a:spLocks noChangeArrowheads="1"/>
          </p:cNvSpPr>
          <p:nvPr/>
        </p:nvSpPr>
        <p:spPr bwMode="auto">
          <a:xfrm>
            <a:off x="6263719" y="1292402"/>
            <a:ext cx="1089343" cy="91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4900" b="1" i="1"/>
              <a:t>x</a:t>
            </a:r>
          </a:p>
        </p:txBody>
      </p:sp>
      <p:sp>
        <p:nvSpPr>
          <p:cNvPr id="7175" name="Line 6"/>
          <p:cNvSpPr>
            <a:spLocks noChangeShapeType="1"/>
          </p:cNvSpPr>
          <p:nvPr/>
        </p:nvSpPr>
        <p:spPr bwMode="auto">
          <a:xfrm>
            <a:off x="10757258" y="646201"/>
            <a:ext cx="0" cy="646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7176" name="Text Box 7"/>
          <p:cNvSpPr txBox="1">
            <a:spLocks noChangeArrowheads="1"/>
          </p:cNvSpPr>
          <p:nvPr/>
        </p:nvSpPr>
        <p:spPr bwMode="auto">
          <a:xfrm>
            <a:off x="10348754" y="0"/>
            <a:ext cx="680839"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5600">
                <a:solidFill>
                  <a:srgbClr val="00CC00"/>
                </a:solidFill>
                <a:latin typeface="Symbol" pitchFamily="18" charset="2"/>
              </a:rPr>
              <a:t>a</a:t>
            </a:r>
          </a:p>
        </p:txBody>
      </p:sp>
      <p:sp>
        <p:nvSpPr>
          <p:cNvPr id="7177" name="Line 8"/>
          <p:cNvSpPr>
            <a:spLocks noChangeShapeType="1"/>
          </p:cNvSpPr>
          <p:nvPr/>
        </p:nvSpPr>
        <p:spPr bwMode="auto">
          <a:xfrm>
            <a:off x="12391271"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7178" name="Text Box 9"/>
          <p:cNvSpPr txBox="1">
            <a:spLocks noChangeArrowheads="1"/>
          </p:cNvSpPr>
          <p:nvPr/>
        </p:nvSpPr>
        <p:spPr bwMode="auto">
          <a:xfrm>
            <a:off x="14842292" y="1421642"/>
            <a:ext cx="1497846"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spcBef>
                <a:spcPct val="20000"/>
              </a:spcBef>
            </a:pPr>
            <a:r>
              <a:rPr lang="en-US" sz="5600"/>
              <a:t>y</a:t>
            </a:r>
            <a:r>
              <a:rPr lang="en-US" sz="5600" baseline="30000"/>
              <a:t>est</a:t>
            </a:r>
          </a:p>
        </p:txBody>
      </p:sp>
      <p:sp>
        <p:nvSpPr>
          <p:cNvPr id="7179" name="Text Box 10"/>
          <p:cNvSpPr txBox="1">
            <a:spLocks noChangeArrowheads="1"/>
          </p:cNvSpPr>
          <p:nvPr/>
        </p:nvSpPr>
        <p:spPr bwMode="auto">
          <a:xfrm>
            <a:off x="1497846" y="3231004"/>
            <a:ext cx="3404195"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t>denotes +1</a:t>
            </a:r>
          </a:p>
          <a:p>
            <a:pPr algn="ctr" eaLnBrk="1" hangingPunct="1"/>
            <a:r>
              <a:rPr lang="en-US"/>
              <a:t>denotes -1</a:t>
            </a:r>
          </a:p>
        </p:txBody>
      </p:sp>
      <p:sp>
        <p:nvSpPr>
          <p:cNvPr id="7180" name="Oval 11"/>
          <p:cNvSpPr>
            <a:spLocks noChangeAspect="1" noChangeArrowheads="1"/>
          </p:cNvSpPr>
          <p:nvPr/>
        </p:nvSpPr>
        <p:spPr bwMode="auto">
          <a:xfrm rot="4777107">
            <a:off x="1638103" y="3485396"/>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81" name="Oval 12"/>
          <p:cNvSpPr>
            <a:spLocks noChangeAspect="1" noChangeArrowheads="1"/>
          </p:cNvSpPr>
          <p:nvPr/>
        </p:nvSpPr>
        <p:spPr bwMode="auto">
          <a:xfrm rot="5895381">
            <a:off x="1639161" y="4259779"/>
            <a:ext cx="86160"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82" name="Line 13"/>
          <p:cNvSpPr>
            <a:spLocks noChangeShapeType="1"/>
          </p:cNvSpPr>
          <p:nvPr/>
        </p:nvSpPr>
        <p:spPr bwMode="auto">
          <a:xfrm>
            <a:off x="4629706" y="3747964"/>
            <a:ext cx="0" cy="594504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7183" name="Line 14"/>
          <p:cNvSpPr>
            <a:spLocks noChangeShapeType="1"/>
          </p:cNvSpPr>
          <p:nvPr/>
        </p:nvSpPr>
        <p:spPr bwMode="auto">
          <a:xfrm flipV="1">
            <a:off x="4357370" y="9434531"/>
            <a:ext cx="653605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7184" name="Oval 15"/>
          <p:cNvSpPr>
            <a:spLocks noChangeAspect="1" noChangeArrowheads="1"/>
          </p:cNvSpPr>
          <p:nvPr/>
        </p:nvSpPr>
        <p:spPr bwMode="auto">
          <a:xfrm>
            <a:off x="6643855" y="8535235"/>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85" name="Oval 16"/>
          <p:cNvSpPr>
            <a:spLocks noChangeAspect="1" noChangeArrowheads="1"/>
          </p:cNvSpPr>
          <p:nvPr/>
        </p:nvSpPr>
        <p:spPr bwMode="auto">
          <a:xfrm>
            <a:off x="4442476" y="6620867"/>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86" name="Oval 17"/>
          <p:cNvSpPr>
            <a:spLocks noChangeAspect="1" noChangeArrowheads="1"/>
          </p:cNvSpPr>
          <p:nvPr/>
        </p:nvSpPr>
        <p:spPr bwMode="auto">
          <a:xfrm>
            <a:off x="7755893" y="4773810"/>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87" name="Oval 18"/>
          <p:cNvSpPr>
            <a:spLocks noChangeAspect="1" noChangeArrowheads="1"/>
          </p:cNvSpPr>
          <p:nvPr/>
        </p:nvSpPr>
        <p:spPr bwMode="auto">
          <a:xfrm>
            <a:off x="7869366" y="6165833"/>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88" name="Oval 19"/>
          <p:cNvSpPr>
            <a:spLocks noChangeAspect="1" noChangeArrowheads="1"/>
          </p:cNvSpPr>
          <p:nvPr/>
        </p:nvSpPr>
        <p:spPr bwMode="auto">
          <a:xfrm>
            <a:off x="6093510" y="4518020"/>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89" name="Oval 20"/>
          <p:cNvSpPr>
            <a:spLocks noChangeAspect="1" noChangeArrowheads="1"/>
          </p:cNvSpPr>
          <p:nvPr/>
        </p:nvSpPr>
        <p:spPr bwMode="auto">
          <a:xfrm>
            <a:off x="6944560" y="6332768"/>
            <a:ext cx="96452"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0" name="Oval 21"/>
          <p:cNvSpPr>
            <a:spLocks noChangeAspect="1" noChangeArrowheads="1"/>
          </p:cNvSpPr>
          <p:nvPr/>
        </p:nvSpPr>
        <p:spPr bwMode="auto">
          <a:xfrm>
            <a:off x="5446713" y="5298846"/>
            <a:ext cx="107800" cy="9962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1" name="Oval 22"/>
          <p:cNvSpPr>
            <a:spLocks noChangeAspect="1" noChangeArrowheads="1"/>
          </p:cNvSpPr>
          <p:nvPr/>
        </p:nvSpPr>
        <p:spPr bwMode="auto">
          <a:xfrm>
            <a:off x="9123244" y="6978968"/>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2" name="Oval 23"/>
          <p:cNvSpPr>
            <a:spLocks noChangeAspect="1" noChangeArrowheads="1"/>
          </p:cNvSpPr>
          <p:nvPr/>
        </p:nvSpPr>
        <p:spPr bwMode="auto">
          <a:xfrm rot="-1118274">
            <a:off x="6947397" y="7536318"/>
            <a:ext cx="96452"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3" name="Oval 24"/>
          <p:cNvSpPr>
            <a:spLocks noChangeAspect="1" noChangeArrowheads="1"/>
          </p:cNvSpPr>
          <p:nvPr/>
        </p:nvSpPr>
        <p:spPr bwMode="auto">
          <a:xfrm rot="-1118274">
            <a:off x="10728890" y="5476551"/>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4" name="Oval 25"/>
          <p:cNvSpPr>
            <a:spLocks noChangeAspect="1" noChangeArrowheads="1"/>
          </p:cNvSpPr>
          <p:nvPr/>
        </p:nvSpPr>
        <p:spPr bwMode="auto">
          <a:xfrm rot="-1118274">
            <a:off x="9463664" y="7708637"/>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5" name="Oval 26"/>
          <p:cNvSpPr>
            <a:spLocks noChangeAspect="1" noChangeArrowheads="1"/>
          </p:cNvSpPr>
          <p:nvPr/>
        </p:nvSpPr>
        <p:spPr bwMode="auto">
          <a:xfrm rot="-1118274">
            <a:off x="5582881" y="4523405"/>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6" name="Oval 27"/>
          <p:cNvSpPr>
            <a:spLocks noChangeAspect="1" noChangeArrowheads="1"/>
          </p:cNvSpPr>
          <p:nvPr/>
        </p:nvSpPr>
        <p:spPr bwMode="auto">
          <a:xfrm rot="-1118274">
            <a:off x="8419711" y="6079672"/>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7" name="Oval 28"/>
          <p:cNvSpPr>
            <a:spLocks noChangeAspect="1" noChangeArrowheads="1"/>
          </p:cNvSpPr>
          <p:nvPr/>
        </p:nvSpPr>
        <p:spPr bwMode="auto">
          <a:xfrm rot="-1118274">
            <a:off x="10484923" y="7625169"/>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8" name="Oval 29"/>
          <p:cNvSpPr>
            <a:spLocks noChangeAspect="1" noChangeArrowheads="1"/>
          </p:cNvSpPr>
          <p:nvPr/>
        </p:nvSpPr>
        <p:spPr bwMode="auto">
          <a:xfrm rot="-1118274">
            <a:off x="5565860" y="6173911"/>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199" name="Oval 30"/>
          <p:cNvSpPr>
            <a:spLocks noChangeAspect="1" noChangeArrowheads="1"/>
          </p:cNvSpPr>
          <p:nvPr/>
        </p:nvSpPr>
        <p:spPr bwMode="auto">
          <a:xfrm rot="5895381">
            <a:off x="6912683" y="5183308"/>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0" name="Oval 31"/>
          <p:cNvSpPr>
            <a:spLocks noChangeAspect="1" noChangeArrowheads="1"/>
          </p:cNvSpPr>
          <p:nvPr/>
        </p:nvSpPr>
        <p:spPr bwMode="auto">
          <a:xfrm rot="5895381">
            <a:off x="7393886" y="8889250"/>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1" name="Oval 32"/>
          <p:cNvSpPr>
            <a:spLocks noChangeAspect="1" noChangeArrowheads="1"/>
          </p:cNvSpPr>
          <p:nvPr/>
        </p:nvSpPr>
        <p:spPr bwMode="auto">
          <a:xfrm rot="5895381">
            <a:off x="5568025" y="6949301"/>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2" name="Oval 33"/>
          <p:cNvSpPr>
            <a:spLocks noChangeAspect="1" noChangeArrowheads="1"/>
          </p:cNvSpPr>
          <p:nvPr/>
        </p:nvSpPr>
        <p:spPr bwMode="auto">
          <a:xfrm rot="5895381">
            <a:off x="7763731" y="4057842"/>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3" name="Oval 34"/>
          <p:cNvSpPr>
            <a:spLocks noChangeAspect="1" noChangeArrowheads="1"/>
          </p:cNvSpPr>
          <p:nvPr/>
        </p:nvSpPr>
        <p:spPr bwMode="auto">
          <a:xfrm rot="5895381">
            <a:off x="9481938" y="7026038"/>
            <a:ext cx="99622"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4" name="Oval 35"/>
          <p:cNvSpPr>
            <a:spLocks noChangeAspect="1" noChangeArrowheads="1"/>
          </p:cNvSpPr>
          <p:nvPr/>
        </p:nvSpPr>
        <p:spPr bwMode="auto">
          <a:xfrm rot="5895381">
            <a:off x="7811958" y="6917280"/>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5" name="Oval 36"/>
          <p:cNvSpPr>
            <a:spLocks noChangeAspect="1" noChangeArrowheads="1"/>
          </p:cNvSpPr>
          <p:nvPr/>
        </p:nvSpPr>
        <p:spPr bwMode="auto">
          <a:xfrm rot="5895381">
            <a:off x="10044542" y="5705654"/>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6" name="Oval 37"/>
          <p:cNvSpPr>
            <a:spLocks noChangeAspect="1" noChangeArrowheads="1"/>
          </p:cNvSpPr>
          <p:nvPr/>
        </p:nvSpPr>
        <p:spPr bwMode="auto">
          <a:xfrm rot="5895381">
            <a:off x="5519800" y="3976778"/>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7" name="Oval 38"/>
          <p:cNvSpPr>
            <a:spLocks noChangeAspect="1" noChangeArrowheads="1"/>
          </p:cNvSpPr>
          <p:nvPr/>
        </p:nvSpPr>
        <p:spPr bwMode="auto">
          <a:xfrm rot="5895381">
            <a:off x="9403419" y="5549489"/>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8" name="Oval 39"/>
          <p:cNvSpPr>
            <a:spLocks noChangeAspect="1" noChangeArrowheads="1"/>
          </p:cNvSpPr>
          <p:nvPr/>
        </p:nvSpPr>
        <p:spPr bwMode="auto">
          <a:xfrm rot="5895381">
            <a:off x="9147192" y="8001013"/>
            <a:ext cx="99622"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09" name="Oval 40"/>
          <p:cNvSpPr>
            <a:spLocks noChangeAspect="1" noChangeArrowheads="1"/>
          </p:cNvSpPr>
          <p:nvPr/>
        </p:nvSpPr>
        <p:spPr bwMode="auto">
          <a:xfrm rot="4777107">
            <a:off x="6253626" y="5992117"/>
            <a:ext cx="99622"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10" name="Oval 41"/>
          <p:cNvSpPr>
            <a:spLocks noChangeAspect="1" noChangeArrowheads="1"/>
          </p:cNvSpPr>
          <p:nvPr/>
        </p:nvSpPr>
        <p:spPr bwMode="auto">
          <a:xfrm rot="4777107">
            <a:off x="8314076" y="89097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11" name="Oval 42"/>
          <p:cNvSpPr>
            <a:spLocks noChangeAspect="1" noChangeArrowheads="1"/>
          </p:cNvSpPr>
          <p:nvPr/>
        </p:nvSpPr>
        <p:spPr bwMode="auto">
          <a:xfrm rot="4777107">
            <a:off x="7769405" y="82635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12" name="Oval 43"/>
          <p:cNvSpPr>
            <a:spLocks noChangeAspect="1" noChangeArrowheads="1"/>
          </p:cNvSpPr>
          <p:nvPr/>
        </p:nvSpPr>
        <p:spPr bwMode="auto">
          <a:xfrm rot="4777107">
            <a:off x="5036625" y="6334353"/>
            <a:ext cx="99623"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13" name="Oval 44"/>
          <p:cNvSpPr>
            <a:spLocks noChangeAspect="1" noChangeArrowheads="1"/>
          </p:cNvSpPr>
          <p:nvPr/>
        </p:nvSpPr>
        <p:spPr bwMode="auto">
          <a:xfrm rot="4777107">
            <a:off x="6637654" y="4706734"/>
            <a:ext cx="86160"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14" name="Oval 45"/>
          <p:cNvSpPr>
            <a:spLocks noChangeAspect="1" noChangeArrowheads="1"/>
          </p:cNvSpPr>
          <p:nvPr/>
        </p:nvSpPr>
        <p:spPr bwMode="auto">
          <a:xfrm rot="4777107">
            <a:off x="7786571" y="7398948"/>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15" name="Oval 46"/>
          <p:cNvSpPr>
            <a:spLocks noChangeAspect="1" noChangeArrowheads="1"/>
          </p:cNvSpPr>
          <p:nvPr/>
        </p:nvSpPr>
        <p:spPr bwMode="auto">
          <a:xfrm rot="4777107">
            <a:off x="4477770" y="5224753"/>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16" name="Oval 47"/>
          <p:cNvSpPr>
            <a:spLocks noChangeAspect="1" noChangeArrowheads="1"/>
          </p:cNvSpPr>
          <p:nvPr/>
        </p:nvSpPr>
        <p:spPr bwMode="auto">
          <a:xfrm rot="4777107">
            <a:off x="7039283" y="8560765"/>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17" name="Oval 48"/>
          <p:cNvSpPr>
            <a:spLocks noChangeAspect="1" noChangeArrowheads="1"/>
          </p:cNvSpPr>
          <p:nvPr/>
        </p:nvSpPr>
        <p:spPr bwMode="auto">
          <a:xfrm rot="4777107">
            <a:off x="9480158" y="8063997"/>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7218" name="Text Box 49"/>
          <p:cNvSpPr txBox="1">
            <a:spLocks noChangeArrowheads="1"/>
          </p:cNvSpPr>
          <p:nvPr/>
        </p:nvSpPr>
        <p:spPr bwMode="auto">
          <a:xfrm>
            <a:off x="9804083" y="2843284"/>
            <a:ext cx="5719048"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b="1" i="1"/>
              <a:t>f</a:t>
            </a:r>
            <a:r>
              <a:rPr lang="en-US" i="1"/>
              <a:t>(</a:t>
            </a:r>
            <a:r>
              <a:rPr lang="en-US" b="1" i="1"/>
              <a:t>x</a:t>
            </a:r>
            <a:r>
              <a:rPr lang="en-US" i="1"/>
              <a:t>,</a:t>
            </a:r>
            <a:r>
              <a:rPr lang="en-US" b="1" i="1">
                <a:solidFill>
                  <a:srgbClr val="00CC00"/>
                </a:solidFill>
              </a:rPr>
              <a:t>w</a:t>
            </a:r>
            <a:r>
              <a:rPr lang="en-US" i="1">
                <a:solidFill>
                  <a:srgbClr val="00CC00"/>
                </a:solidFill>
              </a:rPr>
              <a:t>,b</a:t>
            </a:r>
            <a:r>
              <a:rPr lang="en-US" i="1"/>
              <a:t>) = sign(</a:t>
            </a:r>
            <a:r>
              <a:rPr lang="en-US" b="1" i="1">
                <a:solidFill>
                  <a:srgbClr val="00CC00"/>
                </a:solidFill>
              </a:rPr>
              <a:t>w</a:t>
            </a:r>
            <a:r>
              <a:rPr lang="en-US" b="1" i="1"/>
              <a:t>. x</a:t>
            </a:r>
            <a:r>
              <a:rPr lang="en-US" i="1">
                <a:solidFill>
                  <a:srgbClr val="00CC00"/>
                </a:solidFill>
              </a:rPr>
              <a:t> </a:t>
            </a:r>
            <a:r>
              <a:rPr lang="en-US" i="1"/>
              <a:t>- </a:t>
            </a:r>
            <a:r>
              <a:rPr lang="en-US" i="1">
                <a:solidFill>
                  <a:srgbClr val="00CC00"/>
                </a:solidFill>
              </a:rPr>
              <a:t>b</a:t>
            </a:r>
            <a:r>
              <a:rPr lang="en-US" i="1"/>
              <a:t>)</a:t>
            </a:r>
          </a:p>
        </p:txBody>
      </p:sp>
      <p:sp>
        <p:nvSpPr>
          <p:cNvPr id="7219" name="Line 50"/>
          <p:cNvSpPr>
            <a:spLocks noChangeShapeType="1"/>
          </p:cNvSpPr>
          <p:nvPr/>
        </p:nvSpPr>
        <p:spPr bwMode="auto">
          <a:xfrm flipV="1">
            <a:off x="6127552" y="2843283"/>
            <a:ext cx="2587189" cy="68497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7220" name="Text Box 51"/>
          <p:cNvSpPr txBox="1">
            <a:spLocks noChangeArrowheads="1"/>
          </p:cNvSpPr>
          <p:nvPr/>
        </p:nvSpPr>
        <p:spPr bwMode="auto">
          <a:xfrm>
            <a:off x="11165761" y="5428087"/>
            <a:ext cx="4357370" cy="4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endParaRPr lang="en-US"/>
          </a:p>
        </p:txBody>
      </p:sp>
      <p:sp>
        <p:nvSpPr>
          <p:cNvPr id="7221" name="Text Box 52"/>
          <p:cNvSpPr txBox="1">
            <a:spLocks noChangeArrowheads="1"/>
          </p:cNvSpPr>
          <p:nvPr/>
        </p:nvSpPr>
        <p:spPr bwMode="auto">
          <a:xfrm>
            <a:off x="11438096" y="5686567"/>
            <a:ext cx="3948867" cy="7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t>How would you classify this data?</a:t>
            </a:r>
          </a:p>
        </p:txBody>
      </p:sp>
    </p:spTree>
    <p:extLst>
      <p:ext uri="{BB962C8B-B14F-4D97-AF65-F5344CB8AC3E}">
        <p14:creationId xmlns:p14="http://schemas.microsoft.com/office/powerpoint/2010/main" val="4043454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272336" y="516961"/>
            <a:ext cx="8306237" cy="1163161"/>
          </a:xfrm>
        </p:spPr>
        <p:txBody>
          <a:bodyPr>
            <a:normAutofit/>
          </a:bodyPr>
          <a:lstStyle/>
          <a:p>
            <a:pPr eaLnBrk="1" hangingPunct="1"/>
            <a:r>
              <a:rPr lang="en-US" sz="4800" b="1" dirty="0" smtClean="0">
                <a:solidFill>
                  <a:srgbClr val="210BA5"/>
                </a:solidFill>
              </a:rPr>
              <a:t> Linear Classifiers</a:t>
            </a:r>
          </a:p>
        </p:txBody>
      </p:sp>
      <p:sp>
        <p:nvSpPr>
          <p:cNvPr id="8196" name="Rectangle 3"/>
          <p:cNvSpPr>
            <a:spLocks noChangeArrowheads="1"/>
          </p:cNvSpPr>
          <p:nvPr/>
        </p:nvSpPr>
        <p:spPr bwMode="auto">
          <a:xfrm>
            <a:off x="9531747" y="1305843"/>
            <a:ext cx="2859524" cy="1130895"/>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pPr algn="ctr"/>
            <a:r>
              <a:rPr lang="en-US" sz="6300" i="1"/>
              <a:t>f </a:t>
            </a:r>
            <a:r>
              <a:rPr lang="en-US"/>
              <a:t>        </a:t>
            </a:r>
          </a:p>
        </p:txBody>
      </p:sp>
      <p:sp>
        <p:nvSpPr>
          <p:cNvPr id="8197" name="Line 4"/>
          <p:cNvSpPr>
            <a:spLocks noChangeShapeType="1"/>
          </p:cNvSpPr>
          <p:nvPr/>
        </p:nvSpPr>
        <p:spPr bwMode="auto">
          <a:xfrm>
            <a:off x="7080726"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8198" name="Text Box 5"/>
          <p:cNvSpPr txBox="1">
            <a:spLocks noChangeArrowheads="1"/>
          </p:cNvSpPr>
          <p:nvPr/>
        </p:nvSpPr>
        <p:spPr bwMode="auto">
          <a:xfrm>
            <a:off x="6263719" y="1292402"/>
            <a:ext cx="1089343" cy="91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4900" b="1" i="1"/>
              <a:t>x</a:t>
            </a:r>
          </a:p>
        </p:txBody>
      </p:sp>
      <p:sp>
        <p:nvSpPr>
          <p:cNvPr id="8199" name="Line 6"/>
          <p:cNvSpPr>
            <a:spLocks noChangeShapeType="1"/>
          </p:cNvSpPr>
          <p:nvPr/>
        </p:nvSpPr>
        <p:spPr bwMode="auto">
          <a:xfrm>
            <a:off x="10757258" y="646201"/>
            <a:ext cx="0" cy="646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8200" name="Text Box 7"/>
          <p:cNvSpPr txBox="1">
            <a:spLocks noChangeArrowheads="1"/>
          </p:cNvSpPr>
          <p:nvPr/>
        </p:nvSpPr>
        <p:spPr bwMode="auto">
          <a:xfrm>
            <a:off x="10348754" y="0"/>
            <a:ext cx="680839"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5600">
                <a:solidFill>
                  <a:srgbClr val="00CC00"/>
                </a:solidFill>
                <a:latin typeface="Symbol" pitchFamily="18" charset="2"/>
              </a:rPr>
              <a:t>a</a:t>
            </a:r>
          </a:p>
        </p:txBody>
      </p:sp>
      <p:sp>
        <p:nvSpPr>
          <p:cNvPr id="8201" name="Line 8"/>
          <p:cNvSpPr>
            <a:spLocks noChangeShapeType="1"/>
          </p:cNvSpPr>
          <p:nvPr/>
        </p:nvSpPr>
        <p:spPr bwMode="auto">
          <a:xfrm>
            <a:off x="12391271"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8202" name="Text Box 9"/>
          <p:cNvSpPr txBox="1">
            <a:spLocks noChangeArrowheads="1"/>
          </p:cNvSpPr>
          <p:nvPr/>
        </p:nvSpPr>
        <p:spPr bwMode="auto">
          <a:xfrm>
            <a:off x="14842292" y="1421642"/>
            <a:ext cx="1497846"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spcBef>
                <a:spcPct val="20000"/>
              </a:spcBef>
            </a:pPr>
            <a:r>
              <a:rPr lang="en-US" sz="5600"/>
              <a:t>y</a:t>
            </a:r>
            <a:r>
              <a:rPr lang="en-US" sz="5600" baseline="30000"/>
              <a:t>est</a:t>
            </a:r>
          </a:p>
        </p:txBody>
      </p:sp>
      <p:sp>
        <p:nvSpPr>
          <p:cNvPr id="8203" name="Text Box 10"/>
          <p:cNvSpPr txBox="1">
            <a:spLocks noChangeArrowheads="1"/>
          </p:cNvSpPr>
          <p:nvPr/>
        </p:nvSpPr>
        <p:spPr bwMode="auto">
          <a:xfrm>
            <a:off x="1497846" y="3231004"/>
            <a:ext cx="3404195"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t>denotes +1</a:t>
            </a:r>
          </a:p>
          <a:p>
            <a:pPr algn="ctr" eaLnBrk="1" hangingPunct="1"/>
            <a:r>
              <a:rPr lang="en-US"/>
              <a:t>denotes -1</a:t>
            </a:r>
          </a:p>
        </p:txBody>
      </p:sp>
      <p:sp>
        <p:nvSpPr>
          <p:cNvPr id="8204" name="Oval 11"/>
          <p:cNvSpPr>
            <a:spLocks noChangeAspect="1" noChangeArrowheads="1"/>
          </p:cNvSpPr>
          <p:nvPr/>
        </p:nvSpPr>
        <p:spPr bwMode="auto">
          <a:xfrm rot="4777107">
            <a:off x="1638103" y="3485396"/>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05" name="Oval 12"/>
          <p:cNvSpPr>
            <a:spLocks noChangeAspect="1" noChangeArrowheads="1"/>
          </p:cNvSpPr>
          <p:nvPr/>
        </p:nvSpPr>
        <p:spPr bwMode="auto">
          <a:xfrm rot="5895381">
            <a:off x="1639161" y="4259779"/>
            <a:ext cx="86160"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06" name="Line 13"/>
          <p:cNvSpPr>
            <a:spLocks noChangeShapeType="1"/>
          </p:cNvSpPr>
          <p:nvPr/>
        </p:nvSpPr>
        <p:spPr bwMode="auto">
          <a:xfrm>
            <a:off x="4629706" y="3747964"/>
            <a:ext cx="0" cy="594504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8207" name="Line 14"/>
          <p:cNvSpPr>
            <a:spLocks noChangeShapeType="1"/>
          </p:cNvSpPr>
          <p:nvPr/>
        </p:nvSpPr>
        <p:spPr bwMode="auto">
          <a:xfrm flipV="1">
            <a:off x="4357370" y="9434531"/>
            <a:ext cx="653605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8208" name="Oval 15"/>
          <p:cNvSpPr>
            <a:spLocks noChangeAspect="1" noChangeArrowheads="1"/>
          </p:cNvSpPr>
          <p:nvPr/>
        </p:nvSpPr>
        <p:spPr bwMode="auto">
          <a:xfrm>
            <a:off x="6643855" y="8535235"/>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09" name="Oval 16"/>
          <p:cNvSpPr>
            <a:spLocks noChangeAspect="1" noChangeArrowheads="1"/>
          </p:cNvSpPr>
          <p:nvPr/>
        </p:nvSpPr>
        <p:spPr bwMode="auto">
          <a:xfrm>
            <a:off x="4442476" y="6620867"/>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0" name="Oval 17"/>
          <p:cNvSpPr>
            <a:spLocks noChangeAspect="1" noChangeArrowheads="1"/>
          </p:cNvSpPr>
          <p:nvPr/>
        </p:nvSpPr>
        <p:spPr bwMode="auto">
          <a:xfrm>
            <a:off x="7755893" y="4773810"/>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1" name="Oval 18"/>
          <p:cNvSpPr>
            <a:spLocks noChangeAspect="1" noChangeArrowheads="1"/>
          </p:cNvSpPr>
          <p:nvPr/>
        </p:nvSpPr>
        <p:spPr bwMode="auto">
          <a:xfrm>
            <a:off x="7869366" y="6165833"/>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2" name="Oval 19"/>
          <p:cNvSpPr>
            <a:spLocks noChangeAspect="1" noChangeArrowheads="1"/>
          </p:cNvSpPr>
          <p:nvPr/>
        </p:nvSpPr>
        <p:spPr bwMode="auto">
          <a:xfrm>
            <a:off x="6093510" y="4518020"/>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3" name="Oval 20"/>
          <p:cNvSpPr>
            <a:spLocks noChangeAspect="1" noChangeArrowheads="1"/>
          </p:cNvSpPr>
          <p:nvPr/>
        </p:nvSpPr>
        <p:spPr bwMode="auto">
          <a:xfrm>
            <a:off x="6944560" y="6332768"/>
            <a:ext cx="96452"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4" name="Oval 21"/>
          <p:cNvSpPr>
            <a:spLocks noChangeAspect="1" noChangeArrowheads="1"/>
          </p:cNvSpPr>
          <p:nvPr/>
        </p:nvSpPr>
        <p:spPr bwMode="auto">
          <a:xfrm>
            <a:off x="5446713" y="5298846"/>
            <a:ext cx="107800" cy="9962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5" name="Oval 22"/>
          <p:cNvSpPr>
            <a:spLocks noChangeAspect="1" noChangeArrowheads="1"/>
          </p:cNvSpPr>
          <p:nvPr/>
        </p:nvSpPr>
        <p:spPr bwMode="auto">
          <a:xfrm>
            <a:off x="9123244" y="6978968"/>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6" name="Oval 23"/>
          <p:cNvSpPr>
            <a:spLocks noChangeAspect="1" noChangeArrowheads="1"/>
          </p:cNvSpPr>
          <p:nvPr/>
        </p:nvSpPr>
        <p:spPr bwMode="auto">
          <a:xfrm rot="-1118274">
            <a:off x="6947397" y="7536318"/>
            <a:ext cx="96452"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7" name="Oval 24"/>
          <p:cNvSpPr>
            <a:spLocks noChangeAspect="1" noChangeArrowheads="1"/>
          </p:cNvSpPr>
          <p:nvPr/>
        </p:nvSpPr>
        <p:spPr bwMode="auto">
          <a:xfrm rot="-1118274">
            <a:off x="10728890" y="5476551"/>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8" name="Oval 25"/>
          <p:cNvSpPr>
            <a:spLocks noChangeAspect="1" noChangeArrowheads="1"/>
          </p:cNvSpPr>
          <p:nvPr/>
        </p:nvSpPr>
        <p:spPr bwMode="auto">
          <a:xfrm rot="-1118274">
            <a:off x="9463664" y="7708637"/>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19" name="Oval 26"/>
          <p:cNvSpPr>
            <a:spLocks noChangeAspect="1" noChangeArrowheads="1"/>
          </p:cNvSpPr>
          <p:nvPr/>
        </p:nvSpPr>
        <p:spPr bwMode="auto">
          <a:xfrm rot="-1118274">
            <a:off x="5582881" y="4523405"/>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0" name="Oval 27"/>
          <p:cNvSpPr>
            <a:spLocks noChangeAspect="1" noChangeArrowheads="1"/>
          </p:cNvSpPr>
          <p:nvPr/>
        </p:nvSpPr>
        <p:spPr bwMode="auto">
          <a:xfrm rot="-1118274">
            <a:off x="8419711" y="6079672"/>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1" name="Oval 28"/>
          <p:cNvSpPr>
            <a:spLocks noChangeAspect="1" noChangeArrowheads="1"/>
          </p:cNvSpPr>
          <p:nvPr/>
        </p:nvSpPr>
        <p:spPr bwMode="auto">
          <a:xfrm rot="-1118274">
            <a:off x="10484923" y="7625169"/>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2" name="Oval 29"/>
          <p:cNvSpPr>
            <a:spLocks noChangeAspect="1" noChangeArrowheads="1"/>
          </p:cNvSpPr>
          <p:nvPr/>
        </p:nvSpPr>
        <p:spPr bwMode="auto">
          <a:xfrm rot="-1118274">
            <a:off x="5565860" y="6173911"/>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3" name="Oval 30"/>
          <p:cNvSpPr>
            <a:spLocks noChangeAspect="1" noChangeArrowheads="1"/>
          </p:cNvSpPr>
          <p:nvPr/>
        </p:nvSpPr>
        <p:spPr bwMode="auto">
          <a:xfrm rot="5895381">
            <a:off x="6912683" y="5183308"/>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4" name="Oval 31"/>
          <p:cNvSpPr>
            <a:spLocks noChangeAspect="1" noChangeArrowheads="1"/>
          </p:cNvSpPr>
          <p:nvPr/>
        </p:nvSpPr>
        <p:spPr bwMode="auto">
          <a:xfrm rot="5895381">
            <a:off x="7393886" y="8889250"/>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5" name="Oval 32"/>
          <p:cNvSpPr>
            <a:spLocks noChangeAspect="1" noChangeArrowheads="1"/>
          </p:cNvSpPr>
          <p:nvPr/>
        </p:nvSpPr>
        <p:spPr bwMode="auto">
          <a:xfrm rot="5895381">
            <a:off x="5568025" y="6949301"/>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6" name="Oval 33"/>
          <p:cNvSpPr>
            <a:spLocks noChangeAspect="1" noChangeArrowheads="1"/>
          </p:cNvSpPr>
          <p:nvPr/>
        </p:nvSpPr>
        <p:spPr bwMode="auto">
          <a:xfrm rot="5895381">
            <a:off x="7763731" y="4057842"/>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7" name="Oval 34"/>
          <p:cNvSpPr>
            <a:spLocks noChangeAspect="1" noChangeArrowheads="1"/>
          </p:cNvSpPr>
          <p:nvPr/>
        </p:nvSpPr>
        <p:spPr bwMode="auto">
          <a:xfrm rot="5895381">
            <a:off x="9481938" y="7026038"/>
            <a:ext cx="99622"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8" name="Oval 35"/>
          <p:cNvSpPr>
            <a:spLocks noChangeAspect="1" noChangeArrowheads="1"/>
          </p:cNvSpPr>
          <p:nvPr/>
        </p:nvSpPr>
        <p:spPr bwMode="auto">
          <a:xfrm rot="5895381">
            <a:off x="7811958" y="6917280"/>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29" name="Oval 36"/>
          <p:cNvSpPr>
            <a:spLocks noChangeAspect="1" noChangeArrowheads="1"/>
          </p:cNvSpPr>
          <p:nvPr/>
        </p:nvSpPr>
        <p:spPr bwMode="auto">
          <a:xfrm rot="5895381">
            <a:off x="10044542" y="5705654"/>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0" name="Oval 37"/>
          <p:cNvSpPr>
            <a:spLocks noChangeAspect="1" noChangeArrowheads="1"/>
          </p:cNvSpPr>
          <p:nvPr/>
        </p:nvSpPr>
        <p:spPr bwMode="auto">
          <a:xfrm rot="5895381">
            <a:off x="5519800" y="3976778"/>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1" name="Oval 38"/>
          <p:cNvSpPr>
            <a:spLocks noChangeAspect="1" noChangeArrowheads="1"/>
          </p:cNvSpPr>
          <p:nvPr/>
        </p:nvSpPr>
        <p:spPr bwMode="auto">
          <a:xfrm rot="5895381">
            <a:off x="9403419" y="5549489"/>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2" name="Oval 39"/>
          <p:cNvSpPr>
            <a:spLocks noChangeAspect="1" noChangeArrowheads="1"/>
          </p:cNvSpPr>
          <p:nvPr/>
        </p:nvSpPr>
        <p:spPr bwMode="auto">
          <a:xfrm rot="5895381">
            <a:off x="9147192" y="8001013"/>
            <a:ext cx="99622"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3" name="Oval 40"/>
          <p:cNvSpPr>
            <a:spLocks noChangeAspect="1" noChangeArrowheads="1"/>
          </p:cNvSpPr>
          <p:nvPr/>
        </p:nvSpPr>
        <p:spPr bwMode="auto">
          <a:xfrm rot="4777107">
            <a:off x="6253626" y="5992117"/>
            <a:ext cx="99622"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4" name="Oval 41"/>
          <p:cNvSpPr>
            <a:spLocks noChangeAspect="1" noChangeArrowheads="1"/>
          </p:cNvSpPr>
          <p:nvPr/>
        </p:nvSpPr>
        <p:spPr bwMode="auto">
          <a:xfrm rot="4777107">
            <a:off x="8314076" y="89097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5" name="Oval 42"/>
          <p:cNvSpPr>
            <a:spLocks noChangeAspect="1" noChangeArrowheads="1"/>
          </p:cNvSpPr>
          <p:nvPr/>
        </p:nvSpPr>
        <p:spPr bwMode="auto">
          <a:xfrm rot="4777107">
            <a:off x="7769405" y="82635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6" name="Oval 43"/>
          <p:cNvSpPr>
            <a:spLocks noChangeAspect="1" noChangeArrowheads="1"/>
          </p:cNvSpPr>
          <p:nvPr/>
        </p:nvSpPr>
        <p:spPr bwMode="auto">
          <a:xfrm rot="4777107">
            <a:off x="5036625" y="6334353"/>
            <a:ext cx="99623"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7" name="Oval 44"/>
          <p:cNvSpPr>
            <a:spLocks noChangeAspect="1" noChangeArrowheads="1"/>
          </p:cNvSpPr>
          <p:nvPr/>
        </p:nvSpPr>
        <p:spPr bwMode="auto">
          <a:xfrm rot="4777107">
            <a:off x="6637654" y="4706734"/>
            <a:ext cx="86160"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8" name="Oval 45"/>
          <p:cNvSpPr>
            <a:spLocks noChangeAspect="1" noChangeArrowheads="1"/>
          </p:cNvSpPr>
          <p:nvPr/>
        </p:nvSpPr>
        <p:spPr bwMode="auto">
          <a:xfrm rot="4777107">
            <a:off x="7786571" y="7398948"/>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39" name="Oval 46"/>
          <p:cNvSpPr>
            <a:spLocks noChangeAspect="1" noChangeArrowheads="1"/>
          </p:cNvSpPr>
          <p:nvPr/>
        </p:nvSpPr>
        <p:spPr bwMode="auto">
          <a:xfrm rot="4777107">
            <a:off x="4477770" y="5224753"/>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40" name="Oval 47"/>
          <p:cNvSpPr>
            <a:spLocks noChangeAspect="1" noChangeArrowheads="1"/>
          </p:cNvSpPr>
          <p:nvPr/>
        </p:nvSpPr>
        <p:spPr bwMode="auto">
          <a:xfrm rot="4777107">
            <a:off x="7039283" y="8560765"/>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41" name="Oval 48"/>
          <p:cNvSpPr>
            <a:spLocks noChangeAspect="1" noChangeArrowheads="1"/>
          </p:cNvSpPr>
          <p:nvPr/>
        </p:nvSpPr>
        <p:spPr bwMode="auto">
          <a:xfrm rot="4777107">
            <a:off x="9480158" y="8063997"/>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8242" name="Text Box 49"/>
          <p:cNvSpPr txBox="1">
            <a:spLocks noChangeArrowheads="1"/>
          </p:cNvSpPr>
          <p:nvPr/>
        </p:nvSpPr>
        <p:spPr bwMode="auto">
          <a:xfrm>
            <a:off x="9804083" y="2843284"/>
            <a:ext cx="5719048"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b="1" i="1"/>
              <a:t>f</a:t>
            </a:r>
            <a:r>
              <a:rPr lang="en-US" i="1"/>
              <a:t>(</a:t>
            </a:r>
            <a:r>
              <a:rPr lang="en-US" b="1" i="1"/>
              <a:t>x</a:t>
            </a:r>
            <a:r>
              <a:rPr lang="en-US" i="1"/>
              <a:t>,</a:t>
            </a:r>
            <a:r>
              <a:rPr lang="en-US" b="1" i="1">
                <a:solidFill>
                  <a:srgbClr val="00CC00"/>
                </a:solidFill>
              </a:rPr>
              <a:t>w</a:t>
            </a:r>
            <a:r>
              <a:rPr lang="en-US" i="1">
                <a:solidFill>
                  <a:srgbClr val="00CC00"/>
                </a:solidFill>
              </a:rPr>
              <a:t>,b</a:t>
            </a:r>
            <a:r>
              <a:rPr lang="en-US" i="1"/>
              <a:t>) = sign(</a:t>
            </a:r>
            <a:r>
              <a:rPr lang="en-US" b="1" i="1">
                <a:solidFill>
                  <a:srgbClr val="00CC00"/>
                </a:solidFill>
              </a:rPr>
              <a:t>w</a:t>
            </a:r>
            <a:r>
              <a:rPr lang="en-US" b="1" i="1"/>
              <a:t>. x</a:t>
            </a:r>
            <a:r>
              <a:rPr lang="en-US" i="1">
                <a:solidFill>
                  <a:srgbClr val="00CC00"/>
                </a:solidFill>
              </a:rPr>
              <a:t> </a:t>
            </a:r>
            <a:r>
              <a:rPr lang="en-US" i="1"/>
              <a:t>- </a:t>
            </a:r>
            <a:r>
              <a:rPr lang="en-US" i="1">
                <a:solidFill>
                  <a:srgbClr val="00CC00"/>
                </a:solidFill>
              </a:rPr>
              <a:t>b</a:t>
            </a:r>
            <a:r>
              <a:rPr lang="en-US" i="1"/>
              <a:t>)</a:t>
            </a:r>
          </a:p>
        </p:txBody>
      </p:sp>
      <p:sp>
        <p:nvSpPr>
          <p:cNvPr id="8243" name="Line 50"/>
          <p:cNvSpPr>
            <a:spLocks noChangeShapeType="1"/>
          </p:cNvSpPr>
          <p:nvPr/>
        </p:nvSpPr>
        <p:spPr bwMode="auto">
          <a:xfrm flipV="1">
            <a:off x="6127552" y="2843283"/>
            <a:ext cx="2587189" cy="68497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8244" name="Text Box 51"/>
          <p:cNvSpPr txBox="1">
            <a:spLocks noChangeArrowheads="1"/>
          </p:cNvSpPr>
          <p:nvPr/>
        </p:nvSpPr>
        <p:spPr bwMode="auto">
          <a:xfrm>
            <a:off x="11165761" y="5428087"/>
            <a:ext cx="4357370" cy="4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endParaRPr lang="en-US"/>
          </a:p>
        </p:txBody>
      </p:sp>
      <p:sp>
        <p:nvSpPr>
          <p:cNvPr id="8245" name="Text Box 52"/>
          <p:cNvSpPr txBox="1">
            <a:spLocks noChangeArrowheads="1"/>
          </p:cNvSpPr>
          <p:nvPr/>
        </p:nvSpPr>
        <p:spPr bwMode="auto">
          <a:xfrm>
            <a:off x="11438096" y="5686567"/>
            <a:ext cx="3948867" cy="1084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t>Any of these would be fine..</a:t>
            </a:r>
          </a:p>
          <a:p>
            <a:pPr eaLnBrk="1" hangingPunct="1"/>
            <a:endParaRPr lang="en-US"/>
          </a:p>
          <a:p>
            <a:pPr eaLnBrk="1" hangingPunct="1"/>
            <a:r>
              <a:rPr lang="en-US"/>
              <a:t>..but which is best?</a:t>
            </a:r>
          </a:p>
        </p:txBody>
      </p:sp>
      <p:sp>
        <p:nvSpPr>
          <p:cNvPr id="8246" name="Line 53"/>
          <p:cNvSpPr>
            <a:spLocks noChangeShapeType="1"/>
          </p:cNvSpPr>
          <p:nvPr/>
        </p:nvSpPr>
        <p:spPr bwMode="auto">
          <a:xfrm flipV="1">
            <a:off x="4085035" y="4006444"/>
            <a:ext cx="7216894" cy="43941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8247" name="Line 54"/>
          <p:cNvSpPr>
            <a:spLocks noChangeShapeType="1"/>
          </p:cNvSpPr>
          <p:nvPr/>
        </p:nvSpPr>
        <p:spPr bwMode="auto">
          <a:xfrm flipV="1">
            <a:off x="4629706" y="3747964"/>
            <a:ext cx="5582880" cy="51696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8248" name="Line 55"/>
          <p:cNvSpPr>
            <a:spLocks noChangeShapeType="1"/>
          </p:cNvSpPr>
          <p:nvPr/>
        </p:nvSpPr>
        <p:spPr bwMode="auto">
          <a:xfrm flipV="1">
            <a:off x="3676531" y="4135685"/>
            <a:ext cx="8578572" cy="37479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8249" name="Line 56"/>
          <p:cNvSpPr>
            <a:spLocks noChangeShapeType="1"/>
          </p:cNvSpPr>
          <p:nvPr/>
        </p:nvSpPr>
        <p:spPr bwMode="auto">
          <a:xfrm flipV="1">
            <a:off x="4357370" y="3747964"/>
            <a:ext cx="6808391" cy="47818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8250" name="Line 57"/>
          <p:cNvSpPr>
            <a:spLocks noChangeShapeType="1"/>
          </p:cNvSpPr>
          <p:nvPr/>
        </p:nvSpPr>
        <p:spPr bwMode="auto">
          <a:xfrm flipV="1">
            <a:off x="4221202" y="3231004"/>
            <a:ext cx="6944559" cy="56865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8251" name="Line 58"/>
          <p:cNvSpPr>
            <a:spLocks noChangeShapeType="1"/>
          </p:cNvSpPr>
          <p:nvPr/>
        </p:nvSpPr>
        <p:spPr bwMode="auto">
          <a:xfrm flipV="1">
            <a:off x="4629706" y="2972524"/>
            <a:ext cx="6127552" cy="56865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8252" name="Line 59"/>
          <p:cNvSpPr>
            <a:spLocks noChangeShapeType="1"/>
          </p:cNvSpPr>
          <p:nvPr/>
        </p:nvSpPr>
        <p:spPr bwMode="auto">
          <a:xfrm flipV="1">
            <a:off x="5038209" y="3618724"/>
            <a:ext cx="4902041" cy="59450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8253" name="Line 60"/>
          <p:cNvSpPr>
            <a:spLocks noChangeShapeType="1"/>
          </p:cNvSpPr>
          <p:nvPr/>
        </p:nvSpPr>
        <p:spPr bwMode="auto">
          <a:xfrm flipV="1">
            <a:off x="4221202" y="3747964"/>
            <a:ext cx="7353062" cy="47818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Tree>
    <p:extLst>
      <p:ext uri="{BB962C8B-B14F-4D97-AF65-F5344CB8AC3E}">
        <p14:creationId xmlns:p14="http://schemas.microsoft.com/office/powerpoint/2010/main" val="3760117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65"/>
          <p:cNvGrpSpPr>
            <a:grpSpLocks/>
          </p:cNvGrpSpPr>
          <p:nvPr/>
        </p:nvGrpSpPr>
        <p:grpSpPr bwMode="auto">
          <a:xfrm rot="-4217956">
            <a:off x="2407433" y="6912930"/>
            <a:ext cx="9434531" cy="2836"/>
            <a:chOff x="960" y="3888"/>
            <a:chExt cx="3504" cy="0"/>
          </a:xfrm>
        </p:grpSpPr>
        <p:sp>
          <p:nvSpPr>
            <p:cNvPr id="9270" name="Line 64"/>
            <p:cNvSpPr>
              <a:spLocks noChangeShapeType="1"/>
            </p:cNvSpPr>
            <p:nvPr/>
          </p:nvSpPr>
          <p:spPr bwMode="auto">
            <a:xfrm>
              <a:off x="1008" y="3888"/>
              <a:ext cx="3408" cy="0"/>
            </a:xfrm>
            <a:prstGeom prst="line">
              <a:avLst/>
            </a:prstGeom>
            <a:noFill/>
            <a:ln w="1047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271" name="Line 63"/>
            <p:cNvSpPr>
              <a:spLocks noChangeShapeType="1"/>
            </p:cNvSpPr>
            <p:nvPr/>
          </p:nvSpPr>
          <p:spPr bwMode="auto">
            <a:xfrm>
              <a:off x="960" y="3888"/>
              <a:ext cx="35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pSp>
      <p:sp>
        <p:nvSpPr>
          <p:cNvPr id="9220" name="Rectangle 2"/>
          <p:cNvSpPr>
            <a:spLocks noGrp="1" noChangeArrowheads="1"/>
          </p:cNvSpPr>
          <p:nvPr>
            <p:ph type="title"/>
          </p:nvPr>
        </p:nvSpPr>
        <p:spPr>
          <a:xfrm>
            <a:off x="272336" y="516961"/>
            <a:ext cx="8306237" cy="1163161"/>
          </a:xfrm>
        </p:spPr>
        <p:txBody>
          <a:bodyPr>
            <a:normAutofit/>
          </a:bodyPr>
          <a:lstStyle/>
          <a:p>
            <a:pPr eaLnBrk="1" hangingPunct="1"/>
            <a:r>
              <a:rPr lang="en-US" sz="4000" b="1" dirty="0" smtClean="0">
                <a:solidFill>
                  <a:srgbClr val="210BA5"/>
                </a:solidFill>
              </a:rPr>
              <a:t>Classifier Margin</a:t>
            </a:r>
          </a:p>
        </p:txBody>
      </p:sp>
      <p:sp>
        <p:nvSpPr>
          <p:cNvPr id="9221" name="Rectangle 3"/>
          <p:cNvSpPr>
            <a:spLocks noChangeArrowheads="1"/>
          </p:cNvSpPr>
          <p:nvPr/>
        </p:nvSpPr>
        <p:spPr bwMode="auto">
          <a:xfrm>
            <a:off x="9531747" y="1305843"/>
            <a:ext cx="2859524" cy="1130895"/>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pPr algn="ctr"/>
            <a:r>
              <a:rPr lang="en-US" sz="6300" i="1"/>
              <a:t>f </a:t>
            </a:r>
            <a:r>
              <a:rPr lang="en-US"/>
              <a:t>        </a:t>
            </a:r>
          </a:p>
        </p:txBody>
      </p:sp>
      <p:sp>
        <p:nvSpPr>
          <p:cNvPr id="9222" name="Line 4"/>
          <p:cNvSpPr>
            <a:spLocks noChangeShapeType="1"/>
          </p:cNvSpPr>
          <p:nvPr/>
        </p:nvSpPr>
        <p:spPr bwMode="auto">
          <a:xfrm>
            <a:off x="7080726"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9223" name="Text Box 5"/>
          <p:cNvSpPr txBox="1">
            <a:spLocks noChangeArrowheads="1"/>
          </p:cNvSpPr>
          <p:nvPr/>
        </p:nvSpPr>
        <p:spPr bwMode="auto">
          <a:xfrm>
            <a:off x="6263719" y="1292402"/>
            <a:ext cx="1089343" cy="91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4900" b="1" i="1"/>
              <a:t>x</a:t>
            </a:r>
          </a:p>
        </p:txBody>
      </p:sp>
      <p:sp>
        <p:nvSpPr>
          <p:cNvPr id="9224" name="Line 6"/>
          <p:cNvSpPr>
            <a:spLocks noChangeShapeType="1"/>
          </p:cNvSpPr>
          <p:nvPr/>
        </p:nvSpPr>
        <p:spPr bwMode="auto">
          <a:xfrm>
            <a:off x="10757258" y="646201"/>
            <a:ext cx="0" cy="646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9225" name="Text Box 7"/>
          <p:cNvSpPr txBox="1">
            <a:spLocks noChangeArrowheads="1"/>
          </p:cNvSpPr>
          <p:nvPr/>
        </p:nvSpPr>
        <p:spPr bwMode="auto">
          <a:xfrm>
            <a:off x="10348754" y="0"/>
            <a:ext cx="680839"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5600">
                <a:solidFill>
                  <a:srgbClr val="00CC00"/>
                </a:solidFill>
                <a:latin typeface="Symbol" pitchFamily="18" charset="2"/>
              </a:rPr>
              <a:t>a</a:t>
            </a:r>
          </a:p>
        </p:txBody>
      </p:sp>
      <p:sp>
        <p:nvSpPr>
          <p:cNvPr id="9226" name="Line 8"/>
          <p:cNvSpPr>
            <a:spLocks noChangeShapeType="1"/>
          </p:cNvSpPr>
          <p:nvPr/>
        </p:nvSpPr>
        <p:spPr bwMode="auto">
          <a:xfrm>
            <a:off x="12391271"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9227" name="Text Box 9"/>
          <p:cNvSpPr txBox="1">
            <a:spLocks noChangeArrowheads="1"/>
          </p:cNvSpPr>
          <p:nvPr/>
        </p:nvSpPr>
        <p:spPr bwMode="auto">
          <a:xfrm>
            <a:off x="14842292" y="1421642"/>
            <a:ext cx="1497846"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spcBef>
                <a:spcPct val="20000"/>
              </a:spcBef>
            </a:pPr>
            <a:r>
              <a:rPr lang="en-US" sz="5600"/>
              <a:t>y</a:t>
            </a:r>
            <a:r>
              <a:rPr lang="en-US" sz="5600" baseline="30000"/>
              <a:t>est</a:t>
            </a:r>
          </a:p>
        </p:txBody>
      </p:sp>
      <p:sp>
        <p:nvSpPr>
          <p:cNvPr id="9228" name="Text Box 10"/>
          <p:cNvSpPr txBox="1">
            <a:spLocks noChangeArrowheads="1"/>
          </p:cNvSpPr>
          <p:nvPr/>
        </p:nvSpPr>
        <p:spPr bwMode="auto">
          <a:xfrm>
            <a:off x="1497846" y="3231004"/>
            <a:ext cx="3404195"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t>denotes +1</a:t>
            </a:r>
          </a:p>
          <a:p>
            <a:pPr algn="ctr" eaLnBrk="1" hangingPunct="1"/>
            <a:r>
              <a:rPr lang="en-US"/>
              <a:t>denotes -1</a:t>
            </a:r>
          </a:p>
        </p:txBody>
      </p:sp>
      <p:sp>
        <p:nvSpPr>
          <p:cNvPr id="9229" name="Oval 11"/>
          <p:cNvSpPr>
            <a:spLocks noChangeAspect="1" noChangeArrowheads="1"/>
          </p:cNvSpPr>
          <p:nvPr/>
        </p:nvSpPr>
        <p:spPr bwMode="auto">
          <a:xfrm rot="4777107">
            <a:off x="1638103" y="3485396"/>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30" name="Oval 12"/>
          <p:cNvSpPr>
            <a:spLocks noChangeAspect="1" noChangeArrowheads="1"/>
          </p:cNvSpPr>
          <p:nvPr/>
        </p:nvSpPr>
        <p:spPr bwMode="auto">
          <a:xfrm rot="5895381">
            <a:off x="1639161" y="4259779"/>
            <a:ext cx="86160"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31" name="Line 13"/>
          <p:cNvSpPr>
            <a:spLocks noChangeShapeType="1"/>
          </p:cNvSpPr>
          <p:nvPr/>
        </p:nvSpPr>
        <p:spPr bwMode="auto">
          <a:xfrm>
            <a:off x="4629706" y="3747964"/>
            <a:ext cx="0" cy="594504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9232" name="Line 14"/>
          <p:cNvSpPr>
            <a:spLocks noChangeShapeType="1"/>
          </p:cNvSpPr>
          <p:nvPr/>
        </p:nvSpPr>
        <p:spPr bwMode="auto">
          <a:xfrm flipV="1">
            <a:off x="4357370" y="9434531"/>
            <a:ext cx="653605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9233" name="Oval 15"/>
          <p:cNvSpPr>
            <a:spLocks noChangeAspect="1" noChangeArrowheads="1"/>
          </p:cNvSpPr>
          <p:nvPr/>
        </p:nvSpPr>
        <p:spPr bwMode="auto">
          <a:xfrm>
            <a:off x="6643855" y="8535235"/>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34" name="Oval 16"/>
          <p:cNvSpPr>
            <a:spLocks noChangeAspect="1" noChangeArrowheads="1"/>
          </p:cNvSpPr>
          <p:nvPr/>
        </p:nvSpPr>
        <p:spPr bwMode="auto">
          <a:xfrm>
            <a:off x="4442476" y="6620867"/>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35" name="Oval 17"/>
          <p:cNvSpPr>
            <a:spLocks noChangeAspect="1" noChangeArrowheads="1"/>
          </p:cNvSpPr>
          <p:nvPr/>
        </p:nvSpPr>
        <p:spPr bwMode="auto">
          <a:xfrm>
            <a:off x="7755893" y="4773810"/>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36" name="Oval 18"/>
          <p:cNvSpPr>
            <a:spLocks noChangeAspect="1" noChangeArrowheads="1"/>
          </p:cNvSpPr>
          <p:nvPr/>
        </p:nvSpPr>
        <p:spPr bwMode="auto">
          <a:xfrm>
            <a:off x="7869366" y="6165833"/>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37" name="Oval 19"/>
          <p:cNvSpPr>
            <a:spLocks noChangeAspect="1" noChangeArrowheads="1"/>
          </p:cNvSpPr>
          <p:nvPr/>
        </p:nvSpPr>
        <p:spPr bwMode="auto">
          <a:xfrm>
            <a:off x="6093510" y="4518020"/>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38" name="Oval 20"/>
          <p:cNvSpPr>
            <a:spLocks noChangeAspect="1" noChangeArrowheads="1"/>
          </p:cNvSpPr>
          <p:nvPr/>
        </p:nvSpPr>
        <p:spPr bwMode="auto">
          <a:xfrm>
            <a:off x="6944560" y="6332768"/>
            <a:ext cx="96452"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39" name="Oval 21"/>
          <p:cNvSpPr>
            <a:spLocks noChangeAspect="1" noChangeArrowheads="1"/>
          </p:cNvSpPr>
          <p:nvPr/>
        </p:nvSpPr>
        <p:spPr bwMode="auto">
          <a:xfrm>
            <a:off x="5446713" y="5298846"/>
            <a:ext cx="107800" cy="9962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0" name="Oval 22"/>
          <p:cNvSpPr>
            <a:spLocks noChangeAspect="1" noChangeArrowheads="1"/>
          </p:cNvSpPr>
          <p:nvPr/>
        </p:nvSpPr>
        <p:spPr bwMode="auto">
          <a:xfrm>
            <a:off x="9123244" y="6978968"/>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1" name="Oval 23"/>
          <p:cNvSpPr>
            <a:spLocks noChangeAspect="1" noChangeArrowheads="1"/>
          </p:cNvSpPr>
          <p:nvPr/>
        </p:nvSpPr>
        <p:spPr bwMode="auto">
          <a:xfrm rot="-1118274">
            <a:off x="6947397" y="7536318"/>
            <a:ext cx="96452"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2" name="Oval 24"/>
          <p:cNvSpPr>
            <a:spLocks noChangeAspect="1" noChangeArrowheads="1"/>
          </p:cNvSpPr>
          <p:nvPr/>
        </p:nvSpPr>
        <p:spPr bwMode="auto">
          <a:xfrm rot="-1118274">
            <a:off x="10728890" y="5476551"/>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3" name="Oval 25"/>
          <p:cNvSpPr>
            <a:spLocks noChangeAspect="1" noChangeArrowheads="1"/>
          </p:cNvSpPr>
          <p:nvPr/>
        </p:nvSpPr>
        <p:spPr bwMode="auto">
          <a:xfrm rot="-1118274">
            <a:off x="9463664" y="7708637"/>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4" name="Oval 26"/>
          <p:cNvSpPr>
            <a:spLocks noChangeAspect="1" noChangeArrowheads="1"/>
          </p:cNvSpPr>
          <p:nvPr/>
        </p:nvSpPr>
        <p:spPr bwMode="auto">
          <a:xfrm rot="-1118274">
            <a:off x="5582881" y="4523405"/>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5" name="Oval 27"/>
          <p:cNvSpPr>
            <a:spLocks noChangeAspect="1" noChangeArrowheads="1"/>
          </p:cNvSpPr>
          <p:nvPr/>
        </p:nvSpPr>
        <p:spPr bwMode="auto">
          <a:xfrm rot="-1118274">
            <a:off x="8419711" y="6079672"/>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6" name="Oval 28"/>
          <p:cNvSpPr>
            <a:spLocks noChangeAspect="1" noChangeArrowheads="1"/>
          </p:cNvSpPr>
          <p:nvPr/>
        </p:nvSpPr>
        <p:spPr bwMode="auto">
          <a:xfrm rot="-1118274">
            <a:off x="10484923" y="7625169"/>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7" name="Oval 29"/>
          <p:cNvSpPr>
            <a:spLocks noChangeAspect="1" noChangeArrowheads="1"/>
          </p:cNvSpPr>
          <p:nvPr/>
        </p:nvSpPr>
        <p:spPr bwMode="auto">
          <a:xfrm rot="-1118274">
            <a:off x="5565860" y="6173911"/>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8" name="Oval 30"/>
          <p:cNvSpPr>
            <a:spLocks noChangeAspect="1" noChangeArrowheads="1"/>
          </p:cNvSpPr>
          <p:nvPr/>
        </p:nvSpPr>
        <p:spPr bwMode="auto">
          <a:xfrm rot="5895381">
            <a:off x="6912683" y="5183308"/>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49" name="Oval 31"/>
          <p:cNvSpPr>
            <a:spLocks noChangeAspect="1" noChangeArrowheads="1"/>
          </p:cNvSpPr>
          <p:nvPr/>
        </p:nvSpPr>
        <p:spPr bwMode="auto">
          <a:xfrm rot="5895381">
            <a:off x="7393886" y="8889250"/>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0" name="Oval 32"/>
          <p:cNvSpPr>
            <a:spLocks noChangeAspect="1" noChangeArrowheads="1"/>
          </p:cNvSpPr>
          <p:nvPr/>
        </p:nvSpPr>
        <p:spPr bwMode="auto">
          <a:xfrm rot="5895381">
            <a:off x="5568025" y="6949301"/>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1" name="Oval 33"/>
          <p:cNvSpPr>
            <a:spLocks noChangeAspect="1" noChangeArrowheads="1"/>
          </p:cNvSpPr>
          <p:nvPr/>
        </p:nvSpPr>
        <p:spPr bwMode="auto">
          <a:xfrm rot="5895381">
            <a:off x="7763731" y="4057842"/>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2" name="Oval 34"/>
          <p:cNvSpPr>
            <a:spLocks noChangeAspect="1" noChangeArrowheads="1"/>
          </p:cNvSpPr>
          <p:nvPr/>
        </p:nvSpPr>
        <p:spPr bwMode="auto">
          <a:xfrm rot="5895381">
            <a:off x="9481938" y="7026038"/>
            <a:ext cx="99622"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3" name="Oval 35"/>
          <p:cNvSpPr>
            <a:spLocks noChangeAspect="1" noChangeArrowheads="1"/>
          </p:cNvSpPr>
          <p:nvPr/>
        </p:nvSpPr>
        <p:spPr bwMode="auto">
          <a:xfrm rot="5895381">
            <a:off x="7811958" y="6917280"/>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4" name="Oval 36"/>
          <p:cNvSpPr>
            <a:spLocks noChangeAspect="1" noChangeArrowheads="1"/>
          </p:cNvSpPr>
          <p:nvPr/>
        </p:nvSpPr>
        <p:spPr bwMode="auto">
          <a:xfrm rot="5895381">
            <a:off x="10044542" y="5705654"/>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5" name="Oval 37"/>
          <p:cNvSpPr>
            <a:spLocks noChangeAspect="1" noChangeArrowheads="1"/>
          </p:cNvSpPr>
          <p:nvPr/>
        </p:nvSpPr>
        <p:spPr bwMode="auto">
          <a:xfrm rot="5895381">
            <a:off x="5519800" y="3976778"/>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6" name="Oval 38"/>
          <p:cNvSpPr>
            <a:spLocks noChangeAspect="1" noChangeArrowheads="1"/>
          </p:cNvSpPr>
          <p:nvPr/>
        </p:nvSpPr>
        <p:spPr bwMode="auto">
          <a:xfrm rot="5895381">
            <a:off x="9403419" y="5549489"/>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7" name="Oval 39"/>
          <p:cNvSpPr>
            <a:spLocks noChangeAspect="1" noChangeArrowheads="1"/>
          </p:cNvSpPr>
          <p:nvPr/>
        </p:nvSpPr>
        <p:spPr bwMode="auto">
          <a:xfrm rot="5895381">
            <a:off x="9147192" y="8001013"/>
            <a:ext cx="99622"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8" name="Oval 40"/>
          <p:cNvSpPr>
            <a:spLocks noChangeAspect="1" noChangeArrowheads="1"/>
          </p:cNvSpPr>
          <p:nvPr/>
        </p:nvSpPr>
        <p:spPr bwMode="auto">
          <a:xfrm rot="4777107">
            <a:off x="6253626" y="5992117"/>
            <a:ext cx="99622"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59" name="Oval 41"/>
          <p:cNvSpPr>
            <a:spLocks noChangeAspect="1" noChangeArrowheads="1"/>
          </p:cNvSpPr>
          <p:nvPr/>
        </p:nvSpPr>
        <p:spPr bwMode="auto">
          <a:xfrm rot="4777107">
            <a:off x="8314076" y="89097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60" name="Oval 42"/>
          <p:cNvSpPr>
            <a:spLocks noChangeAspect="1" noChangeArrowheads="1"/>
          </p:cNvSpPr>
          <p:nvPr/>
        </p:nvSpPr>
        <p:spPr bwMode="auto">
          <a:xfrm rot="4777107">
            <a:off x="7769405" y="82635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61" name="Oval 43"/>
          <p:cNvSpPr>
            <a:spLocks noChangeAspect="1" noChangeArrowheads="1"/>
          </p:cNvSpPr>
          <p:nvPr/>
        </p:nvSpPr>
        <p:spPr bwMode="auto">
          <a:xfrm rot="4777107">
            <a:off x="5036625" y="6334353"/>
            <a:ext cx="99623"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62" name="Oval 44"/>
          <p:cNvSpPr>
            <a:spLocks noChangeAspect="1" noChangeArrowheads="1"/>
          </p:cNvSpPr>
          <p:nvPr/>
        </p:nvSpPr>
        <p:spPr bwMode="auto">
          <a:xfrm rot="4777107">
            <a:off x="6637654" y="4706734"/>
            <a:ext cx="86160"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63" name="Oval 45"/>
          <p:cNvSpPr>
            <a:spLocks noChangeAspect="1" noChangeArrowheads="1"/>
          </p:cNvSpPr>
          <p:nvPr/>
        </p:nvSpPr>
        <p:spPr bwMode="auto">
          <a:xfrm rot="4777107">
            <a:off x="7786571" y="7398948"/>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64" name="Oval 46"/>
          <p:cNvSpPr>
            <a:spLocks noChangeAspect="1" noChangeArrowheads="1"/>
          </p:cNvSpPr>
          <p:nvPr/>
        </p:nvSpPr>
        <p:spPr bwMode="auto">
          <a:xfrm rot="4777107">
            <a:off x="4477770" y="5224753"/>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65" name="Oval 47"/>
          <p:cNvSpPr>
            <a:spLocks noChangeAspect="1" noChangeArrowheads="1"/>
          </p:cNvSpPr>
          <p:nvPr/>
        </p:nvSpPr>
        <p:spPr bwMode="auto">
          <a:xfrm rot="4777107">
            <a:off x="7039283" y="8560765"/>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66" name="Oval 48"/>
          <p:cNvSpPr>
            <a:spLocks noChangeAspect="1" noChangeArrowheads="1"/>
          </p:cNvSpPr>
          <p:nvPr/>
        </p:nvSpPr>
        <p:spPr bwMode="auto">
          <a:xfrm rot="4777107">
            <a:off x="9480158" y="8063997"/>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9267" name="Text Box 49"/>
          <p:cNvSpPr txBox="1">
            <a:spLocks noChangeArrowheads="1"/>
          </p:cNvSpPr>
          <p:nvPr/>
        </p:nvSpPr>
        <p:spPr bwMode="auto">
          <a:xfrm>
            <a:off x="9804083" y="2843284"/>
            <a:ext cx="5719048"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b="1" i="1"/>
              <a:t>f</a:t>
            </a:r>
            <a:r>
              <a:rPr lang="en-US" i="1"/>
              <a:t>(</a:t>
            </a:r>
            <a:r>
              <a:rPr lang="en-US" b="1" i="1"/>
              <a:t>x</a:t>
            </a:r>
            <a:r>
              <a:rPr lang="en-US" i="1"/>
              <a:t>,</a:t>
            </a:r>
            <a:r>
              <a:rPr lang="en-US" b="1" i="1">
                <a:solidFill>
                  <a:srgbClr val="00CC00"/>
                </a:solidFill>
              </a:rPr>
              <a:t>w</a:t>
            </a:r>
            <a:r>
              <a:rPr lang="en-US" i="1">
                <a:solidFill>
                  <a:srgbClr val="00CC00"/>
                </a:solidFill>
              </a:rPr>
              <a:t>,b</a:t>
            </a:r>
            <a:r>
              <a:rPr lang="en-US" i="1"/>
              <a:t>) = sign(</a:t>
            </a:r>
            <a:r>
              <a:rPr lang="en-US" b="1" i="1">
                <a:solidFill>
                  <a:srgbClr val="00CC00"/>
                </a:solidFill>
              </a:rPr>
              <a:t>w</a:t>
            </a:r>
            <a:r>
              <a:rPr lang="en-US" b="1" i="1"/>
              <a:t>. x</a:t>
            </a:r>
            <a:r>
              <a:rPr lang="en-US" i="1">
                <a:solidFill>
                  <a:srgbClr val="00CC00"/>
                </a:solidFill>
              </a:rPr>
              <a:t> </a:t>
            </a:r>
            <a:r>
              <a:rPr lang="en-US" i="1"/>
              <a:t>- </a:t>
            </a:r>
            <a:r>
              <a:rPr lang="en-US" i="1">
                <a:solidFill>
                  <a:srgbClr val="00CC00"/>
                </a:solidFill>
              </a:rPr>
              <a:t>b</a:t>
            </a:r>
            <a:r>
              <a:rPr lang="en-US" i="1"/>
              <a:t>)</a:t>
            </a:r>
          </a:p>
        </p:txBody>
      </p:sp>
      <p:sp>
        <p:nvSpPr>
          <p:cNvPr id="9268" name="Text Box 51"/>
          <p:cNvSpPr txBox="1">
            <a:spLocks noChangeArrowheads="1"/>
          </p:cNvSpPr>
          <p:nvPr/>
        </p:nvSpPr>
        <p:spPr bwMode="auto">
          <a:xfrm>
            <a:off x="11165761" y="5428087"/>
            <a:ext cx="4357370" cy="4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endParaRPr lang="en-US"/>
          </a:p>
        </p:txBody>
      </p:sp>
      <p:sp>
        <p:nvSpPr>
          <p:cNvPr id="9269" name="Text Box 52"/>
          <p:cNvSpPr txBox="1">
            <a:spLocks noChangeArrowheads="1"/>
          </p:cNvSpPr>
          <p:nvPr/>
        </p:nvSpPr>
        <p:spPr bwMode="auto">
          <a:xfrm>
            <a:off x="11438097" y="3877205"/>
            <a:ext cx="4902041" cy="468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200"/>
              <a:t>Define the </a:t>
            </a:r>
            <a:r>
              <a:rPr lang="en-US" sz="4200">
                <a:solidFill>
                  <a:schemeClr val="hlink"/>
                </a:solidFill>
              </a:rPr>
              <a:t>margin</a:t>
            </a:r>
            <a:r>
              <a:rPr lang="en-US" sz="4200"/>
              <a:t> of a linear classifier as the width that the boundary could be increased by before hitting a datapoint.</a:t>
            </a:r>
          </a:p>
        </p:txBody>
      </p:sp>
    </p:spTree>
    <p:extLst>
      <p:ext uri="{BB962C8B-B14F-4D97-AF65-F5344CB8AC3E}">
        <p14:creationId xmlns:p14="http://schemas.microsoft.com/office/powerpoint/2010/main" val="1069220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Line 53"/>
          <p:cNvSpPr>
            <a:spLocks noChangeShapeType="1"/>
          </p:cNvSpPr>
          <p:nvPr/>
        </p:nvSpPr>
        <p:spPr bwMode="auto">
          <a:xfrm rot="-3472419">
            <a:off x="2461497" y="6914348"/>
            <a:ext cx="9176050" cy="0"/>
          </a:xfrm>
          <a:prstGeom prst="line">
            <a:avLst/>
          </a:prstGeom>
          <a:noFill/>
          <a:ln w="3619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0244" name="Line 54"/>
          <p:cNvSpPr>
            <a:spLocks noChangeShapeType="1"/>
          </p:cNvSpPr>
          <p:nvPr/>
        </p:nvSpPr>
        <p:spPr bwMode="auto">
          <a:xfrm rot="-3472419">
            <a:off x="2332257" y="6914348"/>
            <a:ext cx="94345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0245" name="Rectangle 2"/>
          <p:cNvSpPr>
            <a:spLocks noGrp="1" noChangeArrowheads="1"/>
          </p:cNvSpPr>
          <p:nvPr>
            <p:ph type="title"/>
          </p:nvPr>
        </p:nvSpPr>
        <p:spPr>
          <a:xfrm>
            <a:off x="272336" y="516961"/>
            <a:ext cx="8306237" cy="1163161"/>
          </a:xfrm>
        </p:spPr>
        <p:txBody>
          <a:bodyPr>
            <a:normAutofit/>
          </a:bodyPr>
          <a:lstStyle/>
          <a:p>
            <a:pPr eaLnBrk="1" hangingPunct="1"/>
            <a:r>
              <a:rPr lang="en-US" sz="4400" b="1" dirty="0" smtClean="0">
                <a:solidFill>
                  <a:srgbClr val="210BA5"/>
                </a:solidFill>
              </a:rPr>
              <a:t>Maximum Margin</a:t>
            </a:r>
          </a:p>
        </p:txBody>
      </p:sp>
      <p:sp>
        <p:nvSpPr>
          <p:cNvPr id="10246" name="Rectangle 3"/>
          <p:cNvSpPr>
            <a:spLocks noChangeArrowheads="1"/>
          </p:cNvSpPr>
          <p:nvPr/>
        </p:nvSpPr>
        <p:spPr bwMode="auto">
          <a:xfrm>
            <a:off x="9531747" y="1305843"/>
            <a:ext cx="2859524" cy="1130895"/>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pPr algn="ctr"/>
            <a:r>
              <a:rPr lang="en-US" sz="6300" i="1"/>
              <a:t>f </a:t>
            </a:r>
            <a:r>
              <a:rPr lang="en-US"/>
              <a:t>        </a:t>
            </a:r>
          </a:p>
        </p:txBody>
      </p:sp>
      <p:sp>
        <p:nvSpPr>
          <p:cNvPr id="10247" name="Line 4"/>
          <p:cNvSpPr>
            <a:spLocks noChangeShapeType="1"/>
          </p:cNvSpPr>
          <p:nvPr/>
        </p:nvSpPr>
        <p:spPr bwMode="auto">
          <a:xfrm>
            <a:off x="7080726"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0248" name="Text Box 5"/>
          <p:cNvSpPr txBox="1">
            <a:spLocks noChangeArrowheads="1"/>
          </p:cNvSpPr>
          <p:nvPr/>
        </p:nvSpPr>
        <p:spPr bwMode="auto">
          <a:xfrm>
            <a:off x="6263719" y="1292402"/>
            <a:ext cx="1089343" cy="91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4900" b="1" i="1"/>
              <a:t>x</a:t>
            </a:r>
          </a:p>
        </p:txBody>
      </p:sp>
      <p:sp>
        <p:nvSpPr>
          <p:cNvPr id="10249" name="Line 6"/>
          <p:cNvSpPr>
            <a:spLocks noChangeShapeType="1"/>
          </p:cNvSpPr>
          <p:nvPr/>
        </p:nvSpPr>
        <p:spPr bwMode="auto">
          <a:xfrm>
            <a:off x="10757258" y="646201"/>
            <a:ext cx="0" cy="646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0250" name="Text Box 7"/>
          <p:cNvSpPr txBox="1">
            <a:spLocks noChangeArrowheads="1"/>
          </p:cNvSpPr>
          <p:nvPr/>
        </p:nvSpPr>
        <p:spPr bwMode="auto">
          <a:xfrm>
            <a:off x="10348754" y="0"/>
            <a:ext cx="680839"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5600">
                <a:solidFill>
                  <a:srgbClr val="00CC00"/>
                </a:solidFill>
                <a:latin typeface="Symbol" pitchFamily="18" charset="2"/>
              </a:rPr>
              <a:t>a</a:t>
            </a:r>
          </a:p>
        </p:txBody>
      </p:sp>
      <p:sp>
        <p:nvSpPr>
          <p:cNvPr id="10251" name="Line 8"/>
          <p:cNvSpPr>
            <a:spLocks noChangeShapeType="1"/>
          </p:cNvSpPr>
          <p:nvPr/>
        </p:nvSpPr>
        <p:spPr bwMode="auto">
          <a:xfrm>
            <a:off x="12391271"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0252" name="Text Box 9"/>
          <p:cNvSpPr txBox="1">
            <a:spLocks noChangeArrowheads="1"/>
          </p:cNvSpPr>
          <p:nvPr/>
        </p:nvSpPr>
        <p:spPr bwMode="auto">
          <a:xfrm>
            <a:off x="14842292" y="1421642"/>
            <a:ext cx="1497846"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spcBef>
                <a:spcPct val="20000"/>
              </a:spcBef>
            </a:pPr>
            <a:r>
              <a:rPr lang="en-US" sz="5600"/>
              <a:t>y</a:t>
            </a:r>
            <a:r>
              <a:rPr lang="en-US" sz="5600" baseline="30000"/>
              <a:t>est</a:t>
            </a:r>
          </a:p>
        </p:txBody>
      </p:sp>
      <p:sp>
        <p:nvSpPr>
          <p:cNvPr id="10253" name="Text Box 10"/>
          <p:cNvSpPr txBox="1">
            <a:spLocks noChangeArrowheads="1"/>
          </p:cNvSpPr>
          <p:nvPr/>
        </p:nvSpPr>
        <p:spPr bwMode="auto">
          <a:xfrm>
            <a:off x="1497846" y="3231004"/>
            <a:ext cx="3404195"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t>denotes +1</a:t>
            </a:r>
          </a:p>
          <a:p>
            <a:pPr algn="ctr" eaLnBrk="1" hangingPunct="1"/>
            <a:r>
              <a:rPr lang="en-US"/>
              <a:t>denotes -1</a:t>
            </a:r>
          </a:p>
        </p:txBody>
      </p:sp>
      <p:sp>
        <p:nvSpPr>
          <p:cNvPr id="10254" name="Oval 11"/>
          <p:cNvSpPr>
            <a:spLocks noChangeAspect="1" noChangeArrowheads="1"/>
          </p:cNvSpPr>
          <p:nvPr/>
        </p:nvSpPr>
        <p:spPr bwMode="auto">
          <a:xfrm rot="4777107">
            <a:off x="1638103" y="3485396"/>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55" name="Oval 12"/>
          <p:cNvSpPr>
            <a:spLocks noChangeAspect="1" noChangeArrowheads="1"/>
          </p:cNvSpPr>
          <p:nvPr/>
        </p:nvSpPr>
        <p:spPr bwMode="auto">
          <a:xfrm rot="5895381">
            <a:off x="1639161" y="4259779"/>
            <a:ext cx="86160"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56" name="Line 13"/>
          <p:cNvSpPr>
            <a:spLocks noChangeShapeType="1"/>
          </p:cNvSpPr>
          <p:nvPr/>
        </p:nvSpPr>
        <p:spPr bwMode="auto">
          <a:xfrm>
            <a:off x="4629706" y="3747964"/>
            <a:ext cx="0" cy="594504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0257" name="Line 14"/>
          <p:cNvSpPr>
            <a:spLocks noChangeShapeType="1"/>
          </p:cNvSpPr>
          <p:nvPr/>
        </p:nvSpPr>
        <p:spPr bwMode="auto">
          <a:xfrm flipV="1">
            <a:off x="4357370" y="9434531"/>
            <a:ext cx="653605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10258" name="Oval 15"/>
          <p:cNvSpPr>
            <a:spLocks noChangeAspect="1" noChangeArrowheads="1"/>
          </p:cNvSpPr>
          <p:nvPr/>
        </p:nvSpPr>
        <p:spPr bwMode="auto">
          <a:xfrm>
            <a:off x="6643855" y="8535235"/>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59" name="Oval 16"/>
          <p:cNvSpPr>
            <a:spLocks noChangeAspect="1" noChangeArrowheads="1"/>
          </p:cNvSpPr>
          <p:nvPr/>
        </p:nvSpPr>
        <p:spPr bwMode="auto">
          <a:xfrm>
            <a:off x="4442476" y="6620867"/>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0" name="Oval 17"/>
          <p:cNvSpPr>
            <a:spLocks noChangeAspect="1" noChangeArrowheads="1"/>
          </p:cNvSpPr>
          <p:nvPr/>
        </p:nvSpPr>
        <p:spPr bwMode="auto">
          <a:xfrm>
            <a:off x="7755893" y="4773810"/>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1" name="Oval 18"/>
          <p:cNvSpPr>
            <a:spLocks noChangeAspect="1" noChangeArrowheads="1"/>
          </p:cNvSpPr>
          <p:nvPr/>
        </p:nvSpPr>
        <p:spPr bwMode="auto">
          <a:xfrm>
            <a:off x="7869366" y="6165833"/>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2" name="Oval 19"/>
          <p:cNvSpPr>
            <a:spLocks noChangeAspect="1" noChangeArrowheads="1"/>
          </p:cNvSpPr>
          <p:nvPr/>
        </p:nvSpPr>
        <p:spPr bwMode="auto">
          <a:xfrm>
            <a:off x="6093510" y="4518020"/>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3" name="Oval 20"/>
          <p:cNvSpPr>
            <a:spLocks noChangeAspect="1" noChangeArrowheads="1"/>
          </p:cNvSpPr>
          <p:nvPr/>
        </p:nvSpPr>
        <p:spPr bwMode="auto">
          <a:xfrm>
            <a:off x="6944560" y="6332768"/>
            <a:ext cx="96452"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4" name="Oval 21"/>
          <p:cNvSpPr>
            <a:spLocks noChangeAspect="1" noChangeArrowheads="1"/>
          </p:cNvSpPr>
          <p:nvPr/>
        </p:nvSpPr>
        <p:spPr bwMode="auto">
          <a:xfrm>
            <a:off x="5446713" y="5298846"/>
            <a:ext cx="107800" cy="9962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5" name="Oval 22"/>
          <p:cNvSpPr>
            <a:spLocks noChangeAspect="1" noChangeArrowheads="1"/>
          </p:cNvSpPr>
          <p:nvPr/>
        </p:nvSpPr>
        <p:spPr bwMode="auto">
          <a:xfrm>
            <a:off x="9123244" y="6978968"/>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6" name="Oval 23"/>
          <p:cNvSpPr>
            <a:spLocks noChangeAspect="1" noChangeArrowheads="1"/>
          </p:cNvSpPr>
          <p:nvPr/>
        </p:nvSpPr>
        <p:spPr bwMode="auto">
          <a:xfrm rot="-1118274">
            <a:off x="6947397" y="7536318"/>
            <a:ext cx="96452"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7" name="Oval 24"/>
          <p:cNvSpPr>
            <a:spLocks noChangeAspect="1" noChangeArrowheads="1"/>
          </p:cNvSpPr>
          <p:nvPr/>
        </p:nvSpPr>
        <p:spPr bwMode="auto">
          <a:xfrm rot="-1118274">
            <a:off x="10728890" y="5476551"/>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8" name="Oval 25"/>
          <p:cNvSpPr>
            <a:spLocks noChangeAspect="1" noChangeArrowheads="1"/>
          </p:cNvSpPr>
          <p:nvPr/>
        </p:nvSpPr>
        <p:spPr bwMode="auto">
          <a:xfrm rot="-1118274">
            <a:off x="9463664" y="7708637"/>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69" name="Oval 26"/>
          <p:cNvSpPr>
            <a:spLocks noChangeAspect="1" noChangeArrowheads="1"/>
          </p:cNvSpPr>
          <p:nvPr/>
        </p:nvSpPr>
        <p:spPr bwMode="auto">
          <a:xfrm rot="-1118274">
            <a:off x="5582881" y="4523405"/>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0" name="Oval 27"/>
          <p:cNvSpPr>
            <a:spLocks noChangeAspect="1" noChangeArrowheads="1"/>
          </p:cNvSpPr>
          <p:nvPr/>
        </p:nvSpPr>
        <p:spPr bwMode="auto">
          <a:xfrm rot="-1118274">
            <a:off x="8419711" y="6079672"/>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1" name="Oval 28"/>
          <p:cNvSpPr>
            <a:spLocks noChangeAspect="1" noChangeArrowheads="1"/>
          </p:cNvSpPr>
          <p:nvPr/>
        </p:nvSpPr>
        <p:spPr bwMode="auto">
          <a:xfrm rot="-1118274">
            <a:off x="10484923" y="7625169"/>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2" name="Oval 29"/>
          <p:cNvSpPr>
            <a:spLocks noChangeAspect="1" noChangeArrowheads="1"/>
          </p:cNvSpPr>
          <p:nvPr/>
        </p:nvSpPr>
        <p:spPr bwMode="auto">
          <a:xfrm rot="-1118274">
            <a:off x="5565860" y="6173911"/>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3" name="Oval 30"/>
          <p:cNvSpPr>
            <a:spLocks noChangeAspect="1" noChangeArrowheads="1"/>
          </p:cNvSpPr>
          <p:nvPr/>
        </p:nvSpPr>
        <p:spPr bwMode="auto">
          <a:xfrm rot="5895381">
            <a:off x="6912683" y="5183308"/>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4" name="Oval 31"/>
          <p:cNvSpPr>
            <a:spLocks noChangeAspect="1" noChangeArrowheads="1"/>
          </p:cNvSpPr>
          <p:nvPr/>
        </p:nvSpPr>
        <p:spPr bwMode="auto">
          <a:xfrm rot="5895381">
            <a:off x="7393886" y="8889250"/>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5" name="Oval 32"/>
          <p:cNvSpPr>
            <a:spLocks noChangeAspect="1" noChangeArrowheads="1"/>
          </p:cNvSpPr>
          <p:nvPr/>
        </p:nvSpPr>
        <p:spPr bwMode="auto">
          <a:xfrm rot="5895381">
            <a:off x="5568025" y="6949301"/>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6" name="Oval 33"/>
          <p:cNvSpPr>
            <a:spLocks noChangeAspect="1" noChangeArrowheads="1"/>
          </p:cNvSpPr>
          <p:nvPr/>
        </p:nvSpPr>
        <p:spPr bwMode="auto">
          <a:xfrm rot="5895381">
            <a:off x="7763731" y="4057842"/>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7" name="Oval 34"/>
          <p:cNvSpPr>
            <a:spLocks noChangeAspect="1" noChangeArrowheads="1"/>
          </p:cNvSpPr>
          <p:nvPr/>
        </p:nvSpPr>
        <p:spPr bwMode="auto">
          <a:xfrm rot="5895381">
            <a:off x="9481938" y="7026038"/>
            <a:ext cx="99622"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8" name="Oval 35"/>
          <p:cNvSpPr>
            <a:spLocks noChangeAspect="1" noChangeArrowheads="1"/>
          </p:cNvSpPr>
          <p:nvPr/>
        </p:nvSpPr>
        <p:spPr bwMode="auto">
          <a:xfrm rot="5895381">
            <a:off x="7811958" y="6917280"/>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79" name="Oval 36"/>
          <p:cNvSpPr>
            <a:spLocks noChangeAspect="1" noChangeArrowheads="1"/>
          </p:cNvSpPr>
          <p:nvPr/>
        </p:nvSpPr>
        <p:spPr bwMode="auto">
          <a:xfrm rot="5895381">
            <a:off x="10044542" y="5705654"/>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0" name="Oval 37"/>
          <p:cNvSpPr>
            <a:spLocks noChangeAspect="1" noChangeArrowheads="1"/>
          </p:cNvSpPr>
          <p:nvPr/>
        </p:nvSpPr>
        <p:spPr bwMode="auto">
          <a:xfrm rot="5895381">
            <a:off x="5519800" y="3976778"/>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1" name="Oval 38"/>
          <p:cNvSpPr>
            <a:spLocks noChangeAspect="1" noChangeArrowheads="1"/>
          </p:cNvSpPr>
          <p:nvPr/>
        </p:nvSpPr>
        <p:spPr bwMode="auto">
          <a:xfrm rot="5895381">
            <a:off x="9403419" y="5549489"/>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2" name="Oval 39"/>
          <p:cNvSpPr>
            <a:spLocks noChangeAspect="1" noChangeArrowheads="1"/>
          </p:cNvSpPr>
          <p:nvPr/>
        </p:nvSpPr>
        <p:spPr bwMode="auto">
          <a:xfrm rot="5895381">
            <a:off x="9147192" y="8001013"/>
            <a:ext cx="99622"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3" name="Oval 40"/>
          <p:cNvSpPr>
            <a:spLocks noChangeAspect="1" noChangeArrowheads="1"/>
          </p:cNvSpPr>
          <p:nvPr/>
        </p:nvSpPr>
        <p:spPr bwMode="auto">
          <a:xfrm rot="4777107">
            <a:off x="6253626" y="5992117"/>
            <a:ext cx="99622"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4" name="Oval 41"/>
          <p:cNvSpPr>
            <a:spLocks noChangeAspect="1" noChangeArrowheads="1"/>
          </p:cNvSpPr>
          <p:nvPr/>
        </p:nvSpPr>
        <p:spPr bwMode="auto">
          <a:xfrm rot="4777107">
            <a:off x="8314076" y="89097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5" name="Oval 42"/>
          <p:cNvSpPr>
            <a:spLocks noChangeAspect="1" noChangeArrowheads="1"/>
          </p:cNvSpPr>
          <p:nvPr/>
        </p:nvSpPr>
        <p:spPr bwMode="auto">
          <a:xfrm rot="4777107">
            <a:off x="7769405" y="82635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6" name="Oval 43"/>
          <p:cNvSpPr>
            <a:spLocks noChangeAspect="1" noChangeArrowheads="1"/>
          </p:cNvSpPr>
          <p:nvPr/>
        </p:nvSpPr>
        <p:spPr bwMode="auto">
          <a:xfrm rot="4777107">
            <a:off x="5036625" y="6334353"/>
            <a:ext cx="99623"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7" name="Oval 44"/>
          <p:cNvSpPr>
            <a:spLocks noChangeAspect="1" noChangeArrowheads="1"/>
          </p:cNvSpPr>
          <p:nvPr/>
        </p:nvSpPr>
        <p:spPr bwMode="auto">
          <a:xfrm rot="4777107">
            <a:off x="6637654" y="4706734"/>
            <a:ext cx="86160"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8" name="Oval 45"/>
          <p:cNvSpPr>
            <a:spLocks noChangeAspect="1" noChangeArrowheads="1"/>
          </p:cNvSpPr>
          <p:nvPr/>
        </p:nvSpPr>
        <p:spPr bwMode="auto">
          <a:xfrm rot="4777107">
            <a:off x="7786571" y="7398948"/>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89" name="Oval 46"/>
          <p:cNvSpPr>
            <a:spLocks noChangeAspect="1" noChangeArrowheads="1"/>
          </p:cNvSpPr>
          <p:nvPr/>
        </p:nvSpPr>
        <p:spPr bwMode="auto">
          <a:xfrm rot="4777107">
            <a:off x="4477770" y="5224753"/>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90" name="Oval 47"/>
          <p:cNvSpPr>
            <a:spLocks noChangeAspect="1" noChangeArrowheads="1"/>
          </p:cNvSpPr>
          <p:nvPr/>
        </p:nvSpPr>
        <p:spPr bwMode="auto">
          <a:xfrm rot="4777107">
            <a:off x="7039283" y="8560765"/>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91" name="Oval 48"/>
          <p:cNvSpPr>
            <a:spLocks noChangeAspect="1" noChangeArrowheads="1"/>
          </p:cNvSpPr>
          <p:nvPr/>
        </p:nvSpPr>
        <p:spPr bwMode="auto">
          <a:xfrm rot="4777107">
            <a:off x="9480158" y="8063997"/>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0292" name="Text Box 49"/>
          <p:cNvSpPr txBox="1">
            <a:spLocks noChangeArrowheads="1"/>
          </p:cNvSpPr>
          <p:nvPr/>
        </p:nvSpPr>
        <p:spPr bwMode="auto">
          <a:xfrm>
            <a:off x="9804083" y="2843284"/>
            <a:ext cx="5719048"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b="1" i="1"/>
              <a:t>f</a:t>
            </a:r>
            <a:r>
              <a:rPr lang="en-US" i="1"/>
              <a:t>(</a:t>
            </a:r>
            <a:r>
              <a:rPr lang="en-US" b="1" i="1"/>
              <a:t>x</a:t>
            </a:r>
            <a:r>
              <a:rPr lang="en-US" i="1"/>
              <a:t>,</a:t>
            </a:r>
            <a:r>
              <a:rPr lang="en-US" b="1" i="1">
                <a:solidFill>
                  <a:srgbClr val="00CC00"/>
                </a:solidFill>
              </a:rPr>
              <a:t>w</a:t>
            </a:r>
            <a:r>
              <a:rPr lang="en-US" i="1">
                <a:solidFill>
                  <a:srgbClr val="00CC00"/>
                </a:solidFill>
              </a:rPr>
              <a:t>,b</a:t>
            </a:r>
            <a:r>
              <a:rPr lang="en-US" i="1"/>
              <a:t>) = sign(</a:t>
            </a:r>
            <a:r>
              <a:rPr lang="en-US" b="1" i="1">
                <a:solidFill>
                  <a:srgbClr val="00CC00"/>
                </a:solidFill>
              </a:rPr>
              <a:t>w</a:t>
            </a:r>
            <a:r>
              <a:rPr lang="en-US" b="1" i="1"/>
              <a:t>. x</a:t>
            </a:r>
            <a:r>
              <a:rPr lang="en-US" i="1">
                <a:solidFill>
                  <a:srgbClr val="00CC00"/>
                </a:solidFill>
              </a:rPr>
              <a:t> </a:t>
            </a:r>
            <a:r>
              <a:rPr lang="en-US" i="1"/>
              <a:t>- </a:t>
            </a:r>
            <a:r>
              <a:rPr lang="en-US" i="1">
                <a:solidFill>
                  <a:srgbClr val="00CC00"/>
                </a:solidFill>
              </a:rPr>
              <a:t>b</a:t>
            </a:r>
            <a:r>
              <a:rPr lang="en-US" i="1"/>
              <a:t>)</a:t>
            </a:r>
          </a:p>
        </p:txBody>
      </p:sp>
      <p:sp>
        <p:nvSpPr>
          <p:cNvPr id="10293" name="Text Box 50"/>
          <p:cNvSpPr txBox="1">
            <a:spLocks noChangeArrowheads="1"/>
          </p:cNvSpPr>
          <p:nvPr/>
        </p:nvSpPr>
        <p:spPr bwMode="auto">
          <a:xfrm>
            <a:off x="11165761" y="5428087"/>
            <a:ext cx="4357370" cy="4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endParaRPr lang="en-US"/>
          </a:p>
        </p:txBody>
      </p:sp>
      <p:sp>
        <p:nvSpPr>
          <p:cNvPr id="10294" name="Text Box 51"/>
          <p:cNvSpPr txBox="1">
            <a:spLocks noChangeArrowheads="1"/>
          </p:cNvSpPr>
          <p:nvPr/>
        </p:nvSpPr>
        <p:spPr bwMode="auto">
          <a:xfrm>
            <a:off x="11438097" y="3877204"/>
            <a:ext cx="4902041" cy="597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200"/>
              <a:t>The </a:t>
            </a:r>
            <a:r>
              <a:rPr lang="en-US" sz="4200">
                <a:solidFill>
                  <a:schemeClr val="hlink"/>
                </a:solidFill>
              </a:rPr>
              <a:t>maximum margin linear classifier</a:t>
            </a:r>
            <a:r>
              <a:rPr lang="en-US" sz="4200"/>
              <a:t> is the linear classifier with the, um, maximum margin.</a:t>
            </a:r>
          </a:p>
          <a:p>
            <a:pPr eaLnBrk="1" hangingPunct="1"/>
            <a:r>
              <a:rPr lang="en-US" sz="4200"/>
              <a:t>This is the simplest kind of SVM (Called an LSVM)</a:t>
            </a:r>
          </a:p>
        </p:txBody>
      </p:sp>
      <p:sp>
        <p:nvSpPr>
          <p:cNvPr id="10295" name="AutoShape 56"/>
          <p:cNvSpPr>
            <a:spLocks noChangeArrowheads="1"/>
          </p:cNvSpPr>
          <p:nvPr/>
        </p:nvSpPr>
        <p:spPr bwMode="auto">
          <a:xfrm>
            <a:off x="7937449" y="10341905"/>
            <a:ext cx="3143207" cy="646201"/>
          </a:xfrm>
          <a:prstGeom prst="wedgeRectCallout">
            <a:avLst>
              <a:gd name="adj1" fmla="val 64713"/>
              <a:gd name="adj2" fmla="val -86250"/>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lstStyle/>
          <a:p>
            <a:pPr algn="ctr"/>
            <a:r>
              <a:rPr lang="en-US"/>
              <a:t>Linear SVM</a:t>
            </a:r>
          </a:p>
        </p:txBody>
      </p:sp>
    </p:spTree>
    <p:extLst>
      <p:ext uri="{BB962C8B-B14F-4D97-AF65-F5344CB8AC3E}">
        <p14:creationId xmlns:p14="http://schemas.microsoft.com/office/powerpoint/2010/main" val="3979152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Line 2050"/>
          <p:cNvSpPr>
            <a:spLocks noChangeShapeType="1"/>
          </p:cNvSpPr>
          <p:nvPr/>
        </p:nvSpPr>
        <p:spPr bwMode="auto">
          <a:xfrm rot="-3472419">
            <a:off x="2461497" y="6914348"/>
            <a:ext cx="9176050" cy="0"/>
          </a:xfrm>
          <a:prstGeom prst="line">
            <a:avLst/>
          </a:prstGeom>
          <a:noFill/>
          <a:ln w="3619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1268" name="Line 2051"/>
          <p:cNvSpPr>
            <a:spLocks noChangeShapeType="1"/>
          </p:cNvSpPr>
          <p:nvPr/>
        </p:nvSpPr>
        <p:spPr bwMode="auto">
          <a:xfrm rot="-3472419">
            <a:off x="2332257" y="6914348"/>
            <a:ext cx="94345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1269" name="Rectangle 2052"/>
          <p:cNvSpPr>
            <a:spLocks noGrp="1" noChangeArrowheads="1"/>
          </p:cNvSpPr>
          <p:nvPr>
            <p:ph type="title"/>
          </p:nvPr>
        </p:nvSpPr>
        <p:spPr>
          <a:xfrm>
            <a:off x="272336" y="516961"/>
            <a:ext cx="8306237" cy="1163161"/>
          </a:xfrm>
        </p:spPr>
        <p:txBody>
          <a:bodyPr>
            <a:normAutofit/>
          </a:bodyPr>
          <a:lstStyle/>
          <a:p>
            <a:pPr eaLnBrk="1" hangingPunct="1"/>
            <a:r>
              <a:rPr lang="en-US" sz="4800" b="1" dirty="0" smtClean="0">
                <a:solidFill>
                  <a:srgbClr val="210BA5"/>
                </a:solidFill>
              </a:rPr>
              <a:t>Maximum Margin</a:t>
            </a:r>
          </a:p>
        </p:txBody>
      </p:sp>
      <p:sp>
        <p:nvSpPr>
          <p:cNvPr id="11270" name="Rectangle 2053"/>
          <p:cNvSpPr>
            <a:spLocks noChangeArrowheads="1"/>
          </p:cNvSpPr>
          <p:nvPr/>
        </p:nvSpPr>
        <p:spPr bwMode="auto">
          <a:xfrm>
            <a:off x="9531747" y="1305843"/>
            <a:ext cx="2859524" cy="1130895"/>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pPr algn="ctr"/>
            <a:r>
              <a:rPr lang="en-US" sz="6300" i="1"/>
              <a:t>f </a:t>
            </a:r>
            <a:r>
              <a:rPr lang="en-US"/>
              <a:t>        </a:t>
            </a:r>
          </a:p>
        </p:txBody>
      </p:sp>
      <p:sp>
        <p:nvSpPr>
          <p:cNvPr id="11271" name="Line 2054"/>
          <p:cNvSpPr>
            <a:spLocks noChangeShapeType="1"/>
          </p:cNvSpPr>
          <p:nvPr/>
        </p:nvSpPr>
        <p:spPr bwMode="auto">
          <a:xfrm>
            <a:off x="7080726"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1272" name="Text Box 2055"/>
          <p:cNvSpPr txBox="1">
            <a:spLocks noChangeArrowheads="1"/>
          </p:cNvSpPr>
          <p:nvPr/>
        </p:nvSpPr>
        <p:spPr bwMode="auto">
          <a:xfrm>
            <a:off x="6263719" y="1292402"/>
            <a:ext cx="1089343" cy="91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4900" b="1" i="1"/>
              <a:t>x</a:t>
            </a:r>
          </a:p>
        </p:txBody>
      </p:sp>
      <p:sp>
        <p:nvSpPr>
          <p:cNvPr id="11273" name="Line 2056"/>
          <p:cNvSpPr>
            <a:spLocks noChangeShapeType="1"/>
          </p:cNvSpPr>
          <p:nvPr/>
        </p:nvSpPr>
        <p:spPr bwMode="auto">
          <a:xfrm>
            <a:off x="10757258" y="646201"/>
            <a:ext cx="0" cy="646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1274" name="Text Box 2057"/>
          <p:cNvSpPr txBox="1">
            <a:spLocks noChangeArrowheads="1"/>
          </p:cNvSpPr>
          <p:nvPr/>
        </p:nvSpPr>
        <p:spPr bwMode="auto">
          <a:xfrm>
            <a:off x="10348754" y="0"/>
            <a:ext cx="680839"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5600">
                <a:solidFill>
                  <a:srgbClr val="00CC00"/>
                </a:solidFill>
                <a:latin typeface="Symbol" pitchFamily="18" charset="2"/>
              </a:rPr>
              <a:t>a</a:t>
            </a:r>
          </a:p>
        </p:txBody>
      </p:sp>
      <p:sp>
        <p:nvSpPr>
          <p:cNvPr id="11275" name="Line 2058"/>
          <p:cNvSpPr>
            <a:spLocks noChangeShapeType="1"/>
          </p:cNvSpPr>
          <p:nvPr/>
        </p:nvSpPr>
        <p:spPr bwMode="auto">
          <a:xfrm>
            <a:off x="12391271"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1276" name="Text Box 2059"/>
          <p:cNvSpPr txBox="1">
            <a:spLocks noChangeArrowheads="1"/>
          </p:cNvSpPr>
          <p:nvPr/>
        </p:nvSpPr>
        <p:spPr bwMode="auto">
          <a:xfrm>
            <a:off x="14842292" y="1421642"/>
            <a:ext cx="1497846"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spcBef>
                <a:spcPct val="20000"/>
              </a:spcBef>
            </a:pPr>
            <a:r>
              <a:rPr lang="en-US" sz="5600"/>
              <a:t>y</a:t>
            </a:r>
            <a:r>
              <a:rPr lang="en-US" sz="5600" baseline="30000"/>
              <a:t>est</a:t>
            </a:r>
          </a:p>
        </p:txBody>
      </p:sp>
      <p:sp>
        <p:nvSpPr>
          <p:cNvPr id="11277" name="Text Box 2060"/>
          <p:cNvSpPr txBox="1">
            <a:spLocks noChangeArrowheads="1"/>
          </p:cNvSpPr>
          <p:nvPr/>
        </p:nvSpPr>
        <p:spPr bwMode="auto">
          <a:xfrm>
            <a:off x="1497846" y="3231004"/>
            <a:ext cx="3404195"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t>denotes +1</a:t>
            </a:r>
          </a:p>
          <a:p>
            <a:pPr algn="ctr" eaLnBrk="1" hangingPunct="1"/>
            <a:r>
              <a:rPr lang="en-US"/>
              <a:t>denotes -1</a:t>
            </a:r>
          </a:p>
        </p:txBody>
      </p:sp>
      <p:sp>
        <p:nvSpPr>
          <p:cNvPr id="11278" name="Oval 2061"/>
          <p:cNvSpPr>
            <a:spLocks noChangeAspect="1" noChangeArrowheads="1"/>
          </p:cNvSpPr>
          <p:nvPr/>
        </p:nvSpPr>
        <p:spPr bwMode="auto">
          <a:xfrm rot="4777107">
            <a:off x="1638103" y="3485396"/>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79" name="Oval 2062"/>
          <p:cNvSpPr>
            <a:spLocks noChangeAspect="1" noChangeArrowheads="1"/>
          </p:cNvSpPr>
          <p:nvPr/>
        </p:nvSpPr>
        <p:spPr bwMode="auto">
          <a:xfrm rot="5895381">
            <a:off x="1639161" y="4259779"/>
            <a:ext cx="86160"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80" name="Line 2063"/>
          <p:cNvSpPr>
            <a:spLocks noChangeShapeType="1"/>
          </p:cNvSpPr>
          <p:nvPr/>
        </p:nvSpPr>
        <p:spPr bwMode="auto">
          <a:xfrm>
            <a:off x="4629706" y="3747964"/>
            <a:ext cx="0" cy="594504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1281" name="Line 2064"/>
          <p:cNvSpPr>
            <a:spLocks noChangeShapeType="1"/>
          </p:cNvSpPr>
          <p:nvPr/>
        </p:nvSpPr>
        <p:spPr bwMode="auto">
          <a:xfrm flipV="1">
            <a:off x="4357370" y="9434531"/>
            <a:ext cx="653605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11282" name="Oval 2065"/>
          <p:cNvSpPr>
            <a:spLocks noChangeAspect="1" noChangeArrowheads="1"/>
          </p:cNvSpPr>
          <p:nvPr/>
        </p:nvSpPr>
        <p:spPr bwMode="auto">
          <a:xfrm>
            <a:off x="6643855" y="8535235"/>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83" name="Oval 2066"/>
          <p:cNvSpPr>
            <a:spLocks noChangeAspect="1" noChangeArrowheads="1"/>
          </p:cNvSpPr>
          <p:nvPr/>
        </p:nvSpPr>
        <p:spPr bwMode="auto">
          <a:xfrm>
            <a:off x="4442476" y="6620867"/>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84" name="Oval 2067"/>
          <p:cNvSpPr>
            <a:spLocks noChangeAspect="1" noChangeArrowheads="1"/>
          </p:cNvSpPr>
          <p:nvPr/>
        </p:nvSpPr>
        <p:spPr bwMode="auto">
          <a:xfrm>
            <a:off x="7755893" y="4773810"/>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85" name="Oval 2068"/>
          <p:cNvSpPr>
            <a:spLocks noChangeAspect="1" noChangeArrowheads="1"/>
          </p:cNvSpPr>
          <p:nvPr/>
        </p:nvSpPr>
        <p:spPr bwMode="auto">
          <a:xfrm>
            <a:off x="7869366" y="6165833"/>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86" name="Oval 2069"/>
          <p:cNvSpPr>
            <a:spLocks noChangeAspect="1" noChangeArrowheads="1"/>
          </p:cNvSpPr>
          <p:nvPr/>
        </p:nvSpPr>
        <p:spPr bwMode="auto">
          <a:xfrm>
            <a:off x="6093510" y="4518020"/>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87" name="Oval 2070"/>
          <p:cNvSpPr>
            <a:spLocks noChangeAspect="1" noChangeArrowheads="1"/>
          </p:cNvSpPr>
          <p:nvPr/>
        </p:nvSpPr>
        <p:spPr bwMode="auto">
          <a:xfrm>
            <a:off x="6944560" y="6332768"/>
            <a:ext cx="96452"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88" name="Oval 2071"/>
          <p:cNvSpPr>
            <a:spLocks noChangeAspect="1" noChangeArrowheads="1"/>
          </p:cNvSpPr>
          <p:nvPr/>
        </p:nvSpPr>
        <p:spPr bwMode="auto">
          <a:xfrm>
            <a:off x="5446713" y="5298846"/>
            <a:ext cx="107800" cy="9962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89" name="Oval 2072"/>
          <p:cNvSpPr>
            <a:spLocks noChangeAspect="1" noChangeArrowheads="1"/>
          </p:cNvSpPr>
          <p:nvPr/>
        </p:nvSpPr>
        <p:spPr bwMode="auto">
          <a:xfrm>
            <a:off x="9123244" y="6978968"/>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0" name="Oval 2073"/>
          <p:cNvSpPr>
            <a:spLocks noChangeAspect="1" noChangeArrowheads="1"/>
          </p:cNvSpPr>
          <p:nvPr/>
        </p:nvSpPr>
        <p:spPr bwMode="auto">
          <a:xfrm rot="-1118274">
            <a:off x="6947397" y="7536318"/>
            <a:ext cx="96452"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1" name="Oval 2074"/>
          <p:cNvSpPr>
            <a:spLocks noChangeAspect="1" noChangeArrowheads="1"/>
          </p:cNvSpPr>
          <p:nvPr/>
        </p:nvSpPr>
        <p:spPr bwMode="auto">
          <a:xfrm rot="-1118274">
            <a:off x="10728890" y="5476551"/>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2" name="Oval 2075"/>
          <p:cNvSpPr>
            <a:spLocks noChangeAspect="1" noChangeArrowheads="1"/>
          </p:cNvSpPr>
          <p:nvPr/>
        </p:nvSpPr>
        <p:spPr bwMode="auto">
          <a:xfrm rot="-1118274">
            <a:off x="9463664" y="7708637"/>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3" name="Oval 2076"/>
          <p:cNvSpPr>
            <a:spLocks noChangeAspect="1" noChangeArrowheads="1"/>
          </p:cNvSpPr>
          <p:nvPr/>
        </p:nvSpPr>
        <p:spPr bwMode="auto">
          <a:xfrm rot="-1118274">
            <a:off x="5582881" y="4523405"/>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4" name="Oval 2077"/>
          <p:cNvSpPr>
            <a:spLocks noChangeAspect="1" noChangeArrowheads="1"/>
          </p:cNvSpPr>
          <p:nvPr/>
        </p:nvSpPr>
        <p:spPr bwMode="auto">
          <a:xfrm rot="-1118274">
            <a:off x="8419711" y="6079672"/>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5" name="Oval 2078"/>
          <p:cNvSpPr>
            <a:spLocks noChangeAspect="1" noChangeArrowheads="1"/>
          </p:cNvSpPr>
          <p:nvPr/>
        </p:nvSpPr>
        <p:spPr bwMode="auto">
          <a:xfrm rot="-1118274">
            <a:off x="10484923" y="7625169"/>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6" name="Oval 2079"/>
          <p:cNvSpPr>
            <a:spLocks noChangeAspect="1" noChangeArrowheads="1"/>
          </p:cNvSpPr>
          <p:nvPr/>
        </p:nvSpPr>
        <p:spPr bwMode="auto">
          <a:xfrm rot="-1118274">
            <a:off x="5565860" y="6173911"/>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7" name="Oval 2080"/>
          <p:cNvSpPr>
            <a:spLocks noChangeAspect="1" noChangeArrowheads="1"/>
          </p:cNvSpPr>
          <p:nvPr/>
        </p:nvSpPr>
        <p:spPr bwMode="auto">
          <a:xfrm rot="5895381">
            <a:off x="6912683" y="5183308"/>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8" name="Oval 2081"/>
          <p:cNvSpPr>
            <a:spLocks noChangeAspect="1" noChangeArrowheads="1"/>
          </p:cNvSpPr>
          <p:nvPr/>
        </p:nvSpPr>
        <p:spPr bwMode="auto">
          <a:xfrm rot="5895381">
            <a:off x="7393886" y="8889250"/>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299" name="Oval 2082"/>
          <p:cNvSpPr>
            <a:spLocks noChangeAspect="1" noChangeArrowheads="1"/>
          </p:cNvSpPr>
          <p:nvPr/>
        </p:nvSpPr>
        <p:spPr bwMode="auto">
          <a:xfrm rot="5895381">
            <a:off x="5568025" y="6949301"/>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0" name="Oval 2083"/>
          <p:cNvSpPr>
            <a:spLocks noChangeAspect="1" noChangeArrowheads="1"/>
          </p:cNvSpPr>
          <p:nvPr/>
        </p:nvSpPr>
        <p:spPr bwMode="auto">
          <a:xfrm rot="5895381">
            <a:off x="7763731" y="4057842"/>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1" name="Oval 2084"/>
          <p:cNvSpPr>
            <a:spLocks noChangeAspect="1" noChangeArrowheads="1"/>
          </p:cNvSpPr>
          <p:nvPr/>
        </p:nvSpPr>
        <p:spPr bwMode="auto">
          <a:xfrm rot="5895381">
            <a:off x="9481938" y="7026038"/>
            <a:ext cx="99622"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2" name="Oval 2085"/>
          <p:cNvSpPr>
            <a:spLocks noChangeAspect="1" noChangeArrowheads="1"/>
          </p:cNvSpPr>
          <p:nvPr/>
        </p:nvSpPr>
        <p:spPr bwMode="auto">
          <a:xfrm rot="5895381">
            <a:off x="7811958" y="6917280"/>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3" name="Oval 2086"/>
          <p:cNvSpPr>
            <a:spLocks noChangeAspect="1" noChangeArrowheads="1"/>
          </p:cNvSpPr>
          <p:nvPr/>
        </p:nvSpPr>
        <p:spPr bwMode="auto">
          <a:xfrm rot="5895381">
            <a:off x="10044542" y="5705654"/>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4" name="Oval 2087"/>
          <p:cNvSpPr>
            <a:spLocks noChangeAspect="1" noChangeArrowheads="1"/>
          </p:cNvSpPr>
          <p:nvPr/>
        </p:nvSpPr>
        <p:spPr bwMode="auto">
          <a:xfrm rot="5895381">
            <a:off x="5519800" y="3976778"/>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5" name="Oval 2088"/>
          <p:cNvSpPr>
            <a:spLocks noChangeAspect="1" noChangeArrowheads="1"/>
          </p:cNvSpPr>
          <p:nvPr/>
        </p:nvSpPr>
        <p:spPr bwMode="auto">
          <a:xfrm rot="5895381">
            <a:off x="9403419" y="5549489"/>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6" name="Oval 2089"/>
          <p:cNvSpPr>
            <a:spLocks noChangeAspect="1" noChangeArrowheads="1"/>
          </p:cNvSpPr>
          <p:nvPr/>
        </p:nvSpPr>
        <p:spPr bwMode="auto">
          <a:xfrm rot="5895381">
            <a:off x="9147192" y="8001013"/>
            <a:ext cx="99622"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7" name="Oval 2090"/>
          <p:cNvSpPr>
            <a:spLocks noChangeAspect="1" noChangeArrowheads="1"/>
          </p:cNvSpPr>
          <p:nvPr/>
        </p:nvSpPr>
        <p:spPr bwMode="auto">
          <a:xfrm rot="4777107">
            <a:off x="6253626" y="5992117"/>
            <a:ext cx="99622"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8" name="Oval 2091"/>
          <p:cNvSpPr>
            <a:spLocks noChangeAspect="1" noChangeArrowheads="1"/>
          </p:cNvSpPr>
          <p:nvPr/>
        </p:nvSpPr>
        <p:spPr bwMode="auto">
          <a:xfrm rot="4777107">
            <a:off x="8314076" y="89097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09" name="Oval 2092"/>
          <p:cNvSpPr>
            <a:spLocks noChangeAspect="1" noChangeArrowheads="1"/>
          </p:cNvSpPr>
          <p:nvPr/>
        </p:nvSpPr>
        <p:spPr bwMode="auto">
          <a:xfrm rot="4777107">
            <a:off x="7769405" y="82635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10" name="Oval 2093"/>
          <p:cNvSpPr>
            <a:spLocks noChangeAspect="1" noChangeArrowheads="1"/>
          </p:cNvSpPr>
          <p:nvPr/>
        </p:nvSpPr>
        <p:spPr bwMode="auto">
          <a:xfrm rot="4777107">
            <a:off x="5036625" y="6334353"/>
            <a:ext cx="99623"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11" name="Oval 2094"/>
          <p:cNvSpPr>
            <a:spLocks noChangeAspect="1" noChangeArrowheads="1"/>
          </p:cNvSpPr>
          <p:nvPr/>
        </p:nvSpPr>
        <p:spPr bwMode="auto">
          <a:xfrm rot="4777107">
            <a:off x="6637654" y="4706734"/>
            <a:ext cx="86160"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12" name="Oval 2095"/>
          <p:cNvSpPr>
            <a:spLocks noChangeAspect="1" noChangeArrowheads="1"/>
          </p:cNvSpPr>
          <p:nvPr/>
        </p:nvSpPr>
        <p:spPr bwMode="auto">
          <a:xfrm rot="4777107">
            <a:off x="7786571" y="7398948"/>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13" name="Oval 2096"/>
          <p:cNvSpPr>
            <a:spLocks noChangeAspect="1" noChangeArrowheads="1"/>
          </p:cNvSpPr>
          <p:nvPr/>
        </p:nvSpPr>
        <p:spPr bwMode="auto">
          <a:xfrm rot="4777107">
            <a:off x="4477770" y="5224753"/>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14" name="Oval 2097"/>
          <p:cNvSpPr>
            <a:spLocks noChangeAspect="1" noChangeArrowheads="1"/>
          </p:cNvSpPr>
          <p:nvPr/>
        </p:nvSpPr>
        <p:spPr bwMode="auto">
          <a:xfrm rot="4777107">
            <a:off x="7039283" y="8560765"/>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15" name="Oval 2098"/>
          <p:cNvSpPr>
            <a:spLocks noChangeAspect="1" noChangeArrowheads="1"/>
          </p:cNvSpPr>
          <p:nvPr/>
        </p:nvSpPr>
        <p:spPr bwMode="auto">
          <a:xfrm rot="4777107">
            <a:off x="9480158" y="8063997"/>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1316" name="Text Box 2099"/>
          <p:cNvSpPr txBox="1">
            <a:spLocks noChangeArrowheads="1"/>
          </p:cNvSpPr>
          <p:nvPr/>
        </p:nvSpPr>
        <p:spPr bwMode="auto">
          <a:xfrm>
            <a:off x="9804083" y="2843284"/>
            <a:ext cx="5719048"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b="1" i="1"/>
              <a:t>f</a:t>
            </a:r>
            <a:r>
              <a:rPr lang="en-US" i="1"/>
              <a:t>(</a:t>
            </a:r>
            <a:r>
              <a:rPr lang="en-US" b="1" i="1"/>
              <a:t>x</a:t>
            </a:r>
            <a:r>
              <a:rPr lang="en-US" i="1"/>
              <a:t>,</a:t>
            </a:r>
            <a:r>
              <a:rPr lang="en-US" b="1" i="1">
                <a:solidFill>
                  <a:srgbClr val="00CC00"/>
                </a:solidFill>
              </a:rPr>
              <a:t>w</a:t>
            </a:r>
            <a:r>
              <a:rPr lang="en-US" i="1">
                <a:solidFill>
                  <a:srgbClr val="00CC00"/>
                </a:solidFill>
              </a:rPr>
              <a:t>,b</a:t>
            </a:r>
            <a:r>
              <a:rPr lang="en-US" i="1"/>
              <a:t>) = sign(</a:t>
            </a:r>
            <a:r>
              <a:rPr lang="en-US" b="1" i="1">
                <a:solidFill>
                  <a:srgbClr val="00CC00"/>
                </a:solidFill>
              </a:rPr>
              <a:t>w</a:t>
            </a:r>
            <a:r>
              <a:rPr lang="en-US" b="1" i="1"/>
              <a:t>. x</a:t>
            </a:r>
            <a:r>
              <a:rPr lang="en-US" i="1">
                <a:solidFill>
                  <a:srgbClr val="00CC00"/>
                </a:solidFill>
              </a:rPr>
              <a:t> </a:t>
            </a:r>
            <a:r>
              <a:rPr lang="en-US" i="1"/>
              <a:t>- </a:t>
            </a:r>
            <a:r>
              <a:rPr lang="en-US" i="1">
                <a:solidFill>
                  <a:srgbClr val="00CC00"/>
                </a:solidFill>
              </a:rPr>
              <a:t>b</a:t>
            </a:r>
            <a:r>
              <a:rPr lang="en-US" i="1"/>
              <a:t>)</a:t>
            </a:r>
          </a:p>
        </p:txBody>
      </p:sp>
      <p:sp>
        <p:nvSpPr>
          <p:cNvPr id="11317" name="Text Box 2100"/>
          <p:cNvSpPr txBox="1">
            <a:spLocks noChangeArrowheads="1"/>
          </p:cNvSpPr>
          <p:nvPr/>
        </p:nvSpPr>
        <p:spPr bwMode="auto">
          <a:xfrm>
            <a:off x="11165761" y="5428087"/>
            <a:ext cx="4357370" cy="4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endParaRPr lang="en-US"/>
          </a:p>
        </p:txBody>
      </p:sp>
      <p:sp>
        <p:nvSpPr>
          <p:cNvPr id="11318" name="Text Box 2101"/>
          <p:cNvSpPr txBox="1">
            <a:spLocks noChangeArrowheads="1"/>
          </p:cNvSpPr>
          <p:nvPr/>
        </p:nvSpPr>
        <p:spPr bwMode="auto">
          <a:xfrm>
            <a:off x="11438097" y="3877204"/>
            <a:ext cx="4902041" cy="597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200"/>
              <a:t>The </a:t>
            </a:r>
            <a:r>
              <a:rPr lang="en-US" sz="4200">
                <a:solidFill>
                  <a:schemeClr val="hlink"/>
                </a:solidFill>
              </a:rPr>
              <a:t>maximum margin linear classifier</a:t>
            </a:r>
            <a:r>
              <a:rPr lang="en-US" sz="4200"/>
              <a:t> is the linear classifier with the, um, maximum margin.</a:t>
            </a:r>
          </a:p>
          <a:p>
            <a:pPr eaLnBrk="1" hangingPunct="1"/>
            <a:r>
              <a:rPr lang="en-US" sz="4200"/>
              <a:t>This is the simplest kind of SVM (Called an LSVM)</a:t>
            </a:r>
          </a:p>
        </p:txBody>
      </p:sp>
      <p:sp>
        <p:nvSpPr>
          <p:cNvPr id="11319" name="Text Box 2103"/>
          <p:cNvSpPr txBox="1">
            <a:spLocks noChangeArrowheads="1"/>
          </p:cNvSpPr>
          <p:nvPr/>
        </p:nvSpPr>
        <p:spPr bwMode="auto">
          <a:xfrm>
            <a:off x="309215" y="6233146"/>
            <a:ext cx="3790004" cy="1084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solidFill>
                  <a:srgbClr val="00CC00"/>
                </a:solidFill>
              </a:rPr>
              <a:t>Support Vectors </a:t>
            </a:r>
            <a:r>
              <a:rPr lang="en-US"/>
              <a:t>are those datapoints that the margin pushes up against</a:t>
            </a:r>
          </a:p>
        </p:txBody>
      </p:sp>
      <p:sp>
        <p:nvSpPr>
          <p:cNvPr id="11320" name="Freeform 2107"/>
          <p:cNvSpPr>
            <a:spLocks/>
          </p:cNvSpPr>
          <p:nvPr/>
        </p:nvSpPr>
        <p:spPr bwMode="auto">
          <a:xfrm>
            <a:off x="3775821" y="6319306"/>
            <a:ext cx="3052429" cy="501620"/>
          </a:xfrm>
          <a:custGeom>
            <a:avLst/>
            <a:gdLst>
              <a:gd name="T0" fmla="*/ 0 w 1076"/>
              <a:gd name="T1" fmla="*/ 155575 h 98"/>
              <a:gd name="T2" fmla="*/ 165100 w 1076"/>
              <a:gd name="T3" fmla="*/ 61913 h 98"/>
              <a:gd name="T4" fmla="*/ 336550 w 1076"/>
              <a:gd name="T5" fmla="*/ 0 h 98"/>
              <a:gd name="T6" fmla="*/ 517525 w 1076"/>
              <a:gd name="T7" fmla="*/ 17463 h 98"/>
              <a:gd name="T8" fmla="*/ 612775 w 1076"/>
              <a:gd name="T9" fmla="*/ 61913 h 98"/>
              <a:gd name="T10" fmla="*/ 612775 w 1076"/>
              <a:gd name="T11" fmla="*/ 61913 h 98"/>
              <a:gd name="T12" fmla="*/ 811213 w 1076"/>
              <a:gd name="T13" fmla="*/ 130175 h 98"/>
              <a:gd name="T14" fmla="*/ 1570038 w 1076"/>
              <a:gd name="T15" fmla="*/ 87313 h 98"/>
              <a:gd name="T16" fmla="*/ 1708150 w 1076"/>
              <a:gd name="T17" fmla="*/ 69850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6" h="98">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1321" name="Freeform 2108"/>
          <p:cNvSpPr>
            <a:spLocks/>
          </p:cNvSpPr>
          <p:nvPr/>
        </p:nvSpPr>
        <p:spPr bwMode="auto">
          <a:xfrm>
            <a:off x="3716246" y="5627332"/>
            <a:ext cx="4099220" cy="501620"/>
          </a:xfrm>
          <a:custGeom>
            <a:avLst/>
            <a:gdLst>
              <a:gd name="T0" fmla="*/ 0 w 1445"/>
              <a:gd name="T1" fmla="*/ 485775 h 306"/>
              <a:gd name="T2" fmla="*/ 25400 w 1445"/>
              <a:gd name="T3" fmla="*/ 477838 h 306"/>
              <a:gd name="T4" fmla="*/ 42863 w 1445"/>
              <a:gd name="T5" fmla="*/ 425450 h 306"/>
              <a:gd name="T6" fmla="*/ 76200 w 1445"/>
              <a:gd name="T7" fmla="*/ 374650 h 306"/>
              <a:gd name="T8" fmla="*/ 198438 w 1445"/>
              <a:gd name="T9" fmla="*/ 271463 h 306"/>
              <a:gd name="T10" fmla="*/ 361950 w 1445"/>
              <a:gd name="T11" fmla="*/ 166688 h 306"/>
              <a:gd name="T12" fmla="*/ 473075 w 1445"/>
              <a:gd name="T13" fmla="*/ 115888 h 306"/>
              <a:gd name="T14" fmla="*/ 1008063 w 1445"/>
              <a:gd name="T15" fmla="*/ 3175 h 306"/>
              <a:gd name="T16" fmla="*/ 1655763 w 1445"/>
              <a:gd name="T17" fmla="*/ 28575 h 306"/>
              <a:gd name="T18" fmla="*/ 1776413 w 1445"/>
              <a:gd name="T19" fmla="*/ 63500 h 306"/>
              <a:gd name="T20" fmla="*/ 1931988 w 1445"/>
              <a:gd name="T21" fmla="*/ 133350 h 306"/>
              <a:gd name="T22" fmla="*/ 2120900 w 1445"/>
              <a:gd name="T23" fmla="*/ 209550 h 306"/>
              <a:gd name="T24" fmla="*/ 2293938 w 1445"/>
              <a:gd name="T25" fmla="*/ 261938 h 3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45" h="306">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1322" name="Freeform 2109"/>
          <p:cNvSpPr>
            <a:spLocks/>
          </p:cNvSpPr>
          <p:nvPr/>
        </p:nvSpPr>
        <p:spPr bwMode="auto">
          <a:xfrm>
            <a:off x="3761636" y="6774339"/>
            <a:ext cx="3097818" cy="501620"/>
          </a:xfrm>
          <a:custGeom>
            <a:avLst/>
            <a:gdLst>
              <a:gd name="T0" fmla="*/ 0 w 1092"/>
              <a:gd name="T1" fmla="*/ 0 h 283"/>
              <a:gd name="T2" fmla="*/ 206375 w 1092"/>
              <a:gd name="T3" fmla="*/ 85725 h 283"/>
              <a:gd name="T4" fmla="*/ 517525 w 1092"/>
              <a:gd name="T5" fmla="*/ 233363 h 283"/>
              <a:gd name="T6" fmla="*/ 630238 w 1092"/>
              <a:gd name="T7" fmla="*/ 276225 h 283"/>
              <a:gd name="T8" fmla="*/ 836613 w 1092"/>
              <a:gd name="T9" fmla="*/ 344488 h 283"/>
              <a:gd name="T10" fmla="*/ 1733550 w 1092"/>
              <a:gd name="T11" fmla="*/ 431800 h 2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92" h="283">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1323" name="Oval 2110"/>
          <p:cNvSpPr>
            <a:spLocks noChangeArrowheads="1"/>
          </p:cNvSpPr>
          <p:nvPr/>
        </p:nvSpPr>
        <p:spPr bwMode="auto">
          <a:xfrm>
            <a:off x="7758729" y="5848149"/>
            <a:ext cx="454003" cy="705373"/>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1324" name="Oval 2111"/>
          <p:cNvSpPr>
            <a:spLocks noChangeArrowheads="1"/>
          </p:cNvSpPr>
          <p:nvPr/>
        </p:nvSpPr>
        <p:spPr bwMode="auto">
          <a:xfrm>
            <a:off x="6870801" y="6033931"/>
            <a:ext cx="454003" cy="705373"/>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1325" name="Oval 2112"/>
          <p:cNvSpPr>
            <a:spLocks noChangeArrowheads="1"/>
          </p:cNvSpPr>
          <p:nvPr/>
        </p:nvSpPr>
        <p:spPr bwMode="auto">
          <a:xfrm>
            <a:off x="6850944" y="7213247"/>
            <a:ext cx="454003" cy="705373"/>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1326" name="AutoShape 2113"/>
          <p:cNvSpPr>
            <a:spLocks noChangeArrowheads="1"/>
          </p:cNvSpPr>
          <p:nvPr/>
        </p:nvSpPr>
        <p:spPr bwMode="auto">
          <a:xfrm>
            <a:off x="7937449" y="10341905"/>
            <a:ext cx="3143207" cy="646201"/>
          </a:xfrm>
          <a:prstGeom prst="wedgeRectCallout">
            <a:avLst>
              <a:gd name="adj1" fmla="val 64713"/>
              <a:gd name="adj2" fmla="val -86250"/>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lstStyle/>
          <a:p>
            <a:pPr algn="ctr"/>
            <a:r>
              <a:rPr lang="en-US"/>
              <a:t>Linear SVM</a:t>
            </a:r>
          </a:p>
        </p:txBody>
      </p:sp>
    </p:spTree>
    <p:extLst>
      <p:ext uri="{BB962C8B-B14F-4D97-AF65-F5344CB8AC3E}">
        <p14:creationId xmlns:p14="http://schemas.microsoft.com/office/powerpoint/2010/main" val="37140157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2"/>
          <p:cNvSpPr>
            <a:spLocks noChangeShapeType="1"/>
          </p:cNvSpPr>
          <p:nvPr/>
        </p:nvSpPr>
        <p:spPr bwMode="auto">
          <a:xfrm rot="-3472419">
            <a:off x="2461497" y="6914348"/>
            <a:ext cx="9176050" cy="0"/>
          </a:xfrm>
          <a:prstGeom prst="line">
            <a:avLst/>
          </a:prstGeom>
          <a:noFill/>
          <a:ln w="3619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2292" name="Line 3"/>
          <p:cNvSpPr>
            <a:spLocks noChangeShapeType="1"/>
          </p:cNvSpPr>
          <p:nvPr/>
        </p:nvSpPr>
        <p:spPr bwMode="auto">
          <a:xfrm rot="-3472419">
            <a:off x="2332257" y="6914348"/>
            <a:ext cx="94345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2293" name="Rectangle 4"/>
          <p:cNvSpPr>
            <a:spLocks noGrp="1" noChangeArrowheads="1"/>
          </p:cNvSpPr>
          <p:nvPr>
            <p:ph type="title"/>
          </p:nvPr>
        </p:nvSpPr>
        <p:spPr/>
        <p:txBody>
          <a:bodyPr>
            <a:normAutofit/>
          </a:bodyPr>
          <a:lstStyle/>
          <a:p>
            <a:pPr eaLnBrk="1" hangingPunct="1"/>
            <a:r>
              <a:rPr lang="en-US" sz="4800" b="1" dirty="0" smtClean="0">
                <a:solidFill>
                  <a:srgbClr val="210BA5"/>
                </a:solidFill>
              </a:rPr>
              <a:t>Why Maximum Margin?</a:t>
            </a:r>
          </a:p>
        </p:txBody>
      </p:sp>
      <p:sp>
        <p:nvSpPr>
          <p:cNvPr id="12294" name="Text Box 12"/>
          <p:cNvSpPr txBox="1">
            <a:spLocks noChangeArrowheads="1"/>
          </p:cNvSpPr>
          <p:nvPr/>
        </p:nvSpPr>
        <p:spPr bwMode="auto">
          <a:xfrm>
            <a:off x="1497846" y="3231004"/>
            <a:ext cx="3404195"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t>denotes +1</a:t>
            </a:r>
          </a:p>
          <a:p>
            <a:pPr algn="ctr" eaLnBrk="1" hangingPunct="1"/>
            <a:r>
              <a:rPr lang="en-US"/>
              <a:t>denotes -1</a:t>
            </a:r>
          </a:p>
        </p:txBody>
      </p:sp>
      <p:sp>
        <p:nvSpPr>
          <p:cNvPr id="12295" name="Oval 13"/>
          <p:cNvSpPr>
            <a:spLocks noChangeAspect="1" noChangeArrowheads="1"/>
          </p:cNvSpPr>
          <p:nvPr/>
        </p:nvSpPr>
        <p:spPr bwMode="auto">
          <a:xfrm rot="4777107">
            <a:off x="1638103" y="3485396"/>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296" name="Oval 14"/>
          <p:cNvSpPr>
            <a:spLocks noChangeAspect="1" noChangeArrowheads="1"/>
          </p:cNvSpPr>
          <p:nvPr/>
        </p:nvSpPr>
        <p:spPr bwMode="auto">
          <a:xfrm rot="5895381">
            <a:off x="1639161" y="4259779"/>
            <a:ext cx="86160"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297" name="Line 15"/>
          <p:cNvSpPr>
            <a:spLocks noChangeShapeType="1"/>
          </p:cNvSpPr>
          <p:nvPr/>
        </p:nvSpPr>
        <p:spPr bwMode="auto">
          <a:xfrm>
            <a:off x="4629706" y="3747964"/>
            <a:ext cx="0" cy="594504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2298" name="Line 16"/>
          <p:cNvSpPr>
            <a:spLocks noChangeShapeType="1"/>
          </p:cNvSpPr>
          <p:nvPr/>
        </p:nvSpPr>
        <p:spPr bwMode="auto">
          <a:xfrm flipV="1">
            <a:off x="4357370" y="9434531"/>
            <a:ext cx="653605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12299" name="Oval 17"/>
          <p:cNvSpPr>
            <a:spLocks noChangeAspect="1" noChangeArrowheads="1"/>
          </p:cNvSpPr>
          <p:nvPr/>
        </p:nvSpPr>
        <p:spPr bwMode="auto">
          <a:xfrm>
            <a:off x="6643855" y="8535235"/>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0" name="Oval 18"/>
          <p:cNvSpPr>
            <a:spLocks noChangeAspect="1" noChangeArrowheads="1"/>
          </p:cNvSpPr>
          <p:nvPr/>
        </p:nvSpPr>
        <p:spPr bwMode="auto">
          <a:xfrm>
            <a:off x="4442476" y="6620867"/>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1" name="Oval 19"/>
          <p:cNvSpPr>
            <a:spLocks noChangeAspect="1" noChangeArrowheads="1"/>
          </p:cNvSpPr>
          <p:nvPr/>
        </p:nvSpPr>
        <p:spPr bwMode="auto">
          <a:xfrm>
            <a:off x="7755893" y="4773810"/>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2" name="Oval 20"/>
          <p:cNvSpPr>
            <a:spLocks noChangeAspect="1" noChangeArrowheads="1"/>
          </p:cNvSpPr>
          <p:nvPr/>
        </p:nvSpPr>
        <p:spPr bwMode="auto">
          <a:xfrm>
            <a:off x="7869366" y="6165833"/>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3" name="Oval 21"/>
          <p:cNvSpPr>
            <a:spLocks noChangeAspect="1" noChangeArrowheads="1"/>
          </p:cNvSpPr>
          <p:nvPr/>
        </p:nvSpPr>
        <p:spPr bwMode="auto">
          <a:xfrm>
            <a:off x="6093510" y="4518020"/>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4" name="Oval 22"/>
          <p:cNvSpPr>
            <a:spLocks noChangeAspect="1" noChangeArrowheads="1"/>
          </p:cNvSpPr>
          <p:nvPr/>
        </p:nvSpPr>
        <p:spPr bwMode="auto">
          <a:xfrm>
            <a:off x="6944560" y="6332768"/>
            <a:ext cx="96452"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5" name="Oval 23"/>
          <p:cNvSpPr>
            <a:spLocks noChangeAspect="1" noChangeArrowheads="1"/>
          </p:cNvSpPr>
          <p:nvPr/>
        </p:nvSpPr>
        <p:spPr bwMode="auto">
          <a:xfrm>
            <a:off x="5446713" y="5298846"/>
            <a:ext cx="107800" cy="9962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6" name="Oval 24"/>
          <p:cNvSpPr>
            <a:spLocks noChangeAspect="1" noChangeArrowheads="1"/>
          </p:cNvSpPr>
          <p:nvPr/>
        </p:nvSpPr>
        <p:spPr bwMode="auto">
          <a:xfrm>
            <a:off x="9123244" y="6978968"/>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7" name="Oval 25"/>
          <p:cNvSpPr>
            <a:spLocks noChangeAspect="1" noChangeArrowheads="1"/>
          </p:cNvSpPr>
          <p:nvPr/>
        </p:nvSpPr>
        <p:spPr bwMode="auto">
          <a:xfrm rot="-1118274">
            <a:off x="6947397" y="7536318"/>
            <a:ext cx="96452"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8" name="Oval 26"/>
          <p:cNvSpPr>
            <a:spLocks noChangeAspect="1" noChangeArrowheads="1"/>
          </p:cNvSpPr>
          <p:nvPr/>
        </p:nvSpPr>
        <p:spPr bwMode="auto">
          <a:xfrm rot="-1118274">
            <a:off x="10728890" y="5476551"/>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09" name="Oval 27"/>
          <p:cNvSpPr>
            <a:spLocks noChangeAspect="1" noChangeArrowheads="1"/>
          </p:cNvSpPr>
          <p:nvPr/>
        </p:nvSpPr>
        <p:spPr bwMode="auto">
          <a:xfrm rot="-1118274">
            <a:off x="9463664" y="7708637"/>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0" name="Oval 28"/>
          <p:cNvSpPr>
            <a:spLocks noChangeAspect="1" noChangeArrowheads="1"/>
          </p:cNvSpPr>
          <p:nvPr/>
        </p:nvSpPr>
        <p:spPr bwMode="auto">
          <a:xfrm rot="-1118274">
            <a:off x="5582881" y="4523405"/>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1" name="Oval 29"/>
          <p:cNvSpPr>
            <a:spLocks noChangeAspect="1" noChangeArrowheads="1"/>
          </p:cNvSpPr>
          <p:nvPr/>
        </p:nvSpPr>
        <p:spPr bwMode="auto">
          <a:xfrm rot="-1118274">
            <a:off x="8419711" y="6079672"/>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2" name="Oval 30"/>
          <p:cNvSpPr>
            <a:spLocks noChangeAspect="1" noChangeArrowheads="1"/>
          </p:cNvSpPr>
          <p:nvPr/>
        </p:nvSpPr>
        <p:spPr bwMode="auto">
          <a:xfrm rot="-1118274">
            <a:off x="10484923" y="7625169"/>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3" name="Oval 31"/>
          <p:cNvSpPr>
            <a:spLocks noChangeAspect="1" noChangeArrowheads="1"/>
          </p:cNvSpPr>
          <p:nvPr/>
        </p:nvSpPr>
        <p:spPr bwMode="auto">
          <a:xfrm rot="-1118274">
            <a:off x="5565860" y="6173911"/>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4" name="Oval 32"/>
          <p:cNvSpPr>
            <a:spLocks noChangeAspect="1" noChangeArrowheads="1"/>
          </p:cNvSpPr>
          <p:nvPr/>
        </p:nvSpPr>
        <p:spPr bwMode="auto">
          <a:xfrm rot="5895381">
            <a:off x="6912683" y="5183308"/>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5" name="Oval 33"/>
          <p:cNvSpPr>
            <a:spLocks noChangeAspect="1" noChangeArrowheads="1"/>
          </p:cNvSpPr>
          <p:nvPr/>
        </p:nvSpPr>
        <p:spPr bwMode="auto">
          <a:xfrm rot="5895381">
            <a:off x="7393886" y="8889250"/>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6" name="Oval 34"/>
          <p:cNvSpPr>
            <a:spLocks noChangeAspect="1" noChangeArrowheads="1"/>
          </p:cNvSpPr>
          <p:nvPr/>
        </p:nvSpPr>
        <p:spPr bwMode="auto">
          <a:xfrm rot="5895381">
            <a:off x="5568025" y="6949301"/>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7" name="Oval 35"/>
          <p:cNvSpPr>
            <a:spLocks noChangeAspect="1" noChangeArrowheads="1"/>
          </p:cNvSpPr>
          <p:nvPr/>
        </p:nvSpPr>
        <p:spPr bwMode="auto">
          <a:xfrm rot="5895381">
            <a:off x="7763731" y="4057842"/>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8" name="Oval 36"/>
          <p:cNvSpPr>
            <a:spLocks noChangeAspect="1" noChangeArrowheads="1"/>
          </p:cNvSpPr>
          <p:nvPr/>
        </p:nvSpPr>
        <p:spPr bwMode="auto">
          <a:xfrm rot="5895381">
            <a:off x="9481938" y="7026038"/>
            <a:ext cx="99622"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19" name="Oval 37"/>
          <p:cNvSpPr>
            <a:spLocks noChangeAspect="1" noChangeArrowheads="1"/>
          </p:cNvSpPr>
          <p:nvPr/>
        </p:nvSpPr>
        <p:spPr bwMode="auto">
          <a:xfrm rot="5895381">
            <a:off x="7811958" y="6917280"/>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0" name="Oval 38"/>
          <p:cNvSpPr>
            <a:spLocks noChangeAspect="1" noChangeArrowheads="1"/>
          </p:cNvSpPr>
          <p:nvPr/>
        </p:nvSpPr>
        <p:spPr bwMode="auto">
          <a:xfrm rot="5895381">
            <a:off x="10044542" y="5705654"/>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1" name="Oval 39"/>
          <p:cNvSpPr>
            <a:spLocks noChangeAspect="1" noChangeArrowheads="1"/>
          </p:cNvSpPr>
          <p:nvPr/>
        </p:nvSpPr>
        <p:spPr bwMode="auto">
          <a:xfrm rot="5895381">
            <a:off x="5519800" y="3976778"/>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2" name="Oval 40"/>
          <p:cNvSpPr>
            <a:spLocks noChangeAspect="1" noChangeArrowheads="1"/>
          </p:cNvSpPr>
          <p:nvPr/>
        </p:nvSpPr>
        <p:spPr bwMode="auto">
          <a:xfrm rot="5895381">
            <a:off x="9403419" y="5549489"/>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3" name="Oval 41"/>
          <p:cNvSpPr>
            <a:spLocks noChangeAspect="1" noChangeArrowheads="1"/>
          </p:cNvSpPr>
          <p:nvPr/>
        </p:nvSpPr>
        <p:spPr bwMode="auto">
          <a:xfrm rot="5895381">
            <a:off x="9147192" y="8001013"/>
            <a:ext cx="99622"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4" name="Oval 42"/>
          <p:cNvSpPr>
            <a:spLocks noChangeAspect="1" noChangeArrowheads="1"/>
          </p:cNvSpPr>
          <p:nvPr/>
        </p:nvSpPr>
        <p:spPr bwMode="auto">
          <a:xfrm rot="4777107">
            <a:off x="6253626" y="5992117"/>
            <a:ext cx="99622"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5" name="Oval 43"/>
          <p:cNvSpPr>
            <a:spLocks noChangeAspect="1" noChangeArrowheads="1"/>
          </p:cNvSpPr>
          <p:nvPr/>
        </p:nvSpPr>
        <p:spPr bwMode="auto">
          <a:xfrm rot="4777107">
            <a:off x="8314076" y="89097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6" name="Oval 44"/>
          <p:cNvSpPr>
            <a:spLocks noChangeAspect="1" noChangeArrowheads="1"/>
          </p:cNvSpPr>
          <p:nvPr/>
        </p:nvSpPr>
        <p:spPr bwMode="auto">
          <a:xfrm rot="4777107">
            <a:off x="7769405" y="82635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7" name="Oval 45"/>
          <p:cNvSpPr>
            <a:spLocks noChangeAspect="1" noChangeArrowheads="1"/>
          </p:cNvSpPr>
          <p:nvPr/>
        </p:nvSpPr>
        <p:spPr bwMode="auto">
          <a:xfrm rot="4777107">
            <a:off x="5036625" y="6334353"/>
            <a:ext cx="99623"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8" name="Oval 46"/>
          <p:cNvSpPr>
            <a:spLocks noChangeAspect="1" noChangeArrowheads="1"/>
          </p:cNvSpPr>
          <p:nvPr/>
        </p:nvSpPr>
        <p:spPr bwMode="auto">
          <a:xfrm rot="4777107">
            <a:off x="6637654" y="4706734"/>
            <a:ext cx="86160"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29" name="Oval 47"/>
          <p:cNvSpPr>
            <a:spLocks noChangeAspect="1" noChangeArrowheads="1"/>
          </p:cNvSpPr>
          <p:nvPr/>
        </p:nvSpPr>
        <p:spPr bwMode="auto">
          <a:xfrm rot="4777107">
            <a:off x="7786571" y="7398948"/>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30" name="Oval 48"/>
          <p:cNvSpPr>
            <a:spLocks noChangeAspect="1" noChangeArrowheads="1"/>
          </p:cNvSpPr>
          <p:nvPr/>
        </p:nvSpPr>
        <p:spPr bwMode="auto">
          <a:xfrm rot="4777107">
            <a:off x="4477770" y="5224753"/>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31" name="Oval 49"/>
          <p:cNvSpPr>
            <a:spLocks noChangeAspect="1" noChangeArrowheads="1"/>
          </p:cNvSpPr>
          <p:nvPr/>
        </p:nvSpPr>
        <p:spPr bwMode="auto">
          <a:xfrm rot="4777107">
            <a:off x="7039283" y="8560765"/>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32" name="Oval 50"/>
          <p:cNvSpPr>
            <a:spLocks noChangeAspect="1" noChangeArrowheads="1"/>
          </p:cNvSpPr>
          <p:nvPr/>
        </p:nvSpPr>
        <p:spPr bwMode="auto">
          <a:xfrm rot="4777107">
            <a:off x="9480158" y="8063997"/>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12333" name="Text Box 51"/>
          <p:cNvSpPr txBox="1">
            <a:spLocks noChangeArrowheads="1"/>
          </p:cNvSpPr>
          <p:nvPr/>
        </p:nvSpPr>
        <p:spPr bwMode="auto">
          <a:xfrm>
            <a:off x="9804083" y="2843284"/>
            <a:ext cx="5719048"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b="1" i="1"/>
              <a:t>f</a:t>
            </a:r>
            <a:r>
              <a:rPr lang="en-US" i="1"/>
              <a:t>(</a:t>
            </a:r>
            <a:r>
              <a:rPr lang="en-US" b="1" i="1"/>
              <a:t>x</a:t>
            </a:r>
            <a:r>
              <a:rPr lang="en-US" i="1"/>
              <a:t>,</a:t>
            </a:r>
            <a:r>
              <a:rPr lang="en-US" b="1" i="1">
                <a:solidFill>
                  <a:srgbClr val="00CC00"/>
                </a:solidFill>
              </a:rPr>
              <a:t>w</a:t>
            </a:r>
            <a:r>
              <a:rPr lang="en-US" i="1">
                <a:solidFill>
                  <a:srgbClr val="00CC00"/>
                </a:solidFill>
              </a:rPr>
              <a:t>,b</a:t>
            </a:r>
            <a:r>
              <a:rPr lang="en-US" i="1"/>
              <a:t>) = sign(</a:t>
            </a:r>
            <a:r>
              <a:rPr lang="en-US" b="1" i="1">
                <a:solidFill>
                  <a:srgbClr val="00CC00"/>
                </a:solidFill>
              </a:rPr>
              <a:t>w</a:t>
            </a:r>
            <a:r>
              <a:rPr lang="en-US" b="1" i="1"/>
              <a:t>. x</a:t>
            </a:r>
            <a:r>
              <a:rPr lang="en-US" i="1">
                <a:solidFill>
                  <a:srgbClr val="00CC00"/>
                </a:solidFill>
              </a:rPr>
              <a:t> </a:t>
            </a:r>
            <a:r>
              <a:rPr lang="en-US" i="1"/>
              <a:t>- </a:t>
            </a:r>
            <a:r>
              <a:rPr lang="en-US" i="1">
                <a:solidFill>
                  <a:srgbClr val="00CC00"/>
                </a:solidFill>
              </a:rPr>
              <a:t>b</a:t>
            </a:r>
            <a:r>
              <a:rPr lang="en-US" i="1"/>
              <a:t>)</a:t>
            </a:r>
          </a:p>
        </p:txBody>
      </p:sp>
      <p:sp>
        <p:nvSpPr>
          <p:cNvPr id="12334" name="Text Box 52"/>
          <p:cNvSpPr txBox="1">
            <a:spLocks noChangeArrowheads="1"/>
          </p:cNvSpPr>
          <p:nvPr/>
        </p:nvSpPr>
        <p:spPr bwMode="auto">
          <a:xfrm>
            <a:off x="11165761" y="5428087"/>
            <a:ext cx="4357370" cy="4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endParaRPr lang="en-US"/>
          </a:p>
        </p:txBody>
      </p:sp>
      <p:sp>
        <p:nvSpPr>
          <p:cNvPr id="12335" name="Text Box 53"/>
          <p:cNvSpPr txBox="1">
            <a:spLocks noChangeArrowheads="1"/>
          </p:cNvSpPr>
          <p:nvPr/>
        </p:nvSpPr>
        <p:spPr bwMode="auto">
          <a:xfrm>
            <a:off x="11438097" y="3877204"/>
            <a:ext cx="4902041" cy="597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200"/>
              <a:t>The </a:t>
            </a:r>
            <a:r>
              <a:rPr lang="en-US" sz="4200">
                <a:solidFill>
                  <a:schemeClr val="hlink"/>
                </a:solidFill>
              </a:rPr>
              <a:t>maximum margin linear classifier</a:t>
            </a:r>
            <a:r>
              <a:rPr lang="en-US" sz="4200"/>
              <a:t> is the linear classifier with the, um, maximum margin.</a:t>
            </a:r>
          </a:p>
          <a:p>
            <a:pPr eaLnBrk="1" hangingPunct="1"/>
            <a:r>
              <a:rPr lang="en-US" sz="4200"/>
              <a:t>This is the simplest kind of SVM (Called an LSVM)</a:t>
            </a:r>
          </a:p>
        </p:txBody>
      </p:sp>
      <p:sp>
        <p:nvSpPr>
          <p:cNvPr id="12336" name="Text Box 55"/>
          <p:cNvSpPr txBox="1">
            <a:spLocks noChangeArrowheads="1"/>
          </p:cNvSpPr>
          <p:nvPr/>
        </p:nvSpPr>
        <p:spPr bwMode="auto">
          <a:xfrm>
            <a:off x="309215" y="6233146"/>
            <a:ext cx="3790004" cy="1084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solidFill>
                  <a:srgbClr val="00CC00"/>
                </a:solidFill>
              </a:rPr>
              <a:t>Support Vectors </a:t>
            </a:r>
            <a:r>
              <a:rPr lang="en-US"/>
              <a:t>are those datapoints that the margin pushes up against</a:t>
            </a:r>
          </a:p>
        </p:txBody>
      </p:sp>
      <p:sp>
        <p:nvSpPr>
          <p:cNvPr id="12337" name="Freeform 56"/>
          <p:cNvSpPr>
            <a:spLocks/>
          </p:cNvSpPr>
          <p:nvPr/>
        </p:nvSpPr>
        <p:spPr bwMode="auto">
          <a:xfrm>
            <a:off x="3775821" y="6319306"/>
            <a:ext cx="3052429" cy="501620"/>
          </a:xfrm>
          <a:custGeom>
            <a:avLst/>
            <a:gdLst>
              <a:gd name="T0" fmla="*/ 0 w 1076"/>
              <a:gd name="T1" fmla="*/ 155575 h 98"/>
              <a:gd name="T2" fmla="*/ 165100 w 1076"/>
              <a:gd name="T3" fmla="*/ 61913 h 98"/>
              <a:gd name="T4" fmla="*/ 336550 w 1076"/>
              <a:gd name="T5" fmla="*/ 0 h 98"/>
              <a:gd name="T6" fmla="*/ 517525 w 1076"/>
              <a:gd name="T7" fmla="*/ 17463 h 98"/>
              <a:gd name="T8" fmla="*/ 612775 w 1076"/>
              <a:gd name="T9" fmla="*/ 61913 h 98"/>
              <a:gd name="T10" fmla="*/ 612775 w 1076"/>
              <a:gd name="T11" fmla="*/ 61913 h 98"/>
              <a:gd name="T12" fmla="*/ 811213 w 1076"/>
              <a:gd name="T13" fmla="*/ 130175 h 98"/>
              <a:gd name="T14" fmla="*/ 1570038 w 1076"/>
              <a:gd name="T15" fmla="*/ 87313 h 98"/>
              <a:gd name="T16" fmla="*/ 1708150 w 1076"/>
              <a:gd name="T17" fmla="*/ 69850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6" h="98">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2338" name="Freeform 57"/>
          <p:cNvSpPr>
            <a:spLocks/>
          </p:cNvSpPr>
          <p:nvPr/>
        </p:nvSpPr>
        <p:spPr bwMode="auto">
          <a:xfrm>
            <a:off x="3716246" y="5627332"/>
            <a:ext cx="4099220" cy="501620"/>
          </a:xfrm>
          <a:custGeom>
            <a:avLst/>
            <a:gdLst>
              <a:gd name="T0" fmla="*/ 0 w 1445"/>
              <a:gd name="T1" fmla="*/ 485775 h 306"/>
              <a:gd name="T2" fmla="*/ 25400 w 1445"/>
              <a:gd name="T3" fmla="*/ 477838 h 306"/>
              <a:gd name="T4" fmla="*/ 42863 w 1445"/>
              <a:gd name="T5" fmla="*/ 425450 h 306"/>
              <a:gd name="T6" fmla="*/ 76200 w 1445"/>
              <a:gd name="T7" fmla="*/ 374650 h 306"/>
              <a:gd name="T8" fmla="*/ 198438 w 1445"/>
              <a:gd name="T9" fmla="*/ 271463 h 306"/>
              <a:gd name="T10" fmla="*/ 361950 w 1445"/>
              <a:gd name="T11" fmla="*/ 166688 h 306"/>
              <a:gd name="T12" fmla="*/ 473075 w 1445"/>
              <a:gd name="T13" fmla="*/ 115888 h 306"/>
              <a:gd name="T14" fmla="*/ 1008063 w 1445"/>
              <a:gd name="T15" fmla="*/ 3175 h 306"/>
              <a:gd name="T16" fmla="*/ 1655763 w 1445"/>
              <a:gd name="T17" fmla="*/ 28575 h 306"/>
              <a:gd name="T18" fmla="*/ 1776413 w 1445"/>
              <a:gd name="T19" fmla="*/ 63500 h 306"/>
              <a:gd name="T20" fmla="*/ 1931988 w 1445"/>
              <a:gd name="T21" fmla="*/ 133350 h 306"/>
              <a:gd name="T22" fmla="*/ 2120900 w 1445"/>
              <a:gd name="T23" fmla="*/ 209550 h 306"/>
              <a:gd name="T24" fmla="*/ 2293938 w 1445"/>
              <a:gd name="T25" fmla="*/ 261938 h 3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45" h="306">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2339" name="Freeform 58"/>
          <p:cNvSpPr>
            <a:spLocks/>
          </p:cNvSpPr>
          <p:nvPr/>
        </p:nvSpPr>
        <p:spPr bwMode="auto">
          <a:xfrm>
            <a:off x="3761636" y="6774339"/>
            <a:ext cx="3097818" cy="501620"/>
          </a:xfrm>
          <a:custGeom>
            <a:avLst/>
            <a:gdLst>
              <a:gd name="T0" fmla="*/ 0 w 1092"/>
              <a:gd name="T1" fmla="*/ 0 h 283"/>
              <a:gd name="T2" fmla="*/ 206375 w 1092"/>
              <a:gd name="T3" fmla="*/ 85725 h 283"/>
              <a:gd name="T4" fmla="*/ 517525 w 1092"/>
              <a:gd name="T5" fmla="*/ 233363 h 283"/>
              <a:gd name="T6" fmla="*/ 630238 w 1092"/>
              <a:gd name="T7" fmla="*/ 276225 h 283"/>
              <a:gd name="T8" fmla="*/ 836613 w 1092"/>
              <a:gd name="T9" fmla="*/ 344488 h 283"/>
              <a:gd name="T10" fmla="*/ 1733550 w 1092"/>
              <a:gd name="T11" fmla="*/ 431800 h 2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92" h="283">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2340" name="Oval 59"/>
          <p:cNvSpPr>
            <a:spLocks noChangeArrowheads="1"/>
          </p:cNvSpPr>
          <p:nvPr/>
        </p:nvSpPr>
        <p:spPr bwMode="auto">
          <a:xfrm>
            <a:off x="7758729" y="5848149"/>
            <a:ext cx="454003" cy="705373"/>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2341" name="Oval 60"/>
          <p:cNvSpPr>
            <a:spLocks noChangeArrowheads="1"/>
          </p:cNvSpPr>
          <p:nvPr/>
        </p:nvSpPr>
        <p:spPr bwMode="auto">
          <a:xfrm>
            <a:off x="6870801" y="6033931"/>
            <a:ext cx="454003" cy="705373"/>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2342" name="Oval 61"/>
          <p:cNvSpPr>
            <a:spLocks noChangeArrowheads="1"/>
          </p:cNvSpPr>
          <p:nvPr/>
        </p:nvSpPr>
        <p:spPr bwMode="auto">
          <a:xfrm>
            <a:off x="6850944" y="7213247"/>
            <a:ext cx="454003" cy="705373"/>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2343" name="Text Box 63"/>
          <p:cNvSpPr txBox="1">
            <a:spLocks noChangeArrowheads="1"/>
          </p:cNvSpPr>
          <p:nvPr/>
        </p:nvSpPr>
        <p:spPr bwMode="auto">
          <a:xfrm>
            <a:off x="9957271" y="2385558"/>
            <a:ext cx="6014079"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endParaRPr lang="en-US"/>
          </a:p>
        </p:txBody>
      </p:sp>
      <p:sp>
        <p:nvSpPr>
          <p:cNvPr id="12344" name="Text Box 64"/>
          <p:cNvSpPr txBox="1">
            <a:spLocks noChangeArrowheads="1"/>
          </p:cNvSpPr>
          <p:nvPr/>
        </p:nvSpPr>
        <p:spPr bwMode="auto">
          <a:xfrm>
            <a:off x="7228243" y="2164773"/>
            <a:ext cx="8879276" cy="2931388"/>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457200" indent="-4572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buFontTx/>
              <a:buAutoNum type="arabicPeriod"/>
            </a:pPr>
            <a:r>
              <a:rPr lang="en-US"/>
              <a:t>Intuitively this feels safest. </a:t>
            </a:r>
          </a:p>
          <a:p>
            <a:pPr eaLnBrk="1" hangingPunct="1">
              <a:buFontTx/>
              <a:buAutoNum type="arabicPeriod"/>
            </a:pPr>
            <a:r>
              <a:rPr lang="en-US"/>
              <a:t>If we’ve made a small error in the location of the boundary (it’s been jolted in its perpendicular direction) this gives us least chance of causing a misclassification.</a:t>
            </a:r>
          </a:p>
          <a:p>
            <a:pPr eaLnBrk="1" hangingPunct="1">
              <a:buFontTx/>
              <a:buAutoNum type="arabicPeriod"/>
            </a:pPr>
            <a:r>
              <a:rPr lang="en-US"/>
              <a:t>LOOCV is easy since the model is immune to removal of any non-support-vector datapoints.</a:t>
            </a:r>
          </a:p>
          <a:p>
            <a:pPr eaLnBrk="1" hangingPunct="1">
              <a:buFontTx/>
              <a:buAutoNum type="arabicPeriod"/>
            </a:pPr>
            <a:r>
              <a:rPr lang="en-US"/>
              <a:t>There’s some theory (using VC dimension) that is related to (but not the same as) the proposition that this is a good thing.</a:t>
            </a:r>
          </a:p>
          <a:p>
            <a:pPr eaLnBrk="1" hangingPunct="1">
              <a:buFontTx/>
              <a:buAutoNum type="arabicPeriod"/>
            </a:pPr>
            <a:r>
              <a:rPr lang="en-US"/>
              <a:t>Empirically it works very very well.</a:t>
            </a:r>
          </a:p>
        </p:txBody>
      </p:sp>
    </p:spTree>
    <p:extLst>
      <p:ext uri="{BB962C8B-B14F-4D97-AF65-F5344CB8AC3E}">
        <p14:creationId xmlns:p14="http://schemas.microsoft.com/office/powerpoint/2010/main" val="281822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pPr eaLnBrk="1" hangingPunct="1"/>
            <a:r>
              <a:rPr lang="en-US" sz="5400" b="1" dirty="0">
                <a:solidFill>
                  <a:srgbClr val="210BA5"/>
                </a:solidFill>
              </a:rPr>
              <a:t>Specifying a line and margin</a:t>
            </a:r>
          </a:p>
        </p:txBody>
      </p:sp>
      <p:sp>
        <p:nvSpPr>
          <p:cNvPr id="13316" name="Rectangle 3"/>
          <p:cNvSpPr>
            <a:spLocks noGrp="1" noChangeArrowheads="1"/>
          </p:cNvSpPr>
          <p:nvPr>
            <p:ph type="body" idx="1"/>
          </p:nvPr>
        </p:nvSpPr>
        <p:spPr>
          <a:xfrm>
            <a:off x="245269" y="6273006"/>
            <a:ext cx="15321717" cy="3290239"/>
          </a:xfrm>
        </p:spPr>
        <p:txBody>
          <a:bodyPr>
            <a:normAutofit/>
          </a:bodyPr>
          <a:lstStyle/>
          <a:p>
            <a:pPr eaLnBrk="1" hangingPunct="1"/>
            <a:r>
              <a:rPr lang="en-US" sz="4400" dirty="0" smtClean="0"/>
              <a:t>How do we represent this mathematically?</a:t>
            </a:r>
          </a:p>
          <a:p>
            <a:pPr eaLnBrk="1" hangingPunct="1"/>
            <a:r>
              <a:rPr lang="en-US" sz="4400" dirty="0" smtClean="0"/>
              <a:t>…in </a:t>
            </a:r>
            <a:r>
              <a:rPr lang="en-US" sz="4400" i="1" dirty="0" smtClean="0"/>
              <a:t>m</a:t>
            </a:r>
            <a:r>
              <a:rPr lang="en-US" sz="4400" dirty="0" smtClean="0"/>
              <a:t> input dimensions?</a:t>
            </a:r>
          </a:p>
        </p:txBody>
      </p:sp>
      <p:sp>
        <p:nvSpPr>
          <p:cNvPr id="13317" name="Line 7"/>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3318" name="Line 8"/>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3319" name="Line 9"/>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3320" name="Text Box 11"/>
          <p:cNvSpPr txBox="1">
            <a:spLocks noChangeArrowheads="1"/>
          </p:cNvSpPr>
          <p:nvPr/>
        </p:nvSpPr>
        <p:spPr bwMode="auto">
          <a:xfrm>
            <a:off x="9940250" y="1421642"/>
            <a:ext cx="2587189"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solidFill>
                  <a:schemeClr val="hlink"/>
                </a:solidFill>
              </a:rPr>
              <a:t>Plus-Plane</a:t>
            </a:r>
          </a:p>
        </p:txBody>
      </p:sp>
      <p:sp>
        <p:nvSpPr>
          <p:cNvPr id="13321" name="Text Box 14"/>
          <p:cNvSpPr txBox="1">
            <a:spLocks noChangeArrowheads="1"/>
          </p:cNvSpPr>
          <p:nvPr/>
        </p:nvSpPr>
        <p:spPr bwMode="auto">
          <a:xfrm>
            <a:off x="11165761" y="2714044"/>
            <a:ext cx="354036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solidFill>
                  <a:schemeClr val="folHlink"/>
                </a:solidFill>
              </a:rPr>
              <a:t>Minus-Plane</a:t>
            </a:r>
          </a:p>
        </p:txBody>
      </p:sp>
      <p:sp>
        <p:nvSpPr>
          <p:cNvPr id="13322" name="Freeform 15"/>
          <p:cNvSpPr>
            <a:spLocks/>
          </p:cNvSpPr>
          <p:nvPr/>
        </p:nvSpPr>
        <p:spPr bwMode="auto">
          <a:xfrm>
            <a:off x="9384232" y="2862132"/>
            <a:ext cx="1886493" cy="501620"/>
          </a:xfrm>
          <a:custGeom>
            <a:avLst/>
            <a:gdLst>
              <a:gd name="T0" fmla="*/ 1055688 w 665"/>
              <a:gd name="T1" fmla="*/ 117475 h 95"/>
              <a:gd name="T2" fmla="*/ 246063 w 665"/>
              <a:gd name="T3" fmla="*/ 130175 h 95"/>
              <a:gd name="T4" fmla="*/ 82550 w 665"/>
              <a:gd name="T5" fmla="*/ 82550 h 95"/>
              <a:gd name="T6" fmla="*/ 12700 w 665"/>
              <a:gd name="T7" fmla="*/ 36512 h 95"/>
              <a:gd name="T8" fmla="*/ 0 w 665"/>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5" h="95">
                <a:moveTo>
                  <a:pt x="665" y="74"/>
                </a:moveTo>
                <a:cubicBezTo>
                  <a:pt x="347" y="95"/>
                  <a:pt x="517" y="91"/>
                  <a:pt x="155" y="82"/>
                </a:cubicBezTo>
                <a:cubicBezTo>
                  <a:pt x="119" y="74"/>
                  <a:pt x="87" y="63"/>
                  <a:pt x="52" y="52"/>
                </a:cubicBezTo>
                <a:cubicBezTo>
                  <a:pt x="37" y="42"/>
                  <a:pt x="14" y="40"/>
                  <a:pt x="8" y="23"/>
                </a:cubicBezTo>
                <a:cubicBezTo>
                  <a:pt x="5" y="15"/>
                  <a:pt x="0" y="0"/>
                  <a:pt x="0" y="0"/>
                </a:cubicBezTo>
              </a:path>
            </a:pathLst>
          </a:custGeom>
          <a:noFill/>
          <a:ln w="38100"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3323" name="Freeform 16"/>
          <p:cNvSpPr>
            <a:spLocks/>
          </p:cNvSpPr>
          <p:nvPr/>
        </p:nvSpPr>
        <p:spPr bwMode="auto">
          <a:xfrm>
            <a:off x="8819704" y="1849751"/>
            <a:ext cx="1236858" cy="501620"/>
          </a:xfrm>
          <a:custGeom>
            <a:avLst/>
            <a:gdLst>
              <a:gd name="T0" fmla="*/ 692150 w 436"/>
              <a:gd name="T1" fmla="*/ 0 h 81"/>
              <a:gd name="T2" fmla="*/ 585788 w 436"/>
              <a:gd name="T3" fmla="*/ 46037 h 81"/>
              <a:gd name="T4" fmla="*/ 433388 w 436"/>
              <a:gd name="T5" fmla="*/ 104775 h 81"/>
              <a:gd name="T6" fmla="*/ 304800 w 436"/>
              <a:gd name="T7" fmla="*/ 128587 h 81"/>
              <a:gd name="T8" fmla="*/ 93663 w 436"/>
              <a:gd name="T9" fmla="*/ 93662 h 81"/>
              <a:gd name="T10" fmla="*/ 0 w 436"/>
              <a:gd name="T11" fmla="*/ 23812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6" h="81">
                <a:moveTo>
                  <a:pt x="436" y="0"/>
                </a:moveTo>
                <a:cubicBezTo>
                  <a:pt x="411" y="8"/>
                  <a:pt x="394" y="21"/>
                  <a:pt x="369" y="29"/>
                </a:cubicBezTo>
                <a:cubicBezTo>
                  <a:pt x="340" y="49"/>
                  <a:pt x="308" y="59"/>
                  <a:pt x="273" y="66"/>
                </a:cubicBezTo>
                <a:cubicBezTo>
                  <a:pt x="246" y="71"/>
                  <a:pt x="192" y="81"/>
                  <a:pt x="192" y="81"/>
                </a:cubicBezTo>
                <a:cubicBezTo>
                  <a:pt x="127" y="76"/>
                  <a:pt x="110" y="75"/>
                  <a:pt x="59" y="59"/>
                </a:cubicBezTo>
                <a:cubicBezTo>
                  <a:pt x="38" y="45"/>
                  <a:pt x="23" y="26"/>
                  <a:pt x="0" y="15"/>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3324" name="Text Box 18"/>
          <p:cNvSpPr txBox="1">
            <a:spLocks noChangeArrowheads="1"/>
          </p:cNvSpPr>
          <p:nvPr/>
        </p:nvSpPr>
        <p:spPr bwMode="auto">
          <a:xfrm>
            <a:off x="11574264" y="2067843"/>
            <a:ext cx="4357370"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t>Classifier Boundary</a:t>
            </a:r>
          </a:p>
        </p:txBody>
      </p:sp>
      <p:sp>
        <p:nvSpPr>
          <p:cNvPr id="13325" name="Freeform 19"/>
          <p:cNvSpPr>
            <a:spLocks/>
          </p:cNvSpPr>
          <p:nvPr/>
        </p:nvSpPr>
        <p:spPr bwMode="auto">
          <a:xfrm>
            <a:off x="9049487" y="2425946"/>
            <a:ext cx="2618395" cy="501620"/>
          </a:xfrm>
          <a:custGeom>
            <a:avLst/>
            <a:gdLst>
              <a:gd name="T0" fmla="*/ 1465263 w 923"/>
              <a:gd name="T1" fmla="*/ 0 h 44"/>
              <a:gd name="T2" fmla="*/ 1125538 w 923"/>
              <a:gd name="T3" fmla="*/ 69850 h 44"/>
              <a:gd name="T4" fmla="*/ 574675 w 923"/>
              <a:gd name="T5" fmla="*/ 58738 h 44"/>
              <a:gd name="T6" fmla="*/ 0 w 923"/>
              <a:gd name="T7" fmla="*/ 11113 h 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3" h="44">
                <a:moveTo>
                  <a:pt x="923" y="0"/>
                </a:moveTo>
                <a:cubicBezTo>
                  <a:pt x="857" y="34"/>
                  <a:pt x="782" y="37"/>
                  <a:pt x="709" y="44"/>
                </a:cubicBezTo>
                <a:cubicBezTo>
                  <a:pt x="593" y="42"/>
                  <a:pt x="478" y="42"/>
                  <a:pt x="362" y="37"/>
                </a:cubicBezTo>
                <a:cubicBezTo>
                  <a:pt x="241" y="32"/>
                  <a:pt x="122" y="7"/>
                  <a:pt x="0" y="7"/>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3326" name="Text Box 20"/>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13327" name="Text Box 21"/>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Tree>
    <p:extLst>
      <p:ext uri="{BB962C8B-B14F-4D97-AF65-F5344CB8AC3E}">
        <p14:creationId xmlns:p14="http://schemas.microsoft.com/office/powerpoint/2010/main" val="3609625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sz="6000" b="1" dirty="0">
                <a:solidFill>
                  <a:srgbClr val="210BA5"/>
                </a:solidFill>
              </a:rPr>
              <a:t>Specifying a line and margin</a:t>
            </a:r>
          </a:p>
        </p:txBody>
      </p:sp>
      <p:sp>
        <p:nvSpPr>
          <p:cNvPr id="14340" name="Rectangle 3"/>
          <p:cNvSpPr>
            <a:spLocks noGrp="1" noChangeArrowheads="1"/>
          </p:cNvSpPr>
          <p:nvPr>
            <p:ph type="body" sz="half" idx="1"/>
          </p:nvPr>
        </p:nvSpPr>
        <p:spPr>
          <a:xfrm>
            <a:off x="544671" y="5815806"/>
            <a:ext cx="14706124" cy="1680122"/>
          </a:xfrm>
        </p:spPr>
        <p:txBody>
          <a:bodyPr/>
          <a:lstStyle/>
          <a:p>
            <a:pPr eaLnBrk="1" hangingPunct="1"/>
            <a:r>
              <a:rPr lang="en-US" sz="4200"/>
              <a:t>Plus-plane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r>
              <a:rPr lang="en-US" sz="4200"/>
              <a:t>Minus-plane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endParaRPr lang="en-US" sz="4200" i="1"/>
          </a:p>
        </p:txBody>
      </p:sp>
      <p:sp>
        <p:nvSpPr>
          <p:cNvPr id="14341"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4342"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4343"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4344" name="Text Box 7"/>
          <p:cNvSpPr txBox="1">
            <a:spLocks noChangeArrowheads="1"/>
          </p:cNvSpPr>
          <p:nvPr/>
        </p:nvSpPr>
        <p:spPr bwMode="auto">
          <a:xfrm>
            <a:off x="9940250" y="1421642"/>
            <a:ext cx="2587189"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solidFill>
                  <a:schemeClr val="hlink"/>
                </a:solidFill>
              </a:rPr>
              <a:t>Plus-Plane</a:t>
            </a:r>
          </a:p>
        </p:txBody>
      </p:sp>
      <p:sp>
        <p:nvSpPr>
          <p:cNvPr id="14345" name="Text Box 8"/>
          <p:cNvSpPr txBox="1">
            <a:spLocks noChangeArrowheads="1"/>
          </p:cNvSpPr>
          <p:nvPr/>
        </p:nvSpPr>
        <p:spPr bwMode="auto">
          <a:xfrm>
            <a:off x="11165761" y="2714044"/>
            <a:ext cx="354036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solidFill>
                  <a:schemeClr val="folHlink"/>
                </a:solidFill>
              </a:rPr>
              <a:t>Minus-Plane</a:t>
            </a:r>
          </a:p>
        </p:txBody>
      </p:sp>
      <p:sp>
        <p:nvSpPr>
          <p:cNvPr id="14346" name="Freeform 9"/>
          <p:cNvSpPr>
            <a:spLocks/>
          </p:cNvSpPr>
          <p:nvPr/>
        </p:nvSpPr>
        <p:spPr bwMode="auto">
          <a:xfrm>
            <a:off x="9384232" y="2862132"/>
            <a:ext cx="1886493" cy="501620"/>
          </a:xfrm>
          <a:custGeom>
            <a:avLst/>
            <a:gdLst>
              <a:gd name="T0" fmla="*/ 1055688 w 665"/>
              <a:gd name="T1" fmla="*/ 117475 h 95"/>
              <a:gd name="T2" fmla="*/ 246063 w 665"/>
              <a:gd name="T3" fmla="*/ 130175 h 95"/>
              <a:gd name="T4" fmla="*/ 82550 w 665"/>
              <a:gd name="T5" fmla="*/ 82550 h 95"/>
              <a:gd name="T6" fmla="*/ 12700 w 665"/>
              <a:gd name="T7" fmla="*/ 36512 h 95"/>
              <a:gd name="T8" fmla="*/ 0 w 665"/>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5" h="95">
                <a:moveTo>
                  <a:pt x="665" y="74"/>
                </a:moveTo>
                <a:cubicBezTo>
                  <a:pt x="347" y="95"/>
                  <a:pt x="517" y="91"/>
                  <a:pt x="155" y="82"/>
                </a:cubicBezTo>
                <a:cubicBezTo>
                  <a:pt x="119" y="74"/>
                  <a:pt x="87" y="63"/>
                  <a:pt x="52" y="52"/>
                </a:cubicBezTo>
                <a:cubicBezTo>
                  <a:pt x="37" y="42"/>
                  <a:pt x="14" y="40"/>
                  <a:pt x="8" y="23"/>
                </a:cubicBezTo>
                <a:cubicBezTo>
                  <a:pt x="5" y="15"/>
                  <a:pt x="0" y="0"/>
                  <a:pt x="0" y="0"/>
                </a:cubicBezTo>
              </a:path>
            </a:pathLst>
          </a:custGeom>
          <a:noFill/>
          <a:ln w="38100"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4347" name="Freeform 10"/>
          <p:cNvSpPr>
            <a:spLocks/>
          </p:cNvSpPr>
          <p:nvPr/>
        </p:nvSpPr>
        <p:spPr bwMode="auto">
          <a:xfrm>
            <a:off x="8819704" y="1849751"/>
            <a:ext cx="1236858" cy="501620"/>
          </a:xfrm>
          <a:custGeom>
            <a:avLst/>
            <a:gdLst>
              <a:gd name="T0" fmla="*/ 692150 w 436"/>
              <a:gd name="T1" fmla="*/ 0 h 81"/>
              <a:gd name="T2" fmla="*/ 585788 w 436"/>
              <a:gd name="T3" fmla="*/ 46037 h 81"/>
              <a:gd name="T4" fmla="*/ 433388 w 436"/>
              <a:gd name="T5" fmla="*/ 104775 h 81"/>
              <a:gd name="T6" fmla="*/ 304800 w 436"/>
              <a:gd name="T7" fmla="*/ 128587 h 81"/>
              <a:gd name="T8" fmla="*/ 93663 w 436"/>
              <a:gd name="T9" fmla="*/ 93662 h 81"/>
              <a:gd name="T10" fmla="*/ 0 w 436"/>
              <a:gd name="T11" fmla="*/ 23812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6" h="81">
                <a:moveTo>
                  <a:pt x="436" y="0"/>
                </a:moveTo>
                <a:cubicBezTo>
                  <a:pt x="411" y="8"/>
                  <a:pt x="394" y="21"/>
                  <a:pt x="369" y="29"/>
                </a:cubicBezTo>
                <a:cubicBezTo>
                  <a:pt x="340" y="49"/>
                  <a:pt x="308" y="59"/>
                  <a:pt x="273" y="66"/>
                </a:cubicBezTo>
                <a:cubicBezTo>
                  <a:pt x="246" y="71"/>
                  <a:pt x="192" y="81"/>
                  <a:pt x="192" y="81"/>
                </a:cubicBezTo>
                <a:cubicBezTo>
                  <a:pt x="127" y="76"/>
                  <a:pt x="110" y="75"/>
                  <a:pt x="59" y="59"/>
                </a:cubicBezTo>
                <a:cubicBezTo>
                  <a:pt x="38" y="45"/>
                  <a:pt x="23" y="26"/>
                  <a:pt x="0" y="15"/>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4348" name="Text Box 11"/>
          <p:cNvSpPr txBox="1">
            <a:spLocks noChangeArrowheads="1"/>
          </p:cNvSpPr>
          <p:nvPr/>
        </p:nvSpPr>
        <p:spPr bwMode="auto">
          <a:xfrm>
            <a:off x="11574264" y="2067843"/>
            <a:ext cx="4357370"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t>Classifier Boundary</a:t>
            </a:r>
          </a:p>
        </p:txBody>
      </p:sp>
      <p:sp>
        <p:nvSpPr>
          <p:cNvPr id="14349" name="Freeform 12"/>
          <p:cNvSpPr>
            <a:spLocks/>
          </p:cNvSpPr>
          <p:nvPr/>
        </p:nvSpPr>
        <p:spPr bwMode="auto">
          <a:xfrm>
            <a:off x="9049487" y="2425946"/>
            <a:ext cx="2618395" cy="501620"/>
          </a:xfrm>
          <a:custGeom>
            <a:avLst/>
            <a:gdLst>
              <a:gd name="T0" fmla="*/ 1465263 w 923"/>
              <a:gd name="T1" fmla="*/ 0 h 44"/>
              <a:gd name="T2" fmla="*/ 1125538 w 923"/>
              <a:gd name="T3" fmla="*/ 69850 h 44"/>
              <a:gd name="T4" fmla="*/ 574675 w 923"/>
              <a:gd name="T5" fmla="*/ 58738 h 44"/>
              <a:gd name="T6" fmla="*/ 0 w 923"/>
              <a:gd name="T7" fmla="*/ 11113 h 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3" h="44">
                <a:moveTo>
                  <a:pt x="923" y="0"/>
                </a:moveTo>
                <a:cubicBezTo>
                  <a:pt x="857" y="34"/>
                  <a:pt x="782" y="37"/>
                  <a:pt x="709" y="44"/>
                </a:cubicBezTo>
                <a:cubicBezTo>
                  <a:pt x="593" y="42"/>
                  <a:pt x="478" y="42"/>
                  <a:pt x="362" y="37"/>
                </a:cubicBezTo>
                <a:cubicBezTo>
                  <a:pt x="241" y="32"/>
                  <a:pt x="122" y="7"/>
                  <a:pt x="0" y="7"/>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4350" name="Text Box 13"/>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14351" name="Text Box 14"/>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graphicFrame>
        <p:nvGraphicFramePr>
          <p:cNvPr id="646254" name="Group 110"/>
          <p:cNvGraphicFramePr>
            <a:graphicFrameLocks noGrp="1"/>
          </p:cNvGraphicFramePr>
          <p:nvPr>
            <p:ph sz="half" idx="2"/>
          </p:nvPr>
        </p:nvGraphicFramePr>
        <p:xfrm>
          <a:off x="1361678" y="7625169"/>
          <a:ext cx="13006864" cy="3299620"/>
        </p:xfrm>
        <a:graphic>
          <a:graphicData uri="http://schemas.openxmlformats.org/drawingml/2006/table">
            <a:tbl>
              <a:tblPr/>
              <a:tblGrid>
                <a:gridCol w="3251007"/>
                <a:gridCol w="3253844"/>
                <a:gridCol w="1120547"/>
                <a:gridCol w="5381466"/>
              </a:tblGrid>
              <a:tr h="947451">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0" i="0" u="none" strike="noStrike" cap="none" normalizeH="0" baseline="0" smtClean="0">
                          <a:ln>
                            <a:noFill/>
                          </a:ln>
                          <a:solidFill>
                            <a:schemeClr val="tx1"/>
                          </a:solidFill>
                          <a:effectLst/>
                          <a:latin typeface="Tahoma" pitchFamily="34" charset="0"/>
                        </a:rPr>
                        <a:t>Classify as..</a:t>
                      </a:r>
                    </a:p>
                  </a:txBody>
                  <a:tcPr marL="163401" marR="163401" marT="77519" marB="77519"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0" i="0" u="none" strike="noStrike" cap="none" normalizeH="0" baseline="0" smtClean="0">
                          <a:ln>
                            <a:noFill/>
                          </a:ln>
                          <a:solidFill>
                            <a:schemeClr val="hlink"/>
                          </a:solidFill>
                          <a:effectLst/>
                          <a:latin typeface="Tahoma" pitchFamily="34" charset="0"/>
                        </a:rPr>
                        <a:t>+1</a:t>
                      </a:r>
                    </a:p>
                  </a:txBody>
                  <a:tcPr marL="163401" marR="163401" marT="77519" marB="7751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0" i="0" u="none" strike="noStrike" cap="none" normalizeH="0" baseline="0" smtClean="0">
                          <a:ln>
                            <a:noFill/>
                          </a:ln>
                          <a:solidFill>
                            <a:schemeClr val="hlink"/>
                          </a:solidFill>
                          <a:effectLst/>
                          <a:latin typeface="Tahoma" pitchFamily="34" charset="0"/>
                        </a:rPr>
                        <a:t>if</a:t>
                      </a:r>
                    </a:p>
                  </a:txBody>
                  <a:tcPr marL="163401" marR="163401" marT="77519" marB="7751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1" i="1" u="none" strike="noStrike" cap="none" normalizeH="0" baseline="0" smtClean="0">
                          <a:ln>
                            <a:noFill/>
                          </a:ln>
                          <a:solidFill>
                            <a:schemeClr val="hlink"/>
                          </a:solidFill>
                          <a:effectLst/>
                          <a:latin typeface="Tahoma" pitchFamily="34" charset="0"/>
                        </a:rPr>
                        <a:t>w</a:t>
                      </a:r>
                      <a:r>
                        <a:rPr kumimoji="0" lang="en-US" sz="4100" b="0" i="1" u="none" strike="noStrike" cap="none" normalizeH="0" baseline="0" smtClean="0">
                          <a:ln>
                            <a:noFill/>
                          </a:ln>
                          <a:solidFill>
                            <a:schemeClr val="hlink"/>
                          </a:solidFill>
                          <a:effectLst/>
                          <a:latin typeface="Tahoma" pitchFamily="34" charset="0"/>
                        </a:rPr>
                        <a:t> . </a:t>
                      </a:r>
                      <a:r>
                        <a:rPr kumimoji="0" lang="en-US" sz="4100" b="1" i="1" u="none" strike="noStrike" cap="none" normalizeH="0" baseline="0" smtClean="0">
                          <a:ln>
                            <a:noFill/>
                          </a:ln>
                          <a:solidFill>
                            <a:schemeClr val="hlink"/>
                          </a:solidFill>
                          <a:effectLst/>
                          <a:latin typeface="Tahoma" pitchFamily="34" charset="0"/>
                        </a:rPr>
                        <a:t>x</a:t>
                      </a:r>
                      <a:r>
                        <a:rPr kumimoji="0" lang="en-US" sz="4100" b="0" i="1" u="none" strike="noStrike" cap="none" normalizeH="0" baseline="0" smtClean="0">
                          <a:ln>
                            <a:noFill/>
                          </a:ln>
                          <a:solidFill>
                            <a:schemeClr val="hlink"/>
                          </a:solidFill>
                          <a:effectLst/>
                          <a:latin typeface="Tahoma" pitchFamily="34" charset="0"/>
                        </a:rPr>
                        <a:t> + b &gt;= 1</a:t>
                      </a:r>
                    </a:p>
                  </a:txBody>
                  <a:tcPr marL="163401" marR="163401" marT="77519" marB="77519" horzOverflow="overflow">
                    <a:lnL>
                      <a:noFill/>
                    </a:lnL>
                    <a:lnR cap="flat">
                      <a:noFill/>
                    </a:lnR>
                    <a:lnT cap="flat">
                      <a:noFill/>
                    </a:lnT>
                    <a:lnB>
                      <a:noFill/>
                    </a:lnB>
                    <a:lnTlToBr>
                      <a:noFill/>
                    </a:lnTlToBr>
                    <a:lnBlToTr>
                      <a:noFill/>
                    </a:lnBlToTr>
                    <a:noFill/>
                  </a:tcPr>
                </a:tc>
              </a:tr>
              <a:tr h="947451">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4100" b="0" i="0" u="none" strike="noStrike" cap="none" normalizeH="0" baseline="0" smtClean="0">
                        <a:ln>
                          <a:noFill/>
                        </a:ln>
                        <a:solidFill>
                          <a:schemeClr val="tx1"/>
                        </a:solidFill>
                        <a:effectLst/>
                        <a:latin typeface="Tahoma" pitchFamily="34" charset="0"/>
                      </a:endParaRPr>
                    </a:p>
                  </a:txBody>
                  <a:tcPr marL="163401" marR="163401" marT="77519" marB="77519"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0" i="0" u="none" strike="noStrike" cap="none" normalizeH="0" baseline="0" smtClean="0">
                          <a:ln>
                            <a:noFill/>
                          </a:ln>
                          <a:solidFill>
                            <a:schemeClr val="folHlink"/>
                          </a:solidFill>
                          <a:effectLst/>
                          <a:latin typeface="Tahoma" pitchFamily="34" charset="0"/>
                        </a:rPr>
                        <a:t>-1</a:t>
                      </a:r>
                    </a:p>
                  </a:txBody>
                  <a:tcPr marL="163401" marR="163401" marT="77519" marB="7751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0" i="0" u="none" strike="noStrike" cap="none" normalizeH="0" baseline="0" smtClean="0">
                          <a:ln>
                            <a:noFill/>
                          </a:ln>
                          <a:solidFill>
                            <a:schemeClr val="folHlink"/>
                          </a:solidFill>
                          <a:effectLst/>
                          <a:latin typeface="Tahoma" pitchFamily="34" charset="0"/>
                        </a:rPr>
                        <a:t>if</a:t>
                      </a:r>
                    </a:p>
                  </a:txBody>
                  <a:tcPr marL="163401" marR="163401" marT="77519" marB="7751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1" i="1" u="none" strike="noStrike" cap="none" normalizeH="0" baseline="0" smtClean="0">
                          <a:ln>
                            <a:noFill/>
                          </a:ln>
                          <a:solidFill>
                            <a:schemeClr val="folHlink"/>
                          </a:solidFill>
                          <a:effectLst/>
                          <a:latin typeface="Tahoma" pitchFamily="34" charset="0"/>
                        </a:rPr>
                        <a:t>w</a:t>
                      </a:r>
                      <a:r>
                        <a:rPr kumimoji="0" lang="en-US" sz="4100" b="0" i="1" u="none" strike="noStrike" cap="none" normalizeH="0" baseline="0" smtClean="0">
                          <a:ln>
                            <a:noFill/>
                          </a:ln>
                          <a:solidFill>
                            <a:schemeClr val="folHlink"/>
                          </a:solidFill>
                          <a:effectLst/>
                          <a:latin typeface="Tahoma" pitchFamily="34" charset="0"/>
                        </a:rPr>
                        <a:t> . </a:t>
                      </a:r>
                      <a:r>
                        <a:rPr kumimoji="0" lang="en-US" sz="4100" b="1" i="1" u="none" strike="noStrike" cap="none" normalizeH="0" baseline="0" smtClean="0">
                          <a:ln>
                            <a:noFill/>
                          </a:ln>
                          <a:solidFill>
                            <a:schemeClr val="folHlink"/>
                          </a:solidFill>
                          <a:effectLst/>
                          <a:latin typeface="Tahoma" pitchFamily="34" charset="0"/>
                        </a:rPr>
                        <a:t>x</a:t>
                      </a:r>
                      <a:r>
                        <a:rPr kumimoji="0" lang="en-US" sz="4100" b="0" i="1" u="none" strike="noStrike" cap="none" normalizeH="0" baseline="0" smtClean="0">
                          <a:ln>
                            <a:noFill/>
                          </a:ln>
                          <a:solidFill>
                            <a:schemeClr val="folHlink"/>
                          </a:solidFill>
                          <a:effectLst/>
                          <a:latin typeface="Tahoma" pitchFamily="34" charset="0"/>
                        </a:rPr>
                        <a:t> + b &lt;= -1</a:t>
                      </a:r>
                    </a:p>
                  </a:txBody>
                  <a:tcPr marL="163401" marR="163401" marT="77519" marB="77519" horzOverflow="overflow">
                    <a:lnL>
                      <a:noFill/>
                    </a:lnL>
                    <a:lnR cap="flat">
                      <a:noFill/>
                    </a:lnR>
                    <a:lnT>
                      <a:noFill/>
                    </a:lnT>
                    <a:lnB>
                      <a:noFill/>
                    </a:lnB>
                    <a:lnTlToBr>
                      <a:noFill/>
                    </a:lnTlToBr>
                    <a:lnBlToTr>
                      <a:noFill/>
                    </a:lnBlToTr>
                    <a:noFill/>
                  </a:tcPr>
                </a:tc>
              </a:tr>
              <a:tr h="139574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4100" b="0" i="0" u="none" strike="noStrike" cap="none" normalizeH="0" baseline="0" smtClean="0">
                        <a:ln>
                          <a:noFill/>
                        </a:ln>
                        <a:solidFill>
                          <a:schemeClr val="tx1"/>
                        </a:solidFill>
                        <a:effectLst/>
                        <a:latin typeface="Tahoma" pitchFamily="34" charset="0"/>
                      </a:endParaRPr>
                    </a:p>
                  </a:txBody>
                  <a:tcPr marL="163401" marR="163401" marT="77519" marB="77519"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0" i="0" u="none" strike="noStrike" cap="none" normalizeH="0" baseline="0" smtClean="0">
                          <a:ln>
                            <a:noFill/>
                          </a:ln>
                          <a:solidFill>
                            <a:schemeClr val="tx1"/>
                          </a:solidFill>
                          <a:effectLst/>
                          <a:latin typeface="Tahoma" pitchFamily="34" charset="0"/>
                        </a:rPr>
                        <a:t>Universe explodes</a:t>
                      </a:r>
                    </a:p>
                  </a:txBody>
                  <a:tcPr marL="163401" marR="163401" marT="77519" marB="7751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0" i="0" u="none" strike="noStrike" cap="none" normalizeH="0" baseline="0" smtClean="0">
                          <a:ln>
                            <a:noFill/>
                          </a:ln>
                          <a:solidFill>
                            <a:schemeClr val="tx1"/>
                          </a:solidFill>
                          <a:effectLst/>
                          <a:latin typeface="Tahoma" pitchFamily="34" charset="0"/>
                        </a:rPr>
                        <a:t>if</a:t>
                      </a:r>
                    </a:p>
                  </a:txBody>
                  <a:tcPr marL="163401" marR="163401" marT="77519" marB="7751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4100" b="0" i="1" u="none" strike="noStrike" cap="none" normalizeH="0" baseline="0" dirty="0" smtClean="0">
                          <a:ln>
                            <a:noFill/>
                          </a:ln>
                          <a:solidFill>
                            <a:schemeClr val="tx1"/>
                          </a:solidFill>
                          <a:effectLst/>
                          <a:latin typeface="Tahoma" pitchFamily="34" charset="0"/>
                        </a:rPr>
                        <a:t>-1 &lt; </a:t>
                      </a:r>
                      <a:r>
                        <a:rPr kumimoji="0" lang="en-US" sz="4100" b="1" i="1" u="none" strike="noStrike" cap="none" normalizeH="0" baseline="0" dirty="0" smtClean="0">
                          <a:ln>
                            <a:noFill/>
                          </a:ln>
                          <a:solidFill>
                            <a:schemeClr val="tx1"/>
                          </a:solidFill>
                          <a:effectLst/>
                          <a:latin typeface="Tahoma" pitchFamily="34" charset="0"/>
                        </a:rPr>
                        <a:t>w</a:t>
                      </a:r>
                      <a:r>
                        <a:rPr kumimoji="0" lang="en-US" sz="4100" b="0" i="1" u="none" strike="noStrike" cap="none" normalizeH="0" baseline="0" dirty="0" smtClean="0">
                          <a:ln>
                            <a:noFill/>
                          </a:ln>
                          <a:solidFill>
                            <a:schemeClr val="tx1"/>
                          </a:solidFill>
                          <a:effectLst/>
                          <a:latin typeface="Tahoma" pitchFamily="34" charset="0"/>
                        </a:rPr>
                        <a:t> . </a:t>
                      </a:r>
                      <a:r>
                        <a:rPr kumimoji="0" lang="en-US" sz="4100" b="1" i="1" u="none" strike="noStrike" cap="none" normalizeH="0" baseline="0" dirty="0" smtClean="0">
                          <a:ln>
                            <a:noFill/>
                          </a:ln>
                          <a:solidFill>
                            <a:schemeClr val="tx1"/>
                          </a:solidFill>
                          <a:effectLst/>
                          <a:latin typeface="Tahoma" pitchFamily="34" charset="0"/>
                        </a:rPr>
                        <a:t>x</a:t>
                      </a:r>
                      <a:r>
                        <a:rPr kumimoji="0" lang="en-US" sz="4100" b="0" i="1" u="none" strike="noStrike" cap="none" normalizeH="0" baseline="0" dirty="0" smtClean="0">
                          <a:ln>
                            <a:noFill/>
                          </a:ln>
                          <a:solidFill>
                            <a:schemeClr val="tx1"/>
                          </a:solidFill>
                          <a:effectLst/>
                          <a:latin typeface="Tahoma" pitchFamily="34" charset="0"/>
                        </a:rPr>
                        <a:t> + b &lt; 1</a:t>
                      </a:r>
                    </a:p>
                  </a:txBody>
                  <a:tcPr marL="163401" marR="163401" marT="77519" marB="77519" horzOverflow="overflow">
                    <a:lnL>
                      <a:noFill/>
                    </a:lnL>
                    <a:lnR cap="flat">
                      <a:noFill/>
                    </a:lnR>
                    <a:lnT>
                      <a:noFill/>
                    </a:lnT>
                    <a:lnB cap="flat">
                      <a:noFill/>
                    </a:lnB>
                    <a:lnTlToBr>
                      <a:noFill/>
                    </a:lnTlToBr>
                    <a:lnBlToTr>
                      <a:noFill/>
                    </a:lnBlToTr>
                    <a:noFill/>
                  </a:tcPr>
                </a:tc>
              </a:tr>
            </a:tbl>
          </a:graphicData>
        </a:graphic>
      </p:graphicFrame>
      <p:sp>
        <p:nvSpPr>
          <p:cNvPr id="14365" name="Text Box 111"/>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14366" name="Text Box 112"/>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14367" name="Text Box 113"/>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Tree>
    <p:extLst>
      <p:ext uri="{BB962C8B-B14F-4D97-AF65-F5344CB8AC3E}">
        <p14:creationId xmlns:p14="http://schemas.microsoft.com/office/powerpoint/2010/main" val="13571319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a:bodyPr>
          <a:lstStyle/>
          <a:p>
            <a:pPr eaLnBrk="1" hangingPunct="1"/>
            <a:r>
              <a:rPr lang="en-US" sz="6000" b="1" dirty="0">
                <a:solidFill>
                  <a:srgbClr val="210BA5"/>
                </a:solidFill>
              </a:rPr>
              <a:t>Computing the margin width</a:t>
            </a:r>
          </a:p>
        </p:txBody>
      </p:sp>
      <p:sp>
        <p:nvSpPr>
          <p:cNvPr id="15364" name="Rectangle 3"/>
          <p:cNvSpPr>
            <a:spLocks noGrp="1" noChangeArrowheads="1"/>
          </p:cNvSpPr>
          <p:nvPr>
            <p:ph type="body" sz="half" idx="1"/>
          </p:nvPr>
        </p:nvSpPr>
        <p:spPr>
          <a:xfrm>
            <a:off x="544671" y="5815806"/>
            <a:ext cx="15523131" cy="5169606"/>
          </a:xfrm>
        </p:spPr>
        <p:txBody>
          <a:bodyPr/>
          <a:lstStyle/>
          <a:p>
            <a:pPr eaLnBrk="1" hangingPunct="1"/>
            <a:r>
              <a:rPr lang="en-US" sz="4200"/>
              <a:t>Plus-plane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r>
              <a:rPr lang="en-US" sz="4200"/>
              <a:t>Minus-plane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buFontTx/>
              <a:buNone/>
            </a:pPr>
            <a:r>
              <a:rPr lang="en-US" sz="4200">
                <a:solidFill>
                  <a:srgbClr val="00CC00"/>
                </a:solidFill>
              </a:rPr>
              <a:t>Claim:</a:t>
            </a:r>
            <a:r>
              <a:rPr lang="en-US" sz="4200"/>
              <a:t> The vector </a:t>
            </a:r>
            <a:r>
              <a:rPr lang="en-US" sz="4200" b="1"/>
              <a:t>w</a:t>
            </a:r>
            <a:r>
              <a:rPr lang="en-US" sz="4200"/>
              <a:t> is perpendicular to the Plus Plane. </a:t>
            </a:r>
            <a:r>
              <a:rPr lang="en-US" sz="4200">
                <a:solidFill>
                  <a:srgbClr val="00CC00"/>
                </a:solidFill>
              </a:rPr>
              <a:t>Why?</a:t>
            </a:r>
          </a:p>
          <a:p>
            <a:pPr eaLnBrk="1" hangingPunct="1"/>
            <a:endParaRPr lang="en-US" sz="4200"/>
          </a:p>
        </p:txBody>
      </p:sp>
      <p:sp>
        <p:nvSpPr>
          <p:cNvPr id="15365"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5366"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5367"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5368" name="Text Box 7"/>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15369" name="Text Box 8"/>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
        <p:nvSpPr>
          <p:cNvPr id="15370" name="Text Box 9"/>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15371" name="Text Box 10"/>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15372" name="Text Box 11"/>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
        <p:nvSpPr>
          <p:cNvPr id="15373" name="Line 12"/>
          <p:cNvSpPr>
            <a:spLocks noChangeShapeType="1"/>
          </p:cNvSpPr>
          <p:nvPr/>
        </p:nvSpPr>
        <p:spPr bwMode="auto">
          <a:xfrm>
            <a:off x="9239555" y="1728587"/>
            <a:ext cx="584387" cy="10150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5374" name="Text Box 13"/>
          <p:cNvSpPr txBox="1">
            <a:spLocks noChangeArrowheads="1"/>
          </p:cNvSpPr>
          <p:nvPr/>
        </p:nvSpPr>
        <p:spPr bwMode="auto">
          <a:xfrm>
            <a:off x="9446643" y="1650506"/>
            <a:ext cx="463254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 =</a:t>
            </a:r>
            <a:r>
              <a:rPr lang="en-US"/>
              <a:t> Margin Width</a:t>
            </a:r>
          </a:p>
        </p:txBody>
      </p:sp>
      <p:sp>
        <p:nvSpPr>
          <p:cNvPr id="15375" name="Text Box 14"/>
          <p:cNvSpPr txBox="1">
            <a:spLocks noChangeArrowheads="1"/>
          </p:cNvSpPr>
          <p:nvPr/>
        </p:nvSpPr>
        <p:spPr bwMode="auto">
          <a:xfrm>
            <a:off x="9804516" y="4040387"/>
            <a:ext cx="6470809" cy="1515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400" dirty="0"/>
              <a:t>How do we compute </a:t>
            </a:r>
            <a:r>
              <a:rPr lang="en-US" sz="4400" i="1" dirty="0"/>
              <a:t>M</a:t>
            </a:r>
            <a:r>
              <a:rPr lang="en-US" sz="4400" dirty="0"/>
              <a:t> in terms of </a:t>
            </a:r>
            <a:r>
              <a:rPr lang="en-US" sz="4400" b="1" i="1" dirty="0"/>
              <a:t>w</a:t>
            </a:r>
            <a:r>
              <a:rPr lang="en-US" sz="4400" dirty="0"/>
              <a:t> and </a:t>
            </a:r>
            <a:r>
              <a:rPr lang="en-US" sz="4400" i="1" dirty="0"/>
              <a:t>b</a:t>
            </a:r>
            <a:r>
              <a:rPr lang="en-US" sz="4400" dirty="0"/>
              <a:t>?</a:t>
            </a:r>
          </a:p>
        </p:txBody>
      </p:sp>
    </p:spTree>
    <p:extLst>
      <p:ext uri="{BB962C8B-B14F-4D97-AF65-F5344CB8AC3E}">
        <p14:creationId xmlns:p14="http://schemas.microsoft.com/office/powerpoint/2010/main" val="246556029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a:bodyPr>
          <a:lstStyle/>
          <a:p>
            <a:pPr eaLnBrk="1" hangingPunct="1"/>
            <a:r>
              <a:rPr lang="en-US" sz="6000" b="1" dirty="0">
                <a:solidFill>
                  <a:srgbClr val="210BA5"/>
                </a:solidFill>
              </a:rPr>
              <a:t>Computing the margin width</a:t>
            </a:r>
          </a:p>
        </p:txBody>
      </p:sp>
      <p:sp>
        <p:nvSpPr>
          <p:cNvPr id="16388" name="Rectangle 3"/>
          <p:cNvSpPr>
            <a:spLocks noGrp="1" noChangeArrowheads="1"/>
          </p:cNvSpPr>
          <p:nvPr>
            <p:ph type="body" sz="half" idx="1"/>
          </p:nvPr>
        </p:nvSpPr>
        <p:spPr>
          <a:xfrm>
            <a:off x="544671" y="5815806"/>
            <a:ext cx="15523131" cy="5169606"/>
          </a:xfrm>
        </p:spPr>
        <p:txBody>
          <a:bodyPr/>
          <a:lstStyle/>
          <a:p>
            <a:pPr eaLnBrk="1" hangingPunct="1"/>
            <a:r>
              <a:rPr lang="en-US" sz="4200"/>
              <a:t>Plus-plane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r>
              <a:rPr lang="en-US" sz="4200"/>
              <a:t>Minus-plane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buFontTx/>
              <a:buNone/>
            </a:pPr>
            <a:r>
              <a:rPr lang="en-US" sz="4200">
                <a:solidFill>
                  <a:srgbClr val="00CC00"/>
                </a:solidFill>
              </a:rPr>
              <a:t>Claim:</a:t>
            </a:r>
            <a:r>
              <a:rPr lang="en-US" sz="4200"/>
              <a:t> The vector </a:t>
            </a:r>
            <a:r>
              <a:rPr lang="en-US" sz="4200" b="1"/>
              <a:t>w</a:t>
            </a:r>
            <a:r>
              <a:rPr lang="en-US" sz="4200"/>
              <a:t> is perpendicular to the Plus Plane. </a:t>
            </a:r>
            <a:r>
              <a:rPr lang="en-US" sz="4200">
                <a:solidFill>
                  <a:srgbClr val="00CC00"/>
                </a:solidFill>
              </a:rPr>
              <a:t>Why?</a:t>
            </a:r>
          </a:p>
          <a:p>
            <a:pPr eaLnBrk="1" hangingPunct="1"/>
            <a:endParaRPr lang="en-US" sz="4200"/>
          </a:p>
        </p:txBody>
      </p:sp>
      <p:sp>
        <p:nvSpPr>
          <p:cNvPr id="16389"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6390"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6391"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6392" name="Text Box 13"/>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16393" name="Text Box 14"/>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
        <p:nvSpPr>
          <p:cNvPr id="16394" name="Text Box 42"/>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16395" name="Text Box 43"/>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16396" name="Text Box 44"/>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
        <p:nvSpPr>
          <p:cNvPr id="16397" name="Line 45"/>
          <p:cNvSpPr>
            <a:spLocks noChangeShapeType="1"/>
          </p:cNvSpPr>
          <p:nvPr/>
        </p:nvSpPr>
        <p:spPr bwMode="auto">
          <a:xfrm>
            <a:off x="9239555" y="1728587"/>
            <a:ext cx="584387" cy="10150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6398" name="Text Box 46"/>
          <p:cNvSpPr txBox="1">
            <a:spLocks noChangeArrowheads="1"/>
          </p:cNvSpPr>
          <p:nvPr/>
        </p:nvSpPr>
        <p:spPr bwMode="auto">
          <a:xfrm>
            <a:off x="9446643" y="1650506"/>
            <a:ext cx="463254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 =</a:t>
            </a:r>
            <a:r>
              <a:rPr lang="en-US"/>
              <a:t> Margin Width</a:t>
            </a:r>
          </a:p>
        </p:txBody>
      </p:sp>
      <p:sp>
        <p:nvSpPr>
          <p:cNvPr id="16399" name="Text Box 47"/>
          <p:cNvSpPr txBox="1">
            <a:spLocks noChangeArrowheads="1"/>
          </p:cNvSpPr>
          <p:nvPr/>
        </p:nvSpPr>
        <p:spPr bwMode="auto">
          <a:xfrm>
            <a:off x="9616852" y="2983293"/>
            <a:ext cx="6470809" cy="1392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000" dirty="0"/>
              <a:t>How do we compute </a:t>
            </a:r>
            <a:r>
              <a:rPr lang="en-US" sz="4000" i="1" dirty="0"/>
              <a:t>M</a:t>
            </a:r>
            <a:r>
              <a:rPr lang="en-US" sz="4000" dirty="0"/>
              <a:t> in terms of </a:t>
            </a:r>
            <a:r>
              <a:rPr lang="en-US" sz="4000" b="1" i="1" dirty="0"/>
              <a:t>w</a:t>
            </a:r>
            <a:r>
              <a:rPr lang="en-US" sz="4000" dirty="0"/>
              <a:t> and </a:t>
            </a:r>
            <a:r>
              <a:rPr lang="en-US" sz="4000" i="1" dirty="0"/>
              <a:t>b</a:t>
            </a:r>
            <a:r>
              <a:rPr lang="en-US" sz="4000" dirty="0"/>
              <a:t>?</a:t>
            </a:r>
          </a:p>
        </p:txBody>
      </p:sp>
      <p:sp>
        <p:nvSpPr>
          <p:cNvPr id="16400" name="AutoShape 49"/>
          <p:cNvSpPr>
            <a:spLocks noChangeArrowheads="1"/>
          </p:cNvSpPr>
          <p:nvPr/>
        </p:nvSpPr>
        <p:spPr bwMode="auto">
          <a:xfrm>
            <a:off x="7085364" y="8354255"/>
            <a:ext cx="7897733" cy="1292401"/>
          </a:xfrm>
          <a:prstGeom prst="wedgeRectCallout">
            <a:avLst>
              <a:gd name="adj1" fmla="val 43069"/>
              <a:gd name="adj2" fmla="val -73958"/>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lstStyle/>
          <a:p>
            <a:pPr marL="599389" indent="-599389">
              <a:spcBef>
                <a:spcPct val="20000"/>
              </a:spcBef>
            </a:pPr>
            <a:r>
              <a:rPr lang="en-US"/>
              <a:t>Let </a:t>
            </a:r>
            <a:r>
              <a:rPr lang="en-US" b="1"/>
              <a:t>u</a:t>
            </a:r>
            <a:r>
              <a:rPr lang="en-US"/>
              <a:t> and </a:t>
            </a:r>
            <a:r>
              <a:rPr lang="en-US" b="1"/>
              <a:t>v</a:t>
            </a:r>
            <a:r>
              <a:rPr lang="en-US"/>
              <a:t> be two vectors on the Plus Plane. What is </a:t>
            </a:r>
            <a:r>
              <a:rPr lang="en-US" b="1" i="1"/>
              <a:t>w</a:t>
            </a:r>
            <a:r>
              <a:rPr lang="en-US" i="1"/>
              <a:t> . ( </a:t>
            </a:r>
            <a:r>
              <a:rPr lang="en-US" b="1" i="1"/>
              <a:t>u</a:t>
            </a:r>
            <a:r>
              <a:rPr lang="en-US" i="1"/>
              <a:t> – </a:t>
            </a:r>
            <a:r>
              <a:rPr lang="en-US" b="1" i="1"/>
              <a:t>v</a:t>
            </a:r>
            <a:r>
              <a:rPr lang="en-US" i="1"/>
              <a:t> ) </a:t>
            </a:r>
            <a:r>
              <a:rPr lang="en-US"/>
              <a:t>?</a:t>
            </a:r>
          </a:p>
          <a:p>
            <a:pPr marL="599389" indent="-599389" algn="ctr"/>
            <a:endParaRPr lang="en-US"/>
          </a:p>
        </p:txBody>
      </p:sp>
      <p:sp>
        <p:nvSpPr>
          <p:cNvPr id="16401" name="AutoShape 50"/>
          <p:cNvSpPr>
            <a:spLocks noChangeArrowheads="1"/>
          </p:cNvSpPr>
          <p:nvPr/>
        </p:nvSpPr>
        <p:spPr bwMode="auto">
          <a:xfrm>
            <a:off x="70921" y="9397206"/>
            <a:ext cx="7897733" cy="1292401"/>
          </a:xfrm>
          <a:prstGeom prst="wedgeRectCallout">
            <a:avLst>
              <a:gd name="adj1" fmla="val -1472"/>
              <a:gd name="adj2" fmla="val -91458"/>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lstStyle/>
          <a:p>
            <a:pPr marL="599389" indent="-599389"/>
            <a:r>
              <a:rPr lang="en-US" dirty="0"/>
              <a:t>And so of course the vector </a:t>
            </a:r>
            <a:r>
              <a:rPr lang="en-US" b="1" dirty="0"/>
              <a:t>w</a:t>
            </a:r>
            <a:r>
              <a:rPr lang="en-US" dirty="0"/>
              <a:t> is also perpendicular to the Minus Plane</a:t>
            </a:r>
          </a:p>
        </p:txBody>
      </p:sp>
    </p:spTree>
    <p:extLst>
      <p:ext uri="{BB962C8B-B14F-4D97-AF65-F5344CB8AC3E}">
        <p14:creationId xmlns:p14="http://schemas.microsoft.com/office/powerpoint/2010/main" val="30875442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600" b="1" dirty="0" smtClean="0">
                <a:solidFill>
                  <a:srgbClr val="C00000"/>
                </a:solidFill>
              </a:rPr>
              <a:t>Introduction </a:t>
            </a:r>
            <a:endParaRPr lang="en-IN" sz="6600" b="1" dirty="0">
              <a:solidFill>
                <a:srgbClr val="C00000"/>
              </a:solidFill>
            </a:endParaRPr>
          </a:p>
        </p:txBody>
      </p:sp>
      <p:sp>
        <p:nvSpPr>
          <p:cNvPr id="3" name="Content Placeholder 2"/>
          <p:cNvSpPr>
            <a:spLocks noGrp="1"/>
          </p:cNvSpPr>
          <p:nvPr>
            <p:ph sz="quarter" idx="1"/>
          </p:nvPr>
        </p:nvSpPr>
        <p:spPr>
          <a:xfrm>
            <a:off x="245269" y="2005806"/>
            <a:ext cx="15849600" cy="6858000"/>
          </a:xfrm>
        </p:spPr>
        <p:txBody>
          <a:bodyPr>
            <a:noAutofit/>
          </a:bodyPr>
          <a:lstStyle/>
          <a:p>
            <a:pPr lvl="0" algn="just">
              <a:lnSpc>
                <a:spcPct val="150000"/>
              </a:lnSpc>
            </a:pPr>
            <a:r>
              <a:rPr lang="en-US" sz="4800" dirty="0">
                <a:solidFill>
                  <a:srgbClr val="210BA5"/>
                </a:solidFill>
              </a:rPr>
              <a:t>Support vector machines (SVM) is a classification method from the 90s that is very popular</a:t>
            </a:r>
            <a:r>
              <a:rPr lang="en-US" sz="4800" dirty="0" smtClean="0">
                <a:solidFill>
                  <a:srgbClr val="210BA5"/>
                </a:solidFill>
              </a:rPr>
              <a:t>.</a:t>
            </a:r>
          </a:p>
          <a:p>
            <a:pPr lvl="0" algn="just">
              <a:lnSpc>
                <a:spcPct val="150000"/>
              </a:lnSpc>
            </a:pPr>
            <a:r>
              <a:rPr lang="en-US" sz="4800" dirty="0" smtClean="0">
                <a:solidFill>
                  <a:srgbClr val="210BA5"/>
                </a:solidFill>
              </a:rPr>
              <a:t>SVMs </a:t>
            </a:r>
            <a:r>
              <a:rPr lang="en-US" sz="4800" dirty="0">
                <a:solidFill>
                  <a:srgbClr val="210BA5"/>
                </a:solidFill>
              </a:rPr>
              <a:t>performs well in a many different </a:t>
            </a:r>
            <a:r>
              <a:rPr lang="en-US" sz="4800" dirty="0" smtClean="0">
                <a:solidFill>
                  <a:srgbClr val="210BA5"/>
                </a:solidFill>
              </a:rPr>
              <a:t>applications</a:t>
            </a:r>
          </a:p>
          <a:p>
            <a:pPr lvl="0" algn="just">
              <a:lnSpc>
                <a:spcPct val="150000"/>
              </a:lnSpc>
            </a:pPr>
            <a:r>
              <a:rPr lang="en-US" sz="4800" dirty="0" smtClean="0">
                <a:solidFill>
                  <a:srgbClr val="210BA5"/>
                </a:solidFill>
              </a:rPr>
              <a:t>One </a:t>
            </a:r>
            <a:r>
              <a:rPr lang="en-US" sz="4800" dirty="0">
                <a:solidFill>
                  <a:srgbClr val="210BA5"/>
                </a:solidFill>
              </a:rPr>
              <a:t>of the best “out of the box” classifiers (as RF or </a:t>
            </a:r>
            <a:r>
              <a:rPr lang="en-US" sz="4800" dirty="0" err="1">
                <a:solidFill>
                  <a:srgbClr val="210BA5"/>
                </a:solidFill>
              </a:rPr>
              <a:t>AdaBoost</a:t>
            </a:r>
            <a:r>
              <a:rPr lang="en-US" sz="4800" dirty="0">
                <a:solidFill>
                  <a:srgbClr val="210BA5"/>
                </a:solidFill>
              </a:rPr>
              <a:t>).</a:t>
            </a:r>
            <a:endParaRPr lang="en-IN" sz="4800" dirty="0">
              <a:solidFill>
                <a:srgbClr val="210BA5"/>
              </a:solidFill>
            </a:endParaRPr>
          </a:p>
        </p:txBody>
      </p:sp>
    </p:spTree>
    <p:extLst>
      <p:ext uri="{BB962C8B-B14F-4D97-AF65-F5344CB8AC3E}">
        <p14:creationId xmlns:p14="http://schemas.microsoft.com/office/powerpoint/2010/main" val="1423654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sz="6000" b="1" dirty="0">
                <a:solidFill>
                  <a:srgbClr val="210BA5"/>
                </a:solidFill>
              </a:rPr>
              <a:t>Computing the margin width</a:t>
            </a:r>
          </a:p>
        </p:txBody>
      </p:sp>
      <p:sp>
        <p:nvSpPr>
          <p:cNvPr id="17412" name="Rectangle 3"/>
          <p:cNvSpPr>
            <a:spLocks noGrp="1" noChangeArrowheads="1"/>
          </p:cNvSpPr>
          <p:nvPr>
            <p:ph type="body" sz="half" idx="1"/>
          </p:nvPr>
        </p:nvSpPr>
        <p:spPr>
          <a:xfrm>
            <a:off x="544671" y="5815806"/>
            <a:ext cx="15523131" cy="5169606"/>
          </a:xfrm>
        </p:spPr>
        <p:txBody>
          <a:bodyPr/>
          <a:lstStyle/>
          <a:p>
            <a:pPr eaLnBrk="1" hangingPunct="1"/>
            <a:r>
              <a:rPr lang="en-US" sz="4200"/>
              <a:t>Plus-plane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r>
              <a:rPr lang="en-US" sz="4200"/>
              <a:t>Minus-plane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r>
              <a:rPr lang="en-US" sz="4200"/>
              <a:t>The vector </a:t>
            </a:r>
            <a:r>
              <a:rPr lang="en-US" sz="4200" b="1"/>
              <a:t>w</a:t>
            </a:r>
            <a:r>
              <a:rPr lang="en-US" sz="4200"/>
              <a:t> is perpendicular to the Plus Plane</a:t>
            </a:r>
          </a:p>
          <a:p>
            <a:pPr eaLnBrk="1" hangingPunct="1"/>
            <a:r>
              <a:rPr lang="en-US" sz="4200"/>
              <a:t>Let </a:t>
            </a:r>
            <a:r>
              <a:rPr lang="en-US" sz="4200" b="1" i="1"/>
              <a:t>x</a:t>
            </a:r>
            <a:r>
              <a:rPr lang="en-US" sz="4200" b="1" i="1" baseline="30000"/>
              <a:t>-</a:t>
            </a:r>
            <a:r>
              <a:rPr lang="en-US" sz="4200"/>
              <a:t> be any point on the minus plane</a:t>
            </a:r>
          </a:p>
          <a:p>
            <a:pPr eaLnBrk="1" hangingPunct="1"/>
            <a:r>
              <a:rPr lang="en-US" sz="4200"/>
              <a:t>Let </a:t>
            </a:r>
            <a:r>
              <a:rPr lang="en-US" sz="4200" b="1" i="1"/>
              <a:t>x</a:t>
            </a:r>
            <a:r>
              <a:rPr lang="en-US" sz="4200" b="1" i="1" baseline="30000"/>
              <a:t>+</a:t>
            </a:r>
            <a:r>
              <a:rPr lang="en-US" sz="4200"/>
              <a:t> be the closest plus-plane-point to </a:t>
            </a:r>
            <a:r>
              <a:rPr lang="en-US" sz="4200" b="1" i="1"/>
              <a:t>x</a:t>
            </a:r>
            <a:r>
              <a:rPr lang="en-US" sz="4200" b="1" i="1" baseline="30000"/>
              <a:t>-</a:t>
            </a:r>
            <a:r>
              <a:rPr lang="en-US" sz="4200"/>
              <a:t>.</a:t>
            </a:r>
          </a:p>
        </p:txBody>
      </p:sp>
      <p:sp>
        <p:nvSpPr>
          <p:cNvPr id="17413"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7414"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7415"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7416" name="Text Box 7"/>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17417" name="Text Box 8"/>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
        <p:nvSpPr>
          <p:cNvPr id="17418" name="Text Box 9"/>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17419" name="Text Box 10"/>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17420" name="Text Box 11"/>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
        <p:nvSpPr>
          <p:cNvPr id="17421" name="Line 12"/>
          <p:cNvSpPr>
            <a:spLocks noChangeShapeType="1"/>
          </p:cNvSpPr>
          <p:nvPr/>
        </p:nvSpPr>
        <p:spPr bwMode="auto">
          <a:xfrm>
            <a:off x="9239555" y="1728587"/>
            <a:ext cx="584387" cy="10150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7422" name="Text Box 13"/>
          <p:cNvSpPr txBox="1">
            <a:spLocks noChangeArrowheads="1"/>
          </p:cNvSpPr>
          <p:nvPr/>
        </p:nvSpPr>
        <p:spPr bwMode="auto">
          <a:xfrm>
            <a:off x="9446643" y="1650506"/>
            <a:ext cx="463254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 =</a:t>
            </a:r>
            <a:r>
              <a:rPr lang="en-US"/>
              <a:t> Margin Width</a:t>
            </a:r>
          </a:p>
        </p:txBody>
      </p:sp>
      <p:sp>
        <p:nvSpPr>
          <p:cNvPr id="17423" name="Text Box 14"/>
          <p:cNvSpPr txBox="1">
            <a:spLocks noChangeArrowheads="1"/>
          </p:cNvSpPr>
          <p:nvPr/>
        </p:nvSpPr>
        <p:spPr bwMode="auto">
          <a:xfrm>
            <a:off x="9616852" y="2983293"/>
            <a:ext cx="6470809" cy="1515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400" dirty="0"/>
              <a:t>How do we compute </a:t>
            </a:r>
            <a:r>
              <a:rPr lang="en-US" sz="4400" i="1" dirty="0"/>
              <a:t>M</a:t>
            </a:r>
            <a:r>
              <a:rPr lang="en-US" sz="4400" dirty="0"/>
              <a:t> in terms of </a:t>
            </a:r>
            <a:r>
              <a:rPr lang="en-US" sz="4400" b="1" i="1" dirty="0"/>
              <a:t>w</a:t>
            </a:r>
            <a:r>
              <a:rPr lang="en-US" sz="4400" dirty="0"/>
              <a:t> and </a:t>
            </a:r>
            <a:r>
              <a:rPr lang="en-US" sz="4400" i="1" dirty="0"/>
              <a:t>b</a:t>
            </a:r>
            <a:r>
              <a:rPr lang="en-US" sz="4400" dirty="0"/>
              <a:t>?</a:t>
            </a:r>
          </a:p>
        </p:txBody>
      </p:sp>
      <p:sp>
        <p:nvSpPr>
          <p:cNvPr id="17424" name="Oval 17"/>
          <p:cNvSpPr>
            <a:spLocks noChangeArrowheads="1"/>
          </p:cNvSpPr>
          <p:nvPr/>
        </p:nvSpPr>
        <p:spPr bwMode="auto">
          <a:xfrm>
            <a:off x="8011206" y="3142183"/>
            <a:ext cx="454003" cy="705373"/>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7425" name="Text Box 19"/>
          <p:cNvSpPr txBox="1">
            <a:spLocks noChangeArrowheads="1"/>
          </p:cNvSpPr>
          <p:nvPr/>
        </p:nvSpPr>
        <p:spPr bwMode="auto">
          <a:xfrm>
            <a:off x="8189928" y="3403325"/>
            <a:ext cx="921969" cy="592286"/>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990099"/>
                </a:solidFill>
              </a:rPr>
              <a:t>x</a:t>
            </a:r>
            <a:r>
              <a:rPr lang="en-US" sz="4200" i="1" baseline="30000">
                <a:solidFill>
                  <a:srgbClr val="990099"/>
                </a:solidFill>
              </a:rPr>
              <a:t>-</a:t>
            </a:r>
          </a:p>
        </p:txBody>
      </p:sp>
      <p:sp>
        <p:nvSpPr>
          <p:cNvPr id="17426" name="Oval 20"/>
          <p:cNvSpPr>
            <a:spLocks noChangeArrowheads="1"/>
          </p:cNvSpPr>
          <p:nvPr/>
        </p:nvSpPr>
        <p:spPr bwMode="auto">
          <a:xfrm>
            <a:off x="7486394" y="2189037"/>
            <a:ext cx="454003" cy="705373"/>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7427" name="Text Box 21"/>
          <p:cNvSpPr txBox="1">
            <a:spLocks noChangeArrowheads="1"/>
          </p:cNvSpPr>
          <p:nvPr/>
        </p:nvSpPr>
        <p:spPr bwMode="auto">
          <a:xfrm>
            <a:off x="7684973" y="1733973"/>
            <a:ext cx="921969" cy="592286"/>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CC3300"/>
                </a:solidFill>
              </a:rPr>
              <a:t>x</a:t>
            </a:r>
            <a:r>
              <a:rPr lang="en-US" sz="4200" i="1" baseline="30000">
                <a:solidFill>
                  <a:srgbClr val="CC3300"/>
                </a:solidFill>
              </a:rPr>
              <a:t>+</a:t>
            </a:r>
          </a:p>
        </p:txBody>
      </p:sp>
      <p:grpSp>
        <p:nvGrpSpPr>
          <p:cNvPr id="17428" name="Group 25"/>
          <p:cNvGrpSpPr>
            <a:grpSpLocks/>
          </p:cNvGrpSpPr>
          <p:nvPr/>
        </p:nvGrpSpPr>
        <p:grpSpPr bwMode="auto">
          <a:xfrm>
            <a:off x="13208278" y="7754410"/>
            <a:ext cx="2848177" cy="1806670"/>
            <a:chOff x="4656" y="2880"/>
            <a:chExt cx="1004" cy="671"/>
          </a:xfrm>
        </p:grpSpPr>
        <p:sp>
          <p:nvSpPr>
            <p:cNvPr id="17429" name="AutoShape 23"/>
            <p:cNvSpPr>
              <a:spLocks noChangeArrowheads="1"/>
            </p:cNvSpPr>
            <p:nvPr/>
          </p:nvSpPr>
          <p:spPr bwMode="auto">
            <a:xfrm>
              <a:off x="4656" y="2880"/>
              <a:ext cx="1004" cy="671"/>
            </a:xfrm>
            <a:prstGeom prst="wedgeRectCallout">
              <a:avLst>
                <a:gd name="adj1" fmla="val -131972"/>
                <a:gd name="adj2" fmla="val -8718"/>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800"/>
                <a:t>Any location in </a:t>
              </a:r>
              <a:r>
                <a:rPr lang="en-US" sz="2800">
                  <a:sym typeface="Math1" pitchFamily="2" charset="2"/>
                </a:rPr>
                <a:t></a:t>
              </a:r>
              <a:r>
                <a:rPr lang="en-US" sz="2800" baseline="30000">
                  <a:sym typeface="Math1" pitchFamily="2" charset="2"/>
                </a:rPr>
                <a:t>m</a:t>
              </a:r>
              <a:r>
                <a:rPr lang="en-US" sz="2800">
                  <a:sym typeface="Math1" pitchFamily="2" charset="2"/>
                </a:rPr>
                <a:t>: not necessarily a datapoint</a:t>
              </a:r>
              <a:endParaRPr lang="en-US" sz="2800"/>
            </a:p>
          </p:txBody>
        </p:sp>
        <p:sp>
          <p:nvSpPr>
            <p:cNvPr id="17430" name="AutoShape 24"/>
            <p:cNvSpPr>
              <a:spLocks noChangeArrowheads="1"/>
            </p:cNvSpPr>
            <p:nvPr/>
          </p:nvSpPr>
          <p:spPr bwMode="auto">
            <a:xfrm>
              <a:off x="4656" y="2880"/>
              <a:ext cx="1004" cy="671"/>
            </a:xfrm>
            <a:prstGeom prst="wedgeRectCallout">
              <a:avLst>
                <a:gd name="adj1" fmla="val -94523"/>
                <a:gd name="adj2" fmla="val 31222"/>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800"/>
                <a:t>Any location in </a:t>
              </a:r>
              <a:r>
                <a:rPr lang="en-US" sz="2800">
                  <a:sym typeface="Math1" pitchFamily="2" charset="2"/>
                </a:rPr>
                <a:t>R</a:t>
              </a:r>
              <a:r>
                <a:rPr lang="en-US" sz="2800" baseline="30000">
                  <a:sym typeface="Math1" pitchFamily="2" charset="2"/>
                </a:rPr>
                <a:t>m</a:t>
              </a:r>
              <a:r>
                <a:rPr lang="en-US" sz="2800">
                  <a:sym typeface="Math1" pitchFamily="2" charset="2"/>
                </a:rPr>
                <a:t>: not necessarily a datapoint</a:t>
              </a:r>
              <a:endParaRPr lang="en-US" sz="2800"/>
            </a:p>
          </p:txBody>
        </p:sp>
      </p:grpSp>
    </p:spTree>
    <p:extLst>
      <p:ext uri="{BB962C8B-B14F-4D97-AF65-F5344CB8AC3E}">
        <p14:creationId xmlns:p14="http://schemas.microsoft.com/office/powerpoint/2010/main" val="294937871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eaLnBrk="1" hangingPunct="1"/>
            <a:r>
              <a:rPr lang="en-US" sz="6000" b="1" dirty="0">
                <a:solidFill>
                  <a:srgbClr val="210BA5"/>
                </a:solidFill>
              </a:rPr>
              <a:t>Computing the margin width</a:t>
            </a:r>
          </a:p>
        </p:txBody>
      </p:sp>
      <p:sp>
        <p:nvSpPr>
          <p:cNvPr id="18436" name="Rectangle 3"/>
          <p:cNvSpPr>
            <a:spLocks noGrp="1" noChangeArrowheads="1"/>
          </p:cNvSpPr>
          <p:nvPr>
            <p:ph type="body" sz="half" idx="1"/>
          </p:nvPr>
        </p:nvSpPr>
        <p:spPr>
          <a:xfrm>
            <a:off x="544671" y="5815806"/>
            <a:ext cx="15523131" cy="5169606"/>
          </a:xfrm>
        </p:spPr>
        <p:txBody>
          <a:bodyPr/>
          <a:lstStyle/>
          <a:p>
            <a:pPr eaLnBrk="1" hangingPunct="1"/>
            <a:r>
              <a:rPr lang="en-US" sz="4200"/>
              <a:t>Plus-plane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r>
              <a:rPr lang="en-US" sz="4200"/>
              <a:t>Minus-plane =   </a:t>
            </a:r>
            <a:r>
              <a:rPr lang="en-US" sz="4200" i="1"/>
              <a:t>{ </a:t>
            </a:r>
            <a:r>
              <a:rPr lang="en-US" sz="4200" b="1" i="1"/>
              <a:t>x</a:t>
            </a:r>
            <a:r>
              <a:rPr lang="en-US" sz="4200" i="1"/>
              <a:t> : </a:t>
            </a:r>
            <a:r>
              <a:rPr lang="en-US" sz="4200" b="1" i="1"/>
              <a:t>w</a:t>
            </a:r>
            <a:r>
              <a:rPr lang="en-US" sz="4200" i="1"/>
              <a:t> . </a:t>
            </a:r>
            <a:r>
              <a:rPr lang="en-US" sz="4200" b="1" i="1"/>
              <a:t>x</a:t>
            </a:r>
            <a:r>
              <a:rPr lang="en-US" sz="4200" i="1"/>
              <a:t> + b = -1 }</a:t>
            </a:r>
          </a:p>
          <a:p>
            <a:pPr eaLnBrk="1" hangingPunct="1"/>
            <a:r>
              <a:rPr lang="en-US" sz="4200"/>
              <a:t>The vector </a:t>
            </a:r>
            <a:r>
              <a:rPr lang="en-US" sz="4200" b="1"/>
              <a:t>w</a:t>
            </a:r>
            <a:r>
              <a:rPr lang="en-US" sz="4200"/>
              <a:t> is perpendicular to the Plus Plane</a:t>
            </a:r>
          </a:p>
          <a:p>
            <a:pPr eaLnBrk="1" hangingPunct="1"/>
            <a:r>
              <a:rPr lang="en-US" sz="4200"/>
              <a:t>Let </a:t>
            </a:r>
            <a:r>
              <a:rPr lang="en-US" sz="4200" b="1" i="1"/>
              <a:t>x</a:t>
            </a:r>
            <a:r>
              <a:rPr lang="en-US" sz="4200" b="1" i="1" baseline="30000"/>
              <a:t>-</a:t>
            </a:r>
            <a:r>
              <a:rPr lang="en-US" sz="4200"/>
              <a:t> be any point on the minus plane</a:t>
            </a:r>
          </a:p>
          <a:p>
            <a:pPr eaLnBrk="1" hangingPunct="1"/>
            <a:r>
              <a:rPr lang="en-US" sz="4200"/>
              <a:t>Let </a:t>
            </a:r>
            <a:r>
              <a:rPr lang="en-US" sz="4200" b="1" i="1"/>
              <a:t>x</a:t>
            </a:r>
            <a:r>
              <a:rPr lang="en-US" sz="4200" b="1" i="1" baseline="30000"/>
              <a:t>+</a:t>
            </a:r>
            <a:r>
              <a:rPr lang="en-US" sz="4200"/>
              <a:t> be the closest plus-plane-point to </a:t>
            </a:r>
            <a:r>
              <a:rPr lang="en-US" sz="4200" b="1" i="1"/>
              <a:t>x</a:t>
            </a:r>
            <a:r>
              <a:rPr lang="en-US" sz="4200" b="1" i="1" baseline="30000"/>
              <a:t>-</a:t>
            </a:r>
            <a:r>
              <a:rPr lang="en-US" sz="4200"/>
              <a:t>.</a:t>
            </a:r>
          </a:p>
          <a:p>
            <a:pPr eaLnBrk="1" hangingPunct="1"/>
            <a:r>
              <a:rPr lang="en-US" sz="4200">
                <a:solidFill>
                  <a:srgbClr val="009900"/>
                </a:solidFill>
              </a:rPr>
              <a:t>Claim</a:t>
            </a:r>
            <a:r>
              <a:rPr lang="en-US" sz="4200"/>
              <a:t>: </a:t>
            </a:r>
            <a:r>
              <a:rPr lang="en-US" sz="4200" b="1" i="1"/>
              <a:t>x</a:t>
            </a:r>
            <a:r>
              <a:rPr lang="en-US" sz="4200" b="1" i="1" baseline="30000"/>
              <a:t>+</a:t>
            </a:r>
            <a:r>
              <a:rPr lang="en-US" sz="4200"/>
              <a:t> = </a:t>
            </a:r>
            <a:r>
              <a:rPr lang="en-US" sz="4200" b="1" i="1"/>
              <a:t>x</a:t>
            </a:r>
            <a:r>
              <a:rPr lang="en-US" sz="4200" b="1" i="1" baseline="30000"/>
              <a:t>-</a:t>
            </a:r>
            <a:r>
              <a:rPr lang="en-US" sz="4200"/>
              <a:t> + </a:t>
            </a:r>
            <a:r>
              <a:rPr lang="en-US" sz="4200" i="1">
                <a:latin typeface="Symbol" pitchFamily="18" charset="2"/>
              </a:rPr>
              <a:t>l</a:t>
            </a:r>
            <a:r>
              <a:rPr lang="en-US" sz="4200"/>
              <a:t> </a:t>
            </a:r>
            <a:r>
              <a:rPr lang="en-US" sz="4200" b="1" i="1"/>
              <a:t>w</a:t>
            </a:r>
            <a:r>
              <a:rPr lang="en-US" sz="4200"/>
              <a:t>  for some value of </a:t>
            </a:r>
            <a:r>
              <a:rPr lang="en-US" sz="4200" i="1">
                <a:latin typeface="Symbol" pitchFamily="18" charset="2"/>
              </a:rPr>
              <a:t>l</a:t>
            </a:r>
            <a:r>
              <a:rPr lang="en-US" sz="4200"/>
              <a:t>. </a:t>
            </a:r>
            <a:r>
              <a:rPr lang="en-US" sz="4200">
                <a:solidFill>
                  <a:srgbClr val="009900"/>
                </a:solidFill>
              </a:rPr>
              <a:t>Why?</a:t>
            </a:r>
          </a:p>
        </p:txBody>
      </p:sp>
      <p:sp>
        <p:nvSpPr>
          <p:cNvPr id="18437"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8438"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8439"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8440" name="Text Box 7"/>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18441" name="Text Box 8"/>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
        <p:nvSpPr>
          <p:cNvPr id="18442" name="Text Box 9"/>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18443" name="Text Box 10"/>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18444" name="Text Box 11"/>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
        <p:nvSpPr>
          <p:cNvPr id="18445" name="Line 12"/>
          <p:cNvSpPr>
            <a:spLocks noChangeShapeType="1"/>
          </p:cNvSpPr>
          <p:nvPr/>
        </p:nvSpPr>
        <p:spPr bwMode="auto">
          <a:xfrm>
            <a:off x="9239555" y="1728587"/>
            <a:ext cx="584387" cy="10150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8446" name="Text Box 13"/>
          <p:cNvSpPr txBox="1">
            <a:spLocks noChangeArrowheads="1"/>
          </p:cNvSpPr>
          <p:nvPr/>
        </p:nvSpPr>
        <p:spPr bwMode="auto">
          <a:xfrm>
            <a:off x="9446643" y="1650506"/>
            <a:ext cx="463254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 =</a:t>
            </a:r>
            <a:r>
              <a:rPr lang="en-US"/>
              <a:t> Margin Width</a:t>
            </a:r>
          </a:p>
        </p:txBody>
      </p:sp>
      <p:sp>
        <p:nvSpPr>
          <p:cNvPr id="18447" name="Text Box 14"/>
          <p:cNvSpPr txBox="1">
            <a:spLocks noChangeArrowheads="1"/>
          </p:cNvSpPr>
          <p:nvPr/>
        </p:nvSpPr>
        <p:spPr bwMode="auto">
          <a:xfrm>
            <a:off x="9616852" y="2983293"/>
            <a:ext cx="6470809" cy="1515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400" dirty="0"/>
              <a:t>How do we compute </a:t>
            </a:r>
            <a:r>
              <a:rPr lang="en-US" sz="4400" i="1" dirty="0"/>
              <a:t>M</a:t>
            </a:r>
            <a:r>
              <a:rPr lang="en-US" sz="4400" dirty="0"/>
              <a:t> in terms of </a:t>
            </a:r>
            <a:r>
              <a:rPr lang="en-US" sz="4400" b="1" i="1" dirty="0"/>
              <a:t>w</a:t>
            </a:r>
            <a:r>
              <a:rPr lang="en-US" sz="4400" dirty="0"/>
              <a:t> and </a:t>
            </a:r>
            <a:r>
              <a:rPr lang="en-US" sz="4400" i="1" dirty="0"/>
              <a:t>b</a:t>
            </a:r>
            <a:r>
              <a:rPr lang="en-US" sz="4400" dirty="0"/>
              <a:t>?</a:t>
            </a:r>
          </a:p>
        </p:txBody>
      </p:sp>
      <p:sp>
        <p:nvSpPr>
          <p:cNvPr id="18448" name="Oval 15"/>
          <p:cNvSpPr>
            <a:spLocks noChangeArrowheads="1"/>
          </p:cNvSpPr>
          <p:nvPr/>
        </p:nvSpPr>
        <p:spPr bwMode="auto">
          <a:xfrm>
            <a:off x="8011206" y="3142183"/>
            <a:ext cx="454003" cy="705373"/>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8449" name="Text Box 16"/>
          <p:cNvSpPr txBox="1">
            <a:spLocks noChangeArrowheads="1"/>
          </p:cNvSpPr>
          <p:nvPr/>
        </p:nvSpPr>
        <p:spPr bwMode="auto">
          <a:xfrm>
            <a:off x="8189928" y="3403325"/>
            <a:ext cx="921969" cy="592286"/>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990099"/>
                </a:solidFill>
              </a:rPr>
              <a:t>x</a:t>
            </a:r>
            <a:r>
              <a:rPr lang="en-US" sz="4200" i="1" baseline="30000">
                <a:solidFill>
                  <a:srgbClr val="990099"/>
                </a:solidFill>
              </a:rPr>
              <a:t>-</a:t>
            </a:r>
          </a:p>
        </p:txBody>
      </p:sp>
      <p:sp>
        <p:nvSpPr>
          <p:cNvPr id="18450" name="Oval 17"/>
          <p:cNvSpPr>
            <a:spLocks noChangeArrowheads="1"/>
          </p:cNvSpPr>
          <p:nvPr/>
        </p:nvSpPr>
        <p:spPr bwMode="auto">
          <a:xfrm>
            <a:off x="7486394" y="2189037"/>
            <a:ext cx="454003" cy="705373"/>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8451" name="Text Box 18"/>
          <p:cNvSpPr txBox="1">
            <a:spLocks noChangeArrowheads="1"/>
          </p:cNvSpPr>
          <p:nvPr/>
        </p:nvSpPr>
        <p:spPr bwMode="auto">
          <a:xfrm>
            <a:off x="7684973" y="1733973"/>
            <a:ext cx="921969" cy="592286"/>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CC3300"/>
                </a:solidFill>
              </a:rPr>
              <a:t>x</a:t>
            </a:r>
            <a:r>
              <a:rPr lang="en-US" sz="4200" i="1" baseline="30000">
                <a:solidFill>
                  <a:srgbClr val="CC3300"/>
                </a:solidFill>
              </a:rPr>
              <a:t>+</a:t>
            </a:r>
          </a:p>
        </p:txBody>
      </p:sp>
    </p:spTree>
    <p:extLst>
      <p:ext uri="{BB962C8B-B14F-4D97-AF65-F5344CB8AC3E}">
        <p14:creationId xmlns:p14="http://schemas.microsoft.com/office/powerpoint/2010/main" val="22107702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pPr eaLnBrk="1" hangingPunct="1"/>
            <a:r>
              <a:rPr lang="en-US" sz="6000" b="1" dirty="0">
                <a:solidFill>
                  <a:srgbClr val="210BA5"/>
                </a:solidFill>
              </a:rPr>
              <a:t>Computing the margin width</a:t>
            </a:r>
          </a:p>
        </p:txBody>
      </p:sp>
      <p:sp>
        <p:nvSpPr>
          <p:cNvPr id="19460" name="Rectangle 3"/>
          <p:cNvSpPr>
            <a:spLocks noGrp="1" noChangeArrowheads="1"/>
          </p:cNvSpPr>
          <p:nvPr>
            <p:ph type="body" sz="half" idx="1"/>
          </p:nvPr>
        </p:nvSpPr>
        <p:spPr>
          <a:xfrm>
            <a:off x="544671" y="5815806"/>
            <a:ext cx="15523131" cy="5169606"/>
          </a:xfrm>
        </p:spPr>
        <p:txBody>
          <a:bodyPr/>
          <a:lstStyle/>
          <a:p>
            <a:pPr eaLnBrk="1" hangingPunct="1"/>
            <a:r>
              <a:rPr lang="en-US" sz="4200" dirty="0"/>
              <a:t>Plus-plane   =    </a:t>
            </a:r>
            <a:r>
              <a:rPr lang="en-US" sz="4200" i="1" dirty="0"/>
              <a:t>{ </a:t>
            </a:r>
            <a:r>
              <a:rPr lang="en-US" sz="4200" b="1" i="1" dirty="0"/>
              <a:t>x</a:t>
            </a:r>
            <a:r>
              <a:rPr lang="en-US" sz="4200" i="1" dirty="0"/>
              <a:t> : </a:t>
            </a:r>
            <a:r>
              <a:rPr lang="en-US" sz="4200" b="1" i="1" dirty="0"/>
              <a:t>w</a:t>
            </a:r>
            <a:r>
              <a:rPr lang="en-US" sz="4200" i="1" dirty="0"/>
              <a:t> . </a:t>
            </a:r>
            <a:r>
              <a:rPr lang="en-US" sz="4200" b="1" i="1" dirty="0"/>
              <a:t>x</a:t>
            </a:r>
            <a:r>
              <a:rPr lang="en-US" sz="4200" i="1" dirty="0"/>
              <a:t> + b = +1 }</a:t>
            </a:r>
          </a:p>
          <a:p>
            <a:pPr eaLnBrk="1" hangingPunct="1"/>
            <a:r>
              <a:rPr lang="en-US" sz="4200" dirty="0"/>
              <a:t>Minus-plane =   </a:t>
            </a:r>
            <a:r>
              <a:rPr lang="en-US" sz="4200" i="1" dirty="0"/>
              <a:t>{ </a:t>
            </a:r>
            <a:r>
              <a:rPr lang="en-US" sz="4200" b="1" i="1" dirty="0"/>
              <a:t>x</a:t>
            </a:r>
            <a:r>
              <a:rPr lang="en-US" sz="4200" i="1" dirty="0"/>
              <a:t> : </a:t>
            </a:r>
            <a:r>
              <a:rPr lang="en-US" sz="4200" b="1" i="1" dirty="0"/>
              <a:t>w</a:t>
            </a:r>
            <a:r>
              <a:rPr lang="en-US" sz="4200" i="1" dirty="0"/>
              <a:t> . </a:t>
            </a:r>
            <a:r>
              <a:rPr lang="en-US" sz="4200" b="1" i="1" dirty="0"/>
              <a:t>x</a:t>
            </a:r>
            <a:r>
              <a:rPr lang="en-US" sz="4200" i="1" dirty="0"/>
              <a:t> + b = -1 }</a:t>
            </a:r>
          </a:p>
          <a:p>
            <a:pPr eaLnBrk="1" hangingPunct="1"/>
            <a:r>
              <a:rPr lang="en-US" sz="4200" dirty="0"/>
              <a:t>The vector </a:t>
            </a:r>
            <a:r>
              <a:rPr lang="en-US" sz="4200" b="1" dirty="0"/>
              <a:t>w</a:t>
            </a:r>
            <a:r>
              <a:rPr lang="en-US" sz="4200" dirty="0"/>
              <a:t> is perpendicular to the Plus Plane</a:t>
            </a:r>
          </a:p>
          <a:p>
            <a:pPr eaLnBrk="1" hangingPunct="1"/>
            <a:r>
              <a:rPr lang="en-US" sz="4200" dirty="0"/>
              <a:t>Let </a:t>
            </a:r>
            <a:r>
              <a:rPr lang="en-US" sz="4200" b="1" i="1" dirty="0"/>
              <a:t>x</a:t>
            </a:r>
            <a:r>
              <a:rPr lang="en-US" sz="4200" b="1" i="1" baseline="30000" dirty="0"/>
              <a:t>-</a:t>
            </a:r>
            <a:r>
              <a:rPr lang="en-US" sz="4200" dirty="0"/>
              <a:t> be any point on the minus plane</a:t>
            </a:r>
          </a:p>
          <a:p>
            <a:pPr eaLnBrk="1" hangingPunct="1"/>
            <a:r>
              <a:rPr lang="en-US" sz="4200" dirty="0"/>
              <a:t>Let </a:t>
            </a:r>
            <a:r>
              <a:rPr lang="en-US" sz="4200" b="1" i="1" dirty="0"/>
              <a:t>x</a:t>
            </a:r>
            <a:r>
              <a:rPr lang="en-US" sz="4200" b="1" i="1" baseline="30000" dirty="0"/>
              <a:t>+</a:t>
            </a:r>
            <a:r>
              <a:rPr lang="en-US" sz="4200" dirty="0"/>
              <a:t> be the closest plus-plane-point to </a:t>
            </a:r>
            <a:r>
              <a:rPr lang="en-US" sz="4200" b="1" i="1" dirty="0"/>
              <a:t>x</a:t>
            </a:r>
            <a:r>
              <a:rPr lang="en-US" sz="4200" b="1" i="1" baseline="30000" dirty="0"/>
              <a:t>-</a:t>
            </a:r>
            <a:r>
              <a:rPr lang="en-US" sz="4200" dirty="0"/>
              <a:t>.</a:t>
            </a:r>
          </a:p>
          <a:p>
            <a:pPr eaLnBrk="1" hangingPunct="1"/>
            <a:r>
              <a:rPr lang="en-US" sz="4200" dirty="0">
                <a:solidFill>
                  <a:srgbClr val="009900"/>
                </a:solidFill>
              </a:rPr>
              <a:t>Claim</a:t>
            </a:r>
            <a:r>
              <a:rPr lang="en-US" sz="4200" dirty="0"/>
              <a:t>: </a:t>
            </a:r>
            <a:r>
              <a:rPr lang="en-US" sz="4200" b="1" i="1" dirty="0"/>
              <a:t>x</a:t>
            </a:r>
            <a:r>
              <a:rPr lang="en-US" sz="4200" b="1" i="1" baseline="30000" dirty="0"/>
              <a:t>+</a:t>
            </a:r>
            <a:r>
              <a:rPr lang="en-US" sz="4200" dirty="0"/>
              <a:t> = </a:t>
            </a:r>
            <a:r>
              <a:rPr lang="en-US" sz="4200" b="1" i="1" dirty="0"/>
              <a:t>x</a:t>
            </a:r>
            <a:r>
              <a:rPr lang="en-US" sz="4200" b="1" i="1" baseline="30000" dirty="0"/>
              <a:t>-</a:t>
            </a:r>
            <a:r>
              <a:rPr lang="en-US" sz="4200" dirty="0"/>
              <a:t> + </a:t>
            </a:r>
            <a:r>
              <a:rPr lang="en-US" sz="4200" i="1" dirty="0">
                <a:latin typeface="Symbol" pitchFamily="18" charset="2"/>
              </a:rPr>
              <a:t>l</a:t>
            </a:r>
            <a:r>
              <a:rPr lang="en-US" sz="4200" dirty="0"/>
              <a:t> </a:t>
            </a:r>
            <a:r>
              <a:rPr lang="en-US" sz="4200" b="1" i="1" dirty="0"/>
              <a:t>w</a:t>
            </a:r>
            <a:r>
              <a:rPr lang="en-US" sz="4200" dirty="0"/>
              <a:t>  for some value of </a:t>
            </a:r>
            <a:r>
              <a:rPr lang="en-US" sz="4200" i="1" dirty="0">
                <a:latin typeface="Symbol" pitchFamily="18" charset="2"/>
              </a:rPr>
              <a:t>l</a:t>
            </a:r>
            <a:r>
              <a:rPr lang="en-US" sz="4200" dirty="0"/>
              <a:t>. </a:t>
            </a:r>
            <a:r>
              <a:rPr lang="en-US" sz="4200" dirty="0">
                <a:solidFill>
                  <a:srgbClr val="009900"/>
                </a:solidFill>
              </a:rPr>
              <a:t>Why?</a:t>
            </a:r>
          </a:p>
        </p:txBody>
      </p:sp>
      <p:sp>
        <p:nvSpPr>
          <p:cNvPr id="19461"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9462"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9463"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9464" name="Text Box 7"/>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19465" name="Text Box 8"/>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
        <p:nvSpPr>
          <p:cNvPr id="19466" name="Text Box 9"/>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19467" name="Text Box 10"/>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19468" name="Text Box 11"/>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
        <p:nvSpPr>
          <p:cNvPr id="19469" name="Line 12"/>
          <p:cNvSpPr>
            <a:spLocks noChangeShapeType="1"/>
          </p:cNvSpPr>
          <p:nvPr/>
        </p:nvSpPr>
        <p:spPr bwMode="auto">
          <a:xfrm>
            <a:off x="9239555" y="1728587"/>
            <a:ext cx="584387" cy="10150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19470" name="Text Box 13"/>
          <p:cNvSpPr txBox="1">
            <a:spLocks noChangeArrowheads="1"/>
          </p:cNvSpPr>
          <p:nvPr/>
        </p:nvSpPr>
        <p:spPr bwMode="auto">
          <a:xfrm>
            <a:off x="9446643" y="1650506"/>
            <a:ext cx="463254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 =</a:t>
            </a:r>
            <a:r>
              <a:rPr lang="en-US"/>
              <a:t> Margin Width</a:t>
            </a:r>
          </a:p>
        </p:txBody>
      </p:sp>
      <p:sp>
        <p:nvSpPr>
          <p:cNvPr id="19471" name="Text Box 14"/>
          <p:cNvSpPr txBox="1">
            <a:spLocks noChangeArrowheads="1"/>
          </p:cNvSpPr>
          <p:nvPr/>
        </p:nvSpPr>
        <p:spPr bwMode="auto">
          <a:xfrm>
            <a:off x="9616852" y="2983293"/>
            <a:ext cx="6470809" cy="2423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900"/>
              <a:t>How do we compute </a:t>
            </a:r>
            <a:r>
              <a:rPr lang="en-US" sz="4900" i="1"/>
              <a:t>M</a:t>
            </a:r>
            <a:r>
              <a:rPr lang="en-US" sz="4900"/>
              <a:t> in terms of </a:t>
            </a:r>
            <a:r>
              <a:rPr lang="en-US" sz="4900" b="1" i="1"/>
              <a:t>w</a:t>
            </a:r>
            <a:r>
              <a:rPr lang="en-US" sz="4900"/>
              <a:t> and </a:t>
            </a:r>
            <a:r>
              <a:rPr lang="en-US" sz="4900" i="1"/>
              <a:t>b</a:t>
            </a:r>
            <a:r>
              <a:rPr lang="en-US" sz="4900"/>
              <a:t>?</a:t>
            </a:r>
          </a:p>
        </p:txBody>
      </p:sp>
      <p:sp>
        <p:nvSpPr>
          <p:cNvPr id="19472" name="Oval 15"/>
          <p:cNvSpPr>
            <a:spLocks noChangeArrowheads="1"/>
          </p:cNvSpPr>
          <p:nvPr/>
        </p:nvSpPr>
        <p:spPr bwMode="auto">
          <a:xfrm>
            <a:off x="8011206" y="3142183"/>
            <a:ext cx="454003" cy="705373"/>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9473" name="Text Box 16"/>
          <p:cNvSpPr txBox="1">
            <a:spLocks noChangeArrowheads="1"/>
          </p:cNvSpPr>
          <p:nvPr/>
        </p:nvSpPr>
        <p:spPr bwMode="auto">
          <a:xfrm>
            <a:off x="8189928" y="3403325"/>
            <a:ext cx="921969" cy="592286"/>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990099"/>
                </a:solidFill>
              </a:rPr>
              <a:t>x</a:t>
            </a:r>
            <a:r>
              <a:rPr lang="en-US" sz="4200" i="1" baseline="30000">
                <a:solidFill>
                  <a:srgbClr val="990099"/>
                </a:solidFill>
              </a:rPr>
              <a:t>-</a:t>
            </a:r>
          </a:p>
        </p:txBody>
      </p:sp>
      <p:sp>
        <p:nvSpPr>
          <p:cNvPr id="19474" name="Oval 17"/>
          <p:cNvSpPr>
            <a:spLocks noChangeArrowheads="1"/>
          </p:cNvSpPr>
          <p:nvPr/>
        </p:nvSpPr>
        <p:spPr bwMode="auto">
          <a:xfrm>
            <a:off x="7486394" y="2189037"/>
            <a:ext cx="454003" cy="705373"/>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19475" name="Text Box 18"/>
          <p:cNvSpPr txBox="1">
            <a:spLocks noChangeArrowheads="1"/>
          </p:cNvSpPr>
          <p:nvPr/>
        </p:nvSpPr>
        <p:spPr bwMode="auto">
          <a:xfrm>
            <a:off x="7684973" y="1733973"/>
            <a:ext cx="921969" cy="592286"/>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CC3300"/>
                </a:solidFill>
              </a:rPr>
              <a:t>x</a:t>
            </a:r>
            <a:r>
              <a:rPr lang="en-US" sz="4200" i="1" baseline="30000">
                <a:solidFill>
                  <a:srgbClr val="CC3300"/>
                </a:solidFill>
              </a:rPr>
              <a:t>+</a:t>
            </a:r>
          </a:p>
        </p:txBody>
      </p:sp>
      <p:sp>
        <p:nvSpPr>
          <p:cNvPr id="19476" name="AutoShape 19"/>
          <p:cNvSpPr>
            <a:spLocks noChangeArrowheads="1"/>
          </p:cNvSpPr>
          <p:nvPr/>
        </p:nvSpPr>
        <p:spPr bwMode="auto">
          <a:xfrm>
            <a:off x="9364376" y="2366712"/>
            <a:ext cx="6641017" cy="4418397"/>
          </a:xfrm>
          <a:prstGeom prst="wedgeRectCallout">
            <a:avLst>
              <a:gd name="adj1" fmla="val 5958"/>
              <a:gd name="adj2" fmla="val 112949"/>
            </a:avLst>
          </a:prstGeom>
          <a:solidFill>
            <a:srgbClr val="CCFFCC"/>
          </a:solidFill>
          <a:ln w="19050" algn="ctr">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lstStyle/>
          <a:p>
            <a:pPr marL="599389" indent="-599389"/>
            <a:r>
              <a:rPr lang="en-US" sz="4200"/>
              <a:t>The line from </a:t>
            </a:r>
            <a:r>
              <a:rPr lang="en-US" sz="4200" b="1" i="1"/>
              <a:t>x</a:t>
            </a:r>
            <a:r>
              <a:rPr lang="en-US" sz="4200" b="1" i="1" baseline="30000"/>
              <a:t>-</a:t>
            </a:r>
            <a:r>
              <a:rPr lang="en-US" sz="4200"/>
              <a:t> to </a:t>
            </a:r>
            <a:r>
              <a:rPr lang="en-US" sz="4200" b="1" i="1"/>
              <a:t>x</a:t>
            </a:r>
            <a:r>
              <a:rPr lang="en-US" sz="4200" b="1" i="1" baseline="30000"/>
              <a:t>+</a:t>
            </a:r>
            <a:r>
              <a:rPr lang="en-US" sz="4200"/>
              <a:t> is perpendicular to the planes.</a:t>
            </a:r>
          </a:p>
          <a:p>
            <a:pPr marL="599389" indent="-599389"/>
            <a:r>
              <a:rPr lang="en-US" sz="4200"/>
              <a:t>So to get from  </a:t>
            </a:r>
            <a:r>
              <a:rPr lang="en-US" sz="4200" b="1" i="1"/>
              <a:t>x</a:t>
            </a:r>
            <a:r>
              <a:rPr lang="en-US" sz="4200" b="1" i="1" baseline="30000"/>
              <a:t>-</a:t>
            </a:r>
            <a:r>
              <a:rPr lang="en-US" sz="4200"/>
              <a:t> to </a:t>
            </a:r>
            <a:r>
              <a:rPr lang="en-US" sz="4200" b="1" i="1"/>
              <a:t>x</a:t>
            </a:r>
            <a:r>
              <a:rPr lang="en-US" sz="4200" b="1" i="1" baseline="30000"/>
              <a:t>+</a:t>
            </a:r>
            <a:r>
              <a:rPr lang="en-US" sz="4200"/>
              <a:t> travel some distance in direction </a:t>
            </a:r>
            <a:r>
              <a:rPr lang="en-US" sz="4200" b="1" i="1"/>
              <a:t>w</a:t>
            </a:r>
            <a:r>
              <a:rPr lang="en-US" sz="4200"/>
              <a:t>.</a:t>
            </a:r>
          </a:p>
        </p:txBody>
      </p:sp>
    </p:spTree>
    <p:extLst>
      <p:ext uri="{BB962C8B-B14F-4D97-AF65-F5344CB8AC3E}">
        <p14:creationId xmlns:p14="http://schemas.microsoft.com/office/powerpoint/2010/main" val="116775421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eaLnBrk="1" hangingPunct="1"/>
            <a:r>
              <a:rPr lang="en-US" sz="6000" b="1" dirty="0">
                <a:solidFill>
                  <a:srgbClr val="210BA5"/>
                </a:solidFill>
              </a:rPr>
              <a:t>Computing the margin width</a:t>
            </a:r>
          </a:p>
        </p:txBody>
      </p:sp>
      <p:sp>
        <p:nvSpPr>
          <p:cNvPr id="20484" name="Rectangle 3"/>
          <p:cNvSpPr>
            <a:spLocks noGrp="1" noChangeArrowheads="1"/>
          </p:cNvSpPr>
          <p:nvPr>
            <p:ph type="body" sz="half" idx="1"/>
          </p:nvPr>
        </p:nvSpPr>
        <p:spPr>
          <a:xfrm>
            <a:off x="1" y="5616561"/>
            <a:ext cx="5781459" cy="5269229"/>
          </a:xfrm>
        </p:spPr>
        <p:txBody>
          <a:bodyPr/>
          <a:lstStyle/>
          <a:p>
            <a:pPr eaLnBrk="1" hangingPunct="1">
              <a:buFontTx/>
              <a:buNone/>
            </a:pPr>
            <a:r>
              <a:rPr lang="en-US" sz="4200"/>
              <a:t>What we know:</a:t>
            </a:r>
          </a:p>
          <a:p>
            <a:pPr eaLnBrk="1" hangingPunct="1"/>
            <a:r>
              <a:rPr lang="en-US" sz="4200" b="1" i="1"/>
              <a:t>w</a:t>
            </a:r>
            <a:r>
              <a:rPr lang="en-US" sz="4200" i="1"/>
              <a:t> . </a:t>
            </a:r>
            <a:r>
              <a:rPr lang="en-US" sz="4200" b="1" i="1"/>
              <a:t>x</a:t>
            </a:r>
            <a:r>
              <a:rPr lang="en-US" sz="4200" b="1" i="1" baseline="30000"/>
              <a:t>+</a:t>
            </a:r>
            <a:r>
              <a:rPr lang="en-US" sz="4200" i="1"/>
              <a:t> + b = +1 </a:t>
            </a:r>
          </a:p>
          <a:p>
            <a:pPr eaLnBrk="1" hangingPunct="1"/>
            <a:r>
              <a:rPr lang="en-US" sz="4200" b="1" i="1"/>
              <a:t>w</a:t>
            </a:r>
            <a:r>
              <a:rPr lang="en-US" sz="4200" i="1"/>
              <a:t> . </a:t>
            </a:r>
            <a:r>
              <a:rPr lang="en-US" sz="4200" b="1" i="1"/>
              <a:t>x</a:t>
            </a:r>
            <a:r>
              <a:rPr lang="en-US" sz="4200" b="1" i="1" baseline="30000"/>
              <a:t>-</a:t>
            </a:r>
            <a:r>
              <a:rPr lang="en-US" sz="4200" i="1"/>
              <a:t> + b = -1 </a:t>
            </a:r>
          </a:p>
          <a:p>
            <a:pPr eaLnBrk="1" hangingPunct="1"/>
            <a:r>
              <a:rPr lang="en-US" sz="4200" b="1" i="1"/>
              <a:t>x</a:t>
            </a:r>
            <a:r>
              <a:rPr lang="en-US" sz="4200" b="1" i="1" baseline="30000"/>
              <a:t>+</a:t>
            </a:r>
            <a:r>
              <a:rPr lang="en-US" sz="4200"/>
              <a:t> = </a:t>
            </a:r>
            <a:r>
              <a:rPr lang="en-US" sz="4200" b="1" i="1"/>
              <a:t>x</a:t>
            </a:r>
            <a:r>
              <a:rPr lang="en-US" sz="4200" b="1" i="1" baseline="30000"/>
              <a:t>-</a:t>
            </a:r>
            <a:r>
              <a:rPr lang="en-US" sz="4200"/>
              <a:t> + </a:t>
            </a:r>
            <a:r>
              <a:rPr lang="en-US" sz="4200" i="1">
                <a:latin typeface="Symbol" pitchFamily="18" charset="2"/>
              </a:rPr>
              <a:t>l</a:t>
            </a:r>
            <a:r>
              <a:rPr lang="en-US" sz="4200"/>
              <a:t> </a:t>
            </a:r>
            <a:r>
              <a:rPr lang="en-US" sz="4200" b="1" i="1"/>
              <a:t>w</a:t>
            </a:r>
          </a:p>
          <a:p>
            <a:pPr eaLnBrk="1" hangingPunct="1"/>
            <a:r>
              <a:rPr lang="en-US" sz="4200"/>
              <a:t>|</a:t>
            </a:r>
            <a:r>
              <a:rPr lang="en-US" sz="4200" b="1" i="1"/>
              <a:t>x</a:t>
            </a:r>
            <a:r>
              <a:rPr lang="en-US" sz="4200" b="1" i="1" baseline="30000"/>
              <a:t>+</a:t>
            </a:r>
            <a:r>
              <a:rPr lang="en-US" sz="4200"/>
              <a:t> - </a:t>
            </a:r>
            <a:r>
              <a:rPr lang="en-US" sz="4200" b="1" i="1"/>
              <a:t>x</a:t>
            </a:r>
            <a:r>
              <a:rPr lang="en-US" sz="4200" b="1" i="1" baseline="30000"/>
              <a:t>-</a:t>
            </a:r>
            <a:r>
              <a:rPr lang="en-US" sz="4200"/>
              <a:t> | </a:t>
            </a:r>
            <a:r>
              <a:rPr lang="en-US" sz="4200" i="1"/>
              <a:t>= M</a:t>
            </a:r>
          </a:p>
          <a:p>
            <a:pPr eaLnBrk="1" hangingPunct="1">
              <a:buFontTx/>
              <a:buNone/>
            </a:pPr>
            <a:r>
              <a:rPr lang="en-US" sz="4200"/>
              <a:t>It’s now easy to get </a:t>
            </a:r>
            <a:r>
              <a:rPr lang="en-US" sz="4200" i="1"/>
              <a:t>M</a:t>
            </a:r>
            <a:r>
              <a:rPr lang="en-US" sz="4200"/>
              <a:t> in terms of </a:t>
            </a:r>
            <a:r>
              <a:rPr lang="en-US" sz="4200" b="1" i="1"/>
              <a:t>w</a:t>
            </a:r>
            <a:r>
              <a:rPr lang="en-US" sz="4200"/>
              <a:t> and </a:t>
            </a:r>
            <a:r>
              <a:rPr lang="en-US" sz="4200" i="1"/>
              <a:t>b</a:t>
            </a:r>
          </a:p>
        </p:txBody>
      </p:sp>
      <p:sp>
        <p:nvSpPr>
          <p:cNvPr id="20485"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0486"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0487"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0488" name="Text Box 7"/>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20489" name="Text Box 8"/>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
        <p:nvSpPr>
          <p:cNvPr id="20490" name="Text Box 9"/>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20491" name="Text Box 10"/>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20492" name="Text Box 11"/>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
        <p:nvSpPr>
          <p:cNvPr id="20493" name="Line 12"/>
          <p:cNvSpPr>
            <a:spLocks noChangeShapeType="1"/>
          </p:cNvSpPr>
          <p:nvPr/>
        </p:nvSpPr>
        <p:spPr bwMode="auto">
          <a:xfrm>
            <a:off x="9239555" y="1728587"/>
            <a:ext cx="584387" cy="10150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0494" name="Text Box 13"/>
          <p:cNvSpPr txBox="1">
            <a:spLocks noChangeArrowheads="1"/>
          </p:cNvSpPr>
          <p:nvPr/>
        </p:nvSpPr>
        <p:spPr bwMode="auto">
          <a:xfrm>
            <a:off x="9446643" y="1650506"/>
            <a:ext cx="463254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 =</a:t>
            </a:r>
            <a:r>
              <a:rPr lang="en-US"/>
              <a:t> Margin Width</a:t>
            </a:r>
          </a:p>
        </p:txBody>
      </p:sp>
      <p:sp>
        <p:nvSpPr>
          <p:cNvPr id="20495" name="Oval 15"/>
          <p:cNvSpPr>
            <a:spLocks noChangeArrowheads="1"/>
          </p:cNvSpPr>
          <p:nvPr/>
        </p:nvSpPr>
        <p:spPr bwMode="auto">
          <a:xfrm>
            <a:off x="8011206" y="3142183"/>
            <a:ext cx="454003" cy="705373"/>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20496" name="Text Box 16"/>
          <p:cNvSpPr txBox="1">
            <a:spLocks noChangeArrowheads="1"/>
          </p:cNvSpPr>
          <p:nvPr/>
        </p:nvSpPr>
        <p:spPr bwMode="auto">
          <a:xfrm>
            <a:off x="8189928" y="3403325"/>
            <a:ext cx="921969" cy="592286"/>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990099"/>
                </a:solidFill>
              </a:rPr>
              <a:t>x</a:t>
            </a:r>
            <a:r>
              <a:rPr lang="en-US" sz="4200" i="1" baseline="30000">
                <a:solidFill>
                  <a:srgbClr val="990099"/>
                </a:solidFill>
              </a:rPr>
              <a:t>-</a:t>
            </a:r>
          </a:p>
        </p:txBody>
      </p:sp>
      <p:sp>
        <p:nvSpPr>
          <p:cNvPr id="20497" name="Oval 17"/>
          <p:cNvSpPr>
            <a:spLocks noChangeArrowheads="1"/>
          </p:cNvSpPr>
          <p:nvPr/>
        </p:nvSpPr>
        <p:spPr bwMode="auto">
          <a:xfrm>
            <a:off x="7486394" y="2189037"/>
            <a:ext cx="454003" cy="705373"/>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20498" name="Text Box 18"/>
          <p:cNvSpPr txBox="1">
            <a:spLocks noChangeArrowheads="1"/>
          </p:cNvSpPr>
          <p:nvPr/>
        </p:nvSpPr>
        <p:spPr bwMode="auto">
          <a:xfrm>
            <a:off x="7684973" y="1733973"/>
            <a:ext cx="921969" cy="592286"/>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CC3300"/>
                </a:solidFill>
              </a:rPr>
              <a:t>x</a:t>
            </a:r>
            <a:r>
              <a:rPr lang="en-US" sz="4200" i="1" baseline="30000">
                <a:solidFill>
                  <a:srgbClr val="CC3300"/>
                </a:solidFill>
              </a:rPr>
              <a:t>+</a:t>
            </a:r>
          </a:p>
        </p:txBody>
      </p:sp>
    </p:spTree>
    <p:extLst>
      <p:ext uri="{BB962C8B-B14F-4D97-AF65-F5344CB8AC3E}">
        <p14:creationId xmlns:p14="http://schemas.microsoft.com/office/powerpoint/2010/main" val="37828909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pPr eaLnBrk="1" hangingPunct="1"/>
            <a:r>
              <a:rPr lang="en-US" sz="5400" b="1" dirty="0">
                <a:solidFill>
                  <a:srgbClr val="210BA5"/>
                </a:solidFill>
              </a:rPr>
              <a:t>Computing the margin width</a:t>
            </a:r>
          </a:p>
        </p:txBody>
      </p:sp>
      <p:sp>
        <p:nvSpPr>
          <p:cNvPr id="21508" name="Rectangle 3"/>
          <p:cNvSpPr>
            <a:spLocks noGrp="1" noChangeArrowheads="1"/>
          </p:cNvSpPr>
          <p:nvPr>
            <p:ph type="body" sz="half" idx="1"/>
          </p:nvPr>
        </p:nvSpPr>
        <p:spPr>
          <a:xfrm>
            <a:off x="1" y="5616561"/>
            <a:ext cx="5781459" cy="5269229"/>
          </a:xfrm>
        </p:spPr>
        <p:txBody>
          <a:bodyPr/>
          <a:lstStyle/>
          <a:p>
            <a:pPr eaLnBrk="1" hangingPunct="1">
              <a:buFontTx/>
              <a:buNone/>
            </a:pPr>
            <a:r>
              <a:rPr lang="en-US" sz="4200"/>
              <a:t>What we know:</a:t>
            </a:r>
          </a:p>
          <a:p>
            <a:pPr eaLnBrk="1" hangingPunct="1"/>
            <a:r>
              <a:rPr lang="en-US" sz="4200" b="1" i="1">
                <a:solidFill>
                  <a:schemeClr val="hlink"/>
                </a:solidFill>
              </a:rPr>
              <a:t>w</a:t>
            </a:r>
            <a:r>
              <a:rPr lang="en-US" sz="4200" i="1">
                <a:solidFill>
                  <a:schemeClr val="hlink"/>
                </a:solidFill>
              </a:rPr>
              <a:t> . </a:t>
            </a:r>
            <a:r>
              <a:rPr lang="en-US" sz="4200" b="1" i="1">
                <a:solidFill>
                  <a:schemeClr val="hlink"/>
                </a:solidFill>
              </a:rPr>
              <a:t>x</a:t>
            </a:r>
            <a:r>
              <a:rPr lang="en-US" sz="4200" b="1" i="1" baseline="30000">
                <a:solidFill>
                  <a:schemeClr val="hlink"/>
                </a:solidFill>
              </a:rPr>
              <a:t>+</a:t>
            </a:r>
            <a:r>
              <a:rPr lang="en-US" sz="4200" i="1">
                <a:solidFill>
                  <a:schemeClr val="hlink"/>
                </a:solidFill>
              </a:rPr>
              <a:t> + b = +1 </a:t>
            </a:r>
          </a:p>
          <a:p>
            <a:pPr eaLnBrk="1" hangingPunct="1"/>
            <a:r>
              <a:rPr lang="en-US" sz="4200" b="1" i="1"/>
              <a:t>w</a:t>
            </a:r>
            <a:r>
              <a:rPr lang="en-US" sz="4200" i="1"/>
              <a:t> . </a:t>
            </a:r>
            <a:r>
              <a:rPr lang="en-US" sz="4200" b="1" i="1"/>
              <a:t>x</a:t>
            </a:r>
            <a:r>
              <a:rPr lang="en-US" sz="4200" b="1" i="1" baseline="30000"/>
              <a:t>-</a:t>
            </a:r>
            <a:r>
              <a:rPr lang="en-US" sz="4200" i="1"/>
              <a:t> + b = -1 </a:t>
            </a:r>
          </a:p>
          <a:p>
            <a:pPr eaLnBrk="1" hangingPunct="1"/>
            <a:r>
              <a:rPr lang="en-US" sz="4200" b="1" i="1">
                <a:solidFill>
                  <a:schemeClr val="hlink"/>
                </a:solidFill>
              </a:rPr>
              <a:t>x</a:t>
            </a:r>
            <a:r>
              <a:rPr lang="en-US" sz="4200" b="1" i="1" baseline="30000">
                <a:solidFill>
                  <a:schemeClr val="hlink"/>
                </a:solidFill>
              </a:rPr>
              <a:t>+</a:t>
            </a:r>
            <a:r>
              <a:rPr lang="en-US" sz="4200">
                <a:solidFill>
                  <a:schemeClr val="hlink"/>
                </a:solidFill>
              </a:rPr>
              <a:t> = </a:t>
            </a:r>
            <a:r>
              <a:rPr lang="en-US" sz="4200" b="1" i="1">
                <a:solidFill>
                  <a:schemeClr val="hlink"/>
                </a:solidFill>
              </a:rPr>
              <a:t>x</a:t>
            </a:r>
            <a:r>
              <a:rPr lang="en-US" sz="4200" b="1" i="1" baseline="30000">
                <a:solidFill>
                  <a:schemeClr val="hlink"/>
                </a:solidFill>
              </a:rPr>
              <a:t>-</a:t>
            </a:r>
            <a:r>
              <a:rPr lang="en-US" sz="4200">
                <a:solidFill>
                  <a:schemeClr val="hlink"/>
                </a:solidFill>
              </a:rPr>
              <a:t> + </a:t>
            </a:r>
            <a:r>
              <a:rPr lang="en-US" sz="4200" i="1">
                <a:solidFill>
                  <a:schemeClr val="hlink"/>
                </a:solidFill>
                <a:latin typeface="Symbol" pitchFamily="18" charset="2"/>
              </a:rPr>
              <a:t>l</a:t>
            </a:r>
            <a:r>
              <a:rPr lang="en-US" sz="4200">
                <a:solidFill>
                  <a:schemeClr val="hlink"/>
                </a:solidFill>
              </a:rPr>
              <a:t> </a:t>
            </a:r>
            <a:r>
              <a:rPr lang="en-US" sz="4200" b="1" i="1">
                <a:solidFill>
                  <a:schemeClr val="hlink"/>
                </a:solidFill>
              </a:rPr>
              <a:t>w</a:t>
            </a:r>
          </a:p>
          <a:p>
            <a:pPr eaLnBrk="1" hangingPunct="1"/>
            <a:r>
              <a:rPr lang="en-US" sz="4200"/>
              <a:t>|</a:t>
            </a:r>
            <a:r>
              <a:rPr lang="en-US" sz="4200" b="1" i="1"/>
              <a:t>x</a:t>
            </a:r>
            <a:r>
              <a:rPr lang="en-US" sz="4200" b="1" i="1" baseline="30000"/>
              <a:t>+</a:t>
            </a:r>
            <a:r>
              <a:rPr lang="en-US" sz="4200"/>
              <a:t> - </a:t>
            </a:r>
            <a:r>
              <a:rPr lang="en-US" sz="4200" b="1" i="1"/>
              <a:t>x</a:t>
            </a:r>
            <a:r>
              <a:rPr lang="en-US" sz="4200" b="1" i="1" baseline="30000"/>
              <a:t>-</a:t>
            </a:r>
            <a:r>
              <a:rPr lang="en-US" sz="4200"/>
              <a:t> | </a:t>
            </a:r>
            <a:r>
              <a:rPr lang="en-US" sz="4200" i="1"/>
              <a:t>= M</a:t>
            </a:r>
          </a:p>
          <a:p>
            <a:pPr eaLnBrk="1" hangingPunct="1">
              <a:buFontTx/>
              <a:buNone/>
            </a:pPr>
            <a:r>
              <a:rPr lang="en-US" sz="4200"/>
              <a:t>It’s now easy to get </a:t>
            </a:r>
            <a:r>
              <a:rPr lang="en-US" sz="4200" i="1"/>
              <a:t>M</a:t>
            </a:r>
            <a:r>
              <a:rPr lang="en-US" sz="4200"/>
              <a:t> in terms of </a:t>
            </a:r>
            <a:r>
              <a:rPr lang="en-US" sz="4200" b="1" i="1"/>
              <a:t>w</a:t>
            </a:r>
            <a:r>
              <a:rPr lang="en-US" sz="4200"/>
              <a:t> and </a:t>
            </a:r>
            <a:r>
              <a:rPr lang="en-US" sz="4200" i="1"/>
              <a:t>b</a:t>
            </a:r>
          </a:p>
        </p:txBody>
      </p:sp>
      <p:sp>
        <p:nvSpPr>
          <p:cNvPr id="21509"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1510"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1511"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1512" name="Text Box 7"/>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21513" name="Text Box 8"/>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
        <p:nvSpPr>
          <p:cNvPr id="21514" name="Text Box 9"/>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21515" name="Text Box 10"/>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21516" name="Text Box 11"/>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
        <p:nvSpPr>
          <p:cNvPr id="21517" name="Line 12"/>
          <p:cNvSpPr>
            <a:spLocks noChangeShapeType="1"/>
          </p:cNvSpPr>
          <p:nvPr/>
        </p:nvSpPr>
        <p:spPr bwMode="auto">
          <a:xfrm>
            <a:off x="9239555" y="1728587"/>
            <a:ext cx="584387" cy="10150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1518" name="Text Box 13"/>
          <p:cNvSpPr txBox="1">
            <a:spLocks noChangeArrowheads="1"/>
          </p:cNvSpPr>
          <p:nvPr/>
        </p:nvSpPr>
        <p:spPr bwMode="auto">
          <a:xfrm>
            <a:off x="9446643" y="1650506"/>
            <a:ext cx="463254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 =</a:t>
            </a:r>
            <a:r>
              <a:rPr lang="en-US"/>
              <a:t> Margin Width</a:t>
            </a:r>
          </a:p>
        </p:txBody>
      </p:sp>
      <p:sp>
        <p:nvSpPr>
          <p:cNvPr id="21519" name="Text Box 14"/>
          <p:cNvSpPr txBox="1">
            <a:spLocks noChangeArrowheads="1"/>
          </p:cNvSpPr>
          <p:nvPr/>
        </p:nvSpPr>
        <p:spPr bwMode="auto">
          <a:xfrm>
            <a:off x="8592759" y="4394165"/>
            <a:ext cx="7435329" cy="3700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sz="4200" b="1" i="1"/>
              <a:t>w</a:t>
            </a:r>
            <a:r>
              <a:rPr lang="en-US" sz="4200" i="1"/>
              <a:t> . (</a:t>
            </a:r>
            <a:r>
              <a:rPr lang="en-US" sz="4200" b="1" i="1"/>
              <a:t>x </a:t>
            </a:r>
            <a:r>
              <a:rPr lang="en-US" sz="4200" b="1" i="1" baseline="30000"/>
              <a:t>-</a:t>
            </a:r>
            <a:r>
              <a:rPr lang="en-US" sz="4200"/>
              <a:t> + </a:t>
            </a:r>
            <a:r>
              <a:rPr lang="en-US" sz="4200" i="1">
                <a:latin typeface="Symbol" pitchFamily="18" charset="2"/>
              </a:rPr>
              <a:t>l</a:t>
            </a:r>
            <a:r>
              <a:rPr lang="en-US" sz="4200">
                <a:latin typeface="Symbol" pitchFamily="18" charset="2"/>
              </a:rPr>
              <a:t> </a:t>
            </a:r>
            <a:r>
              <a:rPr lang="en-US" sz="4200" b="1" i="1"/>
              <a:t>w)</a:t>
            </a:r>
            <a:r>
              <a:rPr lang="en-US" sz="4200" i="1"/>
              <a:t> + b = 1 </a:t>
            </a:r>
          </a:p>
          <a:p>
            <a:pPr eaLnBrk="1" hangingPunct="1"/>
            <a:r>
              <a:rPr lang="en-US" sz="4200" i="1"/>
              <a:t>=&gt;</a:t>
            </a:r>
          </a:p>
          <a:p>
            <a:pPr eaLnBrk="1" hangingPunct="1"/>
            <a:r>
              <a:rPr lang="en-US" sz="4200" b="1" i="1"/>
              <a:t>w</a:t>
            </a:r>
            <a:r>
              <a:rPr lang="en-US" sz="4200" i="1"/>
              <a:t> . </a:t>
            </a:r>
            <a:r>
              <a:rPr lang="en-US" sz="4200" b="1" i="1"/>
              <a:t>x </a:t>
            </a:r>
            <a:r>
              <a:rPr lang="en-US" sz="4200" b="1" i="1" baseline="30000"/>
              <a:t>-</a:t>
            </a:r>
            <a:r>
              <a:rPr lang="en-US" sz="4200"/>
              <a:t> </a:t>
            </a:r>
            <a:r>
              <a:rPr lang="en-US" sz="4200" i="1"/>
              <a:t>+ b</a:t>
            </a:r>
            <a:r>
              <a:rPr lang="en-US" sz="4200"/>
              <a:t> + </a:t>
            </a:r>
            <a:r>
              <a:rPr lang="en-US" sz="4200" i="1">
                <a:latin typeface="Symbol" pitchFamily="18" charset="2"/>
              </a:rPr>
              <a:t>l</a:t>
            </a:r>
            <a:r>
              <a:rPr lang="en-US" sz="4200">
                <a:latin typeface="Symbol" pitchFamily="18" charset="2"/>
              </a:rPr>
              <a:t> </a:t>
            </a:r>
            <a:r>
              <a:rPr lang="en-US" sz="4200" b="1" i="1"/>
              <a:t>w</a:t>
            </a:r>
            <a:r>
              <a:rPr lang="en-US" sz="4200"/>
              <a:t> .</a:t>
            </a:r>
            <a:r>
              <a:rPr lang="en-US" sz="4200" b="1" i="1"/>
              <a:t>w</a:t>
            </a:r>
            <a:r>
              <a:rPr lang="en-US" sz="4200" i="1"/>
              <a:t> = 1</a:t>
            </a:r>
          </a:p>
          <a:p>
            <a:pPr eaLnBrk="1" hangingPunct="1"/>
            <a:r>
              <a:rPr lang="en-US" sz="4200" i="1"/>
              <a:t>=&gt;</a:t>
            </a:r>
          </a:p>
          <a:p>
            <a:pPr eaLnBrk="1" hangingPunct="1"/>
            <a:r>
              <a:rPr lang="en-US" sz="4200" i="1"/>
              <a:t>-1 + </a:t>
            </a:r>
            <a:r>
              <a:rPr lang="en-US" sz="4200" i="1">
                <a:latin typeface="Symbol" pitchFamily="18" charset="2"/>
              </a:rPr>
              <a:t>l</a:t>
            </a:r>
            <a:r>
              <a:rPr lang="en-US" sz="4200">
                <a:latin typeface="Symbol" pitchFamily="18" charset="2"/>
              </a:rPr>
              <a:t> </a:t>
            </a:r>
            <a:r>
              <a:rPr lang="en-US" sz="4200" b="1" i="1"/>
              <a:t>w</a:t>
            </a:r>
            <a:r>
              <a:rPr lang="en-US" sz="4200"/>
              <a:t> .</a:t>
            </a:r>
            <a:r>
              <a:rPr lang="en-US" sz="4200" b="1" i="1"/>
              <a:t>w</a:t>
            </a:r>
            <a:r>
              <a:rPr lang="en-US" sz="4200" i="1"/>
              <a:t> = 1</a:t>
            </a:r>
          </a:p>
          <a:p>
            <a:pPr eaLnBrk="1" hangingPunct="1"/>
            <a:r>
              <a:rPr lang="en-US" i="1"/>
              <a:t>=&gt;</a:t>
            </a:r>
          </a:p>
        </p:txBody>
      </p:sp>
      <p:sp>
        <p:nvSpPr>
          <p:cNvPr id="21520" name="Oval 15"/>
          <p:cNvSpPr>
            <a:spLocks noChangeArrowheads="1"/>
          </p:cNvSpPr>
          <p:nvPr/>
        </p:nvSpPr>
        <p:spPr bwMode="auto">
          <a:xfrm>
            <a:off x="8011206" y="3142183"/>
            <a:ext cx="454003" cy="705373"/>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21521" name="Text Box 16"/>
          <p:cNvSpPr txBox="1">
            <a:spLocks noChangeArrowheads="1"/>
          </p:cNvSpPr>
          <p:nvPr/>
        </p:nvSpPr>
        <p:spPr bwMode="auto">
          <a:xfrm>
            <a:off x="8189928" y="3403325"/>
            <a:ext cx="921969" cy="592286"/>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990099"/>
                </a:solidFill>
              </a:rPr>
              <a:t>x</a:t>
            </a:r>
            <a:r>
              <a:rPr lang="en-US" sz="4200" i="1" baseline="30000">
                <a:solidFill>
                  <a:srgbClr val="990099"/>
                </a:solidFill>
              </a:rPr>
              <a:t>-</a:t>
            </a:r>
          </a:p>
        </p:txBody>
      </p:sp>
      <p:sp>
        <p:nvSpPr>
          <p:cNvPr id="21522" name="Oval 17"/>
          <p:cNvSpPr>
            <a:spLocks noChangeArrowheads="1"/>
          </p:cNvSpPr>
          <p:nvPr/>
        </p:nvSpPr>
        <p:spPr bwMode="auto">
          <a:xfrm>
            <a:off x="7486394" y="2189037"/>
            <a:ext cx="454003" cy="705373"/>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21523" name="Text Box 18"/>
          <p:cNvSpPr txBox="1">
            <a:spLocks noChangeArrowheads="1"/>
          </p:cNvSpPr>
          <p:nvPr/>
        </p:nvSpPr>
        <p:spPr bwMode="auto">
          <a:xfrm>
            <a:off x="7684973" y="1733973"/>
            <a:ext cx="921969" cy="592286"/>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CC3300"/>
                </a:solidFill>
              </a:rPr>
              <a:t>x</a:t>
            </a:r>
            <a:r>
              <a:rPr lang="en-US" sz="4200" i="1" baseline="30000">
                <a:solidFill>
                  <a:srgbClr val="CC3300"/>
                </a:solidFill>
              </a:rPr>
              <a:t>+</a:t>
            </a:r>
          </a:p>
        </p:txBody>
      </p:sp>
      <p:graphicFrame>
        <p:nvGraphicFramePr>
          <p:cNvPr id="21524" name="Object 19"/>
          <p:cNvGraphicFramePr>
            <a:graphicFrameLocks noChangeAspect="1"/>
          </p:cNvGraphicFramePr>
          <p:nvPr>
            <p:ph sz="half" idx="2"/>
          </p:nvPr>
        </p:nvGraphicFramePr>
        <p:xfrm>
          <a:off x="10019682" y="9544924"/>
          <a:ext cx="2382937" cy="1558958"/>
        </p:xfrm>
        <a:graphic>
          <a:graphicData uri="http://schemas.openxmlformats.org/presentationml/2006/ole">
            <mc:AlternateContent xmlns:mc="http://schemas.openxmlformats.org/markup-compatibility/2006">
              <mc:Choice xmlns:v="urn:schemas-microsoft-com:vml" Requires="v">
                <p:oleObj spid="_x0000_s1029" name="Equation" r:id="rId3" imgW="571252" imgH="393529" progId="Equation.3">
                  <p:embed/>
                </p:oleObj>
              </mc:Choice>
              <mc:Fallback>
                <p:oleObj name="Equation" r:id="rId3" imgW="571252"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9682" y="9544924"/>
                        <a:ext cx="2382937" cy="1558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5" name="Freeform 20"/>
          <p:cNvSpPr>
            <a:spLocks/>
          </p:cNvSpPr>
          <p:nvPr/>
        </p:nvSpPr>
        <p:spPr bwMode="auto">
          <a:xfrm>
            <a:off x="5236788" y="4792656"/>
            <a:ext cx="3477953" cy="501620"/>
          </a:xfrm>
          <a:custGeom>
            <a:avLst/>
            <a:gdLst>
              <a:gd name="T0" fmla="*/ 0 w 1211"/>
              <a:gd name="T1" fmla="*/ 1147763 h 295"/>
              <a:gd name="T2" fmla="*/ 593043 w 1211"/>
              <a:gd name="T3" fmla="*/ 517466 h 295"/>
              <a:gd name="T4" fmla="*/ 784296 w 1211"/>
              <a:gd name="T5" fmla="*/ 373509 h 295"/>
              <a:gd name="T6" fmla="*/ 985191 w 1211"/>
              <a:gd name="T7" fmla="*/ 202318 h 295"/>
              <a:gd name="T8" fmla="*/ 1353232 w 1211"/>
              <a:gd name="T9" fmla="*/ 0 h 295"/>
              <a:gd name="T10" fmla="*/ 1946275 w 1211"/>
              <a:gd name="T11" fmla="*/ 27235 h 2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11" h="295">
                <a:moveTo>
                  <a:pt x="0" y="295"/>
                </a:moveTo>
                <a:cubicBezTo>
                  <a:pt x="116" y="241"/>
                  <a:pt x="239" y="164"/>
                  <a:pt x="369" y="133"/>
                </a:cubicBezTo>
                <a:cubicBezTo>
                  <a:pt x="407" y="114"/>
                  <a:pt x="447" y="106"/>
                  <a:pt x="488" y="96"/>
                </a:cubicBezTo>
                <a:cubicBezTo>
                  <a:pt x="524" y="72"/>
                  <a:pt x="571" y="63"/>
                  <a:pt x="613" y="52"/>
                </a:cubicBezTo>
                <a:cubicBezTo>
                  <a:pt x="690" y="32"/>
                  <a:pt x="762" y="11"/>
                  <a:pt x="842" y="0"/>
                </a:cubicBezTo>
                <a:cubicBezTo>
                  <a:pt x="1118" y="8"/>
                  <a:pt x="995" y="7"/>
                  <a:pt x="1211" y="7"/>
                </a:cubicBez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1526" name="Freeform 21"/>
          <p:cNvSpPr>
            <a:spLocks/>
          </p:cNvSpPr>
          <p:nvPr/>
        </p:nvSpPr>
        <p:spPr bwMode="auto">
          <a:xfrm>
            <a:off x="4672260" y="5288077"/>
            <a:ext cx="4022624" cy="501620"/>
          </a:xfrm>
          <a:custGeom>
            <a:avLst/>
            <a:gdLst>
              <a:gd name="T0" fmla="*/ 0 w 1381"/>
              <a:gd name="T1" fmla="*/ 1770063 h 753"/>
              <a:gd name="T2" fmla="*/ 252655 w 1381"/>
              <a:gd name="T3" fmla="*/ 1492683 h 753"/>
              <a:gd name="T4" fmla="*/ 469449 w 1381"/>
              <a:gd name="T5" fmla="*/ 1302277 h 753"/>
              <a:gd name="T6" fmla="*/ 541171 w 1381"/>
              <a:gd name="T7" fmla="*/ 1231757 h 753"/>
              <a:gd name="T8" fmla="*/ 577032 w 1381"/>
              <a:gd name="T9" fmla="*/ 1180042 h 753"/>
              <a:gd name="T10" fmla="*/ 746555 w 1381"/>
              <a:gd name="T11" fmla="*/ 1060157 h 753"/>
              <a:gd name="T12" fmla="*/ 889998 w 1381"/>
              <a:gd name="T13" fmla="*/ 954377 h 753"/>
              <a:gd name="T14" fmla="*/ 1178514 w 1381"/>
              <a:gd name="T15" fmla="*/ 763971 h 753"/>
              <a:gd name="T16" fmla="*/ 1647963 w 1381"/>
              <a:gd name="T17" fmla="*/ 470136 h 753"/>
              <a:gd name="T18" fmla="*/ 1877798 w 1381"/>
              <a:gd name="T19" fmla="*/ 312641 h 753"/>
              <a:gd name="T20" fmla="*/ 2021240 w 1381"/>
              <a:gd name="T21" fmla="*/ 190405 h 753"/>
              <a:gd name="T22" fmla="*/ 2177724 w 1381"/>
              <a:gd name="T23" fmla="*/ 51715 h 753"/>
              <a:gd name="T24" fmla="*/ 2215214 w 1381"/>
              <a:gd name="T25" fmla="*/ 18805 h 753"/>
              <a:gd name="T26" fmla="*/ 2251075 w 1381"/>
              <a:gd name="T27" fmla="*/ 0 h 7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81" h="753">
                <a:moveTo>
                  <a:pt x="0" y="753"/>
                </a:moveTo>
                <a:cubicBezTo>
                  <a:pt x="47" y="706"/>
                  <a:pt x="98" y="667"/>
                  <a:pt x="155" y="635"/>
                </a:cubicBezTo>
                <a:cubicBezTo>
                  <a:pt x="200" y="610"/>
                  <a:pt x="238" y="570"/>
                  <a:pt x="288" y="554"/>
                </a:cubicBezTo>
                <a:cubicBezTo>
                  <a:pt x="358" y="484"/>
                  <a:pt x="269" y="567"/>
                  <a:pt x="332" y="524"/>
                </a:cubicBezTo>
                <a:cubicBezTo>
                  <a:pt x="341" y="518"/>
                  <a:pt x="345" y="508"/>
                  <a:pt x="354" y="502"/>
                </a:cubicBezTo>
                <a:cubicBezTo>
                  <a:pt x="384" y="481"/>
                  <a:pt x="423" y="462"/>
                  <a:pt x="458" y="451"/>
                </a:cubicBezTo>
                <a:cubicBezTo>
                  <a:pt x="486" y="432"/>
                  <a:pt x="516" y="421"/>
                  <a:pt x="546" y="406"/>
                </a:cubicBezTo>
                <a:cubicBezTo>
                  <a:pt x="603" y="378"/>
                  <a:pt x="661" y="340"/>
                  <a:pt x="723" y="325"/>
                </a:cubicBezTo>
                <a:cubicBezTo>
                  <a:pt x="819" y="279"/>
                  <a:pt x="910" y="232"/>
                  <a:pt x="1011" y="200"/>
                </a:cubicBezTo>
                <a:cubicBezTo>
                  <a:pt x="1053" y="172"/>
                  <a:pt x="1104" y="148"/>
                  <a:pt x="1152" y="133"/>
                </a:cubicBezTo>
                <a:cubicBezTo>
                  <a:pt x="1182" y="113"/>
                  <a:pt x="1207" y="93"/>
                  <a:pt x="1240" y="81"/>
                </a:cubicBezTo>
                <a:cubicBezTo>
                  <a:pt x="1271" y="59"/>
                  <a:pt x="1303" y="42"/>
                  <a:pt x="1336" y="22"/>
                </a:cubicBezTo>
                <a:cubicBezTo>
                  <a:pt x="1344" y="17"/>
                  <a:pt x="1351" y="12"/>
                  <a:pt x="1359" y="8"/>
                </a:cubicBezTo>
                <a:cubicBezTo>
                  <a:pt x="1366" y="5"/>
                  <a:pt x="1381" y="0"/>
                  <a:pt x="1381" y="0"/>
                </a:cubicBez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Tree>
    <p:extLst>
      <p:ext uri="{BB962C8B-B14F-4D97-AF65-F5344CB8AC3E}">
        <p14:creationId xmlns:p14="http://schemas.microsoft.com/office/powerpoint/2010/main" val="284169635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pPr eaLnBrk="1" hangingPunct="1"/>
            <a:r>
              <a:rPr lang="en-US" sz="6000" b="1" dirty="0">
                <a:solidFill>
                  <a:srgbClr val="210BA5"/>
                </a:solidFill>
              </a:rPr>
              <a:t>Computing the margin width</a:t>
            </a:r>
          </a:p>
        </p:txBody>
      </p:sp>
      <p:sp>
        <p:nvSpPr>
          <p:cNvPr id="22532" name="Rectangle 3"/>
          <p:cNvSpPr>
            <a:spLocks noGrp="1" noChangeArrowheads="1"/>
          </p:cNvSpPr>
          <p:nvPr>
            <p:ph type="body" sz="half" idx="1"/>
          </p:nvPr>
        </p:nvSpPr>
        <p:spPr>
          <a:xfrm>
            <a:off x="1" y="5616561"/>
            <a:ext cx="5781459" cy="5269229"/>
          </a:xfrm>
        </p:spPr>
        <p:txBody>
          <a:bodyPr/>
          <a:lstStyle/>
          <a:p>
            <a:pPr eaLnBrk="1" hangingPunct="1">
              <a:buFontTx/>
              <a:buNone/>
            </a:pPr>
            <a:r>
              <a:rPr lang="en-US" sz="4200"/>
              <a:t>What we know:</a:t>
            </a:r>
          </a:p>
          <a:p>
            <a:pPr eaLnBrk="1" hangingPunct="1"/>
            <a:r>
              <a:rPr lang="en-US" sz="4200" b="1" i="1"/>
              <a:t>w</a:t>
            </a:r>
            <a:r>
              <a:rPr lang="en-US" sz="4200" i="1"/>
              <a:t> . </a:t>
            </a:r>
            <a:r>
              <a:rPr lang="en-US" sz="4200" b="1" i="1"/>
              <a:t>x</a:t>
            </a:r>
            <a:r>
              <a:rPr lang="en-US" sz="4200" b="1" i="1" baseline="30000"/>
              <a:t>+</a:t>
            </a:r>
            <a:r>
              <a:rPr lang="en-US" sz="4200" i="1"/>
              <a:t> + b = +1 </a:t>
            </a:r>
          </a:p>
          <a:p>
            <a:pPr eaLnBrk="1" hangingPunct="1"/>
            <a:r>
              <a:rPr lang="en-US" sz="4200" b="1" i="1"/>
              <a:t>w</a:t>
            </a:r>
            <a:r>
              <a:rPr lang="en-US" sz="4200" i="1"/>
              <a:t> . </a:t>
            </a:r>
            <a:r>
              <a:rPr lang="en-US" sz="4200" b="1" i="1"/>
              <a:t>x</a:t>
            </a:r>
            <a:r>
              <a:rPr lang="en-US" sz="4200" b="1" i="1" baseline="30000"/>
              <a:t>-</a:t>
            </a:r>
            <a:r>
              <a:rPr lang="en-US" sz="4200" i="1"/>
              <a:t> + b = -1 </a:t>
            </a:r>
          </a:p>
          <a:p>
            <a:pPr eaLnBrk="1" hangingPunct="1"/>
            <a:r>
              <a:rPr lang="en-US" sz="4200" b="1" i="1"/>
              <a:t>x</a:t>
            </a:r>
            <a:r>
              <a:rPr lang="en-US" sz="4200" b="1" i="1" baseline="30000"/>
              <a:t>+</a:t>
            </a:r>
            <a:r>
              <a:rPr lang="en-US" sz="4200"/>
              <a:t> = </a:t>
            </a:r>
            <a:r>
              <a:rPr lang="en-US" sz="4200" b="1" i="1"/>
              <a:t>x</a:t>
            </a:r>
            <a:r>
              <a:rPr lang="en-US" sz="4200" b="1" i="1" baseline="30000"/>
              <a:t>-</a:t>
            </a:r>
            <a:r>
              <a:rPr lang="en-US" sz="4200"/>
              <a:t> + </a:t>
            </a:r>
            <a:r>
              <a:rPr lang="en-US" sz="4200" i="1">
                <a:latin typeface="Symbol" pitchFamily="18" charset="2"/>
              </a:rPr>
              <a:t>l</a:t>
            </a:r>
            <a:r>
              <a:rPr lang="en-US" sz="4200"/>
              <a:t> </a:t>
            </a:r>
            <a:r>
              <a:rPr lang="en-US" sz="4200" b="1" i="1"/>
              <a:t>w</a:t>
            </a:r>
          </a:p>
          <a:p>
            <a:pPr eaLnBrk="1" hangingPunct="1"/>
            <a:r>
              <a:rPr lang="en-US" sz="4200"/>
              <a:t>|</a:t>
            </a:r>
            <a:r>
              <a:rPr lang="en-US" sz="4200" b="1" i="1"/>
              <a:t>x</a:t>
            </a:r>
            <a:r>
              <a:rPr lang="en-US" sz="4200" b="1" i="1" baseline="30000"/>
              <a:t>+</a:t>
            </a:r>
            <a:r>
              <a:rPr lang="en-US" sz="4200"/>
              <a:t> - </a:t>
            </a:r>
            <a:r>
              <a:rPr lang="en-US" sz="4200" b="1" i="1"/>
              <a:t>x</a:t>
            </a:r>
            <a:r>
              <a:rPr lang="en-US" sz="4200" b="1" i="1" baseline="30000"/>
              <a:t>-</a:t>
            </a:r>
            <a:r>
              <a:rPr lang="en-US" sz="4200"/>
              <a:t> | </a:t>
            </a:r>
            <a:r>
              <a:rPr lang="en-US" sz="4200" i="1"/>
              <a:t>= M</a:t>
            </a:r>
          </a:p>
          <a:p>
            <a:pPr eaLnBrk="1" hangingPunct="1"/>
            <a:r>
              <a:rPr lang="en-US" sz="4200" i="1"/>
              <a:t> </a:t>
            </a:r>
          </a:p>
        </p:txBody>
      </p:sp>
      <p:sp>
        <p:nvSpPr>
          <p:cNvPr id="22533"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2534"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2535"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2536" name="Text Box 7"/>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22537" name="Text Box 8"/>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
        <p:nvSpPr>
          <p:cNvPr id="22538" name="Text Box 9"/>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22539" name="Text Box 10"/>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22540" name="Text Box 11"/>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
        <p:nvSpPr>
          <p:cNvPr id="22541" name="Line 12"/>
          <p:cNvSpPr>
            <a:spLocks noChangeShapeType="1"/>
          </p:cNvSpPr>
          <p:nvPr/>
        </p:nvSpPr>
        <p:spPr bwMode="auto">
          <a:xfrm>
            <a:off x="9239555" y="1728587"/>
            <a:ext cx="584387" cy="10150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2542" name="Text Box 13"/>
          <p:cNvSpPr txBox="1">
            <a:spLocks noChangeArrowheads="1"/>
          </p:cNvSpPr>
          <p:nvPr/>
        </p:nvSpPr>
        <p:spPr bwMode="auto">
          <a:xfrm>
            <a:off x="9446643" y="1650506"/>
            <a:ext cx="463254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 =</a:t>
            </a:r>
            <a:r>
              <a:rPr lang="en-US"/>
              <a:t> Margin Width =</a:t>
            </a:r>
          </a:p>
        </p:txBody>
      </p:sp>
      <p:sp>
        <p:nvSpPr>
          <p:cNvPr id="22543" name="Text Box 14"/>
          <p:cNvSpPr txBox="1">
            <a:spLocks noChangeArrowheads="1"/>
          </p:cNvSpPr>
          <p:nvPr/>
        </p:nvSpPr>
        <p:spPr bwMode="auto">
          <a:xfrm>
            <a:off x="8592759" y="4394165"/>
            <a:ext cx="7435329" cy="807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a:t>
            </a:r>
            <a:r>
              <a:rPr lang="en-US"/>
              <a:t> = </a:t>
            </a:r>
            <a:r>
              <a:rPr lang="en-US" sz="4200"/>
              <a:t>|</a:t>
            </a:r>
            <a:r>
              <a:rPr lang="en-US" sz="4200" b="1" i="1"/>
              <a:t>x</a:t>
            </a:r>
            <a:r>
              <a:rPr lang="en-US" sz="4200" b="1" i="1" baseline="30000"/>
              <a:t>+</a:t>
            </a:r>
            <a:r>
              <a:rPr lang="en-US" sz="4200"/>
              <a:t> - </a:t>
            </a:r>
            <a:r>
              <a:rPr lang="en-US" sz="4200" b="1" i="1"/>
              <a:t>x</a:t>
            </a:r>
            <a:r>
              <a:rPr lang="en-US" sz="4200" b="1" i="1" baseline="30000"/>
              <a:t>-</a:t>
            </a:r>
            <a:r>
              <a:rPr lang="en-US" sz="4200"/>
              <a:t> | =| </a:t>
            </a:r>
            <a:r>
              <a:rPr lang="en-US" sz="4200" i="1">
                <a:latin typeface="Symbol" pitchFamily="18" charset="2"/>
              </a:rPr>
              <a:t>l</a:t>
            </a:r>
            <a:r>
              <a:rPr lang="en-US" sz="4200">
                <a:latin typeface="Symbol" pitchFamily="18" charset="2"/>
              </a:rPr>
              <a:t> </a:t>
            </a:r>
            <a:r>
              <a:rPr lang="en-US" sz="4200" b="1" i="1"/>
              <a:t>w</a:t>
            </a:r>
            <a:r>
              <a:rPr lang="en-US" sz="4200"/>
              <a:t> |=</a:t>
            </a:r>
            <a:endParaRPr lang="en-US" i="1"/>
          </a:p>
        </p:txBody>
      </p:sp>
      <p:sp>
        <p:nvSpPr>
          <p:cNvPr id="22544" name="Oval 15"/>
          <p:cNvSpPr>
            <a:spLocks noChangeArrowheads="1"/>
          </p:cNvSpPr>
          <p:nvPr/>
        </p:nvSpPr>
        <p:spPr bwMode="auto">
          <a:xfrm>
            <a:off x="8011206" y="3142183"/>
            <a:ext cx="454003" cy="705373"/>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22545" name="Text Box 16"/>
          <p:cNvSpPr txBox="1">
            <a:spLocks noChangeArrowheads="1"/>
          </p:cNvSpPr>
          <p:nvPr/>
        </p:nvSpPr>
        <p:spPr bwMode="auto">
          <a:xfrm>
            <a:off x="8189928" y="3403325"/>
            <a:ext cx="921969" cy="592286"/>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990099"/>
                </a:solidFill>
              </a:rPr>
              <a:t>x</a:t>
            </a:r>
            <a:r>
              <a:rPr lang="en-US" sz="4200" i="1" baseline="30000">
                <a:solidFill>
                  <a:srgbClr val="990099"/>
                </a:solidFill>
              </a:rPr>
              <a:t>-</a:t>
            </a:r>
          </a:p>
        </p:txBody>
      </p:sp>
      <p:sp>
        <p:nvSpPr>
          <p:cNvPr id="22546" name="Oval 17"/>
          <p:cNvSpPr>
            <a:spLocks noChangeArrowheads="1"/>
          </p:cNvSpPr>
          <p:nvPr/>
        </p:nvSpPr>
        <p:spPr bwMode="auto">
          <a:xfrm>
            <a:off x="7486394" y="2189037"/>
            <a:ext cx="454003" cy="705373"/>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22547" name="Text Box 18"/>
          <p:cNvSpPr txBox="1">
            <a:spLocks noChangeArrowheads="1"/>
          </p:cNvSpPr>
          <p:nvPr/>
        </p:nvSpPr>
        <p:spPr bwMode="auto">
          <a:xfrm>
            <a:off x="7684973" y="1733973"/>
            <a:ext cx="921969" cy="592286"/>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CC3300"/>
                </a:solidFill>
              </a:rPr>
              <a:t>x</a:t>
            </a:r>
            <a:r>
              <a:rPr lang="en-US" sz="4200" i="1" baseline="30000">
                <a:solidFill>
                  <a:srgbClr val="CC3300"/>
                </a:solidFill>
              </a:rPr>
              <a:t>+</a:t>
            </a:r>
          </a:p>
        </p:txBody>
      </p:sp>
      <p:graphicFrame>
        <p:nvGraphicFramePr>
          <p:cNvPr id="22548" name="Object 19"/>
          <p:cNvGraphicFramePr>
            <a:graphicFrameLocks noChangeAspect="1"/>
          </p:cNvGraphicFramePr>
          <p:nvPr>
            <p:ph sz="half" idx="2"/>
          </p:nvPr>
        </p:nvGraphicFramePr>
        <p:xfrm>
          <a:off x="1472315" y="9324139"/>
          <a:ext cx="2382937" cy="1558958"/>
        </p:xfrm>
        <a:graphic>
          <a:graphicData uri="http://schemas.openxmlformats.org/presentationml/2006/ole">
            <mc:AlternateContent xmlns:mc="http://schemas.openxmlformats.org/markup-compatibility/2006">
              <mc:Choice xmlns:v="urn:schemas-microsoft-com:vml" Requires="v">
                <p:oleObj spid="_x0000_s2062" name="Equation" r:id="rId3" imgW="571252" imgH="393529" progId="Equation.3">
                  <p:embed/>
                </p:oleObj>
              </mc:Choice>
              <mc:Fallback>
                <p:oleObj name="Equation" r:id="rId3" imgW="571252"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2315" y="9324139"/>
                        <a:ext cx="2382937" cy="1558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9" name="Object 28"/>
          <p:cNvGraphicFramePr>
            <a:graphicFrameLocks noChangeAspect="1"/>
          </p:cNvGraphicFramePr>
          <p:nvPr/>
        </p:nvGraphicFramePr>
        <p:xfrm>
          <a:off x="9242391" y="7075898"/>
          <a:ext cx="5191398" cy="1884752"/>
        </p:xfrm>
        <a:graphic>
          <a:graphicData uri="http://schemas.openxmlformats.org/presentationml/2006/ole">
            <mc:AlternateContent xmlns:mc="http://schemas.openxmlformats.org/markup-compatibility/2006">
              <mc:Choice xmlns:v="urn:schemas-microsoft-com:vml" Requires="v">
                <p:oleObj spid="_x0000_s2063" name="Equation" r:id="rId5" imgW="1193800" imgH="457200" progId="Equation.3">
                  <p:embed/>
                </p:oleObj>
              </mc:Choice>
              <mc:Fallback>
                <p:oleObj name="Equation" r:id="rId5" imgW="11938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2391" y="7075898"/>
                        <a:ext cx="5191398" cy="1884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0" name="Object 29"/>
          <p:cNvGraphicFramePr>
            <a:graphicFrameLocks noChangeAspect="1"/>
          </p:cNvGraphicFramePr>
          <p:nvPr/>
        </p:nvGraphicFramePr>
        <p:xfrm>
          <a:off x="9004098" y="5611177"/>
          <a:ext cx="4748853" cy="993534"/>
        </p:xfrm>
        <a:graphic>
          <a:graphicData uri="http://schemas.openxmlformats.org/presentationml/2006/ole">
            <mc:AlternateContent xmlns:mc="http://schemas.openxmlformats.org/markup-compatibility/2006">
              <mc:Choice xmlns:v="urn:schemas-microsoft-com:vml" Requires="v">
                <p:oleObj spid="_x0000_s2064" name="Equation" r:id="rId7" imgW="1091726" imgH="241195" progId="Equation.3">
                  <p:embed/>
                </p:oleObj>
              </mc:Choice>
              <mc:Fallback>
                <p:oleObj name="Equation" r:id="rId7" imgW="1091726"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4098" y="5611177"/>
                        <a:ext cx="4748853" cy="993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1" name="Object 30"/>
          <p:cNvGraphicFramePr>
            <a:graphicFrameLocks noChangeAspect="1"/>
          </p:cNvGraphicFramePr>
          <p:nvPr/>
        </p:nvGraphicFramePr>
        <p:xfrm>
          <a:off x="14011103" y="1429720"/>
          <a:ext cx="1287921" cy="1152391"/>
        </p:xfrm>
        <a:graphic>
          <a:graphicData uri="http://schemas.openxmlformats.org/presentationml/2006/ole">
            <mc:AlternateContent xmlns:mc="http://schemas.openxmlformats.org/markup-compatibility/2006">
              <mc:Choice xmlns:v="urn:schemas-microsoft-com:vml" Requires="v">
                <p:oleObj spid="_x0000_s2065" name="Equation" r:id="rId9" imgW="444307" imgH="418918" progId="Equation.3">
                  <p:embed/>
                </p:oleObj>
              </mc:Choice>
              <mc:Fallback>
                <p:oleObj name="Equation" r:id="rId9" imgW="444307" imgH="4189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11103" y="1429720"/>
                        <a:ext cx="1287921" cy="1152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09064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a:bodyPr>
          <a:lstStyle/>
          <a:p>
            <a:pPr eaLnBrk="1" hangingPunct="1"/>
            <a:r>
              <a:rPr lang="en-US" sz="5400" b="1" dirty="0">
                <a:solidFill>
                  <a:srgbClr val="210BA5"/>
                </a:solidFill>
              </a:rPr>
              <a:t>Learning the Maximum Margin Classifier</a:t>
            </a:r>
          </a:p>
        </p:txBody>
      </p:sp>
      <p:sp>
        <p:nvSpPr>
          <p:cNvPr id="23556" name="Rectangle 3"/>
          <p:cNvSpPr>
            <a:spLocks noGrp="1" noChangeArrowheads="1"/>
          </p:cNvSpPr>
          <p:nvPr>
            <p:ph type="body" sz="half" idx="1"/>
          </p:nvPr>
        </p:nvSpPr>
        <p:spPr>
          <a:xfrm>
            <a:off x="391758" y="5728177"/>
            <a:ext cx="15398311" cy="5269229"/>
          </a:xfrm>
        </p:spPr>
        <p:txBody>
          <a:bodyPr>
            <a:normAutofit/>
          </a:bodyPr>
          <a:lstStyle/>
          <a:p>
            <a:pPr eaLnBrk="1" hangingPunct="1">
              <a:buFontTx/>
              <a:buNone/>
            </a:pPr>
            <a:r>
              <a:rPr lang="en-US" sz="4000" dirty="0"/>
              <a:t>Given a guess of </a:t>
            </a:r>
            <a:r>
              <a:rPr lang="en-US" sz="4000" b="1" i="1" dirty="0"/>
              <a:t>w</a:t>
            </a:r>
            <a:r>
              <a:rPr lang="en-US" sz="4000" dirty="0"/>
              <a:t> and </a:t>
            </a:r>
            <a:r>
              <a:rPr lang="en-US" sz="4000" i="1" dirty="0"/>
              <a:t>b</a:t>
            </a:r>
            <a:r>
              <a:rPr lang="en-US" sz="4000" dirty="0"/>
              <a:t> we can</a:t>
            </a:r>
          </a:p>
          <a:p>
            <a:pPr eaLnBrk="1" hangingPunct="1"/>
            <a:r>
              <a:rPr lang="en-US" sz="4000" dirty="0"/>
              <a:t>Compute whether all data points in the correct half-planes</a:t>
            </a:r>
          </a:p>
          <a:p>
            <a:pPr eaLnBrk="1" hangingPunct="1"/>
            <a:r>
              <a:rPr lang="en-US" sz="4000" dirty="0"/>
              <a:t>Compute the width of the margin</a:t>
            </a:r>
          </a:p>
          <a:p>
            <a:pPr eaLnBrk="1" hangingPunct="1">
              <a:buFontTx/>
              <a:buNone/>
            </a:pPr>
            <a:r>
              <a:rPr lang="en-US" sz="4000" dirty="0"/>
              <a:t>So now we just need to write a program to search the space of </a:t>
            </a:r>
            <a:r>
              <a:rPr lang="en-US" sz="4000" b="1" dirty="0"/>
              <a:t>w</a:t>
            </a:r>
            <a:r>
              <a:rPr lang="en-US" sz="4000" dirty="0"/>
              <a:t>’s and </a:t>
            </a:r>
            <a:r>
              <a:rPr lang="en-US" sz="4000" i="1" dirty="0"/>
              <a:t>b</a:t>
            </a:r>
            <a:r>
              <a:rPr lang="en-US" sz="4000" dirty="0"/>
              <a:t>’s to find the widest margin that matches all the </a:t>
            </a:r>
            <a:r>
              <a:rPr lang="en-US" sz="4000" dirty="0" err="1"/>
              <a:t>datapoints</a:t>
            </a:r>
            <a:r>
              <a:rPr lang="en-US" sz="4000" dirty="0"/>
              <a:t>. </a:t>
            </a:r>
            <a:r>
              <a:rPr lang="en-US" sz="4000" i="1" dirty="0">
                <a:solidFill>
                  <a:srgbClr val="009900"/>
                </a:solidFill>
              </a:rPr>
              <a:t>How?</a:t>
            </a:r>
          </a:p>
          <a:p>
            <a:pPr eaLnBrk="1" hangingPunct="1">
              <a:buFontTx/>
              <a:buNone/>
            </a:pPr>
            <a:r>
              <a:rPr lang="en-US" sz="4000" dirty="0">
                <a:solidFill>
                  <a:srgbClr val="009900"/>
                </a:solidFill>
              </a:rPr>
              <a:t>Gradient descent? Simulated Annealing? Matrix Inversion? EM? Newton’s Method?</a:t>
            </a:r>
          </a:p>
        </p:txBody>
      </p:sp>
      <p:sp>
        <p:nvSpPr>
          <p:cNvPr id="23557" name="Line 4"/>
          <p:cNvSpPr>
            <a:spLocks noChangeShapeType="1"/>
          </p:cNvSpPr>
          <p:nvPr/>
        </p:nvSpPr>
        <p:spPr bwMode="auto">
          <a:xfrm rot="-1599335">
            <a:off x="4096382" y="2899827"/>
            <a:ext cx="5310545"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3558" name="Line 5"/>
          <p:cNvSpPr>
            <a:spLocks noChangeShapeType="1"/>
          </p:cNvSpPr>
          <p:nvPr/>
        </p:nvSpPr>
        <p:spPr bwMode="auto">
          <a:xfrm rot="-1599335">
            <a:off x="4357370" y="3392554"/>
            <a:ext cx="5310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3559" name="Line 6"/>
          <p:cNvSpPr>
            <a:spLocks noChangeShapeType="1"/>
          </p:cNvSpPr>
          <p:nvPr/>
        </p:nvSpPr>
        <p:spPr bwMode="auto">
          <a:xfrm rot="-1599335">
            <a:off x="4615522" y="3882589"/>
            <a:ext cx="531054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3560" name="Text Box 7"/>
          <p:cNvSpPr txBox="1">
            <a:spLocks noChangeArrowheads="1"/>
          </p:cNvSpPr>
          <p:nvPr/>
        </p:nvSpPr>
        <p:spPr bwMode="auto">
          <a:xfrm rot="-1586986">
            <a:off x="3131860" y="2428298"/>
            <a:ext cx="544671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hlink"/>
                </a:solidFill>
              </a:rPr>
              <a:t>“Predict Class = +1” zone</a:t>
            </a:r>
          </a:p>
        </p:txBody>
      </p:sp>
      <p:sp>
        <p:nvSpPr>
          <p:cNvPr id="23561" name="Text Box 8"/>
          <p:cNvSpPr txBox="1">
            <a:spLocks noChangeArrowheads="1"/>
          </p:cNvSpPr>
          <p:nvPr/>
        </p:nvSpPr>
        <p:spPr bwMode="auto">
          <a:xfrm rot="-1586986">
            <a:off x="5052394" y="4164964"/>
            <a:ext cx="5160192"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solidFill>
                  <a:schemeClr val="folHlink"/>
                </a:solidFill>
              </a:rPr>
              <a:t>“Predict Class = -1” zone</a:t>
            </a:r>
          </a:p>
        </p:txBody>
      </p:sp>
      <p:sp>
        <p:nvSpPr>
          <p:cNvPr id="23562" name="Text Box 9"/>
          <p:cNvSpPr txBox="1">
            <a:spLocks noChangeArrowheads="1"/>
          </p:cNvSpPr>
          <p:nvPr/>
        </p:nvSpPr>
        <p:spPr bwMode="auto">
          <a:xfrm rot="-1777892">
            <a:off x="2859524" y="4128799"/>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hlink"/>
                </a:solidFill>
              </a:rPr>
              <a:t>wx+b=1</a:t>
            </a:r>
          </a:p>
        </p:txBody>
      </p:sp>
      <p:sp>
        <p:nvSpPr>
          <p:cNvPr id="23563" name="Text Box 10"/>
          <p:cNvSpPr txBox="1">
            <a:spLocks noChangeArrowheads="1"/>
          </p:cNvSpPr>
          <p:nvPr/>
        </p:nvSpPr>
        <p:spPr bwMode="auto">
          <a:xfrm rot="-1777892">
            <a:off x="3134697" y="4586525"/>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t>wx+b=0</a:t>
            </a:r>
          </a:p>
        </p:txBody>
      </p:sp>
      <p:sp>
        <p:nvSpPr>
          <p:cNvPr id="23564" name="Text Box 11"/>
          <p:cNvSpPr txBox="1">
            <a:spLocks noChangeArrowheads="1"/>
          </p:cNvSpPr>
          <p:nvPr/>
        </p:nvSpPr>
        <p:spPr bwMode="auto">
          <a:xfrm rot="-1777892">
            <a:off x="3404195" y="5001170"/>
            <a:ext cx="1770182" cy="530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2400">
                <a:solidFill>
                  <a:schemeClr val="folHlink"/>
                </a:solidFill>
              </a:rPr>
              <a:t>wx+b=-1</a:t>
            </a:r>
          </a:p>
        </p:txBody>
      </p:sp>
      <p:sp>
        <p:nvSpPr>
          <p:cNvPr id="23565" name="Line 12"/>
          <p:cNvSpPr>
            <a:spLocks noChangeShapeType="1"/>
          </p:cNvSpPr>
          <p:nvPr/>
        </p:nvSpPr>
        <p:spPr bwMode="auto">
          <a:xfrm>
            <a:off x="9239555" y="1728587"/>
            <a:ext cx="584387" cy="10150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p>
            <a:endParaRPr lang="en-IN"/>
          </a:p>
        </p:txBody>
      </p:sp>
      <p:sp>
        <p:nvSpPr>
          <p:cNvPr id="23566" name="Text Box 13"/>
          <p:cNvSpPr txBox="1">
            <a:spLocks noChangeArrowheads="1"/>
          </p:cNvSpPr>
          <p:nvPr/>
        </p:nvSpPr>
        <p:spPr bwMode="auto">
          <a:xfrm>
            <a:off x="9446643" y="1650506"/>
            <a:ext cx="4632543"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i="1"/>
              <a:t>M =</a:t>
            </a:r>
            <a:r>
              <a:rPr lang="en-US"/>
              <a:t> Margin Width =</a:t>
            </a:r>
          </a:p>
        </p:txBody>
      </p:sp>
      <p:sp>
        <p:nvSpPr>
          <p:cNvPr id="23567" name="Oval 15"/>
          <p:cNvSpPr>
            <a:spLocks noChangeArrowheads="1"/>
          </p:cNvSpPr>
          <p:nvPr/>
        </p:nvSpPr>
        <p:spPr bwMode="auto">
          <a:xfrm>
            <a:off x="8011206" y="3142183"/>
            <a:ext cx="454003" cy="705373"/>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23568" name="Text Box 16"/>
          <p:cNvSpPr txBox="1">
            <a:spLocks noChangeArrowheads="1"/>
          </p:cNvSpPr>
          <p:nvPr/>
        </p:nvSpPr>
        <p:spPr bwMode="auto">
          <a:xfrm>
            <a:off x="8189928" y="3403325"/>
            <a:ext cx="921969" cy="592286"/>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990099"/>
                </a:solidFill>
              </a:rPr>
              <a:t>x</a:t>
            </a:r>
            <a:r>
              <a:rPr lang="en-US" sz="4200" i="1" baseline="30000">
                <a:solidFill>
                  <a:srgbClr val="990099"/>
                </a:solidFill>
              </a:rPr>
              <a:t>-</a:t>
            </a:r>
          </a:p>
        </p:txBody>
      </p:sp>
      <p:sp>
        <p:nvSpPr>
          <p:cNvPr id="23569" name="Oval 17"/>
          <p:cNvSpPr>
            <a:spLocks noChangeArrowheads="1"/>
          </p:cNvSpPr>
          <p:nvPr/>
        </p:nvSpPr>
        <p:spPr bwMode="auto">
          <a:xfrm>
            <a:off x="7486394" y="2189037"/>
            <a:ext cx="454003" cy="705373"/>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23570" name="Text Box 18"/>
          <p:cNvSpPr txBox="1">
            <a:spLocks noChangeArrowheads="1"/>
          </p:cNvSpPr>
          <p:nvPr/>
        </p:nvSpPr>
        <p:spPr bwMode="auto">
          <a:xfrm>
            <a:off x="7684973" y="1733973"/>
            <a:ext cx="921969" cy="592286"/>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marL="342900" indent="-3429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b="1" i="1">
                <a:solidFill>
                  <a:srgbClr val="CC3300"/>
                </a:solidFill>
              </a:rPr>
              <a:t>x</a:t>
            </a:r>
            <a:r>
              <a:rPr lang="en-US" sz="4200" i="1" baseline="30000">
                <a:solidFill>
                  <a:srgbClr val="CC3300"/>
                </a:solidFill>
              </a:rPr>
              <a:t>+</a:t>
            </a:r>
          </a:p>
        </p:txBody>
      </p:sp>
      <p:graphicFrame>
        <p:nvGraphicFramePr>
          <p:cNvPr id="23571" name="Object 22"/>
          <p:cNvGraphicFramePr>
            <a:graphicFrameLocks noChangeAspect="1"/>
          </p:cNvGraphicFramePr>
          <p:nvPr/>
        </p:nvGraphicFramePr>
        <p:xfrm>
          <a:off x="14011103" y="1429720"/>
          <a:ext cx="1287921" cy="1152391"/>
        </p:xfrm>
        <a:graphic>
          <a:graphicData uri="http://schemas.openxmlformats.org/presentationml/2006/ole">
            <mc:AlternateContent xmlns:mc="http://schemas.openxmlformats.org/markup-compatibility/2006">
              <mc:Choice xmlns:v="urn:schemas-microsoft-com:vml" Requires="v">
                <p:oleObj spid="_x0000_s3077" name="Equation" r:id="rId3" imgW="444307" imgH="418918" progId="Equation.3">
                  <p:embed/>
                </p:oleObj>
              </mc:Choice>
              <mc:Fallback>
                <p:oleObj name="Equation" r:id="rId3" imgW="444307" imgH="4189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1103" y="1429720"/>
                        <a:ext cx="1287921" cy="1152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978263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84" y="329406"/>
            <a:ext cx="14706126" cy="1091401"/>
          </a:xfrm>
        </p:spPr>
        <p:txBody>
          <a:bodyPr>
            <a:normAutofit fontScale="90000"/>
          </a:bodyPr>
          <a:lstStyle/>
          <a:p>
            <a:r>
              <a:rPr lang="en-IN" sz="7200" b="1" dirty="0" smtClean="0">
                <a:solidFill>
                  <a:srgbClr val="C00000"/>
                </a:solidFill>
              </a:rPr>
              <a:t>Summary</a:t>
            </a:r>
            <a:endParaRPr lang="en-IN" sz="7200" b="1" dirty="0">
              <a:solidFill>
                <a:srgbClr val="C00000"/>
              </a:solidFill>
            </a:endParaRPr>
          </a:p>
        </p:txBody>
      </p:sp>
      <p:sp>
        <p:nvSpPr>
          <p:cNvPr id="4" name="Content Placeholder 2"/>
          <p:cNvSpPr txBox="1">
            <a:spLocks/>
          </p:cNvSpPr>
          <p:nvPr/>
        </p:nvSpPr>
        <p:spPr>
          <a:xfrm>
            <a:off x="245269" y="1564008"/>
            <a:ext cx="15087600" cy="714739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IN" sz="4500" b="1" dirty="0" smtClean="0">
                <a:solidFill>
                  <a:srgbClr val="339933"/>
                </a:solidFill>
                <a:latin typeface="Arial" pitchFamily="34" charset="0"/>
                <a:cs typeface="Arial" pitchFamily="34" charset="0"/>
              </a:rPr>
              <a:t>In this session, we have learned about , </a:t>
            </a:r>
            <a:endParaRPr lang="en-IN" sz="4500" b="1" dirty="0" smtClean="0">
              <a:solidFill>
                <a:srgbClr val="339933"/>
              </a:solidFill>
              <a:latin typeface="Arial" pitchFamily="34" charset="0"/>
              <a:cs typeface="Arial" pitchFamily="34" charset="0"/>
            </a:endParaRPr>
          </a:p>
          <a:p>
            <a:pPr>
              <a:lnSpc>
                <a:spcPct val="150000"/>
              </a:lnSpc>
            </a:pPr>
            <a:r>
              <a:rPr lang="en-IN" sz="4800" dirty="0" smtClean="0">
                <a:solidFill>
                  <a:srgbClr val="210BA5"/>
                </a:solidFill>
              </a:rPr>
              <a:t>Introduction to Support </a:t>
            </a:r>
            <a:r>
              <a:rPr lang="en-IN" sz="4800" dirty="0">
                <a:solidFill>
                  <a:srgbClr val="210BA5"/>
                </a:solidFill>
              </a:rPr>
              <a:t>vector machines </a:t>
            </a:r>
            <a:r>
              <a:rPr lang="en-IN" sz="4800" dirty="0" smtClean="0">
                <a:solidFill>
                  <a:srgbClr val="210BA5"/>
                </a:solidFill>
              </a:rPr>
              <a:t>..</a:t>
            </a:r>
            <a:endParaRPr lang="en-US" sz="4800" dirty="0" smtClean="0">
              <a:solidFill>
                <a:srgbClr val="210BA5"/>
              </a:solidFill>
            </a:endParaRPr>
          </a:p>
          <a:p>
            <a:pPr>
              <a:lnSpc>
                <a:spcPct val="150000"/>
              </a:lnSpc>
            </a:pPr>
            <a:r>
              <a:rPr lang="en-US" sz="4800" dirty="0" smtClean="0">
                <a:solidFill>
                  <a:srgbClr val="210BA5"/>
                </a:solidFill>
              </a:rPr>
              <a:t>Maximal </a:t>
            </a:r>
            <a:r>
              <a:rPr lang="en-US" sz="4800" dirty="0">
                <a:solidFill>
                  <a:srgbClr val="210BA5"/>
                </a:solidFill>
              </a:rPr>
              <a:t>margin </a:t>
            </a:r>
            <a:r>
              <a:rPr lang="en-US" sz="4800" dirty="0" smtClean="0">
                <a:solidFill>
                  <a:srgbClr val="210BA5"/>
                </a:solidFill>
              </a:rPr>
              <a:t>classifier…</a:t>
            </a:r>
          </a:p>
          <a:p>
            <a:pPr>
              <a:lnSpc>
                <a:spcPct val="150000"/>
              </a:lnSpc>
            </a:pPr>
            <a:r>
              <a:rPr lang="en-US" sz="4800" dirty="0" smtClean="0">
                <a:solidFill>
                  <a:srgbClr val="210BA5"/>
                </a:solidFill>
              </a:rPr>
              <a:t>Linear Classifiers…</a:t>
            </a:r>
          </a:p>
          <a:p>
            <a:pPr>
              <a:lnSpc>
                <a:spcPct val="150000"/>
              </a:lnSpc>
            </a:pPr>
            <a:r>
              <a:rPr lang="en-US" sz="4800" dirty="0">
                <a:solidFill>
                  <a:srgbClr val="210BA5"/>
                </a:solidFill>
              </a:rPr>
              <a:t>Classifier </a:t>
            </a:r>
            <a:r>
              <a:rPr lang="en-US" sz="4800" dirty="0" smtClean="0">
                <a:solidFill>
                  <a:srgbClr val="210BA5"/>
                </a:solidFill>
              </a:rPr>
              <a:t>Margin</a:t>
            </a:r>
          </a:p>
          <a:p>
            <a:pPr>
              <a:lnSpc>
                <a:spcPct val="150000"/>
              </a:lnSpc>
            </a:pPr>
            <a:r>
              <a:rPr lang="en-US" sz="4400" dirty="0">
                <a:solidFill>
                  <a:srgbClr val="210BA5"/>
                </a:solidFill>
              </a:rPr>
              <a:t>Maximal margin</a:t>
            </a:r>
            <a:endParaRPr lang="en-IN" sz="4500" b="1" dirty="0" smtClean="0">
              <a:solidFill>
                <a:srgbClr val="210BA5"/>
              </a:solidFill>
              <a:latin typeface="Arial" pitchFamily="34" charset="0"/>
              <a:cs typeface="Arial"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570" y="7720806"/>
            <a:ext cx="5456111" cy="306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727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600" b="1" dirty="0" smtClean="0">
                <a:solidFill>
                  <a:srgbClr val="C00000"/>
                </a:solidFill>
              </a:rPr>
              <a:t>Introduction </a:t>
            </a:r>
            <a:endParaRPr lang="en-IN" sz="6600" b="1" dirty="0">
              <a:solidFill>
                <a:srgbClr val="C00000"/>
              </a:solidFill>
            </a:endParaRPr>
          </a:p>
        </p:txBody>
      </p:sp>
      <p:sp>
        <p:nvSpPr>
          <p:cNvPr id="3" name="Content Placeholder 2"/>
          <p:cNvSpPr>
            <a:spLocks noGrp="1"/>
          </p:cNvSpPr>
          <p:nvPr>
            <p:ph sz="quarter" idx="1"/>
          </p:nvPr>
        </p:nvSpPr>
        <p:spPr>
          <a:xfrm>
            <a:off x="245269" y="1472406"/>
            <a:ext cx="15849600" cy="8915400"/>
          </a:xfrm>
        </p:spPr>
        <p:txBody>
          <a:bodyPr>
            <a:noAutofit/>
          </a:bodyPr>
          <a:lstStyle/>
          <a:p>
            <a:pPr algn="just">
              <a:lnSpc>
                <a:spcPct val="150000"/>
              </a:lnSpc>
            </a:pPr>
            <a:r>
              <a:rPr lang="en-IN" sz="4000" dirty="0">
                <a:solidFill>
                  <a:srgbClr val="210BA5"/>
                </a:solidFill>
              </a:rPr>
              <a:t>Support vector machines (SVMs) are powerful yet flexible supervised machine learning algorithms which are used both for classification and regression. </a:t>
            </a:r>
            <a:endParaRPr lang="en-IN" sz="4000" dirty="0" smtClean="0">
              <a:solidFill>
                <a:srgbClr val="210BA5"/>
              </a:solidFill>
            </a:endParaRPr>
          </a:p>
          <a:p>
            <a:pPr algn="just">
              <a:lnSpc>
                <a:spcPct val="150000"/>
              </a:lnSpc>
            </a:pPr>
            <a:r>
              <a:rPr lang="en-IN" sz="4000" dirty="0" smtClean="0">
                <a:solidFill>
                  <a:srgbClr val="FF33CC"/>
                </a:solidFill>
              </a:rPr>
              <a:t>But </a:t>
            </a:r>
            <a:r>
              <a:rPr lang="en-IN" sz="4000" dirty="0">
                <a:solidFill>
                  <a:srgbClr val="FF33CC"/>
                </a:solidFill>
              </a:rPr>
              <a:t>generally, they are used in classification problems. In 1960s, SVMs were first introduced but later they got refined in 1990. SVMs have their unique way of implementation as compared to other machine learning algorithms</a:t>
            </a:r>
            <a:r>
              <a:rPr lang="en-IN" sz="4000" dirty="0" smtClean="0">
                <a:solidFill>
                  <a:srgbClr val="FF33CC"/>
                </a:solidFill>
              </a:rPr>
              <a:t>.</a:t>
            </a:r>
          </a:p>
          <a:p>
            <a:pPr algn="just">
              <a:lnSpc>
                <a:spcPct val="150000"/>
              </a:lnSpc>
            </a:pPr>
            <a:r>
              <a:rPr lang="en-IN" sz="4000" dirty="0" smtClean="0">
                <a:solidFill>
                  <a:srgbClr val="210BA5"/>
                </a:solidFill>
              </a:rPr>
              <a:t>Lately</a:t>
            </a:r>
            <a:r>
              <a:rPr lang="en-IN" sz="4000" dirty="0">
                <a:solidFill>
                  <a:srgbClr val="210BA5"/>
                </a:solidFill>
              </a:rPr>
              <a:t>, they are extremely popular because of their ability to handle multiple continuous and categorical variables</a:t>
            </a:r>
            <a:r>
              <a:rPr lang="en-IN" sz="4000" dirty="0" smtClean="0">
                <a:solidFill>
                  <a:srgbClr val="210BA5"/>
                </a:solidFill>
              </a:rPr>
              <a:t>.</a:t>
            </a:r>
            <a:endParaRPr lang="en-IN" sz="4000" dirty="0">
              <a:solidFill>
                <a:srgbClr val="210BA5"/>
              </a:solidFill>
            </a:endParaRPr>
          </a:p>
        </p:txBody>
      </p:sp>
    </p:spTree>
    <p:extLst>
      <p:ext uri="{BB962C8B-B14F-4D97-AF65-F5344CB8AC3E}">
        <p14:creationId xmlns:p14="http://schemas.microsoft.com/office/powerpoint/2010/main" val="216706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600" b="1" dirty="0" smtClean="0">
                <a:solidFill>
                  <a:srgbClr val="C00000"/>
                </a:solidFill>
              </a:rPr>
              <a:t>Introduction …</a:t>
            </a:r>
            <a:endParaRPr lang="en-IN" sz="6600" b="1" dirty="0">
              <a:solidFill>
                <a:srgbClr val="C00000"/>
              </a:solidFill>
            </a:endParaRPr>
          </a:p>
        </p:txBody>
      </p:sp>
      <p:sp>
        <p:nvSpPr>
          <p:cNvPr id="3" name="Content Placeholder 2"/>
          <p:cNvSpPr>
            <a:spLocks noGrp="1"/>
          </p:cNvSpPr>
          <p:nvPr>
            <p:ph sz="quarter" idx="1"/>
          </p:nvPr>
        </p:nvSpPr>
        <p:spPr>
          <a:xfrm>
            <a:off x="245269" y="1701006"/>
            <a:ext cx="15849600" cy="8763000"/>
          </a:xfrm>
        </p:spPr>
        <p:txBody>
          <a:bodyPr>
            <a:noAutofit/>
          </a:bodyPr>
          <a:lstStyle/>
          <a:p>
            <a:pPr lvl="0" algn="just">
              <a:lnSpc>
                <a:spcPct val="150000"/>
              </a:lnSpc>
            </a:pPr>
            <a:r>
              <a:rPr lang="en-US" sz="4400" dirty="0">
                <a:solidFill>
                  <a:srgbClr val="FF33CC"/>
                </a:solidFill>
              </a:rPr>
              <a:t>1. Maximal margin classifier, a simple and intuitive model that is not useful since it requires that the classes are separable. </a:t>
            </a:r>
            <a:endParaRPr lang="en-US" sz="4400" dirty="0" smtClean="0">
              <a:solidFill>
                <a:srgbClr val="FF33CC"/>
              </a:solidFill>
            </a:endParaRPr>
          </a:p>
          <a:p>
            <a:pPr lvl="0" algn="just">
              <a:lnSpc>
                <a:spcPct val="150000"/>
              </a:lnSpc>
            </a:pPr>
            <a:r>
              <a:rPr lang="en-US" sz="4400" dirty="0" smtClean="0">
                <a:solidFill>
                  <a:srgbClr val="210BA5"/>
                </a:solidFill>
              </a:rPr>
              <a:t>2</a:t>
            </a:r>
            <a:r>
              <a:rPr lang="en-US" sz="4400" dirty="0">
                <a:solidFill>
                  <a:srgbClr val="210BA5"/>
                </a:solidFill>
              </a:rPr>
              <a:t>. Support vector classifier is more general and useful classifier, still only allows for linear class boundaries </a:t>
            </a:r>
            <a:endParaRPr lang="en-US" sz="4400" dirty="0" smtClean="0">
              <a:solidFill>
                <a:srgbClr val="210BA5"/>
              </a:solidFill>
            </a:endParaRPr>
          </a:p>
          <a:p>
            <a:pPr lvl="0" algn="just">
              <a:lnSpc>
                <a:spcPct val="150000"/>
              </a:lnSpc>
            </a:pPr>
            <a:r>
              <a:rPr lang="en-US" sz="4400" dirty="0" smtClean="0">
                <a:solidFill>
                  <a:srgbClr val="FF33CC"/>
                </a:solidFill>
              </a:rPr>
              <a:t>3</a:t>
            </a:r>
            <a:r>
              <a:rPr lang="en-US" sz="4400" dirty="0">
                <a:solidFill>
                  <a:srgbClr val="FF33CC"/>
                </a:solidFill>
              </a:rPr>
              <a:t>. Support vector machine, which is a further extension of the support vector classifier in order to accommodate non-linear class boundaries.</a:t>
            </a:r>
            <a:endParaRPr lang="en-IN" sz="4400" dirty="0">
              <a:solidFill>
                <a:srgbClr val="FF33CC"/>
              </a:solidFill>
            </a:endParaRPr>
          </a:p>
        </p:txBody>
      </p:sp>
    </p:spTree>
    <p:extLst>
      <p:ext uri="{BB962C8B-B14F-4D97-AF65-F5344CB8AC3E}">
        <p14:creationId xmlns:p14="http://schemas.microsoft.com/office/powerpoint/2010/main" val="249467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600" b="1" dirty="0">
                <a:solidFill>
                  <a:srgbClr val="339933"/>
                </a:solidFill>
                <a:latin typeface="Arial" pitchFamily="34" charset="0"/>
                <a:cs typeface="Arial" pitchFamily="34" charset="0"/>
              </a:rPr>
              <a:t>Maximal Margin Classifier</a:t>
            </a:r>
            <a:endParaRPr lang="en-IN" sz="6600" b="1" dirty="0">
              <a:solidFill>
                <a:srgbClr val="C00000"/>
              </a:solidFill>
            </a:endParaRPr>
          </a:p>
        </p:txBody>
      </p:sp>
      <p:sp>
        <p:nvSpPr>
          <p:cNvPr id="3" name="Content Placeholder 2"/>
          <p:cNvSpPr>
            <a:spLocks noGrp="1"/>
          </p:cNvSpPr>
          <p:nvPr>
            <p:ph sz="quarter" idx="1"/>
          </p:nvPr>
        </p:nvSpPr>
        <p:spPr>
          <a:xfrm>
            <a:off x="245269" y="1396206"/>
            <a:ext cx="15849600" cy="8991600"/>
          </a:xfrm>
        </p:spPr>
        <p:txBody>
          <a:bodyPr>
            <a:noAutofit/>
          </a:bodyPr>
          <a:lstStyle/>
          <a:p>
            <a:pPr algn="just" fontAlgn="base">
              <a:lnSpc>
                <a:spcPct val="150000"/>
              </a:lnSpc>
            </a:pPr>
            <a:r>
              <a:rPr lang="en-US" sz="3500" dirty="0"/>
              <a:t>The maximal margin classifier is the optimal </a:t>
            </a:r>
            <a:r>
              <a:rPr lang="en-US" sz="3500" dirty="0" err="1"/>
              <a:t>hyperplane</a:t>
            </a:r>
            <a:r>
              <a:rPr lang="en-US" sz="3500" dirty="0"/>
              <a:t> defined in the (rare) case where two classes are </a:t>
            </a:r>
            <a:r>
              <a:rPr lang="en-US" sz="3500" i="1" dirty="0"/>
              <a:t>linearly separable</a:t>
            </a:r>
            <a:r>
              <a:rPr lang="en-US" sz="3500" dirty="0"/>
              <a:t>. Given an </a:t>
            </a:r>
            <a:r>
              <a:rPr lang="en-US" sz="3500" dirty="0" err="1" smtClean="0"/>
              <a:t>n×p</a:t>
            </a:r>
            <a:r>
              <a:rPr lang="en-US" sz="3500" dirty="0"/>
              <a:t> data matrix </a:t>
            </a:r>
            <a:r>
              <a:rPr lang="en-US" sz="3500" dirty="0" smtClean="0"/>
              <a:t>X</a:t>
            </a:r>
            <a:r>
              <a:rPr lang="en-US" sz="3500" dirty="0"/>
              <a:t> with a binary response variable defined as y∈[−</a:t>
            </a:r>
            <a:r>
              <a:rPr lang="en-US" sz="3500" dirty="0" smtClean="0"/>
              <a:t>1,1] it</a:t>
            </a:r>
            <a:r>
              <a:rPr lang="en-US" sz="3500" dirty="0"/>
              <a:t> </a:t>
            </a:r>
            <a:r>
              <a:rPr lang="en-US" sz="3500" i="1" dirty="0"/>
              <a:t>might</a:t>
            </a:r>
            <a:r>
              <a:rPr lang="en-US" sz="3500" dirty="0"/>
              <a:t> be possible to define a </a:t>
            </a:r>
            <a:r>
              <a:rPr lang="en-US" sz="3500" i="1" dirty="0"/>
              <a:t>p</a:t>
            </a:r>
            <a:r>
              <a:rPr lang="en-US" sz="3500" dirty="0"/>
              <a:t>-dimensional </a:t>
            </a:r>
            <a:r>
              <a:rPr lang="en-US" sz="3500" dirty="0" err="1" smtClean="0"/>
              <a:t>hyperplane</a:t>
            </a:r>
            <a:endParaRPr lang="en-US" sz="3500" dirty="0" smtClean="0"/>
          </a:p>
          <a:p>
            <a:pPr algn="just" fontAlgn="base">
              <a:lnSpc>
                <a:spcPct val="150000"/>
              </a:lnSpc>
            </a:pPr>
            <a:endParaRPr lang="en-US" sz="1800" b="1" dirty="0">
              <a:solidFill>
                <a:srgbClr val="FF33CC"/>
              </a:solidFill>
            </a:endParaRPr>
          </a:p>
          <a:p>
            <a:pPr algn="just" fontAlgn="base">
              <a:lnSpc>
                <a:spcPct val="150000"/>
              </a:lnSpc>
            </a:pPr>
            <a:r>
              <a:rPr lang="en-US" sz="3500" dirty="0"/>
              <a:t>such that all observations of each class fall on opposite sides of the </a:t>
            </a:r>
            <a:r>
              <a:rPr lang="en-US" sz="3500" dirty="0" err="1"/>
              <a:t>hyperplane</a:t>
            </a:r>
            <a:r>
              <a:rPr lang="en-US" sz="3500" dirty="0"/>
              <a:t>. This </a:t>
            </a:r>
            <a:r>
              <a:rPr lang="en-US" sz="3500" i="1" dirty="0"/>
              <a:t>separating </a:t>
            </a:r>
            <a:r>
              <a:rPr lang="en-US" sz="3500" i="1" dirty="0" err="1"/>
              <a:t>hyperplane</a:t>
            </a:r>
            <a:r>
              <a:rPr lang="en-US" sz="3500" dirty="0"/>
              <a:t> has the property that if </a:t>
            </a:r>
            <a:r>
              <a:rPr lang="en-US" sz="3500" dirty="0" smtClean="0"/>
              <a:t>β</a:t>
            </a:r>
            <a:r>
              <a:rPr lang="en-US" sz="3500" dirty="0"/>
              <a:t> is constrained to be a unit vector</a:t>
            </a:r>
            <a:r>
              <a:rPr lang="en-US" sz="3500" dirty="0" smtClean="0"/>
              <a:t>,  </a:t>
            </a:r>
          </a:p>
          <a:p>
            <a:pPr algn="just" fontAlgn="base">
              <a:lnSpc>
                <a:spcPct val="150000"/>
              </a:lnSpc>
            </a:pPr>
            <a:r>
              <a:rPr lang="en-US" sz="3500" dirty="0"/>
              <a:t>then the product of the </a:t>
            </a:r>
            <a:r>
              <a:rPr lang="en-US" sz="3500" dirty="0" err="1"/>
              <a:t>hyperplane</a:t>
            </a:r>
            <a:r>
              <a:rPr lang="en-US" sz="3500" dirty="0"/>
              <a:t> and response variables are positive perpendicular distances from the </a:t>
            </a:r>
            <a:r>
              <a:rPr lang="en-US" sz="3500" dirty="0" err="1"/>
              <a:t>hyperplane</a:t>
            </a:r>
            <a:r>
              <a:rPr lang="en-US" sz="3500" dirty="0"/>
              <a:t>, the smallest of which may be termed the </a:t>
            </a:r>
            <a:r>
              <a:rPr lang="en-US" sz="3500" dirty="0" err="1"/>
              <a:t>hyperplane</a:t>
            </a:r>
            <a:r>
              <a:rPr lang="en-US" sz="3500" dirty="0"/>
              <a:t> </a:t>
            </a:r>
            <a:r>
              <a:rPr lang="en-US" sz="3500" i="1" dirty="0"/>
              <a:t>margin</a:t>
            </a:r>
            <a:r>
              <a:rPr lang="en-US" sz="3500" dirty="0"/>
              <a:t>, </a:t>
            </a:r>
            <a:r>
              <a:rPr lang="en-US" sz="3500" dirty="0" smtClean="0"/>
              <a:t>M, </a:t>
            </a:r>
            <a:endParaRPr lang="en-US" sz="3500" b="1" dirty="0">
              <a:solidFill>
                <a:srgbClr val="FF33CC"/>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669" y="3987006"/>
            <a:ext cx="1152144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869" y="6883149"/>
            <a:ext cx="311523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5598" y="9397206"/>
            <a:ext cx="3274541"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87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472401"/>
          </a:xfrm>
        </p:spPr>
        <p:txBody>
          <a:bodyPr>
            <a:normAutofit/>
          </a:bodyPr>
          <a:lstStyle/>
          <a:p>
            <a:r>
              <a:rPr lang="en-US" sz="6600" b="1" dirty="0">
                <a:solidFill>
                  <a:srgbClr val="339933"/>
                </a:solidFill>
                <a:latin typeface="Arial" pitchFamily="34" charset="0"/>
                <a:cs typeface="Arial" pitchFamily="34" charset="0"/>
              </a:rPr>
              <a:t>Maximal Margin Classifier</a:t>
            </a:r>
            <a:endParaRPr lang="en-IN" sz="6600" b="1" dirty="0">
              <a:solidFill>
                <a:srgbClr val="C00000"/>
              </a:solidFill>
            </a:endParaRPr>
          </a:p>
        </p:txBody>
      </p:sp>
      <p:sp>
        <p:nvSpPr>
          <p:cNvPr id="3" name="Content Placeholder 2"/>
          <p:cNvSpPr>
            <a:spLocks noGrp="1"/>
          </p:cNvSpPr>
          <p:nvPr>
            <p:ph sz="quarter" idx="1"/>
          </p:nvPr>
        </p:nvSpPr>
        <p:spPr>
          <a:xfrm>
            <a:off x="245269" y="1396206"/>
            <a:ext cx="15849600" cy="8991600"/>
          </a:xfrm>
        </p:spPr>
        <p:txBody>
          <a:bodyPr>
            <a:noAutofit/>
          </a:bodyPr>
          <a:lstStyle/>
          <a:p>
            <a:pPr algn="just" fontAlgn="base">
              <a:lnSpc>
                <a:spcPct val="150000"/>
              </a:lnSpc>
            </a:pPr>
            <a:r>
              <a:rPr lang="en-US" sz="4000" dirty="0"/>
              <a:t>The maximal margin classifier is the </a:t>
            </a:r>
            <a:r>
              <a:rPr lang="en-US" sz="4000" dirty="0" err="1"/>
              <a:t>hyperplane</a:t>
            </a:r>
            <a:r>
              <a:rPr lang="en-US" sz="4000" dirty="0"/>
              <a:t> with the maximum margin</a:t>
            </a:r>
            <a:r>
              <a:rPr lang="en-US" sz="4000" dirty="0" smtClean="0"/>
              <a:t>, max{M}</a:t>
            </a:r>
            <a:r>
              <a:rPr lang="en-US" sz="4000" dirty="0"/>
              <a:t> subject to ||β||=</a:t>
            </a:r>
            <a:r>
              <a:rPr lang="en-US" sz="4000" dirty="0" smtClean="0"/>
              <a:t>1. </a:t>
            </a:r>
            <a:r>
              <a:rPr lang="en-US" sz="4000" dirty="0"/>
              <a:t>A separating </a:t>
            </a:r>
            <a:r>
              <a:rPr lang="en-US" sz="4000" dirty="0" err="1"/>
              <a:t>hyperplane</a:t>
            </a:r>
            <a:r>
              <a:rPr lang="en-US" sz="4000" dirty="0"/>
              <a:t> rarely exists. In fact, even if a separating </a:t>
            </a:r>
            <a:r>
              <a:rPr lang="en-US" sz="4000" dirty="0" err="1"/>
              <a:t>hyperplane</a:t>
            </a:r>
            <a:r>
              <a:rPr lang="en-US" sz="4000" dirty="0"/>
              <a:t> does exist, its resulting margin is probably undesirably narrow. Here is the maximal margin </a:t>
            </a:r>
            <a:r>
              <a:rPr lang="en-US" sz="4000" dirty="0" smtClean="0"/>
              <a:t>classifier.</a:t>
            </a:r>
          </a:p>
          <a:p>
            <a:pPr algn="just" fontAlgn="base">
              <a:lnSpc>
                <a:spcPct val="150000"/>
              </a:lnSpc>
            </a:pPr>
            <a:endParaRPr lang="en-US" sz="4000" b="1" dirty="0">
              <a:solidFill>
                <a:srgbClr val="FF33CC"/>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069" y="5511006"/>
            <a:ext cx="6407888" cy="426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31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72336" y="516961"/>
            <a:ext cx="8306237" cy="1163161"/>
          </a:xfrm>
        </p:spPr>
        <p:txBody>
          <a:bodyPr>
            <a:normAutofit/>
          </a:bodyPr>
          <a:lstStyle/>
          <a:p>
            <a:pPr eaLnBrk="1" hangingPunct="1"/>
            <a:r>
              <a:rPr lang="en-US" sz="4400" b="1" dirty="0" smtClean="0">
                <a:solidFill>
                  <a:srgbClr val="210BA5"/>
                </a:solidFill>
              </a:rPr>
              <a:t> Linear Classifiers</a:t>
            </a:r>
          </a:p>
        </p:txBody>
      </p:sp>
      <p:sp>
        <p:nvSpPr>
          <p:cNvPr id="4100" name="Rectangle 3"/>
          <p:cNvSpPr>
            <a:spLocks noChangeArrowheads="1"/>
          </p:cNvSpPr>
          <p:nvPr/>
        </p:nvSpPr>
        <p:spPr bwMode="auto">
          <a:xfrm>
            <a:off x="9531747" y="1305843"/>
            <a:ext cx="2859524" cy="1130895"/>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pPr algn="ctr"/>
            <a:r>
              <a:rPr lang="en-US" sz="6300" i="1"/>
              <a:t>f </a:t>
            </a:r>
            <a:r>
              <a:rPr lang="en-US"/>
              <a:t>        </a:t>
            </a:r>
          </a:p>
        </p:txBody>
      </p:sp>
      <p:sp>
        <p:nvSpPr>
          <p:cNvPr id="4101" name="Line 4"/>
          <p:cNvSpPr>
            <a:spLocks noChangeShapeType="1"/>
          </p:cNvSpPr>
          <p:nvPr/>
        </p:nvSpPr>
        <p:spPr bwMode="auto">
          <a:xfrm>
            <a:off x="7080726"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4102" name="Text Box 5"/>
          <p:cNvSpPr txBox="1">
            <a:spLocks noChangeArrowheads="1"/>
          </p:cNvSpPr>
          <p:nvPr/>
        </p:nvSpPr>
        <p:spPr bwMode="auto">
          <a:xfrm>
            <a:off x="6263719" y="1292402"/>
            <a:ext cx="1089343" cy="91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4900" b="1" i="1"/>
              <a:t>x</a:t>
            </a:r>
          </a:p>
        </p:txBody>
      </p:sp>
      <p:sp>
        <p:nvSpPr>
          <p:cNvPr id="4103" name="Line 6"/>
          <p:cNvSpPr>
            <a:spLocks noChangeShapeType="1"/>
          </p:cNvSpPr>
          <p:nvPr/>
        </p:nvSpPr>
        <p:spPr bwMode="auto">
          <a:xfrm>
            <a:off x="10757258" y="646201"/>
            <a:ext cx="0" cy="646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4104" name="Text Box 7"/>
          <p:cNvSpPr txBox="1">
            <a:spLocks noChangeArrowheads="1"/>
          </p:cNvSpPr>
          <p:nvPr/>
        </p:nvSpPr>
        <p:spPr bwMode="auto">
          <a:xfrm>
            <a:off x="10348754" y="0"/>
            <a:ext cx="680839"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5600">
                <a:solidFill>
                  <a:srgbClr val="00CC00"/>
                </a:solidFill>
                <a:latin typeface="Symbol" pitchFamily="18" charset="2"/>
              </a:rPr>
              <a:t>a</a:t>
            </a:r>
          </a:p>
        </p:txBody>
      </p:sp>
      <p:sp>
        <p:nvSpPr>
          <p:cNvPr id="4105" name="Line 8"/>
          <p:cNvSpPr>
            <a:spLocks noChangeShapeType="1"/>
          </p:cNvSpPr>
          <p:nvPr/>
        </p:nvSpPr>
        <p:spPr bwMode="auto">
          <a:xfrm>
            <a:off x="12391271"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4106" name="Text Box 9"/>
          <p:cNvSpPr txBox="1">
            <a:spLocks noChangeArrowheads="1"/>
          </p:cNvSpPr>
          <p:nvPr/>
        </p:nvSpPr>
        <p:spPr bwMode="auto">
          <a:xfrm>
            <a:off x="14842292" y="1421642"/>
            <a:ext cx="1497846"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spcBef>
                <a:spcPct val="20000"/>
              </a:spcBef>
            </a:pPr>
            <a:r>
              <a:rPr lang="en-US" sz="5600"/>
              <a:t>y</a:t>
            </a:r>
            <a:r>
              <a:rPr lang="en-US" sz="5600" baseline="30000"/>
              <a:t>est</a:t>
            </a:r>
          </a:p>
        </p:txBody>
      </p:sp>
      <p:sp>
        <p:nvSpPr>
          <p:cNvPr id="4107" name="Text Box 66"/>
          <p:cNvSpPr txBox="1">
            <a:spLocks noChangeArrowheads="1"/>
          </p:cNvSpPr>
          <p:nvPr/>
        </p:nvSpPr>
        <p:spPr bwMode="auto">
          <a:xfrm>
            <a:off x="1497846" y="3231004"/>
            <a:ext cx="3404195"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t>denotes +1</a:t>
            </a:r>
          </a:p>
          <a:p>
            <a:pPr algn="ctr" eaLnBrk="1" hangingPunct="1"/>
            <a:r>
              <a:rPr lang="en-US"/>
              <a:t>denotes -1</a:t>
            </a:r>
          </a:p>
        </p:txBody>
      </p:sp>
      <p:sp>
        <p:nvSpPr>
          <p:cNvPr id="4108" name="Oval 67"/>
          <p:cNvSpPr>
            <a:spLocks noChangeAspect="1" noChangeArrowheads="1"/>
          </p:cNvSpPr>
          <p:nvPr/>
        </p:nvSpPr>
        <p:spPr bwMode="auto">
          <a:xfrm rot="4777107">
            <a:off x="1638103" y="3485396"/>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09" name="Oval 68"/>
          <p:cNvSpPr>
            <a:spLocks noChangeAspect="1" noChangeArrowheads="1"/>
          </p:cNvSpPr>
          <p:nvPr/>
        </p:nvSpPr>
        <p:spPr bwMode="auto">
          <a:xfrm rot="5895381">
            <a:off x="1639161" y="4259779"/>
            <a:ext cx="86160"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10" name="Line 10"/>
          <p:cNvSpPr>
            <a:spLocks noChangeShapeType="1"/>
          </p:cNvSpPr>
          <p:nvPr/>
        </p:nvSpPr>
        <p:spPr bwMode="auto">
          <a:xfrm>
            <a:off x="4629706" y="3747964"/>
            <a:ext cx="0" cy="594504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4111" name="Line 11"/>
          <p:cNvSpPr>
            <a:spLocks noChangeShapeType="1"/>
          </p:cNvSpPr>
          <p:nvPr/>
        </p:nvSpPr>
        <p:spPr bwMode="auto">
          <a:xfrm flipV="1">
            <a:off x="4357370" y="9434531"/>
            <a:ext cx="653605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4112" name="Oval 15"/>
          <p:cNvSpPr>
            <a:spLocks noChangeAspect="1" noChangeArrowheads="1"/>
          </p:cNvSpPr>
          <p:nvPr/>
        </p:nvSpPr>
        <p:spPr bwMode="auto">
          <a:xfrm>
            <a:off x="6643855" y="8535235"/>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13" name="Oval 17"/>
          <p:cNvSpPr>
            <a:spLocks noChangeAspect="1" noChangeArrowheads="1"/>
          </p:cNvSpPr>
          <p:nvPr/>
        </p:nvSpPr>
        <p:spPr bwMode="auto">
          <a:xfrm>
            <a:off x="4442476" y="6620867"/>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14" name="Oval 18"/>
          <p:cNvSpPr>
            <a:spLocks noChangeAspect="1" noChangeArrowheads="1"/>
          </p:cNvSpPr>
          <p:nvPr/>
        </p:nvSpPr>
        <p:spPr bwMode="auto">
          <a:xfrm>
            <a:off x="7755893" y="4773810"/>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15" name="Oval 19"/>
          <p:cNvSpPr>
            <a:spLocks noChangeAspect="1" noChangeArrowheads="1"/>
          </p:cNvSpPr>
          <p:nvPr/>
        </p:nvSpPr>
        <p:spPr bwMode="auto">
          <a:xfrm>
            <a:off x="7869366" y="6165833"/>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16" name="Oval 20"/>
          <p:cNvSpPr>
            <a:spLocks noChangeAspect="1" noChangeArrowheads="1"/>
          </p:cNvSpPr>
          <p:nvPr/>
        </p:nvSpPr>
        <p:spPr bwMode="auto">
          <a:xfrm>
            <a:off x="6093510" y="4518020"/>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17" name="Oval 21"/>
          <p:cNvSpPr>
            <a:spLocks noChangeAspect="1" noChangeArrowheads="1"/>
          </p:cNvSpPr>
          <p:nvPr/>
        </p:nvSpPr>
        <p:spPr bwMode="auto">
          <a:xfrm>
            <a:off x="6944560" y="6332768"/>
            <a:ext cx="96452"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18" name="Oval 22"/>
          <p:cNvSpPr>
            <a:spLocks noChangeAspect="1" noChangeArrowheads="1"/>
          </p:cNvSpPr>
          <p:nvPr/>
        </p:nvSpPr>
        <p:spPr bwMode="auto">
          <a:xfrm>
            <a:off x="5446713" y="5298846"/>
            <a:ext cx="107800" cy="9962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19" name="Oval 23"/>
          <p:cNvSpPr>
            <a:spLocks noChangeAspect="1" noChangeArrowheads="1"/>
          </p:cNvSpPr>
          <p:nvPr/>
        </p:nvSpPr>
        <p:spPr bwMode="auto">
          <a:xfrm>
            <a:off x="9123244" y="6978968"/>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0" name="Oval 25"/>
          <p:cNvSpPr>
            <a:spLocks noChangeAspect="1" noChangeArrowheads="1"/>
          </p:cNvSpPr>
          <p:nvPr/>
        </p:nvSpPr>
        <p:spPr bwMode="auto">
          <a:xfrm rot="-1118274">
            <a:off x="6947397" y="7536318"/>
            <a:ext cx="96452"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1" name="Oval 26"/>
          <p:cNvSpPr>
            <a:spLocks noChangeAspect="1" noChangeArrowheads="1"/>
          </p:cNvSpPr>
          <p:nvPr/>
        </p:nvSpPr>
        <p:spPr bwMode="auto">
          <a:xfrm rot="-1118274">
            <a:off x="10728890" y="5476551"/>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2" name="Oval 29"/>
          <p:cNvSpPr>
            <a:spLocks noChangeAspect="1" noChangeArrowheads="1"/>
          </p:cNvSpPr>
          <p:nvPr/>
        </p:nvSpPr>
        <p:spPr bwMode="auto">
          <a:xfrm rot="-1118274">
            <a:off x="9463664" y="7708637"/>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3" name="Oval 30"/>
          <p:cNvSpPr>
            <a:spLocks noChangeAspect="1" noChangeArrowheads="1"/>
          </p:cNvSpPr>
          <p:nvPr/>
        </p:nvSpPr>
        <p:spPr bwMode="auto">
          <a:xfrm rot="-1118274">
            <a:off x="5582881" y="4523405"/>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4" name="Oval 32"/>
          <p:cNvSpPr>
            <a:spLocks noChangeAspect="1" noChangeArrowheads="1"/>
          </p:cNvSpPr>
          <p:nvPr/>
        </p:nvSpPr>
        <p:spPr bwMode="auto">
          <a:xfrm rot="-1118274">
            <a:off x="8419711" y="6079672"/>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5" name="Oval 34"/>
          <p:cNvSpPr>
            <a:spLocks noChangeAspect="1" noChangeArrowheads="1"/>
          </p:cNvSpPr>
          <p:nvPr/>
        </p:nvSpPr>
        <p:spPr bwMode="auto">
          <a:xfrm rot="-1118274">
            <a:off x="10484923" y="7625169"/>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6" name="Oval 35"/>
          <p:cNvSpPr>
            <a:spLocks noChangeAspect="1" noChangeArrowheads="1"/>
          </p:cNvSpPr>
          <p:nvPr/>
        </p:nvSpPr>
        <p:spPr bwMode="auto">
          <a:xfrm rot="-1118274">
            <a:off x="5565860" y="6173911"/>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7" name="Oval 38"/>
          <p:cNvSpPr>
            <a:spLocks noChangeAspect="1" noChangeArrowheads="1"/>
          </p:cNvSpPr>
          <p:nvPr/>
        </p:nvSpPr>
        <p:spPr bwMode="auto">
          <a:xfrm rot="5895381">
            <a:off x="6912683" y="5183308"/>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8" name="Oval 39"/>
          <p:cNvSpPr>
            <a:spLocks noChangeAspect="1" noChangeArrowheads="1"/>
          </p:cNvSpPr>
          <p:nvPr/>
        </p:nvSpPr>
        <p:spPr bwMode="auto">
          <a:xfrm rot="5895381">
            <a:off x="7393886" y="8889250"/>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29" name="Oval 42"/>
          <p:cNvSpPr>
            <a:spLocks noChangeAspect="1" noChangeArrowheads="1"/>
          </p:cNvSpPr>
          <p:nvPr/>
        </p:nvSpPr>
        <p:spPr bwMode="auto">
          <a:xfrm rot="5895381">
            <a:off x="5568025" y="6949301"/>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0" name="Oval 43"/>
          <p:cNvSpPr>
            <a:spLocks noChangeAspect="1" noChangeArrowheads="1"/>
          </p:cNvSpPr>
          <p:nvPr/>
        </p:nvSpPr>
        <p:spPr bwMode="auto">
          <a:xfrm rot="5895381">
            <a:off x="7763731" y="4057842"/>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1" name="Oval 44"/>
          <p:cNvSpPr>
            <a:spLocks noChangeAspect="1" noChangeArrowheads="1"/>
          </p:cNvSpPr>
          <p:nvPr/>
        </p:nvSpPr>
        <p:spPr bwMode="auto">
          <a:xfrm rot="5895381">
            <a:off x="9481938" y="7026038"/>
            <a:ext cx="99622"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2" name="Oval 45"/>
          <p:cNvSpPr>
            <a:spLocks noChangeAspect="1" noChangeArrowheads="1"/>
          </p:cNvSpPr>
          <p:nvPr/>
        </p:nvSpPr>
        <p:spPr bwMode="auto">
          <a:xfrm rot="5895381">
            <a:off x="7811958" y="6917280"/>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3" name="Oval 46"/>
          <p:cNvSpPr>
            <a:spLocks noChangeAspect="1" noChangeArrowheads="1"/>
          </p:cNvSpPr>
          <p:nvPr/>
        </p:nvSpPr>
        <p:spPr bwMode="auto">
          <a:xfrm rot="5895381">
            <a:off x="10044542" y="5705654"/>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4" name="Oval 47"/>
          <p:cNvSpPr>
            <a:spLocks noChangeAspect="1" noChangeArrowheads="1"/>
          </p:cNvSpPr>
          <p:nvPr/>
        </p:nvSpPr>
        <p:spPr bwMode="auto">
          <a:xfrm rot="5895381">
            <a:off x="5519800" y="3976778"/>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5" name="Oval 48"/>
          <p:cNvSpPr>
            <a:spLocks noChangeAspect="1" noChangeArrowheads="1"/>
          </p:cNvSpPr>
          <p:nvPr/>
        </p:nvSpPr>
        <p:spPr bwMode="auto">
          <a:xfrm rot="5895381">
            <a:off x="9403419" y="5549489"/>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6" name="Oval 50"/>
          <p:cNvSpPr>
            <a:spLocks noChangeAspect="1" noChangeArrowheads="1"/>
          </p:cNvSpPr>
          <p:nvPr/>
        </p:nvSpPr>
        <p:spPr bwMode="auto">
          <a:xfrm rot="5895381">
            <a:off x="9147192" y="8001013"/>
            <a:ext cx="99622"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7" name="Oval 51"/>
          <p:cNvSpPr>
            <a:spLocks noChangeAspect="1" noChangeArrowheads="1"/>
          </p:cNvSpPr>
          <p:nvPr/>
        </p:nvSpPr>
        <p:spPr bwMode="auto">
          <a:xfrm rot="4777107">
            <a:off x="6253626" y="5992117"/>
            <a:ext cx="99622"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8" name="Oval 52"/>
          <p:cNvSpPr>
            <a:spLocks noChangeAspect="1" noChangeArrowheads="1"/>
          </p:cNvSpPr>
          <p:nvPr/>
        </p:nvSpPr>
        <p:spPr bwMode="auto">
          <a:xfrm rot="4777107">
            <a:off x="8314076" y="89097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39" name="Oval 53"/>
          <p:cNvSpPr>
            <a:spLocks noChangeAspect="1" noChangeArrowheads="1"/>
          </p:cNvSpPr>
          <p:nvPr/>
        </p:nvSpPr>
        <p:spPr bwMode="auto">
          <a:xfrm rot="4777107">
            <a:off x="7769405" y="82635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40" name="Oval 55"/>
          <p:cNvSpPr>
            <a:spLocks noChangeAspect="1" noChangeArrowheads="1"/>
          </p:cNvSpPr>
          <p:nvPr/>
        </p:nvSpPr>
        <p:spPr bwMode="auto">
          <a:xfrm rot="4777107">
            <a:off x="5036625" y="6334353"/>
            <a:ext cx="99623"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41" name="Oval 56"/>
          <p:cNvSpPr>
            <a:spLocks noChangeAspect="1" noChangeArrowheads="1"/>
          </p:cNvSpPr>
          <p:nvPr/>
        </p:nvSpPr>
        <p:spPr bwMode="auto">
          <a:xfrm rot="4777107">
            <a:off x="6637654" y="4706734"/>
            <a:ext cx="86160"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42" name="Oval 58"/>
          <p:cNvSpPr>
            <a:spLocks noChangeAspect="1" noChangeArrowheads="1"/>
          </p:cNvSpPr>
          <p:nvPr/>
        </p:nvSpPr>
        <p:spPr bwMode="auto">
          <a:xfrm rot="4777107">
            <a:off x="7786571" y="7398948"/>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43" name="Oval 60"/>
          <p:cNvSpPr>
            <a:spLocks noChangeAspect="1" noChangeArrowheads="1"/>
          </p:cNvSpPr>
          <p:nvPr/>
        </p:nvSpPr>
        <p:spPr bwMode="auto">
          <a:xfrm rot="4777107">
            <a:off x="4477770" y="5224753"/>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44" name="Oval 62"/>
          <p:cNvSpPr>
            <a:spLocks noChangeAspect="1" noChangeArrowheads="1"/>
          </p:cNvSpPr>
          <p:nvPr/>
        </p:nvSpPr>
        <p:spPr bwMode="auto">
          <a:xfrm rot="4777107">
            <a:off x="7039283" y="8560765"/>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45" name="Oval 63"/>
          <p:cNvSpPr>
            <a:spLocks noChangeAspect="1" noChangeArrowheads="1"/>
          </p:cNvSpPr>
          <p:nvPr/>
        </p:nvSpPr>
        <p:spPr bwMode="auto">
          <a:xfrm rot="4777107">
            <a:off x="9480158" y="8063997"/>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4146" name="Text Box 64"/>
          <p:cNvSpPr txBox="1">
            <a:spLocks noChangeArrowheads="1"/>
          </p:cNvSpPr>
          <p:nvPr/>
        </p:nvSpPr>
        <p:spPr bwMode="auto">
          <a:xfrm>
            <a:off x="9804083" y="2843284"/>
            <a:ext cx="5719048"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b="1" i="1"/>
              <a:t>f</a:t>
            </a:r>
            <a:r>
              <a:rPr lang="en-US" i="1"/>
              <a:t>(</a:t>
            </a:r>
            <a:r>
              <a:rPr lang="en-US" b="1" i="1"/>
              <a:t>x</a:t>
            </a:r>
            <a:r>
              <a:rPr lang="en-US" i="1"/>
              <a:t>,</a:t>
            </a:r>
            <a:r>
              <a:rPr lang="en-US" b="1" i="1">
                <a:solidFill>
                  <a:srgbClr val="00CC00"/>
                </a:solidFill>
              </a:rPr>
              <a:t>w</a:t>
            </a:r>
            <a:r>
              <a:rPr lang="en-US" i="1">
                <a:solidFill>
                  <a:srgbClr val="00CC00"/>
                </a:solidFill>
              </a:rPr>
              <a:t>,b</a:t>
            </a:r>
            <a:r>
              <a:rPr lang="en-US" i="1"/>
              <a:t>) = sign(</a:t>
            </a:r>
            <a:r>
              <a:rPr lang="en-US" b="1" i="1">
                <a:solidFill>
                  <a:srgbClr val="00CC00"/>
                </a:solidFill>
              </a:rPr>
              <a:t>w</a:t>
            </a:r>
            <a:r>
              <a:rPr lang="en-US" b="1" i="1"/>
              <a:t>. x</a:t>
            </a:r>
            <a:r>
              <a:rPr lang="en-US" i="1">
                <a:solidFill>
                  <a:srgbClr val="00CC00"/>
                </a:solidFill>
              </a:rPr>
              <a:t> </a:t>
            </a:r>
            <a:r>
              <a:rPr lang="en-US" i="1"/>
              <a:t>- </a:t>
            </a:r>
            <a:r>
              <a:rPr lang="en-US" i="1">
                <a:solidFill>
                  <a:srgbClr val="00CC00"/>
                </a:solidFill>
              </a:rPr>
              <a:t>b</a:t>
            </a:r>
            <a:r>
              <a:rPr lang="en-US" i="1"/>
              <a:t>)</a:t>
            </a:r>
          </a:p>
        </p:txBody>
      </p:sp>
      <p:sp>
        <p:nvSpPr>
          <p:cNvPr id="4147" name="Text Box 71"/>
          <p:cNvSpPr txBox="1">
            <a:spLocks noChangeArrowheads="1"/>
          </p:cNvSpPr>
          <p:nvPr/>
        </p:nvSpPr>
        <p:spPr bwMode="auto">
          <a:xfrm>
            <a:off x="11165761" y="5428087"/>
            <a:ext cx="4357370" cy="4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endParaRPr lang="en-US"/>
          </a:p>
        </p:txBody>
      </p:sp>
      <p:sp>
        <p:nvSpPr>
          <p:cNvPr id="4148" name="Text Box 72"/>
          <p:cNvSpPr txBox="1">
            <a:spLocks noChangeArrowheads="1"/>
          </p:cNvSpPr>
          <p:nvPr/>
        </p:nvSpPr>
        <p:spPr bwMode="auto">
          <a:xfrm>
            <a:off x="11438096" y="5686567"/>
            <a:ext cx="3948867" cy="7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t>How would you classify this data?</a:t>
            </a:r>
          </a:p>
        </p:txBody>
      </p:sp>
    </p:spTree>
    <p:extLst>
      <p:ext uri="{BB962C8B-B14F-4D97-AF65-F5344CB8AC3E}">
        <p14:creationId xmlns:p14="http://schemas.microsoft.com/office/powerpoint/2010/main" val="3166588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72336" y="516961"/>
            <a:ext cx="8306237" cy="1163161"/>
          </a:xfrm>
        </p:spPr>
        <p:txBody>
          <a:bodyPr>
            <a:normAutofit/>
          </a:bodyPr>
          <a:lstStyle/>
          <a:p>
            <a:pPr eaLnBrk="1" hangingPunct="1"/>
            <a:r>
              <a:rPr lang="en-US" sz="4800" b="1" dirty="0" smtClean="0">
                <a:solidFill>
                  <a:srgbClr val="210BA5"/>
                </a:solidFill>
              </a:rPr>
              <a:t> Linear Classifiers</a:t>
            </a:r>
          </a:p>
        </p:txBody>
      </p:sp>
      <p:sp>
        <p:nvSpPr>
          <p:cNvPr id="5124" name="Rectangle 3"/>
          <p:cNvSpPr>
            <a:spLocks noChangeArrowheads="1"/>
          </p:cNvSpPr>
          <p:nvPr/>
        </p:nvSpPr>
        <p:spPr bwMode="auto">
          <a:xfrm>
            <a:off x="9531747" y="1305843"/>
            <a:ext cx="2859524" cy="1130895"/>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pPr algn="ctr"/>
            <a:r>
              <a:rPr lang="en-US" sz="6300" i="1"/>
              <a:t>f </a:t>
            </a:r>
            <a:r>
              <a:rPr lang="en-US"/>
              <a:t>        </a:t>
            </a:r>
          </a:p>
        </p:txBody>
      </p:sp>
      <p:sp>
        <p:nvSpPr>
          <p:cNvPr id="5125" name="Line 4"/>
          <p:cNvSpPr>
            <a:spLocks noChangeShapeType="1"/>
          </p:cNvSpPr>
          <p:nvPr/>
        </p:nvSpPr>
        <p:spPr bwMode="auto">
          <a:xfrm>
            <a:off x="7080726"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5126" name="Text Box 5"/>
          <p:cNvSpPr txBox="1">
            <a:spLocks noChangeArrowheads="1"/>
          </p:cNvSpPr>
          <p:nvPr/>
        </p:nvSpPr>
        <p:spPr bwMode="auto">
          <a:xfrm>
            <a:off x="6263719" y="1292402"/>
            <a:ext cx="1089343" cy="91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4900" b="1" i="1"/>
              <a:t>x</a:t>
            </a:r>
          </a:p>
        </p:txBody>
      </p:sp>
      <p:sp>
        <p:nvSpPr>
          <p:cNvPr id="5127" name="Line 6"/>
          <p:cNvSpPr>
            <a:spLocks noChangeShapeType="1"/>
          </p:cNvSpPr>
          <p:nvPr/>
        </p:nvSpPr>
        <p:spPr bwMode="auto">
          <a:xfrm>
            <a:off x="10757258" y="646201"/>
            <a:ext cx="0" cy="646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5128" name="Text Box 7"/>
          <p:cNvSpPr txBox="1">
            <a:spLocks noChangeArrowheads="1"/>
          </p:cNvSpPr>
          <p:nvPr/>
        </p:nvSpPr>
        <p:spPr bwMode="auto">
          <a:xfrm>
            <a:off x="10348754" y="0"/>
            <a:ext cx="680839"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5600">
                <a:solidFill>
                  <a:srgbClr val="00CC00"/>
                </a:solidFill>
                <a:latin typeface="Symbol" pitchFamily="18" charset="2"/>
              </a:rPr>
              <a:t>a</a:t>
            </a:r>
          </a:p>
        </p:txBody>
      </p:sp>
      <p:sp>
        <p:nvSpPr>
          <p:cNvPr id="5129" name="Line 8"/>
          <p:cNvSpPr>
            <a:spLocks noChangeShapeType="1"/>
          </p:cNvSpPr>
          <p:nvPr/>
        </p:nvSpPr>
        <p:spPr bwMode="auto">
          <a:xfrm>
            <a:off x="12391271"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5130" name="Text Box 9"/>
          <p:cNvSpPr txBox="1">
            <a:spLocks noChangeArrowheads="1"/>
          </p:cNvSpPr>
          <p:nvPr/>
        </p:nvSpPr>
        <p:spPr bwMode="auto">
          <a:xfrm>
            <a:off x="14842292" y="1421642"/>
            <a:ext cx="1497846"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spcBef>
                <a:spcPct val="20000"/>
              </a:spcBef>
            </a:pPr>
            <a:r>
              <a:rPr lang="en-US" sz="5600"/>
              <a:t>y</a:t>
            </a:r>
            <a:r>
              <a:rPr lang="en-US" sz="5600" baseline="30000"/>
              <a:t>est</a:t>
            </a:r>
          </a:p>
        </p:txBody>
      </p:sp>
      <p:sp>
        <p:nvSpPr>
          <p:cNvPr id="5131" name="Text Box 10"/>
          <p:cNvSpPr txBox="1">
            <a:spLocks noChangeArrowheads="1"/>
          </p:cNvSpPr>
          <p:nvPr/>
        </p:nvSpPr>
        <p:spPr bwMode="auto">
          <a:xfrm>
            <a:off x="1497846" y="3231004"/>
            <a:ext cx="3404195"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t>denotes +1</a:t>
            </a:r>
          </a:p>
          <a:p>
            <a:pPr algn="ctr" eaLnBrk="1" hangingPunct="1"/>
            <a:r>
              <a:rPr lang="en-US"/>
              <a:t>denotes -1</a:t>
            </a:r>
          </a:p>
        </p:txBody>
      </p:sp>
      <p:sp>
        <p:nvSpPr>
          <p:cNvPr id="5132" name="Oval 11"/>
          <p:cNvSpPr>
            <a:spLocks noChangeAspect="1" noChangeArrowheads="1"/>
          </p:cNvSpPr>
          <p:nvPr/>
        </p:nvSpPr>
        <p:spPr bwMode="auto">
          <a:xfrm rot="4777107">
            <a:off x="1638103" y="3485396"/>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33" name="Oval 12"/>
          <p:cNvSpPr>
            <a:spLocks noChangeAspect="1" noChangeArrowheads="1"/>
          </p:cNvSpPr>
          <p:nvPr/>
        </p:nvSpPr>
        <p:spPr bwMode="auto">
          <a:xfrm rot="5895381">
            <a:off x="1639161" y="4259779"/>
            <a:ext cx="86160"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34" name="Line 13"/>
          <p:cNvSpPr>
            <a:spLocks noChangeShapeType="1"/>
          </p:cNvSpPr>
          <p:nvPr/>
        </p:nvSpPr>
        <p:spPr bwMode="auto">
          <a:xfrm>
            <a:off x="4629706" y="3747964"/>
            <a:ext cx="0" cy="594504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5135" name="Line 14"/>
          <p:cNvSpPr>
            <a:spLocks noChangeShapeType="1"/>
          </p:cNvSpPr>
          <p:nvPr/>
        </p:nvSpPr>
        <p:spPr bwMode="auto">
          <a:xfrm flipV="1">
            <a:off x="4357370" y="9434531"/>
            <a:ext cx="653605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5136" name="Oval 15"/>
          <p:cNvSpPr>
            <a:spLocks noChangeAspect="1" noChangeArrowheads="1"/>
          </p:cNvSpPr>
          <p:nvPr/>
        </p:nvSpPr>
        <p:spPr bwMode="auto">
          <a:xfrm>
            <a:off x="6643855" y="8535235"/>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37" name="Oval 16"/>
          <p:cNvSpPr>
            <a:spLocks noChangeAspect="1" noChangeArrowheads="1"/>
          </p:cNvSpPr>
          <p:nvPr/>
        </p:nvSpPr>
        <p:spPr bwMode="auto">
          <a:xfrm>
            <a:off x="4442476" y="6620867"/>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38" name="Oval 17"/>
          <p:cNvSpPr>
            <a:spLocks noChangeAspect="1" noChangeArrowheads="1"/>
          </p:cNvSpPr>
          <p:nvPr/>
        </p:nvSpPr>
        <p:spPr bwMode="auto">
          <a:xfrm>
            <a:off x="7755893" y="4773810"/>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39" name="Oval 18"/>
          <p:cNvSpPr>
            <a:spLocks noChangeAspect="1" noChangeArrowheads="1"/>
          </p:cNvSpPr>
          <p:nvPr/>
        </p:nvSpPr>
        <p:spPr bwMode="auto">
          <a:xfrm>
            <a:off x="7869366" y="6165833"/>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0" name="Oval 19"/>
          <p:cNvSpPr>
            <a:spLocks noChangeAspect="1" noChangeArrowheads="1"/>
          </p:cNvSpPr>
          <p:nvPr/>
        </p:nvSpPr>
        <p:spPr bwMode="auto">
          <a:xfrm>
            <a:off x="6093510" y="4518020"/>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1" name="Oval 20"/>
          <p:cNvSpPr>
            <a:spLocks noChangeAspect="1" noChangeArrowheads="1"/>
          </p:cNvSpPr>
          <p:nvPr/>
        </p:nvSpPr>
        <p:spPr bwMode="auto">
          <a:xfrm>
            <a:off x="6944560" y="6332768"/>
            <a:ext cx="96452"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2" name="Oval 21"/>
          <p:cNvSpPr>
            <a:spLocks noChangeAspect="1" noChangeArrowheads="1"/>
          </p:cNvSpPr>
          <p:nvPr/>
        </p:nvSpPr>
        <p:spPr bwMode="auto">
          <a:xfrm>
            <a:off x="5446713" y="5298846"/>
            <a:ext cx="107800" cy="9962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3" name="Oval 22"/>
          <p:cNvSpPr>
            <a:spLocks noChangeAspect="1" noChangeArrowheads="1"/>
          </p:cNvSpPr>
          <p:nvPr/>
        </p:nvSpPr>
        <p:spPr bwMode="auto">
          <a:xfrm>
            <a:off x="9123244" y="6978968"/>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4" name="Oval 23"/>
          <p:cNvSpPr>
            <a:spLocks noChangeAspect="1" noChangeArrowheads="1"/>
          </p:cNvSpPr>
          <p:nvPr/>
        </p:nvSpPr>
        <p:spPr bwMode="auto">
          <a:xfrm rot="-1118274">
            <a:off x="6947397" y="7536318"/>
            <a:ext cx="96452"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5" name="Oval 24"/>
          <p:cNvSpPr>
            <a:spLocks noChangeAspect="1" noChangeArrowheads="1"/>
          </p:cNvSpPr>
          <p:nvPr/>
        </p:nvSpPr>
        <p:spPr bwMode="auto">
          <a:xfrm rot="-1118274">
            <a:off x="10728890" y="5476551"/>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6" name="Oval 25"/>
          <p:cNvSpPr>
            <a:spLocks noChangeAspect="1" noChangeArrowheads="1"/>
          </p:cNvSpPr>
          <p:nvPr/>
        </p:nvSpPr>
        <p:spPr bwMode="auto">
          <a:xfrm rot="-1118274">
            <a:off x="9463664" y="7708637"/>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7" name="Oval 26"/>
          <p:cNvSpPr>
            <a:spLocks noChangeAspect="1" noChangeArrowheads="1"/>
          </p:cNvSpPr>
          <p:nvPr/>
        </p:nvSpPr>
        <p:spPr bwMode="auto">
          <a:xfrm rot="-1118274">
            <a:off x="5582881" y="4523405"/>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8" name="Oval 27"/>
          <p:cNvSpPr>
            <a:spLocks noChangeAspect="1" noChangeArrowheads="1"/>
          </p:cNvSpPr>
          <p:nvPr/>
        </p:nvSpPr>
        <p:spPr bwMode="auto">
          <a:xfrm rot="-1118274">
            <a:off x="8419711" y="6079672"/>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49" name="Oval 28"/>
          <p:cNvSpPr>
            <a:spLocks noChangeAspect="1" noChangeArrowheads="1"/>
          </p:cNvSpPr>
          <p:nvPr/>
        </p:nvSpPr>
        <p:spPr bwMode="auto">
          <a:xfrm rot="-1118274">
            <a:off x="10484923" y="7625169"/>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0" name="Oval 29"/>
          <p:cNvSpPr>
            <a:spLocks noChangeAspect="1" noChangeArrowheads="1"/>
          </p:cNvSpPr>
          <p:nvPr/>
        </p:nvSpPr>
        <p:spPr bwMode="auto">
          <a:xfrm rot="-1118274">
            <a:off x="5565860" y="6173911"/>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1" name="Oval 30"/>
          <p:cNvSpPr>
            <a:spLocks noChangeAspect="1" noChangeArrowheads="1"/>
          </p:cNvSpPr>
          <p:nvPr/>
        </p:nvSpPr>
        <p:spPr bwMode="auto">
          <a:xfrm rot="5895381">
            <a:off x="6912683" y="5183308"/>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2" name="Oval 31"/>
          <p:cNvSpPr>
            <a:spLocks noChangeAspect="1" noChangeArrowheads="1"/>
          </p:cNvSpPr>
          <p:nvPr/>
        </p:nvSpPr>
        <p:spPr bwMode="auto">
          <a:xfrm rot="5895381">
            <a:off x="7393886" y="8889250"/>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3" name="Oval 32"/>
          <p:cNvSpPr>
            <a:spLocks noChangeAspect="1" noChangeArrowheads="1"/>
          </p:cNvSpPr>
          <p:nvPr/>
        </p:nvSpPr>
        <p:spPr bwMode="auto">
          <a:xfrm rot="5895381">
            <a:off x="5568025" y="6949301"/>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4" name="Oval 33"/>
          <p:cNvSpPr>
            <a:spLocks noChangeAspect="1" noChangeArrowheads="1"/>
          </p:cNvSpPr>
          <p:nvPr/>
        </p:nvSpPr>
        <p:spPr bwMode="auto">
          <a:xfrm rot="5895381">
            <a:off x="7763731" y="4057842"/>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5" name="Oval 34"/>
          <p:cNvSpPr>
            <a:spLocks noChangeAspect="1" noChangeArrowheads="1"/>
          </p:cNvSpPr>
          <p:nvPr/>
        </p:nvSpPr>
        <p:spPr bwMode="auto">
          <a:xfrm rot="5895381">
            <a:off x="9481938" y="7026038"/>
            <a:ext cx="99622"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6" name="Oval 35"/>
          <p:cNvSpPr>
            <a:spLocks noChangeAspect="1" noChangeArrowheads="1"/>
          </p:cNvSpPr>
          <p:nvPr/>
        </p:nvSpPr>
        <p:spPr bwMode="auto">
          <a:xfrm rot="5895381">
            <a:off x="7811958" y="6917280"/>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7" name="Oval 36"/>
          <p:cNvSpPr>
            <a:spLocks noChangeAspect="1" noChangeArrowheads="1"/>
          </p:cNvSpPr>
          <p:nvPr/>
        </p:nvSpPr>
        <p:spPr bwMode="auto">
          <a:xfrm rot="5895381">
            <a:off x="10044542" y="5705654"/>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8" name="Oval 37"/>
          <p:cNvSpPr>
            <a:spLocks noChangeAspect="1" noChangeArrowheads="1"/>
          </p:cNvSpPr>
          <p:nvPr/>
        </p:nvSpPr>
        <p:spPr bwMode="auto">
          <a:xfrm rot="5895381">
            <a:off x="5519800" y="3976778"/>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59" name="Oval 38"/>
          <p:cNvSpPr>
            <a:spLocks noChangeAspect="1" noChangeArrowheads="1"/>
          </p:cNvSpPr>
          <p:nvPr/>
        </p:nvSpPr>
        <p:spPr bwMode="auto">
          <a:xfrm rot="5895381">
            <a:off x="9403419" y="5549489"/>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0" name="Oval 39"/>
          <p:cNvSpPr>
            <a:spLocks noChangeAspect="1" noChangeArrowheads="1"/>
          </p:cNvSpPr>
          <p:nvPr/>
        </p:nvSpPr>
        <p:spPr bwMode="auto">
          <a:xfrm rot="5895381">
            <a:off x="9147192" y="8001013"/>
            <a:ext cx="99622"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1" name="Oval 40"/>
          <p:cNvSpPr>
            <a:spLocks noChangeAspect="1" noChangeArrowheads="1"/>
          </p:cNvSpPr>
          <p:nvPr/>
        </p:nvSpPr>
        <p:spPr bwMode="auto">
          <a:xfrm rot="4777107">
            <a:off x="6253626" y="5992117"/>
            <a:ext cx="99622"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2" name="Oval 41"/>
          <p:cNvSpPr>
            <a:spLocks noChangeAspect="1" noChangeArrowheads="1"/>
          </p:cNvSpPr>
          <p:nvPr/>
        </p:nvSpPr>
        <p:spPr bwMode="auto">
          <a:xfrm rot="4777107">
            <a:off x="8314076" y="89097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3" name="Oval 42"/>
          <p:cNvSpPr>
            <a:spLocks noChangeAspect="1" noChangeArrowheads="1"/>
          </p:cNvSpPr>
          <p:nvPr/>
        </p:nvSpPr>
        <p:spPr bwMode="auto">
          <a:xfrm rot="4777107">
            <a:off x="7769405" y="82635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4" name="Oval 43"/>
          <p:cNvSpPr>
            <a:spLocks noChangeAspect="1" noChangeArrowheads="1"/>
          </p:cNvSpPr>
          <p:nvPr/>
        </p:nvSpPr>
        <p:spPr bwMode="auto">
          <a:xfrm rot="4777107">
            <a:off x="5036625" y="6334353"/>
            <a:ext cx="99623"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5" name="Oval 44"/>
          <p:cNvSpPr>
            <a:spLocks noChangeAspect="1" noChangeArrowheads="1"/>
          </p:cNvSpPr>
          <p:nvPr/>
        </p:nvSpPr>
        <p:spPr bwMode="auto">
          <a:xfrm rot="4777107">
            <a:off x="6637654" y="4706734"/>
            <a:ext cx="86160"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6" name="Oval 45"/>
          <p:cNvSpPr>
            <a:spLocks noChangeAspect="1" noChangeArrowheads="1"/>
          </p:cNvSpPr>
          <p:nvPr/>
        </p:nvSpPr>
        <p:spPr bwMode="auto">
          <a:xfrm rot="4777107">
            <a:off x="7786571" y="7398948"/>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7" name="Oval 46"/>
          <p:cNvSpPr>
            <a:spLocks noChangeAspect="1" noChangeArrowheads="1"/>
          </p:cNvSpPr>
          <p:nvPr/>
        </p:nvSpPr>
        <p:spPr bwMode="auto">
          <a:xfrm rot="4777107">
            <a:off x="4477770" y="5224753"/>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8" name="Oval 47"/>
          <p:cNvSpPr>
            <a:spLocks noChangeAspect="1" noChangeArrowheads="1"/>
          </p:cNvSpPr>
          <p:nvPr/>
        </p:nvSpPr>
        <p:spPr bwMode="auto">
          <a:xfrm rot="4777107">
            <a:off x="7039283" y="8560765"/>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69" name="Oval 48"/>
          <p:cNvSpPr>
            <a:spLocks noChangeAspect="1" noChangeArrowheads="1"/>
          </p:cNvSpPr>
          <p:nvPr/>
        </p:nvSpPr>
        <p:spPr bwMode="auto">
          <a:xfrm rot="4777107">
            <a:off x="9480158" y="8063997"/>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5170" name="Text Box 49"/>
          <p:cNvSpPr txBox="1">
            <a:spLocks noChangeArrowheads="1"/>
          </p:cNvSpPr>
          <p:nvPr/>
        </p:nvSpPr>
        <p:spPr bwMode="auto">
          <a:xfrm>
            <a:off x="9804083" y="2843284"/>
            <a:ext cx="5719048"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b="1" i="1"/>
              <a:t>f</a:t>
            </a:r>
            <a:r>
              <a:rPr lang="en-US" i="1"/>
              <a:t>(</a:t>
            </a:r>
            <a:r>
              <a:rPr lang="en-US" b="1" i="1"/>
              <a:t>x</a:t>
            </a:r>
            <a:r>
              <a:rPr lang="en-US" i="1"/>
              <a:t>,</a:t>
            </a:r>
            <a:r>
              <a:rPr lang="en-US" b="1" i="1">
                <a:solidFill>
                  <a:srgbClr val="00CC00"/>
                </a:solidFill>
              </a:rPr>
              <a:t>w</a:t>
            </a:r>
            <a:r>
              <a:rPr lang="en-US" i="1">
                <a:solidFill>
                  <a:srgbClr val="00CC00"/>
                </a:solidFill>
              </a:rPr>
              <a:t>,b</a:t>
            </a:r>
            <a:r>
              <a:rPr lang="en-US" i="1"/>
              <a:t>) = sign(</a:t>
            </a:r>
            <a:r>
              <a:rPr lang="en-US" b="1" i="1">
                <a:solidFill>
                  <a:srgbClr val="00CC00"/>
                </a:solidFill>
              </a:rPr>
              <a:t>w</a:t>
            </a:r>
            <a:r>
              <a:rPr lang="en-US" b="1" i="1"/>
              <a:t>. x</a:t>
            </a:r>
            <a:r>
              <a:rPr lang="en-US" i="1">
                <a:solidFill>
                  <a:srgbClr val="00CC00"/>
                </a:solidFill>
              </a:rPr>
              <a:t> </a:t>
            </a:r>
            <a:r>
              <a:rPr lang="en-US" i="1"/>
              <a:t>- </a:t>
            </a:r>
            <a:r>
              <a:rPr lang="en-US" i="1">
                <a:solidFill>
                  <a:srgbClr val="00CC00"/>
                </a:solidFill>
              </a:rPr>
              <a:t>b</a:t>
            </a:r>
            <a:r>
              <a:rPr lang="en-US" i="1"/>
              <a:t>)</a:t>
            </a:r>
          </a:p>
        </p:txBody>
      </p:sp>
      <p:sp>
        <p:nvSpPr>
          <p:cNvPr id="5171" name="Line 50"/>
          <p:cNvSpPr>
            <a:spLocks noChangeShapeType="1"/>
          </p:cNvSpPr>
          <p:nvPr/>
        </p:nvSpPr>
        <p:spPr bwMode="auto">
          <a:xfrm flipV="1">
            <a:off x="4629706" y="3747964"/>
            <a:ext cx="5582880" cy="51696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5172" name="Text Box 51"/>
          <p:cNvSpPr txBox="1">
            <a:spLocks noChangeArrowheads="1"/>
          </p:cNvSpPr>
          <p:nvPr/>
        </p:nvSpPr>
        <p:spPr bwMode="auto">
          <a:xfrm>
            <a:off x="11165761" y="5428087"/>
            <a:ext cx="4357370" cy="4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endParaRPr lang="en-US"/>
          </a:p>
        </p:txBody>
      </p:sp>
      <p:sp>
        <p:nvSpPr>
          <p:cNvPr id="5173" name="Text Box 52"/>
          <p:cNvSpPr txBox="1">
            <a:spLocks noChangeArrowheads="1"/>
          </p:cNvSpPr>
          <p:nvPr/>
        </p:nvSpPr>
        <p:spPr bwMode="auto">
          <a:xfrm>
            <a:off x="11438096" y="5686567"/>
            <a:ext cx="3948867" cy="7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t>How would you classify this data?</a:t>
            </a:r>
          </a:p>
        </p:txBody>
      </p:sp>
    </p:spTree>
    <p:extLst>
      <p:ext uri="{BB962C8B-B14F-4D97-AF65-F5344CB8AC3E}">
        <p14:creationId xmlns:p14="http://schemas.microsoft.com/office/powerpoint/2010/main" val="924526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72336" y="516961"/>
            <a:ext cx="8306237" cy="1163161"/>
          </a:xfrm>
        </p:spPr>
        <p:txBody>
          <a:bodyPr>
            <a:normAutofit/>
          </a:bodyPr>
          <a:lstStyle/>
          <a:p>
            <a:pPr eaLnBrk="1" hangingPunct="1"/>
            <a:r>
              <a:rPr lang="en-US" sz="4800" b="1" dirty="0" smtClean="0">
                <a:solidFill>
                  <a:srgbClr val="210BA5"/>
                </a:solidFill>
              </a:rPr>
              <a:t> Linear Classifiers</a:t>
            </a:r>
          </a:p>
        </p:txBody>
      </p:sp>
      <p:sp>
        <p:nvSpPr>
          <p:cNvPr id="6148" name="Rectangle 3"/>
          <p:cNvSpPr>
            <a:spLocks noChangeArrowheads="1"/>
          </p:cNvSpPr>
          <p:nvPr/>
        </p:nvSpPr>
        <p:spPr bwMode="auto">
          <a:xfrm>
            <a:off x="9531747" y="1305843"/>
            <a:ext cx="2859524" cy="1130895"/>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pPr algn="ctr"/>
            <a:r>
              <a:rPr lang="en-US" sz="6300" i="1"/>
              <a:t>f </a:t>
            </a:r>
            <a:r>
              <a:rPr lang="en-US"/>
              <a:t>        </a:t>
            </a:r>
          </a:p>
        </p:txBody>
      </p:sp>
      <p:sp>
        <p:nvSpPr>
          <p:cNvPr id="6149" name="Line 4"/>
          <p:cNvSpPr>
            <a:spLocks noChangeShapeType="1"/>
          </p:cNvSpPr>
          <p:nvPr/>
        </p:nvSpPr>
        <p:spPr bwMode="auto">
          <a:xfrm>
            <a:off x="7080726"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6150" name="Text Box 5"/>
          <p:cNvSpPr txBox="1">
            <a:spLocks noChangeArrowheads="1"/>
          </p:cNvSpPr>
          <p:nvPr/>
        </p:nvSpPr>
        <p:spPr bwMode="auto">
          <a:xfrm>
            <a:off x="6263719" y="1292402"/>
            <a:ext cx="1089343" cy="915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4900" b="1" i="1"/>
              <a:t>x</a:t>
            </a:r>
          </a:p>
        </p:txBody>
      </p:sp>
      <p:sp>
        <p:nvSpPr>
          <p:cNvPr id="6151" name="Line 6"/>
          <p:cNvSpPr>
            <a:spLocks noChangeShapeType="1"/>
          </p:cNvSpPr>
          <p:nvPr/>
        </p:nvSpPr>
        <p:spPr bwMode="auto">
          <a:xfrm>
            <a:off x="10757258" y="646201"/>
            <a:ext cx="0" cy="646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6152" name="Text Box 7"/>
          <p:cNvSpPr txBox="1">
            <a:spLocks noChangeArrowheads="1"/>
          </p:cNvSpPr>
          <p:nvPr/>
        </p:nvSpPr>
        <p:spPr bwMode="auto">
          <a:xfrm>
            <a:off x="10348754" y="0"/>
            <a:ext cx="680839"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sz="5600">
                <a:solidFill>
                  <a:srgbClr val="00CC00"/>
                </a:solidFill>
                <a:latin typeface="Symbol" pitchFamily="18" charset="2"/>
              </a:rPr>
              <a:t>a</a:t>
            </a:r>
          </a:p>
        </p:txBody>
      </p:sp>
      <p:sp>
        <p:nvSpPr>
          <p:cNvPr id="6153" name="Line 8"/>
          <p:cNvSpPr>
            <a:spLocks noChangeShapeType="1"/>
          </p:cNvSpPr>
          <p:nvPr/>
        </p:nvSpPr>
        <p:spPr bwMode="auto">
          <a:xfrm>
            <a:off x="12391271" y="1809362"/>
            <a:ext cx="24510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6154" name="Text Box 9"/>
          <p:cNvSpPr txBox="1">
            <a:spLocks noChangeArrowheads="1"/>
          </p:cNvSpPr>
          <p:nvPr/>
        </p:nvSpPr>
        <p:spPr bwMode="auto">
          <a:xfrm>
            <a:off x="14842292" y="1421642"/>
            <a:ext cx="1497846" cy="1023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spcBef>
                <a:spcPct val="20000"/>
              </a:spcBef>
            </a:pPr>
            <a:r>
              <a:rPr lang="en-US" sz="5600"/>
              <a:t>y</a:t>
            </a:r>
            <a:r>
              <a:rPr lang="en-US" sz="5600" baseline="30000"/>
              <a:t>est</a:t>
            </a:r>
          </a:p>
        </p:txBody>
      </p:sp>
      <p:sp>
        <p:nvSpPr>
          <p:cNvPr id="6155" name="Text Box 10"/>
          <p:cNvSpPr txBox="1">
            <a:spLocks noChangeArrowheads="1"/>
          </p:cNvSpPr>
          <p:nvPr/>
        </p:nvSpPr>
        <p:spPr bwMode="auto">
          <a:xfrm>
            <a:off x="1497846" y="3231004"/>
            <a:ext cx="3404195"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a:t>denotes +1</a:t>
            </a:r>
          </a:p>
          <a:p>
            <a:pPr algn="ctr" eaLnBrk="1" hangingPunct="1"/>
            <a:r>
              <a:rPr lang="en-US"/>
              <a:t>denotes -1</a:t>
            </a:r>
          </a:p>
        </p:txBody>
      </p:sp>
      <p:sp>
        <p:nvSpPr>
          <p:cNvPr id="6156" name="Oval 11"/>
          <p:cNvSpPr>
            <a:spLocks noChangeAspect="1" noChangeArrowheads="1"/>
          </p:cNvSpPr>
          <p:nvPr/>
        </p:nvSpPr>
        <p:spPr bwMode="auto">
          <a:xfrm rot="4777107">
            <a:off x="1638103" y="3485396"/>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57" name="Oval 12"/>
          <p:cNvSpPr>
            <a:spLocks noChangeAspect="1" noChangeArrowheads="1"/>
          </p:cNvSpPr>
          <p:nvPr/>
        </p:nvSpPr>
        <p:spPr bwMode="auto">
          <a:xfrm rot="5895381">
            <a:off x="1639161" y="4259779"/>
            <a:ext cx="86160"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58" name="Line 13"/>
          <p:cNvSpPr>
            <a:spLocks noChangeShapeType="1"/>
          </p:cNvSpPr>
          <p:nvPr/>
        </p:nvSpPr>
        <p:spPr bwMode="auto">
          <a:xfrm>
            <a:off x="4629706" y="3747964"/>
            <a:ext cx="0" cy="594504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spAutoFit/>
          </a:bodyPr>
          <a:lstStyle/>
          <a:p>
            <a:endParaRPr lang="en-IN"/>
          </a:p>
        </p:txBody>
      </p:sp>
      <p:sp>
        <p:nvSpPr>
          <p:cNvPr id="6159" name="Line 14"/>
          <p:cNvSpPr>
            <a:spLocks noChangeShapeType="1"/>
          </p:cNvSpPr>
          <p:nvPr/>
        </p:nvSpPr>
        <p:spPr bwMode="auto">
          <a:xfrm flipV="1">
            <a:off x="4357370" y="9434531"/>
            <a:ext cx="653605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6160" name="Oval 15"/>
          <p:cNvSpPr>
            <a:spLocks noChangeAspect="1" noChangeArrowheads="1"/>
          </p:cNvSpPr>
          <p:nvPr/>
        </p:nvSpPr>
        <p:spPr bwMode="auto">
          <a:xfrm>
            <a:off x="6643855" y="8535235"/>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61" name="Oval 16"/>
          <p:cNvSpPr>
            <a:spLocks noChangeAspect="1" noChangeArrowheads="1"/>
          </p:cNvSpPr>
          <p:nvPr/>
        </p:nvSpPr>
        <p:spPr bwMode="auto">
          <a:xfrm>
            <a:off x="4442476" y="6620867"/>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62" name="Oval 17"/>
          <p:cNvSpPr>
            <a:spLocks noChangeAspect="1" noChangeArrowheads="1"/>
          </p:cNvSpPr>
          <p:nvPr/>
        </p:nvSpPr>
        <p:spPr bwMode="auto">
          <a:xfrm>
            <a:off x="7755893" y="4773810"/>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63" name="Oval 18"/>
          <p:cNvSpPr>
            <a:spLocks noChangeAspect="1" noChangeArrowheads="1"/>
          </p:cNvSpPr>
          <p:nvPr/>
        </p:nvSpPr>
        <p:spPr bwMode="auto">
          <a:xfrm>
            <a:off x="7869366" y="6165833"/>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64" name="Oval 19"/>
          <p:cNvSpPr>
            <a:spLocks noChangeAspect="1" noChangeArrowheads="1"/>
          </p:cNvSpPr>
          <p:nvPr/>
        </p:nvSpPr>
        <p:spPr bwMode="auto">
          <a:xfrm>
            <a:off x="6093510" y="4518020"/>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65" name="Oval 20"/>
          <p:cNvSpPr>
            <a:spLocks noChangeAspect="1" noChangeArrowheads="1"/>
          </p:cNvSpPr>
          <p:nvPr/>
        </p:nvSpPr>
        <p:spPr bwMode="auto">
          <a:xfrm>
            <a:off x="6944560" y="6332768"/>
            <a:ext cx="96452"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66" name="Oval 21"/>
          <p:cNvSpPr>
            <a:spLocks noChangeAspect="1" noChangeArrowheads="1"/>
          </p:cNvSpPr>
          <p:nvPr/>
        </p:nvSpPr>
        <p:spPr bwMode="auto">
          <a:xfrm>
            <a:off x="5446713" y="5298846"/>
            <a:ext cx="107800" cy="9962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67" name="Oval 22"/>
          <p:cNvSpPr>
            <a:spLocks noChangeAspect="1" noChangeArrowheads="1"/>
          </p:cNvSpPr>
          <p:nvPr/>
        </p:nvSpPr>
        <p:spPr bwMode="auto">
          <a:xfrm>
            <a:off x="9123244" y="6978968"/>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68" name="Oval 23"/>
          <p:cNvSpPr>
            <a:spLocks noChangeAspect="1" noChangeArrowheads="1"/>
          </p:cNvSpPr>
          <p:nvPr/>
        </p:nvSpPr>
        <p:spPr bwMode="auto">
          <a:xfrm rot="-1118274">
            <a:off x="6947397" y="7536318"/>
            <a:ext cx="96452"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69" name="Oval 24"/>
          <p:cNvSpPr>
            <a:spLocks noChangeAspect="1" noChangeArrowheads="1"/>
          </p:cNvSpPr>
          <p:nvPr/>
        </p:nvSpPr>
        <p:spPr bwMode="auto">
          <a:xfrm rot="-1118274">
            <a:off x="10728890" y="5476551"/>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0" name="Oval 25"/>
          <p:cNvSpPr>
            <a:spLocks noChangeAspect="1" noChangeArrowheads="1"/>
          </p:cNvSpPr>
          <p:nvPr/>
        </p:nvSpPr>
        <p:spPr bwMode="auto">
          <a:xfrm rot="-1118274">
            <a:off x="9463664" y="7708637"/>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1" name="Oval 26"/>
          <p:cNvSpPr>
            <a:spLocks noChangeAspect="1" noChangeArrowheads="1"/>
          </p:cNvSpPr>
          <p:nvPr/>
        </p:nvSpPr>
        <p:spPr bwMode="auto">
          <a:xfrm rot="-1118274">
            <a:off x="5582881" y="4523405"/>
            <a:ext cx="107800" cy="861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2" name="Oval 27"/>
          <p:cNvSpPr>
            <a:spLocks noChangeAspect="1" noChangeArrowheads="1"/>
          </p:cNvSpPr>
          <p:nvPr/>
        </p:nvSpPr>
        <p:spPr bwMode="auto">
          <a:xfrm rot="-1118274">
            <a:off x="8419711" y="6079672"/>
            <a:ext cx="107800" cy="861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3" name="Oval 28"/>
          <p:cNvSpPr>
            <a:spLocks noChangeAspect="1" noChangeArrowheads="1"/>
          </p:cNvSpPr>
          <p:nvPr/>
        </p:nvSpPr>
        <p:spPr bwMode="auto">
          <a:xfrm rot="-1118274">
            <a:off x="10484923" y="7625169"/>
            <a:ext cx="107800" cy="80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4" name="Oval 29"/>
          <p:cNvSpPr>
            <a:spLocks noChangeAspect="1" noChangeArrowheads="1"/>
          </p:cNvSpPr>
          <p:nvPr/>
        </p:nvSpPr>
        <p:spPr bwMode="auto">
          <a:xfrm rot="-1118274">
            <a:off x="5565860" y="6173911"/>
            <a:ext cx="107800" cy="80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5" name="Oval 30"/>
          <p:cNvSpPr>
            <a:spLocks noChangeAspect="1" noChangeArrowheads="1"/>
          </p:cNvSpPr>
          <p:nvPr/>
        </p:nvSpPr>
        <p:spPr bwMode="auto">
          <a:xfrm rot="5895381">
            <a:off x="6912683" y="5183308"/>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6" name="Oval 31"/>
          <p:cNvSpPr>
            <a:spLocks noChangeAspect="1" noChangeArrowheads="1"/>
          </p:cNvSpPr>
          <p:nvPr/>
        </p:nvSpPr>
        <p:spPr bwMode="auto">
          <a:xfrm rot="5895381">
            <a:off x="7393886" y="8889250"/>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7" name="Oval 32"/>
          <p:cNvSpPr>
            <a:spLocks noChangeAspect="1" noChangeArrowheads="1"/>
          </p:cNvSpPr>
          <p:nvPr/>
        </p:nvSpPr>
        <p:spPr bwMode="auto">
          <a:xfrm rot="5895381">
            <a:off x="5568025" y="6949301"/>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8" name="Oval 33"/>
          <p:cNvSpPr>
            <a:spLocks noChangeAspect="1" noChangeArrowheads="1"/>
          </p:cNvSpPr>
          <p:nvPr/>
        </p:nvSpPr>
        <p:spPr bwMode="auto">
          <a:xfrm rot="5895381">
            <a:off x="7763731" y="4057842"/>
            <a:ext cx="80775"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79" name="Oval 34"/>
          <p:cNvSpPr>
            <a:spLocks noChangeAspect="1" noChangeArrowheads="1"/>
          </p:cNvSpPr>
          <p:nvPr/>
        </p:nvSpPr>
        <p:spPr bwMode="auto">
          <a:xfrm rot="5895381">
            <a:off x="9481938" y="7026038"/>
            <a:ext cx="99622"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0" name="Oval 35"/>
          <p:cNvSpPr>
            <a:spLocks noChangeAspect="1" noChangeArrowheads="1"/>
          </p:cNvSpPr>
          <p:nvPr/>
        </p:nvSpPr>
        <p:spPr bwMode="auto">
          <a:xfrm rot="5895381">
            <a:off x="7811958" y="6917280"/>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1" name="Oval 36"/>
          <p:cNvSpPr>
            <a:spLocks noChangeAspect="1" noChangeArrowheads="1"/>
          </p:cNvSpPr>
          <p:nvPr/>
        </p:nvSpPr>
        <p:spPr bwMode="auto">
          <a:xfrm rot="5895381">
            <a:off x="10044542" y="5705654"/>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2" name="Oval 37"/>
          <p:cNvSpPr>
            <a:spLocks noChangeAspect="1" noChangeArrowheads="1"/>
          </p:cNvSpPr>
          <p:nvPr/>
        </p:nvSpPr>
        <p:spPr bwMode="auto">
          <a:xfrm rot="5895381">
            <a:off x="5519800" y="3976778"/>
            <a:ext cx="80775"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3" name="Oval 38"/>
          <p:cNvSpPr>
            <a:spLocks noChangeAspect="1" noChangeArrowheads="1"/>
          </p:cNvSpPr>
          <p:nvPr/>
        </p:nvSpPr>
        <p:spPr bwMode="auto">
          <a:xfrm rot="5895381">
            <a:off x="9403419" y="5549489"/>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4" name="Oval 39"/>
          <p:cNvSpPr>
            <a:spLocks noChangeAspect="1" noChangeArrowheads="1"/>
          </p:cNvSpPr>
          <p:nvPr/>
        </p:nvSpPr>
        <p:spPr bwMode="auto">
          <a:xfrm rot="5895381">
            <a:off x="9147192" y="8001013"/>
            <a:ext cx="99622"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5" name="Oval 40"/>
          <p:cNvSpPr>
            <a:spLocks noChangeAspect="1" noChangeArrowheads="1"/>
          </p:cNvSpPr>
          <p:nvPr/>
        </p:nvSpPr>
        <p:spPr bwMode="auto">
          <a:xfrm rot="4777107">
            <a:off x="6253626" y="5992117"/>
            <a:ext cx="99622"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6" name="Oval 41"/>
          <p:cNvSpPr>
            <a:spLocks noChangeAspect="1" noChangeArrowheads="1"/>
          </p:cNvSpPr>
          <p:nvPr/>
        </p:nvSpPr>
        <p:spPr bwMode="auto">
          <a:xfrm rot="4777107">
            <a:off x="8314076" y="89097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7" name="Oval 42"/>
          <p:cNvSpPr>
            <a:spLocks noChangeAspect="1" noChangeArrowheads="1"/>
          </p:cNvSpPr>
          <p:nvPr/>
        </p:nvSpPr>
        <p:spPr bwMode="auto">
          <a:xfrm rot="4777107">
            <a:off x="7769405" y="8263532"/>
            <a:ext cx="80775" cy="964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8" name="Oval 43"/>
          <p:cNvSpPr>
            <a:spLocks noChangeAspect="1" noChangeArrowheads="1"/>
          </p:cNvSpPr>
          <p:nvPr/>
        </p:nvSpPr>
        <p:spPr bwMode="auto">
          <a:xfrm rot="4777107">
            <a:off x="5036625" y="6334353"/>
            <a:ext cx="99623"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89" name="Oval 44"/>
          <p:cNvSpPr>
            <a:spLocks noChangeAspect="1" noChangeArrowheads="1"/>
          </p:cNvSpPr>
          <p:nvPr/>
        </p:nvSpPr>
        <p:spPr bwMode="auto">
          <a:xfrm rot="4777107">
            <a:off x="6637654" y="4706734"/>
            <a:ext cx="86160" cy="9645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90" name="Oval 45"/>
          <p:cNvSpPr>
            <a:spLocks noChangeAspect="1" noChangeArrowheads="1"/>
          </p:cNvSpPr>
          <p:nvPr/>
        </p:nvSpPr>
        <p:spPr bwMode="auto">
          <a:xfrm rot="4777107">
            <a:off x="7786571" y="7398948"/>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91" name="Oval 46"/>
          <p:cNvSpPr>
            <a:spLocks noChangeAspect="1" noChangeArrowheads="1"/>
          </p:cNvSpPr>
          <p:nvPr/>
        </p:nvSpPr>
        <p:spPr bwMode="auto">
          <a:xfrm rot="4777107">
            <a:off x="4477770" y="5224753"/>
            <a:ext cx="99623" cy="107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92" name="Oval 47"/>
          <p:cNvSpPr>
            <a:spLocks noChangeAspect="1" noChangeArrowheads="1"/>
          </p:cNvSpPr>
          <p:nvPr/>
        </p:nvSpPr>
        <p:spPr bwMode="auto">
          <a:xfrm rot="4777107">
            <a:off x="7039283" y="8560765"/>
            <a:ext cx="94238"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93" name="Oval 48"/>
          <p:cNvSpPr>
            <a:spLocks noChangeAspect="1" noChangeArrowheads="1"/>
          </p:cNvSpPr>
          <p:nvPr/>
        </p:nvSpPr>
        <p:spPr bwMode="auto">
          <a:xfrm rot="4777107">
            <a:off x="9480158" y="8063997"/>
            <a:ext cx="86160" cy="10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837" tIns="79919" rIns="159837" bIns="79919" anchor="ctr"/>
          <a:lstStyle/>
          <a:p>
            <a:endParaRPr lang="en-IN"/>
          </a:p>
        </p:txBody>
      </p:sp>
      <p:sp>
        <p:nvSpPr>
          <p:cNvPr id="6194" name="Text Box 49"/>
          <p:cNvSpPr txBox="1">
            <a:spLocks noChangeArrowheads="1"/>
          </p:cNvSpPr>
          <p:nvPr/>
        </p:nvSpPr>
        <p:spPr bwMode="auto">
          <a:xfrm>
            <a:off x="9804083" y="2843284"/>
            <a:ext cx="5719048" cy="46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algn="ctr" eaLnBrk="1" hangingPunct="1"/>
            <a:r>
              <a:rPr lang="en-US" b="1" i="1"/>
              <a:t>f</a:t>
            </a:r>
            <a:r>
              <a:rPr lang="en-US" i="1"/>
              <a:t>(</a:t>
            </a:r>
            <a:r>
              <a:rPr lang="en-US" b="1" i="1"/>
              <a:t>x</a:t>
            </a:r>
            <a:r>
              <a:rPr lang="en-US" i="1"/>
              <a:t>,</a:t>
            </a:r>
            <a:r>
              <a:rPr lang="en-US" b="1" i="1">
                <a:solidFill>
                  <a:srgbClr val="00CC00"/>
                </a:solidFill>
              </a:rPr>
              <a:t>w</a:t>
            </a:r>
            <a:r>
              <a:rPr lang="en-US" i="1">
                <a:solidFill>
                  <a:srgbClr val="00CC00"/>
                </a:solidFill>
              </a:rPr>
              <a:t>,b</a:t>
            </a:r>
            <a:r>
              <a:rPr lang="en-US" i="1"/>
              <a:t>) = sign(</a:t>
            </a:r>
            <a:r>
              <a:rPr lang="en-US" b="1" i="1">
                <a:solidFill>
                  <a:srgbClr val="00CC00"/>
                </a:solidFill>
              </a:rPr>
              <a:t>w</a:t>
            </a:r>
            <a:r>
              <a:rPr lang="en-US" b="1" i="1"/>
              <a:t>. x</a:t>
            </a:r>
            <a:r>
              <a:rPr lang="en-US" i="1">
                <a:solidFill>
                  <a:srgbClr val="00CC00"/>
                </a:solidFill>
              </a:rPr>
              <a:t> </a:t>
            </a:r>
            <a:r>
              <a:rPr lang="en-US" i="1"/>
              <a:t>- </a:t>
            </a:r>
            <a:r>
              <a:rPr lang="en-US" i="1">
                <a:solidFill>
                  <a:srgbClr val="00CC00"/>
                </a:solidFill>
              </a:rPr>
              <a:t>b</a:t>
            </a:r>
            <a:r>
              <a:rPr lang="en-US" i="1"/>
              <a:t>)</a:t>
            </a:r>
          </a:p>
        </p:txBody>
      </p:sp>
      <p:sp>
        <p:nvSpPr>
          <p:cNvPr id="6195" name="Line 50"/>
          <p:cNvSpPr>
            <a:spLocks noChangeShapeType="1"/>
          </p:cNvSpPr>
          <p:nvPr/>
        </p:nvSpPr>
        <p:spPr bwMode="auto">
          <a:xfrm flipV="1">
            <a:off x="4085035" y="4006444"/>
            <a:ext cx="7216894" cy="43941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nchor="ctr">
            <a:spAutoFit/>
          </a:bodyPr>
          <a:lstStyle/>
          <a:p>
            <a:endParaRPr lang="en-IN"/>
          </a:p>
        </p:txBody>
      </p:sp>
      <p:sp>
        <p:nvSpPr>
          <p:cNvPr id="6196" name="Text Box 51"/>
          <p:cNvSpPr txBox="1">
            <a:spLocks noChangeArrowheads="1"/>
          </p:cNvSpPr>
          <p:nvPr/>
        </p:nvSpPr>
        <p:spPr bwMode="auto">
          <a:xfrm>
            <a:off x="11165761" y="5428087"/>
            <a:ext cx="4357370" cy="46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endParaRPr lang="en-US"/>
          </a:p>
        </p:txBody>
      </p:sp>
      <p:sp>
        <p:nvSpPr>
          <p:cNvPr id="6197" name="Text Box 52"/>
          <p:cNvSpPr txBox="1">
            <a:spLocks noChangeArrowheads="1"/>
          </p:cNvSpPr>
          <p:nvPr/>
        </p:nvSpPr>
        <p:spPr bwMode="auto">
          <a:xfrm>
            <a:off x="11438096" y="5686567"/>
            <a:ext cx="3948867" cy="7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9837" tIns="79919" rIns="159837" bIns="79919">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50000"/>
              </a:spcBef>
              <a:spcAft>
                <a:spcPct val="0"/>
              </a:spcAft>
              <a:buClr>
                <a:schemeClr val="tx1"/>
              </a:buClr>
              <a:defRPr sz="2000">
                <a:solidFill>
                  <a:schemeClr val="tx1"/>
                </a:solidFill>
                <a:latin typeface="Tahoma" pitchFamily="34" charset="0"/>
              </a:defRPr>
            </a:lvl6pPr>
            <a:lvl7pPr marL="2971800" indent="-228600" eaLnBrk="0" fontAlgn="base" hangingPunct="0">
              <a:spcBef>
                <a:spcPct val="50000"/>
              </a:spcBef>
              <a:spcAft>
                <a:spcPct val="0"/>
              </a:spcAft>
              <a:buClr>
                <a:schemeClr val="tx1"/>
              </a:buClr>
              <a:defRPr sz="2000">
                <a:solidFill>
                  <a:schemeClr val="tx1"/>
                </a:solidFill>
                <a:latin typeface="Tahoma" pitchFamily="34" charset="0"/>
              </a:defRPr>
            </a:lvl7pPr>
            <a:lvl8pPr marL="3429000" indent="-228600" eaLnBrk="0" fontAlgn="base" hangingPunct="0">
              <a:spcBef>
                <a:spcPct val="50000"/>
              </a:spcBef>
              <a:spcAft>
                <a:spcPct val="0"/>
              </a:spcAft>
              <a:buClr>
                <a:schemeClr val="tx1"/>
              </a:buClr>
              <a:defRPr sz="2000">
                <a:solidFill>
                  <a:schemeClr val="tx1"/>
                </a:solidFill>
                <a:latin typeface="Tahoma" pitchFamily="34" charset="0"/>
              </a:defRPr>
            </a:lvl8pPr>
            <a:lvl9pPr marL="3886200" indent="-228600" eaLnBrk="0" fontAlgn="base" hangingPunct="0">
              <a:spcBef>
                <a:spcPct val="50000"/>
              </a:spcBef>
              <a:spcAft>
                <a:spcPct val="0"/>
              </a:spcAft>
              <a:buClr>
                <a:schemeClr val="tx1"/>
              </a:buClr>
              <a:defRPr sz="2000">
                <a:solidFill>
                  <a:schemeClr val="tx1"/>
                </a:solidFill>
                <a:latin typeface="Tahoma" pitchFamily="34" charset="0"/>
              </a:defRPr>
            </a:lvl9pPr>
          </a:lstStyle>
          <a:p>
            <a:pPr eaLnBrk="1" hangingPunct="1"/>
            <a:r>
              <a:rPr lang="en-US"/>
              <a:t>How would you classify this data?</a:t>
            </a:r>
          </a:p>
        </p:txBody>
      </p:sp>
    </p:spTree>
    <p:extLst>
      <p:ext uri="{BB962C8B-B14F-4D97-AF65-F5344CB8AC3E}">
        <p14:creationId xmlns:p14="http://schemas.microsoft.com/office/powerpoint/2010/main" val="2788469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NBA-11.8.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62F7546470B34CB9B496BD68E74C32" ma:contentTypeVersion="6" ma:contentTypeDescription="Create a new document." ma:contentTypeScope="" ma:versionID="73ed929f11095803032b9a28b47ec2ff">
  <xsd:schema xmlns:xsd="http://www.w3.org/2001/XMLSchema" xmlns:xs="http://www.w3.org/2001/XMLSchema" xmlns:p="http://schemas.microsoft.com/office/2006/metadata/properties" xmlns:ns2="2c346531-74f2-4f2c-a259-ccad2532d596" xmlns:ns3="22cf8804-4076-4e6f-933f-019220b16acb" targetNamespace="http://schemas.microsoft.com/office/2006/metadata/properties" ma:root="true" ma:fieldsID="7b895a185d752102ff63ac1974ef230a" ns2:_="" ns3:_="">
    <xsd:import namespace="2c346531-74f2-4f2c-a259-ccad2532d596"/>
    <xsd:import namespace="22cf8804-4076-4e6f-933f-019220b16a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346531-74f2-4f2c-a259-ccad2532d5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cf8804-4076-4e6f-933f-019220b16ac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6D8829-07CF-4A19-94E6-57F893215448}"/>
</file>

<file path=customXml/itemProps2.xml><?xml version="1.0" encoding="utf-8"?>
<ds:datastoreItem xmlns:ds="http://schemas.openxmlformats.org/officeDocument/2006/customXml" ds:itemID="{C3A59621-F27A-4285-A4C8-EBCA03A83130}"/>
</file>

<file path=customXml/itemProps3.xml><?xml version="1.0" encoding="utf-8"?>
<ds:datastoreItem xmlns:ds="http://schemas.openxmlformats.org/officeDocument/2006/customXml" ds:itemID="{4D82AA47-9624-42FA-9913-543A84FB0D7F}"/>
</file>

<file path=docProps/app.xml><?xml version="1.0" encoding="utf-8"?>
<Properties xmlns="http://schemas.openxmlformats.org/officeDocument/2006/extended-properties" xmlns:vt="http://schemas.openxmlformats.org/officeDocument/2006/docPropsVTypes">
  <TotalTime>1240</TotalTime>
  <Words>1841</Words>
  <Application>Microsoft Office PowerPoint</Application>
  <PresentationFormat>Custom</PresentationFormat>
  <Paragraphs>291</Paragraphs>
  <Slides>27</Slides>
  <Notes>0</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27</vt:i4>
      </vt:variant>
    </vt:vector>
  </HeadingPairs>
  <TitlesOfParts>
    <vt:vector size="36" baseType="lpstr">
      <vt:lpstr>NBA-11.8.16</vt:lpstr>
      <vt:lpstr>1_Office Theme</vt:lpstr>
      <vt:lpstr>2_Office Theme</vt:lpstr>
      <vt:lpstr>3_Office Theme</vt:lpstr>
      <vt:lpstr>Office Theme</vt:lpstr>
      <vt:lpstr>Office Theme</vt:lpstr>
      <vt:lpstr>Office Theme</vt:lpstr>
      <vt:lpstr>Office Theme</vt:lpstr>
      <vt:lpstr>Microsoft Equation 3.0</vt:lpstr>
      <vt:lpstr>PowerPoint Presentation</vt:lpstr>
      <vt:lpstr>Introduction </vt:lpstr>
      <vt:lpstr>Introduction </vt:lpstr>
      <vt:lpstr>Introduction …</vt:lpstr>
      <vt:lpstr>Maximal Margin Classifier</vt:lpstr>
      <vt:lpstr>Maximal Margin Classifier</vt:lpstr>
      <vt:lpstr> Linear Classifiers</vt:lpstr>
      <vt:lpstr> Linear Classifiers</vt:lpstr>
      <vt:lpstr> Linear Classifiers</vt:lpstr>
      <vt:lpstr> Linear Classifiers</vt:lpstr>
      <vt:lpstr> Linear Classifiers</vt:lpstr>
      <vt:lpstr>Classifier Margin</vt:lpstr>
      <vt:lpstr>Maximum Margin</vt:lpstr>
      <vt:lpstr>Maximum Margin</vt:lpstr>
      <vt:lpstr>Why Maximum Margin?</vt:lpstr>
      <vt:lpstr>Specifying a line and margin</vt:lpstr>
      <vt:lpstr>Specifying a line and margin</vt:lpstr>
      <vt:lpstr>Computing the margin width</vt:lpstr>
      <vt:lpstr>Computing the margin width</vt:lpstr>
      <vt:lpstr>Computing the margin width</vt:lpstr>
      <vt:lpstr>Computing the margin width</vt:lpstr>
      <vt:lpstr>Computing the margin width</vt:lpstr>
      <vt:lpstr>Computing the margin width</vt:lpstr>
      <vt:lpstr>Computing the margin width</vt:lpstr>
      <vt:lpstr>Computing the margin width</vt:lpstr>
      <vt:lpstr>Learning the Maximum Margin Classifier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TS</cp:lastModifiedBy>
  <cp:revision>432</cp:revision>
  <dcterms:modified xsi:type="dcterms:W3CDTF">2021-04-20T04:41:42Z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0x010100CF62F7546470B34CB9B496BD68E74C32</vt:lpwstr>
  </property>
</Properties>
</file>