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9.xml" ContentType="application/vnd.openxmlformats-officedocument.theme+xml"/>
  <Override PartName="/ppt/theme/theme2.xml" ContentType="application/vnd.openxmlformats-officedocument.theme+xml"/>
  <Override PartName="/ppt/theme/theme8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3" r:id="rId2"/>
    <p:sldMasterId id="2147483686" r:id="rId3"/>
    <p:sldMasterId id="2147483698" r:id="rId4"/>
    <p:sldMasterId id="2147483710" r:id="rId5"/>
    <p:sldMasterId id="2147483722" r:id="rId6"/>
    <p:sldMasterId id="2147483735" r:id="rId7"/>
    <p:sldMasterId id="2147483747" r:id="rId8"/>
  </p:sldMasterIdLst>
  <p:notesMasterIdLst>
    <p:notesMasterId r:id="rId19"/>
  </p:notesMasterIdLst>
  <p:sldIdLst>
    <p:sldId id="445" r:id="rId9"/>
    <p:sldId id="464" r:id="rId10"/>
    <p:sldId id="473" r:id="rId11"/>
    <p:sldId id="474" r:id="rId12"/>
    <p:sldId id="477" r:id="rId13"/>
    <p:sldId id="476" r:id="rId14"/>
    <p:sldId id="475" r:id="rId15"/>
    <p:sldId id="481" r:id="rId16"/>
    <p:sldId id="482" r:id="rId17"/>
    <p:sldId id="453" r:id="rId18"/>
  </p:sldIdLst>
  <p:sldSz cx="16340138" cy="11631613"/>
  <p:notesSz cx="6858000" cy="9144000"/>
  <p:defaultTextStyle>
    <a:defPPr>
      <a:defRPr lang="en-US"/>
    </a:defPPr>
    <a:lvl1pPr marL="0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1pPr>
    <a:lvl2pPr marL="561579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2pPr>
    <a:lvl3pPr marL="1123158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3pPr>
    <a:lvl4pPr marL="1684736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4pPr>
    <a:lvl5pPr marL="2246315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5pPr>
    <a:lvl6pPr marL="2807894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6pPr>
    <a:lvl7pPr marL="3369473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7pPr>
    <a:lvl8pPr marL="3931051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8pPr>
    <a:lvl9pPr marL="4492630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68" userDrawn="1">
          <p15:clr>
            <a:srgbClr val="A4A3A4"/>
          </p15:clr>
        </p15:guide>
        <p15:guide id="2" pos="5103" userDrawn="1">
          <p15:clr>
            <a:srgbClr val="A4A3A4"/>
          </p15:clr>
        </p15:guide>
        <p15:guide id="3" orient="horz" pos="3664">
          <p15:clr>
            <a:srgbClr val="A4A3A4"/>
          </p15:clr>
        </p15:guide>
        <p15:guide id="4" pos="5147">
          <p15:clr>
            <a:srgbClr val="A4A3A4"/>
          </p15:clr>
        </p15:guide>
        <p15:guide id="5" orient="horz" pos="3663">
          <p15:clr>
            <a:srgbClr val="A4A3A4"/>
          </p15:clr>
        </p15:guide>
        <p15:guide id="6" pos="51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0BA5"/>
    <a:srgbClr val="339933"/>
    <a:srgbClr val="FF33CC"/>
    <a:srgbClr val="333399"/>
    <a:srgbClr val="C10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362" y="-126"/>
      </p:cViewPr>
      <p:guideLst>
        <p:guide orient="horz" pos="2268"/>
        <p:guide orient="horz" pos="3664"/>
        <p:guide orient="horz" pos="3663"/>
        <p:guide pos="5103"/>
        <p:guide pos="5147"/>
        <p:guide pos="514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customXml" Target="../customXml/item3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customXml" Target="../customXml/item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BE9E5-F090-4092-B7F5-8F601C84C13E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685800"/>
            <a:ext cx="48164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15AA3-90F2-4D5F-A5A0-1D559ED6AF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16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1pPr>
    <a:lvl2pPr marL="561579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2pPr>
    <a:lvl3pPr marL="1123158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3pPr>
    <a:lvl4pPr marL="1684736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4pPr>
    <a:lvl5pPr marL="2246315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5pPr>
    <a:lvl6pPr marL="2807894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6pPr>
    <a:lvl7pPr marL="3369473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7pPr>
    <a:lvl8pPr marL="3931051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8pPr>
    <a:lvl9pPr marL="4492630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515" y="3613343"/>
            <a:ext cx="13889117" cy="2493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023" y="6591253"/>
            <a:ext cx="11438096" cy="29725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4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8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46605" y="465812"/>
            <a:ext cx="3676533" cy="9924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006" y="465812"/>
            <a:ext cx="10757258" cy="9924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06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2522" y="1903608"/>
            <a:ext cx="12255104" cy="404952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2522" y="6109294"/>
            <a:ext cx="12255104" cy="280828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1BD4B-ECDC-45B6-929B-1BEE30D3D3B8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331EF63-6A27-2D4E-BE03-5A5D142093E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638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39F0C-50A7-4857-974E-72BBCEFA3C3E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49A7787-3914-A547-82D9-F11CCD8592A2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" y="7"/>
            <a:ext cx="712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043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883" y="2899836"/>
            <a:ext cx="14093371" cy="483842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883" y="7784041"/>
            <a:ext cx="14093371" cy="254441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DCDCD-92A3-4BE2-A82F-82E043A98AC0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516E999-A593-D441-B639-6B5AE3BF1464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12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3393" y="3096384"/>
            <a:ext cx="6944559" cy="7380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2203" y="3096384"/>
            <a:ext cx="6944559" cy="7380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FCF41-E3CA-4739-85D5-AE1FC3C98E92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D66F234-52A5-264D-9BD7-8B3435B4831A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279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521" y="619290"/>
            <a:ext cx="14093371" cy="22482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528" y="2851365"/>
            <a:ext cx="6912645" cy="13974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5528" y="4248776"/>
            <a:ext cx="6912645" cy="62493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72202" y="2851365"/>
            <a:ext cx="6946688" cy="13974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72202" y="4248776"/>
            <a:ext cx="6946688" cy="62493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26C50-36C0-476E-8A28-FD0E463F8000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95F9EB5-85C0-B049-9485-B1B67C60DA7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978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8D8D6-A05A-4ACA-9DCE-23123A3012B0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115B678-3ED3-684B-A568-303674B64902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4108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934CF-D6A3-4C6C-8E05-A89B447DAC5A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AA04068-2B90-694E-968C-50C4D77AA0A6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84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523" y="775441"/>
            <a:ext cx="5270118" cy="27140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6695" y="1674749"/>
            <a:ext cx="8272197" cy="82659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5523" y="3489493"/>
            <a:ext cx="5270118" cy="6464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17B63-3EB6-4DA1-85D4-E1F52338748A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2092CD2-9624-0C46-AC3B-2FBBBA5FEB7E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37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523" y="775441"/>
            <a:ext cx="5270118" cy="27140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6695" y="1674749"/>
            <a:ext cx="8272197" cy="826598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5523" y="3489493"/>
            <a:ext cx="5270118" cy="6464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3A920-0896-40A5-92B0-A53ECC65F8C0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731B4A-FA47-9847-89BC-A5D45582E81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922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3905C-6978-4B0A-ABB4-EEFE30C1D41D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EEFD280-3088-9248-B05B-F086D896D25C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981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93414" y="619282"/>
            <a:ext cx="3523342" cy="98572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23393" y="619282"/>
            <a:ext cx="10365775" cy="98572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B319E-C1BD-4833-A8D5-74DF2CB2E2D8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7527764-DC98-7142-8B3C-3AD823AC8E1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594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1421642"/>
            <a:ext cx="14706126" cy="9827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17008" y="2714045"/>
            <a:ext cx="14706126" cy="7676328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8" y="11082347"/>
            <a:ext cx="2174852" cy="5492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ECDCE-2233-4785-B94B-B7FF25DD9880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2391277" y="11114657"/>
            <a:ext cx="3812699" cy="6462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D2EC673-3D2E-F243-8B38-E947A33B187D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r>
              <a:rPr lang="en-US" altLang="en-GB">
                <a:solidFill>
                  <a:prstClr val="white"/>
                </a:solidFill>
              </a:rPr>
              <a:t>/112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5412673" y="11157740"/>
            <a:ext cx="5514796" cy="43618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540228" y="11157735"/>
            <a:ext cx="1812736" cy="45503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7527764-DC98-7142-8B3C-3AD823AC8E15}" type="slidenum">
              <a:rPr lang="en-US" altLang="en-GB" sz="1200" smtClean="0">
                <a:solidFill>
                  <a:prstClr val="white"/>
                </a:solidFill>
              </a:rPr>
              <a:pPr/>
              <a:t>‹#›</a:t>
            </a:fld>
            <a:endParaRPr lang="en-US" altLang="en-GB" sz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864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515" y="3613343"/>
            <a:ext cx="13889117" cy="2493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023" y="6591253"/>
            <a:ext cx="11438096" cy="29725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CCD06E-14C2-4DB6-9561-5BB6E27CFB0C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9673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A3D0E39-D1D7-45EF-A070-A5DDCA395FFD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2469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764" y="7474391"/>
            <a:ext cx="13889117" cy="23101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0764" y="4929977"/>
            <a:ext cx="13889117" cy="254441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8C1DE52-A734-4B09-916A-34DA758DE800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1794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010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06238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957BA90-F9A7-45D4-AFF7-A8F7121A503C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337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12" y="2603655"/>
            <a:ext cx="7219729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12" y="3688730"/>
            <a:ext cx="7219729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00569" y="2603655"/>
            <a:ext cx="7222568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00569" y="3688730"/>
            <a:ext cx="7222568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ECD70F8-DBF6-448D-9F1C-64FFAAFD1B90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7281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327EB18-B919-4AF6-9BA7-52D0C0B3535A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98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764" y="7474391"/>
            <a:ext cx="13889117" cy="23101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0764" y="4929977"/>
            <a:ext cx="13889117" cy="254441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169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F0B6945F-8499-4CB5-A785-67E21FF169F8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1393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11" y="463117"/>
            <a:ext cx="5375792" cy="19709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544" y="463117"/>
            <a:ext cx="9134591" cy="99272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011" y="2434027"/>
            <a:ext cx="5375792" cy="79563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C360820-AFF7-4EBA-8273-008C6EDFD02E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8144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2787" y="8142132"/>
            <a:ext cx="9804083" cy="961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2787" y="1039307"/>
            <a:ext cx="9804083" cy="69789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2787" y="9103362"/>
            <a:ext cx="9804083" cy="13650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EBBF101-07F1-49FA-A3B6-4DCE2D552E40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2504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9943272-4ED2-4476-B68E-9101D5EC1ED9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5771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46605" y="465812"/>
            <a:ext cx="3676533" cy="9924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006" y="465812"/>
            <a:ext cx="10757258" cy="9924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0086F1A-7A0E-41A3-8553-447476D5F98D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6150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515" y="3613343"/>
            <a:ext cx="13889117" cy="2493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023" y="6591253"/>
            <a:ext cx="11438096" cy="29725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CE7D920-C7EB-448D-9BAC-038739D71D3E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1081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F30120F-3C19-4D6D-98AF-6914F80578F7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0199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764" y="7474391"/>
            <a:ext cx="13889117" cy="23101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0764" y="4929977"/>
            <a:ext cx="13889117" cy="254441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18F8668-9513-434D-9E88-D512CD8EBA0D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3391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010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06238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560E159-43EB-4ABB-B931-13E913A58984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774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12" y="2603655"/>
            <a:ext cx="7219729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12" y="3688730"/>
            <a:ext cx="7219729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00569" y="2603655"/>
            <a:ext cx="7222568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00569" y="3688730"/>
            <a:ext cx="7222568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C6248AB-3547-4998-9E33-009148CF5148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94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010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06238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84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A219984-1C64-4D47-AF1C-0AC52D12FA52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1369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6B9F13E-B2D6-4B77-9F0D-08D5ABFE22D2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2186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11" y="463117"/>
            <a:ext cx="5375792" cy="19709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544" y="463117"/>
            <a:ext cx="9134591" cy="99272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011" y="2434027"/>
            <a:ext cx="5375792" cy="79563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CBB4A83-CE8A-4001-810A-688933AB0288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1216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2787" y="8142132"/>
            <a:ext cx="9804083" cy="961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2787" y="1039307"/>
            <a:ext cx="9804083" cy="69789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2787" y="9103362"/>
            <a:ext cx="9804083" cy="13650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F2BF2C72-B7D0-44E8-9CA2-CDB18BD9C572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1519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314B156-3668-4C6A-A487-81C706CC499D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4174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46605" y="465812"/>
            <a:ext cx="3676533" cy="9924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006" y="465812"/>
            <a:ext cx="10757258" cy="9924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6839251-F473-4388-91B8-9F0F3AE45F66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8162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515" y="3613343"/>
            <a:ext cx="13889117" cy="2493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023" y="6591253"/>
            <a:ext cx="11438096" cy="29725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941D241-AECE-4DC0-A020-CCEAEE8EA857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9174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8A5AB0D-CE5D-43FE-B3E1-E64D09F7EC70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3081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764" y="7474391"/>
            <a:ext cx="13889117" cy="23101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0764" y="4929977"/>
            <a:ext cx="13889117" cy="254441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FE604B03-2E82-4C1B-AA05-9E70859A2F5B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816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010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06238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A58FC1B-02DD-4A69-BB74-4BD46543B65B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30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12" y="2603655"/>
            <a:ext cx="7219729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12" y="3688730"/>
            <a:ext cx="7219729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00569" y="2603655"/>
            <a:ext cx="7222568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00569" y="3688730"/>
            <a:ext cx="7222568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170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12" y="2603655"/>
            <a:ext cx="7219729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12" y="3688730"/>
            <a:ext cx="7219729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00569" y="2603655"/>
            <a:ext cx="7222568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00569" y="3688730"/>
            <a:ext cx="7222568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E045DBF-54FB-4042-BB25-C19A42F52D9A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185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1269475-C087-4EBE-B868-E604DD7C0B2C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7940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F1AC5236-5BB7-4ECE-B0B9-122C4B3C0727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08095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11" y="463117"/>
            <a:ext cx="5375792" cy="19709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544" y="463117"/>
            <a:ext cx="9134591" cy="99272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011" y="2434027"/>
            <a:ext cx="5375792" cy="79563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79AFE8D-34A9-4C62-8B7C-A0657C578007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1620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2787" y="8142132"/>
            <a:ext cx="9804083" cy="961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2787" y="1039307"/>
            <a:ext cx="9804083" cy="69789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2787" y="9103362"/>
            <a:ext cx="9804083" cy="13650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D248508-B105-4499-96EA-3B82FD394030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898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2E24F0F-2C94-4437-B07A-19453E5988DB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09317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46605" y="465812"/>
            <a:ext cx="3676533" cy="9924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006" y="465812"/>
            <a:ext cx="10757258" cy="9924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6D2A782-5F44-4E58-9787-A46C46822E2C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00693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2522" y="1903608"/>
            <a:ext cx="12255104" cy="404952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2522" y="6109294"/>
            <a:ext cx="12255104" cy="280828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AE689-9CE7-410A-99D5-DC9194E74AE1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31EF63-6A27-2D4E-BE03-5A5D142093E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14830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078B8-0AEF-45E2-9D7D-B166D071D722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9A7787-3914-A547-82D9-F11CCD8592A2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" y="7"/>
            <a:ext cx="712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92141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883" y="2899836"/>
            <a:ext cx="14093371" cy="483842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883" y="7784041"/>
            <a:ext cx="14093371" cy="254441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0074D-D361-49FC-B35E-B1923E99A436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16E999-A593-D441-B639-6B5AE3BF1464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5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8524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3393" y="3096384"/>
            <a:ext cx="6944559" cy="7380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2203" y="3096384"/>
            <a:ext cx="6944559" cy="7380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62233-5C2A-4B1A-A743-49595F13A89C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66F234-52A5-264D-9BD7-8B3435B4831A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44877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521" y="619290"/>
            <a:ext cx="14093371" cy="22482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528" y="2851365"/>
            <a:ext cx="6912645" cy="13974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5528" y="4248776"/>
            <a:ext cx="6912645" cy="62493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72202" y="2851365"/>
            <a:ext cx="6946688" cy="13974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72202" y="4248776"/>
            <a:ext cx="6946688" cy="62493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DCC1B-F4D0-4218-B6CB-0B5B1AFF546F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F9EB5-85C0-B049-9485-B1B67C60DA7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46031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A9AF0-52A9-4636-950C-53E02A035473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5B678-3ED3-684B-A568-303674B64902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68408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92B06-D32C-4157-8631-A590F5CAB579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A04068-2B90-694E-968C-50C4D77AA0A6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66743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523" y="775441"/>
            <a:ext cx="5270118" cy="27140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6695" y="1674749"/>
            <a:ext cx="8272197" cy="82659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5523" y="3489493"/>
            <a:ext cx="5270118" cy="6464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B2381-090A-492D-8595-768296D707F0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92CD2-9624-0C46-AC3B-2FBBBA5FEB7E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345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523" y="775441"/>
            <a:ext cx="5270118" cy="27140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6695" y="1674749"/>
            <a:ext cx="8272197" cy="826598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5523" y="3489493"/>
            <a:ext cx="5270118" cy="6464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275BD-E6BB-4F88-A9C2-F6CBA44D90F4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731B4A-FA47-9847-89BC-A5D45582E81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86363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313EE-902E-433D-A9D8-3EF64FD2E132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EFD280-3088-9248-B05B-F086D896D25C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7680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93414" y="619282"/>
            <a:ext cx="3523342" cy="98572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23393" y="619282"/>
            <a:ext cx="10365775" cy="98572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13808-1CED-45D3-B2D3-4726AD3E3582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527764-DC98-7142-8B3C-3AD823AC8E1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84639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1421642"/>
            <a:ext cx="14706126" cy="9827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17008" y="2714045"/>
            <a:ext cx="14706126" cy="7676328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8" y="11082347"/>
            <a:ext cx="2174852" cy="5492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41B84-3D66-42FC-BE6A-778C4A37A543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2391277" y="11114657"/>
            <a:ext cx="3812699" cy="646201"/>
          </a:xfrm>
        </p:spPr>
        <p:txBody>
          <a:bodyPr/>
          <a:lstStyle>
            <a:lvl1pPr>
              <a:defRPr/>
            </a:lvl1pPr>
          </a:lstStyle>
          <a:p>
            <a:fld id="{8D2EC673-3D2E-F243-8B38-E947A33B187D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r>
              <a:rPr lang="en-US" altLang="en-GB">
                <a:solidFill>
                  <a:prstClr val="white"/>
                </a:solidFill>
              </a:rPr>
              <a:t>/112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5412673" y="11157740"/>
            <a:ext cx="5514796" cy="43618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540228" y="11157735"/>
            <a:ext cx="1812736" cy="45503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7527764-DC98-7142-8B3C-3AD823AC8E15}" type="slidenum">
              <a:rPr lang="en-US" altLang="en-GB" sz="1200" smtClean="0">
                <a:solidFill>
                  <a:prstClr val="white"/>
                </a:solidFill>
              </a:rPr>
              <a:pPr/>
              <a:t>‹#›</a:t>
            </a:fld>
            <a:endParaRPr lang="en-US" altLang="en-GB" sz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53123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515" y="3613343"/>
            <a:ext cx="13889117" cy="2493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023" y="6591253"/>
            <a:ext cx="11438096" cy="29725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83F1380-85F0-49E0-BF56-0AADBFB58294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72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2019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68CAA163-E38F-4CDA-A13C-D3293AFFB206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06288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764" y="7474391"/>
            <a:ext cx="13889117" cy="23101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0764" y="4929977"/>
            <a:ext cx="13889117" cy="254441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6E7B135-078A-44C5-9F01-35C11C37B471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27642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010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06238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7F3C2A9-3A74-455A-84E2-A1F9FE692685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95034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12" y="2603655"/>
            <a:ext cx="7219729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12" y="3688730"/>
            <a:ext cx="7219729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00569" y="2603655"/>
            <a:ext cx="7222568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00569" y="3688730"/>
            <a:ext cx="7222568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68CE417D-A7D8-4487-84BA-BEA57482AF1C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29823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DA2FA46-82A1-4E53-B78D-A91DC9DF4BAF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53011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6F0F087A-8497-40EC-ADD9-7EB310805814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2759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11" y="463117"/>
            <a:ext cx="5375792" cy="19709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544" y="463117"/>
            <a:ext cx="9134591" cy="99272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011" y="2434027"/>
            <a:ext cx="5375792" cy="79563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402B415-07FB-47A2-9953-4DBEE89CDD07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28373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2787" y="8142132"/>
            <a:ext cx="9804083" cy="961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2787" y="1039307"/>
            <a:ext cx="9804083" cy="69789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2787" y="9103362"/>
            <a:ext cx="9804083" cy="13650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4CC7000-CACE-4438-84B0-CFB2EAF766E4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3093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C374A1E-EE03-41BD-93C8-F54EC4453A12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88785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46605" y="465812"/>
            <a:ext cx="3676533" cy="9924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006" y="465812"/>
            <a:ext cx="10757258" cy="9924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01C29B7-631F-4EA2-A2B4-8237A6C0DF97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91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11" y="463117"/>
            <a:ext cx="5375792" cy="19709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544" y="463117"/>
            <a:ext cx="9134591" cy="99272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011" y="2434027"/>
            <a:ext cx="5375792" cy="79563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1812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515" y="3613343"/>
            <a:ext cx="13889117" cy="2493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023" y="6591253"/>
            <a:ext cx="11438096" cy="29725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96D6477-017F-4F2A-AA89-75E56F2841A2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92601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C39EA8C-F2F4-4682-A4D9-B5E3D42A6CF7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05602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764" y="7474391"/>
            <a:ext cx="13889117" cy="23101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0764" y="4929977"/>
            <a:ext cx="13889117" cy="254441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6C436860-F4BA-4F83-ADC0-76A62338C12B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1675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010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06238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F6C3E3B7-E7A0-4308-AF75-FE413A66D8BD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17675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12" y="2603655"/>
            <a:ext cx="7219729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12" y="3688730"/>
            <a:ext cx="7219729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00569" y="2603655"/>
            <a:ext cx="7222568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00569" y="3688730"/>
            <a:ext cx="7222568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42050F1-5CD9-45B1-A976-9AC73C39624B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63502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2E12408-8695-4A5C-8A2E-5E634228E681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41319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58026C7-FEC5-4CEC-85A7-ADB2D23336A9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01613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11" y="463117"/>
            <a:ext cx="5375792" cy="19709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544" y="463117"/>
            <a:ext cx="9134591" cy="99272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011" y="2434027"/>
            <a:ext cx="5375792" cy="79563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E81CD6-CC83-4FFA-9C36-EE0E40C9A753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84788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2787" y="8142132"/>
            <a:ext cx="9804083" cy="961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2787" y="1039307"/>
            <a:ext cx="9804083" cy="69789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2787" y="9103362"/>
            <a:ext cx="9804083" cy="13650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6533A8F-E462-47F7-977D-0A3F19244366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7516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DE66BF9-11A6-4C3A-81F8-4BFF45A45404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0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2787" y="8142132"/>
            <a:ext cx="9804083" cy="961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2787" y="1039307"/>
            <a:ext cx="9804083" cy="69789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2787" y="9103362"/>
            <a:ext cx="9804083" cy="13650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6088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46605" y="465812"/>
            <a:ext cx="3676533" cy="9924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006" y="465812"/>
            <a:ext cx="10757258" cy="9924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74BC0B0-3CF0-4C36-A6DB-FCF8A4B80892}" type="datetime1">
              <a:rPr lang="en-US" smtClean="0">
                <a:solidFill>
                  <a:prstClr val="white"/>
                </a:solidFill>
              </a:rPr>
              <a:pPr/>
              <a:t>4/20/2021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02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image" Target="../media/image3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2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008" y="465809"/>
            <a:ext cx="14706126" cy="19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08" y="2714045"/>
            <a:ext cx="14706126" cy="767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015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0B608-53AA-4869-B588-9C7CBFD58A07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2884" y="10780789"/>
            <a:ext cx="517437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0439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28366" y="10748477"/>
            <a:ext cx="16368506" cy="883141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cxnSp>
        <p:nvCxnSpPr>
          <p:cNvPr id="8" name="Straight Connector 7"/>
          <p:cNvCxnSpPr/>
          <p:nvPr/>
        </p:nvCxnSpPr>
        <p:spPr>
          <a:xfrm>
            <a:off x="-28366" y="10963872"/>
            <a:ext cx="1636850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NIA Educational Institutio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522" y="10745788"/>
            <a:ext cx="1965925" cy="8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ttp://mcet.in/mcet_alpha/images/logo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760348" y="11760"/>
            <a:ext cx="1579792" cy="102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194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-28366" y="10748477"/>
            <a:ext cx="16368506" cy="883141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067044" y="534789"/>
            <a:ext cx="14093371" cy="1577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GB"/>
              <a:t>Click to edit Master title style</a:t>
            </a:r>
            <a:endParaRPr lang="en-US" alt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23388" y="2433287"/>
            <a:ext cx="14093371" cy="8043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GB"/>
              <a:t>Click to edit Master text styles</a:t>
            </a:r>
          </a:p>
          <a:p>
            <a:pPr lvl="1"/>
            <a:r>
              <a:rPr lang="en-US" altLang="en-GB"/>
              <a:t>Second level</a:t>
            </a:r>
          </a:p>
          <a:p>
            <a:pPr lvl="2"/>
            <a:r>
              <a:rPr lang="en-US" altLang="en-GB"/>
              <a:t>Third level</a:t>
            </a:r>
          </a:p>
          <a:p>
            <a:pPr lvl="3"/>
            <a:r>
              <a:rPr lang="en-US" altLang="en-GB"/>
              <a:t>Fourth level</a:t>
            </a:r>
          </a:p>
          <a:p>
            <a:pPr lvl="4"/>
            <a:r>
              <a:rPr lang="en-US" altLang="en-GB"/>
              <a:t>Fifth level</a:t>
            </a:r>
            <a:endParaRPr lang="en-US" alt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23390" y="10963881"/>
            <a:ext cx="3676533" cy="436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7D09EE9-B625-4B98-B0A4-F128292E7B95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12673" y="10963881"/>
            <a:ext cx="5514796" cy="436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32" name="Picture 3" descr="MCET emblem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4218" y="113092"/>
            <a:ext cx="1804223" cy="985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-28366" y="10963872"/>
            <a:ext cx="1636850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2" descr="NIA Educational Institutions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522" y="10745788"/>
            <a:ext cx="1965925" cy="8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710445" y="11012347"/>
            <a:ext cx="2314853" cy="619276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kern="0" smtClean="0">
                <a:solidFill>
                  <a:sysClr val="window" lastClr="FFFFFF"/>
                </a:solidFill>
              </a:rPr>
              <a:pPr/>
              <a:t>‹#›</a:t>
            </a:fld>
            <a:r>
              <a:rPr lang="en-US" kern="0" dirty="0">
                <a:solidFill>
                  <a:sysClr val="window" lastClr="FFFFFF"/>
                </a:solidFill>
              </a:rPr>
              <a:t>/148</a:t>
            </a:r>
          </a:p>
        </p:txBody>
      </p:sp>
    </p:spTree>
    <p:extLst>
      <p:ext uri="{BB962C8B-B14F-4D97-AF65-F5344CB8AC3E}">
        <p14:creationId xmlns:p14="http://schemas.microsoft.com/office/powerpoint/2010/main" val="402241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008" y="465809"/>
            <a:ext cx="14706126" cy="19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08" y="2714045"/>
            <a:ext cx="14706126" cy="767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015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D5A64-9555-4FFA-9138-A6A433C2B7B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2884" y="10780789"/>
            <a:ext cx="517437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0439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8366" y="10748477"/>
            <a:ext cx="16368506" cy="883141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8366" y="10963872"/>
            <a:ext cx="1636850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NIA Educational Institutio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522" y="10745788"/>
            <a:ext cx="1965925" cy="8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ttp://mcet.in/mcet_alpha/images/logo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760348" y="11760"/>
            <a:ext cx="1579792" cy="102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902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008" y="465809"/>
            <a:ext cx="14706126" cy="19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08" y="2714045"/>
            <a:ext cx="14706126" cy="767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015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188F3-212B-4CB3-94E5-7F73D0EBE4B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2884" y="10780789"/>
            <a:ext cx="517437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0439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8366" y="10748477"/>
            <a:ext cx="16368506" cy="883141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8366" y="10963872"/>
            <a:ext cx="1636850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NIA Educational Institutio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522" y="10745788"/>
            <a:ext cx="1965925" cy="8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ttp://mcet.in/mcet_alpha/images/logo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760348" y="11760"/>
            <a:ext cx="1579792" cy="102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857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008" y="465809"/>
            <a:ext cx="14706126" cy="19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08" y="2714045"/>
            <a:ext cx="14706126" cy="767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015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47F8A-BE7A-46E5-8146-05A3ED38D2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2884" y="10780789"/>
            <a:ext cx="517437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0439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8366" y="10748477"/>
            <a:ext cx="16368506" cy="883141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8366" y="10963872"/>
            <a:ext cx="1636850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NIA Educational Institutio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522" y="10745788"/>
            <a:ext cx="1965925" cy="8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ttp://mcet.in/mcet_alpha/images/logo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760348" y="11760"/>
            <a:ext cx="1579792" cy="102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316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-28366" y="10748477"/>
            <a:ext cx="16368506" cy="883141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067044" y="534789"/>
            <a:ext cx="14093371" cy="1577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GB"/>
              <a:t>Click to edit Master title style</a:t>
            </a:r>
            <a:endParaRPr lang="en-US" alt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23388" y="2433287"/>
            <a:ext cx="14093371" cy="8043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GB"/>
              <a:t>Click to edit Master text styles</a:t>
            </a:r>
          </a:p>
          <a:p>
            <a:pPr lvl="1"/>
            <a:r>
              <a:rPr lang="en-US" altLang="en-GB"/>
              <a:t>Second level</a:t>
            </a:r>
          </a:p>
          <a:p>
            <a:pPr lvl="2"/>
            <a:r>
              <a:rPr lang="en-US" altLang="en-GB"/>
              <a:t>Third level</a:t>
            </a:r>
          </a:p>
          <a:p>
            <a:pPr lvl="3"/>
            <a:r>
              <a:rPr lang="en-US" altLang="en-GB"/>
              <a:t>Fourth level</a:t>
            </a:r>
          </a:p>
          <a:p>
            <a:pPr lvl="4"/>
            <a:r>
              <a:rPr lang="en-US" altLang="en-GB"/>
              <a:t>Fifth level</a:t>
            </a:r>
            <a:endParaRPr lang="en-US" alt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23390" y="10963881"/>
            <a:ext cx="3676533" cy="436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EA68891-0B02-41EA-92F8-FD01192724FF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4/20/2021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12673" y="10963881"/>
            <a:ext cx="5514796" cy="436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Verdana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8BFF559-99B0-4740-9F8F-1AA1539C6254}" type="slidenum">
              <a:rPr lang="en-US" altLang="en-GB">
                <a:solidFill>
                  <a:prstClr val="white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GB">
              <a:solidFill>
                <a:prstClr val="white"/>
              </a:solidFill>
              <a:cs typeface="Arial" charset="0"/>
            </a:endParaRPr>
          </a:p>
        </p:txBody>
      </p:sp>
      <p:pic>
        <p:nvPicPr>
          <p:cNvPr id="1032" name="Picture 3" descr="MCET emblem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4218" y="113092"/>
            <a:ext cx="1804223" cy="985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-28366" y="10963872"/>
            <a:ext cx="1636850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2" descr="NIA Educational Institutions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522" y="10745788"/>
            <a:ext cx="1965925" cy="8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23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008" y="465809"/>
            <a:ext cx="14706126" cy="19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08" y="2714045"/>
            <a:ext cx="14706126" cy="767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015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A6129-44EE-4B80-9139-71A00F5D279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2884" y="10780789"/>
            <a:ext cx="517437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0439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8366" y="10748477"/>
            <a:ext cx="16368506" cy="883141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8366" y="10963872"/>
            <a:ext cx="1636850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NIA Educational Institutio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522" y="10745788"/>
            <a:ext cx="1965925" cy="8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ttp://mcet.in/mcet_alpha/images/logo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760348" y="11760"/>
            <a:ext cx="1579792" cy="102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440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008" y="465809"/>
            <a:ext cx="14706126" cy="19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08" y="2714045"/>
            <a:ext cx="14706126" cy="767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015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B905D-9A94-4810-B49A-60AE699FE1F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2884" y="10780789"/>
            <a:ext cx="517437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0439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8366" y="10748477"/>
            <a:ext cx="16368506" cy="883141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8366" y="10963872"/>
            <a:ext cx="1636850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NIA Educational Institutio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522" y="10745788"/>
            <a:ext cx="1965925" cy="8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ttp://mcet.in/mcet_alpha/images/logo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760348" y="11760"/>
            <a:ext cx="1579792" cy="102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862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6269" y="558006"/>
            <a:ext cx="15163800" cy="70104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IN" sz="4500" b="1" dirty="0">
                <a:solidFill>
                  <a:srgbClr val="FF33CC"/>
                </a:solidFill>
                <a:latin typeface="Arial" pitchFamily="34" charset="0"/>
                <a:cs typeface="Arial" pitchFamily="34" charset="0"/>
              </a:rPr>
              <a:t>16CSE09 / Machine Learning Techniques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n-IN" sz="4500" b="1" dirty="0">
                <a:solidFill>
                  <a:srgbClr val="210BA5"/>
                </a:solidFill>
                <a:latin typeface="Arial" pitchFamily="34" charset="0"/>
                <a:cs typeface="Arial" pitchFamily="34" charset="0"/>
              </a:rPr>
              <a:t>Unit - </a:t>
            </a:r>
            <a:r>
              <a:rPr lang="en-IN" sz="4500" b="1" dirty="0" smtClean="0">
                <a:solidFill>
                  <a:srgbClr val="210BA5"/>
                </a:solidFill>
                <a:latin typeface="Arial" pitchFamily="34" charset="0"/>
                <a:cs typeface="Arial" pitchFamily="34" charset="0"/>
              </a:rPr>
              <a:t>4 </a:t>
            </a:r>
            <a:r>
              <a:rPr lang="en-IN" sz="4500" b="1" dirty="0">
                <a:solidFill>
                  <a:srgbClr val="210BA5"/>
                </a:solidFill>
                <a:latin typeface="Arial" pitchFamily="34" charset="0"/>
                <a:cs typeface="Arial" pitchFamily="34" charset="0"/>
              </a:rPr>
              <a:t>/ Session – </a:t>
            </a:r>
            <a:r>
              <a:rPr lang="en-IN" sz="4500" b="1" dirty="0" smtClean="0">
                <a:solidFill>
                  <a:srgbClr val="210BA5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IN" sz="4500" b="1" dirty="0">
              <a:solidFill>
                <a:srgbClr val="210BA5"/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lnSpc>
                <a:spcPct val="170000"/>
              </a:lnSpc>
              <a:buNone/>
            </a:pPr>
            <a:r>
              <a:rPr lang="en-US" sz="45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CO4: Model data classification using support vector machines</a:t>
            </a:r>
            <a:endParaRPr lang="en-IN" sz="4500" b="1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lnSpc>
                <a:spcPct val="170000"/>
              </a:lnSpc>
              <a:buNone/>
            </a:pPr>
            <a:r>
              <a:rPr lang="en-US" sz="4500" b="1" dirty="0" smtClean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Topic: Support Vector Classifier</a:t>
            </a:r>
            <a:endParaRPr lang="en-IN" sz="4500" b="1" dirty="0" smtClean="0">
              <a:solidFill>
                <a:srgbClr val="339933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718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84" y="329406"/>
            <a:ext cx="14706126" cy="1091401"/>
          </a:xfrm>
        </p:spPr>
        <p:txBody>
          <a:bodyPr>
            <a:normAutofit fontScale="90000"/>
          </a:bodyPr>
          <a:lstStyle/>
          <a:p>
            <a:r>
              <a:rPr lang="en-IN" sz="7200" b="1" dirty="0" smtClean="0">
                <a:solidFill>
                  <a:srgbClr val="C00000"/>
                </a:solidFill>
              </a:rPr>
              <a:t>Summary</a:t>
            </a:r>
            <a:endParaRPr lang="en-IN" sz="72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5269" y="1564008"/>
            <a:ext cx="15087600" cy="6156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IN" sz="4500" b="1" dirty="0" smtClean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In this session, we have learned about , </a:t>
            </a:r>
            <a:endParaRPr lang="en-IN" sz="4500" b="1" dirty="0" smtClean="0">
              <a:solidFill>
                <a:srgbClr val="339933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4800" b="1" dirty="0">
                <a:solidFill>
                  <a:srgbClr val="210BA5"/>
                </a:solidFill>
                <a:latin typeface="Arial" pitchFamily="34" charset="0"/>
                <a:cs typeface="Arial" pitchFamily="34" charset="0"/>
              </a:rPr>
              <a:t>Support Vector Classifier</a:t>
            </a:r>
            <a:endParaRPr lang="en-IN" sz="4500" b="1" dirty="0" smtClean="0">
              <a:solidFill>
                <a:srgbClr val="210BA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269" y="4901406"/>
            <a:ext cx="5456111" cy="306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872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472401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70000"/>
              </a:lnSpc>
            </a:pPr>
            <a:r>
              <a:rPr lang="en-US" sz="6600" b="1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Support Vector Classifier</a:t>
            </a:r>
            <a:endParaRPr lang="en-IN" sz="6600" b="1" dirty="0">
              <a:solidFill>
                <a:srgbClr val="33993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5269" y="1396206"/>
            <a:ext cx="15849600" cy="8991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4000" dirty="0">
                <a:solidFill>
                  <a:srgbClr val="210BA5"/>
                </a:solidFill>
              </a:rPr>
              <a:t>The maximal margin classifier is a very natural way to </a:t>
            </a:r>
            <a:r>
              <a:rPr lang="en-US" sz="4000" dirty="0" smtClean="0">
                <a:solidFill>
                  <a:srgbClr val="210BA5"/>
                </a:solidFill>
              </a:rPr>
              <a:t>perform classification, </a:t>
            </a:r>
            <a:r>
              <a:rPr lang="en-US" sz="4000" i="1" dirty="0" smtClean="0">
                <a:solidFill>
                  <a:srgbClr val="210BA5"/>
                </a:solidFill>
              </a:rPr>
              <a:t>if </a:t>
            </a:r>
            <a:r>
              <a:rPr lang="en-US" sz="4000" i="1" dirty="0">
                <a:solidFill>
                  <a:srgbClr val="210BA5"/>
                </a:solidFill>
              </a:rPr>
              <a:t>a separating </a:t>
            </a:r>
            <a:r>
              <a:rPr lang="en-US" sz="4000" i="1" dirty="0" err="1">
                <a:solidFill>
                  <a:srgbClr val="210BA5"/>
                </a:solidFill>
              </a:rPr>
              <a:t>hyperplane</a:t>
            </a:r>
            <a:r>
              <a:rPr lang="en-US" sz="4000" i="1" dirty="0">
                <a:solidFill>
                  <a:srgbClr val="210BA5"/>
                </a:solidFill>
              </a:rPr>
              <a:t> exists</a:t>
            </a:r>
            <a:r>
              <a:rPr lang="en-US" sz="4000" dirty="0">
                <a:solidFill>
                  <a:srgbClr val="210BA5"/>
                </a:solidFill>
              </a:rPr>
              <a:t>. However, as we </a:t>
            </a:r>
            <a:r>
              <a:rPr lang="en-US" sz="4000" dirty="0" smtClean="0">
                <a:solidFill>
                  <a:srgbClr val="210BA5"/>
                </a:solidFill>
              </a:rPr>
              <a:t>have hinted</a:t>
            </a:r>
            <a:r>
              <a:rPr lang="en-US" sz="4000" dirty="0">
                <a:solidFill>
                  <a:srgbClr val="210BA5"/>
                </a:solidFill>
              </a:rPr>
              <a:t>, </a:t>
            </a:r>
            <a:r>
              <a:rPr lang="en-US" sz="4000" dirty="0" smtClean="0">
                <a:solidFill>
                  <a:srgbClr val="210BA5"/>
                </a:solidFill>
              </a:rPr>
              <a:t>in many </a:t>
            </a:r>
            <a:r>
              <a:rPr lang="en-US" sz="4000" dirty="0">
                <a:solidFill>
                  <a:srgbClr val="210BA5"/>
                </a:solidFill>
              </a:rPr>
              <a:t>cases no separating </a:t>
            </a:r>
            <a:r>
              <a:rPr lang="en-US" sz="4000" dirty="0" err="1">
                <a:solidFill>
                  <a:srgbClr val="210BA5"/>
                </a:solidFill>
              </a:rPr>
              <a:t>hyperplane</a:t>
            </a:r>
            <a:r>
              <a:rPr lang="en-US" sz="4000" dirty="0">
                <a:solidFill>
                  <a:srgbClr val="210BA5"/>
                </a:solidFill>
              </a:rPr>
              <a:t> exists, and so there is no </a:t>
            </a:r>
            <a:r>
              <a:rPr lang="en-US" sz="4000" dirty="0" smtClean="0">
                <a:solidFill>
                  <a:srgbClr val="210BA5"/>
                </a:solidFill>
              </a:rPr>
              <a:t>maximal </a:t>
            </a:r>
            <a:r>
              <a:rPr lang="en-IN" sz="4000" dirty="0" smtClean="0">
                <a:solidFill>
                  <a:srgbClr val="210BA5"/>
                </a:solidFill>
              </a:rPr>
              <a:t>margin </a:t>
            </a:r>
            <a:r>
              <a:rPr lang="en-IN" sz="4000" dirty="0">
                <a:solidFill>
                  <a:srgbClr val="210BA5"/>
                </a:solidFill>
              </a:rPr>
              <a:t>classifier</a:t>
            </a:r>
            <a:r>
              <a:rPr lang="en-IN" sz="4000" dirty="0" smtClean="0">
                <a:solidFill>
                  <a:srgbClr val="210BA5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4000" dirty="0"/>
              <a:t>we can extend the concept of a separating </a:t>
            </a:r>
            <a:r>
              <a:rPr lang="en-US" sz="4000" dirty="0" err="1"/>
              <a:t>hyperplane</a:t>
            </a:r>
            <a:r>
              <a:rPr lang="en-US" sz="4000" dirty="0"/>
              <a:t> in order </a:t>
            </a:r>
            <a:r>
              <a:rPr lang="en-US" sz="4000" dirty="0" smtClean="0"/>
              <a:t>to develop </a:t>
            </a:r>
            <a:r>
              <a:rPr lang="en-US" sz="4000" dirty="0"/>
              <a:t>a </a:t>
            </a:r>
            <a:r>
              <a:rPr lang="en-US" sz="4000" dirty="0" err="1"/>
              <a:t>hyperplane</a:t>
            </a:r>
            <a:r>
              <a:rPr lang="en-US" sz="4000" dirty="0"/>
              <a:t> that </a:t>
            </a:r>
            <a:r>
              <a:rPr lang="en-US" sz="4000" i="1" dirty="0"/>
              <a:t>almost </a:t>
            </a:r>
            <a:r>
              <a:rPr lang="en-US" sz="4000" dirty="0"/>
              <a:t>separates the classes, using a </a:t>
            </a:r>
            <a:r>
              <a:rPr lang="en-US" sz="4000" dirty="0" smtClean="0"/>
              <a:t>so-called </a:t>
            </a:r>
            <a:r>
              <a:rPr lang="en-US" sz="4000" i="1" dirty="0" smtClean="0"/>
              <a:t>soft </a:t>
            </a:r>
            <a:r>
              <a:rPr lang="en-US" sz="4000" i="1" dirty="0"/>
              <a:t>margin</a:t>
            </a:r>
            <a:r>
              <a:rPr lang="en-US" sz="4000" dirty="0"/>
              <a:t>. The generalization of the maximal margin classifier to </a:t>
            </a:r>
            <a:r>
              <a:rPr lang="en-US" sz="4000" dirty="0" smtClean="0"/>
              <a:t>the non-separable </a:t>
            </a:r>
            <a:r>
              <a:rPr lang="en-US" sz="4000" dirty="0"/>
              <a:t>case is known as the </a:t>
            </a:r>
            <a:r>
              <a:rPr lang="en-US" sz="4000" i="1" dirty="0"/>
              <a:t>support vector classifier</a:t>
            </a:r>
            <a:endParaRPr lang="en-US" sz="4000" b="1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87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320001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70000"/>
              </a:lnSpc>
            </a:pPr>
            <a:r>
              <a:rPr lang="en-US" sz="6600" b="1" dirty="0" smtClean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Overview of Support </a:t>
            </a:r>
            <a:r>
              <a:rPr lang="en-US" sz="6600" b="1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Vector Classifier</a:t>
            </a:r>
            <a:endParaRPr lang="en-IN" sz="6600" b="1" dirty="0">
              <a:solidFill>
                <a:srgbClr val="33993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5269" y="1396206"/>
            <a:ext cx="15849600" cy="8991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3500" dirty="0">
                <a:solidFill>
                  <a:srgbClr val="210BA5"/>
                </a:solidFill>
              </a:rPr>
              <a:t>There are two classes of </a:t>
            </a:r>
            <a:r>
              <a:rPr lang="en-US" sz="3500" dirty="0" smtClean="0">
                <a:solidFill>
                  <a:srgbClr val="210BA5"/>
                </a:solidFill>
              </a:rPr>
              <a:t>observations in the Fig., </a:t>
            </a:r>
            <a:r>
              <a:rPr lang="en-US" sz="3500" dirty="0">
                <a:solidFill>
                  <a:srgbClr val="210BA5"/>
                </a:solidFill>
              </a:rPr>
              <a:t>shown in blue and in </a:t>
            </a:r>
            <a:r>
              <a:rPr lang="en-US" sz="3500" dirty="0" smtClean="0">
                <a:solidFill>
                  <a:srgbClr val="210BA5"/>
                </a:solidFill>
              </a:rPr>
              <a:t>purple. In </a:t>
            </a:r>
            <a:r>
              <a:rPr lang="en-US" sz="3500" dirty="0">
                <a:solidFill>
                  <a:srgbClr val="210BA5"/>
                </a:solidFill>
              </a:rPr>
              <a:t>this case, the two classes are not separable by a </a:t>
            </a:r>
            <a:r>
              <a:rPr lang="en-US" sz="3500" dirty="0" err="1">
                <a:solidFill>
                  <a:srgbClr val="210BA5"/>
                </a:solidFill>
              </a:rPr>
              <a:t>hyperplane</a:t>
            </a:r>
            <a:r>
              <a:rPr lang="en-US" sz="3500" dirty="0">
                <a:solidFill>
                  <a:srgbClr val="210BA5"/>
                </a:solidFill>
              </a:rPr>
              <a:t>, and so </a:t>
            </a:r>
            <a:r>
              <a:rPr lang="en-US" sz="3500" dirty="0" smtClean="0">
                <a:solidFill>
                  <a:srgbClr val="210BA5"/>
                </a:solidFill>
              </a:rPr>
              <a:t>the maximal </a:t>
            </a:r>
            <a:r>
              <a:rPr lang="en-US" sz="3500" dirty="0">
                <a:solidFill>
                  <a:srgbClr val="210BA5"/>
                </a:solidFill>
              </a:rPr>
              <a:t>margin classifier cannot be used</a:t>
            </a:r>
            <a:r>
              <a:rPr lang="en-US" sz="3500" dirty="0" smtClean="0">
                <a:solidFill>
                  <a:srgbClr val="210BA5"/>
                </a:solidFill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469" y="3771899"/>
            <a:ext cx="7658894" cy="67329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691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472401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70000"/>
              </a:lnSpc>
            </a:pPr>
            <a:r>
              <a:rPr lang="en-US" sz="6600" b="1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Support Vector Classifier</a:t>
            </a:r>
            <a:endParaRPr lang="en-IN" sz="6600" b="1" dirty="0">
              <a:solidFill>
                <a:srgbClr val="33993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5269" y="1548606"/>
            <a:ext cx="15849600" cy="8991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210BA5"/>
                </a:solidFill>
              </a:rPr>
              <a:t>we see that observations </a:t>
            </a:r>
            <a:r>
              <a:rPr lang="en-US" sz="4000" dirty="0" smtClean="0">
                <a:solidFill>
                  <a:srgbClr val="210BA5"/>
                </a:solidFill>
              </a:rPr>
              <a:t>(previous Fig.) that </a:t>
            </a:r>
            <a:r>
              <a:rPr lang="en-US" sz="4000" dirty="0">
                <a:solidFill>
                  <a:srgbClr val="210BA5"/>
                </a:solidFill>
              </a:rPr>
              <a:t>belong to two classes are </a:t>
            </a:r>
            <a:r>
              <a:rPr lang="en-US" sz="4000" dirty="0" smtClean="0">
                <a:solidFill>
                  <a:srgbClr val="210BA5"/>
                </a:solidFill>
              </a:rPr>
              <a:t>not necessarily </a:t>
            </a:r>
            <a:r>
              <a:rPr lang="en-US" sz="4000" dirty="0">
                <a:solidFill>
                  <a:srgbClr val="210BA5"/>
                </a:solidFill>
              </a:rPr>
              <a:t>separable by a </a:t>
            </a:r>
            <a:r>
              <a:rPr lang="en-US" sz="4000" dirty="0" err="1" smtClean="0">
                <a:solidFill>
                  <a:srgbClr val="210BA5"/>
                </a:solidFill>
              </a:rPr>
              <a:t>hyperplane</a:t>
            </a:r>
            <a:r>
              <a:rPr lang="en-US" sz="4000" dirty="0" smtClean="0">
                <a:solidFill>
                  <a:srgbClr val="210BA5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4000" dirty="0" smtClean="0"/>
              <a:t>In </a:t>
            </a:r>
            <a:r>
              <a:rPr lang="en-US" sz="4000" dirty="0"/>
              <a:t>fact, even if a separating </a:t>
            </a:r>
            <a:r>
              <a:rPr lang="en-US" sz="4000" dirty="0" err="1" smtClean="0"/>
              <a:t>hyperplane</a:t>
            </a:r>
            <a:r>
              <a:rPr lang="en-US" sz="4000" dirty="0" smtClean="0"/>
              <a:t> does </a:t>
            </a:r>
            <a:r>
              <a:rPr lang="en-US" sz="4000" dirty="0"/>
              <a:t>exist, then there </a:t>
            </a:r>
            <a:r>
              <a:rPr lang="en-US" sz="4000" dirty="0" smtClean="0"/>
              <a:t>are instances </a:t>
            </a:r>
            <a:r>
              <a:rPr lang="en-US" sz="4000" dirty="0"/>
              <a:t>in which a classifier based </a:t>
            </a:r>
            <a:r>
              <a:rPr lang="en-US" sz="4000" dirty="0" smtClean="0"/>
              <a:t>on a </a:t>
            </a:r>
            <a:r>
              <a:rPr lang="en-US" sz="4000" dirty="0"/>
              <a:t>separating </a:t>
            </a:r>
            <a:r>
              <a:rPr lang="en-US" sz="4000" dirty="0" err="1"/>
              <a:t>hyperplane</a:t>
            </a:r>
            <a:r>
              <a:rPr lang="en-US" sz="4000" dirty="0"/>
              <a:t> might not be </a:t>
            </a:r>
            <a:r>
              <a:rPr lang="en-US" sz="4000" dirty="0" smtClean="0"/>
              <a:t>desirable.</a:t>
            </a:r>
          </a:p>
          <a:p>
            <a:pPr algn="just">
              <a:lnSpc>
                <a:spcPct val="150000"/>
              </a:lnSpc>
            </a:pPr>
            <a:r>
              <a:rPr lang="en-US" sz="4000" dirty="0" smtClean="0"/>
              <a:t>A </a:t>
            </a:r>
            <a:r>
              <a:rPr lang="en-US" sz="4000" dirty="0"/>
              <a:t>classifier based on </a:t>
            </a:r>
            <a:r>
              <a:rPr lang="en-US" sz="4000" dirty="0" smtClean="0"/>
              <a:t>a separating </a:t>
            </a:r>
            <a:r>
              <a:rPr lang="en-US" sz="4000" dirty="0" err="1"/>
              <a:t>hyperplane</a:t>
            </a:r>
            <a:r>
              <a:rPr lang="en-US" sz="4000" dirty="0"/>
              <a:t> will necessarily perfectly classify all of the </a:t>
            </a:r>
            <a:r>
              <a:rPr lang="en-US" sz="4000" dirty="0" smtClean="0"/>
              <a:t>training observations</a:t>
            </a:r>
            <a:r>
              <a:rPr lang="en-US" sz="4000" dirty="0"/>
              <a:t>; this can lead to sensitivity to individual observations.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39414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472401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70000"/>
              </a:lnSpc>
            </a:pPr>
            <a:r>
              <a:rPr lang="en-US" sz="6600" b="1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Support Vector Classifier</a:t>
            </a:r>
            <a:endParaRPr lang="en-IN" sz="6600" b="1" dirty="0">
              <a:solidFill>
                <a:srgbClr val="33993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5269" y="1548606"/>
            <a:ext cx="15849600" cy="8991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en-IN" sz="4000" dirty="0"/>
          </a:p>
        </p:txBody>
      </p:sp>
      <p:sp>
        <p:nvSpPr>
          <p:cNvPr id="4" name="Rectangle 3"/>
          <p:cNvSpPr/>
          <p:nvPr/>
        </p:nvSpPr>
        <p:spPr>
          <a:xfrm>
            <a:off x="397669" y="7604661"/>
            <a:ext cx="15163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solidFill>
                  <a:srgbClr val="210BA5"/>
                </a:solidFill>
              </a:rPr>
              <a:t>Left</a:t>
            </a:r>
            <a:r>
              <a:rPr lang="en-US" sz="3200" dirty="0"/>
              <a:t>: Two classes of observations are shown in blue and </a:t>
            </a:r>
            <a:r>
              <a:rPr lang="en-US" sz="3200" dirty="0" smtClean="0"/>
              <a:t>in purple</a:t>
            </a:r>
            <a:r>
              <a:rPr lang="en-US" sz="3200" dirty="0"/>
              <a:t>, along with the maximal margin </a:t>
            </a:r>
            <a:r>
              <a:rPr lang="en-US" sz="3200" dirty="0" err="1"/>
              <a:t>hyperplane</a:t>
            </a:r>
            <a:r>
              <a:rPr lang="en-US" sz="3200" dirty="0"/>
              <a:t>. </a:t>
            </a:r>
            <a:r>
              <a:rPr lang="en-US" sz="3200" b="1" dirty="0">
                <a:solidFill>
                  <a:srgbClr val="210BA5"/>
                </a:solidFill>
              </a:rPr>
              <a:t>Right</a:t>
            </a:r>
            <a:r>
              <a:rPr lang="en-US" sz="3200" dirty="0"/>
              <a:t>: An additional </a:t>
            </a:r>
            <a:r>
              <a:rPr lang="en-US" sz="3200" dirty="0" smtClean="0"/>
              <a:t>blue observation </a:t>
            </a:r>
            <a:r>
              <a:rPr lang="en-US" sz="3200" dirty="0"/>
              <a:t>has been added, leading to a dramatic shift in the maximal </a:t>
            </a:r>
            <a:r>
              <a:rPr lang="en-US" sz="3200" dirty="0" smtClean="0"/>
              <a:t>margin </a:t>
            </a:r>
            <a:r>
              <a:rPr lang="en-US" sz="3200" dirty="0" err="1" smtClean="0"/>
              <a:t>hyperplane</a:t>
            </a:r>
            <a:r>
              <a:rPr lang="en-US" sz="3200" dirty="0" smtClean="0"/>
              <a:t> </a:t>
            </a:r>
            <a:r>
              <a:rPr lang="en-US" sz="3200" dirty="0"/>
              <a:t>shown as a solid line. The dashed line indicates the maximal </a:t>
            </a:r>
            <a:r>
              <a:rPr lang="en-US" sz="3200" dirty="0" smtClean="0"/>
              <a:t>margin </a:t>
            </a:r>
            <a:r>
              <a:rPr lang="en-US" sz="3200" dirty="0" err="1" smtClean="0"/>
              <a:t>hyperplane</a:t>
            </a:r>
            <a:r>
              <a:rPr lang="en-US" sz="3200" dirty="0" smtClean="0"/>
              <a:t> </a:t>
            </a:r>
            <a:r>
              <a:rPr lang="en-US" sz="3200" dirty="0"/>
              <a:t>that was obtained in the absence of this additional point.</a:t>
            </a:r>
            <a:endParaRPr lang="en-IN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469" y="1839976"/>
            <a:ext cx="12573000" cy="5728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213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472401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70000"/>
              </a:lnSpc>
            </a:pPr>
            <a:r>
              <a:rPr lang="en-US" sz="6600" b="1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Support Vector Classifier</a:t>
            </a:r>
            <a:endParaRPr lang="en-IN" sz="6600" b="1" dirty="0">
              <a:solidFill>
                <a:srgbClr val="33993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5269" y="1701006"/>
            <a:ext cx="15849600" cy="8305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3600" dirty="0">
                <a:solidFill>
                  <a:srgbClr val="210BA5"/>
                </a:solidFill>
              </a:rPr>
              <a:t>The addition of a single observation in </a:t>
            </a:r>
            <a:r>
              <a:rPr lang="en-US" sz="3600" dirty="0" smtClean="0">
                <a:solidFill>
                  <a:srgbClr val="210BA5"/>
                </a:solidFill>
              </a:rPr>
              <a:t>the right-hand </a:t>
            </a:r>
            <a:r>
              <a:rPr lang="en-US" sz="3600" dirty="0">
                <a:solidFill>
                  <a:srgbClr val="210BA5"/>
                </a:solidFill>
              </a:rPr>
              <a:t>panel of </a:t>
            </a:r>
            <a:r>
              <a:rPr lang="en-US" sz="3600" dirty="0" smtClean="0">
                <a:solidFill>
                  <a:srgbClr val="210BA5"/>
                </a:solidFill>
              </a:rPr>
              <a:t>[previous Fig.] leads </a:t>
            </a:r>
            <a:r>
              <a:rPr lang="en-US" sz="3600" dirty="0">
                <a:solidFill>
                  <a:srgbClr val="210BA5"/>
                </a:solidFill>
              </a:rPr>
              <a:t>to a dramatic change in the </a:t>
            </a:r>
            <a:r>
              <a:rPr lang="en-US" sz="3600" dirty="0" smtClean="0">
                <a:solidFill>
                  <a:srgbClr val="210BA5"/>
                </a:solidFill>
              </a:rPr>
              <a:t>maximal margin </a:t>
            </a:r>
            <a:r>
              <a:rPr lang="en-US" sz="3600" dirty="0" err="1">
                <a:solidFill>
                  <a:srgbClr val="210BA5"/>
                </a:solidFill>
              </a:rPr>
              <a:t>hyperplane</a:t>
            </a:r>
            <a:r>
              <a:rPr lang="en-US" sz="3600" dirty="0">
                <a:solidFill>
                  <a:srgbClr val="210BA5"/>
                </a:solidFill>
              </a:rPr>
              <a:t>. The resulting maximal margin </a:t>
            </a:r>
            <a:r>
              <a:rPr lang="en-US" sz="3600" dirty="0" err="1">
                <a:solidFill>
                  <a:srgbClr val="210BA5"/>
                </a:solidFill>
              </a:rPr>
              <a:t>hyperplane</a:t>
            </a:r>
            <a:r>
              <a:rPr lang="en-US" sz="3600" dirty="0">
                <a:solidFill>
                  <a:srgbClr val="210BA5"/>
                </a:solidFill>
              </a:rPr>
              <a:t> is </a:t>
            </a:r>
            <a:r>
              <a:rPr lang="en-US" sz="3600" dirty="0" smtClean="0">
                <a:solidFill>
                  <a:srgbClr val="210BA5"/>
                </a:solidFill>
              </a:rPr>
              <a:t>not satisfactory—for </a:t>
            </a:r>
            <a:r>
              <a:rPr lang="en-US" sz="3600" dirty="0">
                <a:solidFill>
                  <a:srgbClr val="210BA5"/>
                </a:solidFill>
              </a:rPr>
              <a:t>one thing, it has only a tiny </a:t>
            </a:r>
            <a:r>
              <a:rPr lang="en-US" sz="3600" dirty="0" smtClean="0">
                <a:solidFill>
                  <a:srgbClr val="210BA5"/>
                </a:solidFill>
              </a:rPr>
              <a:t>margin.</a:t>
            </a:r>
          </a:p>
          <a:p>
            <a:pPr algn="just">
              <a:lnSpc>
                <a:spcPct val="150000"/>
              </a:lnSpc>
            </a:pPr>
            <a:r>
              <a:rPr lang="en-US" sz="3600" dirty="0" smtClean="0"/>
              <a:t>This </a:t>
            </a:r>
            <a:r>
              <a:rPr lang="en-US" sz="3600" dirty="0"/>
              <a:t>is </a:t>
            </a:r>
            <a:r>
              <a:rPr lang="en-US" sz="3600" dirty="0" smtClean="0"/>
              <a:t>problematic because </a:t>
            </a:r>
            <a:r>
              <a:rPr lang="en-US" sz="3600" dirty="0"/>
              <a:t>as discussed previously, the distance of an observation from </a:t>
            </a:r>
            <a:r>
              <a:rPr lang="en-US" sz="3600" dirty="0" smtClean="0"/>
              <a:t>the </a:t>
            </a:r>
            <a:r>
              <a:rPr lang="en-US" sz="3600" dirty="0" err="1" smtClean="0"/>
              <a:t>hyperplane</a:t>
            </a:r>
            <a:r>
              <a:rPr lang="en-US" sz="3600" dirty="0" smtClean="0"/>
              <a:t> </a:t>
            </a:r>
            <a:r>
              <a:rPr lang="en-US" sz="3600" dirty="0"/>
              <a:t>can be seen as a measure of our confidence that the </a:t>
            </a:r>
            <a:r>
              <a:rPr lang="en-US" sz="3600" dirty="0" smtClean="0"/>
              <a:t>observation was </a:t>
            </a:r>
            <a:r>
              <a:rPr lang="en-US" sz="3600" dirty="0"/>
              <a:t>correctly </a:t>
            </a:r>
            <a:r>
              <a:rPr lang="en-US" sz="3600" dirty="0" smtClean="0"/>
              <a:t>classified.</a:t>
            </a:r>
          </a:p>
          <a:p>
            <a:pPr algn="just">
              <a:lnSpc>
                <a:spcPct val="150000"/>
              </a:lnSpc>
            </a:pPr>
            <a:r>
              <a:rPr lang="en-US" sz="3600" dirty="0" smtClean="0">
                <a:solidFill>
                  <a:srgbClr val="210BA5"/>
                </a:solidFill>
              </a:rPr>
              <a:t>Moreover</a:t>
            </a:r>
            <a:r>
              <a:rPr lang="en-US" sz="3600" dirty="0">
                <a:solidFill>
                  <a:srgbClr val="210BA5"/>
                </a:solidFill>
              </a:rPr>
              <a:t>, the fact that the maximal </a:t>
            </a:r>
            <a:r>
              <a:rPr lang="en-US" sz="3600" dirty="0" smtClean="0">
                <a:solidFill>
                  <a:srgbClr val="210BA5"/>
                </a:solidFill>
              </a:rPr>
              <a:t>margin </a:t>
            </a:r>
            <a:r>
              <a:rPr lang="en-US" sz="3600" dirty="0" err="1" smtClean="0">
                <a:solidFill>
                  <a:srgbClr val="210BA5"/>
                </a:solidFill>
              </a:rPr>
              <a:t>hyperplane</a:t>
            </a:r>
            <a:r>
              <a:rPr lang="en-US" sz="3600" dirty="0" smtClean="0">
                <a:solidFill>
                  <a:srgbClr val="210BA5"/>
                </a:solidFill>
              </a:rPr>
              <a:t> </a:t>
            </a:r>
            <a:r>
              <a:rPr lang="en-US" sz="3600" dirty="0">
                <a:solidFill>
                  <a:srgbClr val="210BA5"/>
                </a:solidFill>
              </a:rPr>
              <a:t>is extremely sensitive to a change in a single </a:t>
            </a:r>
            <a:r>
              <a:rPr lang="en-US" sz="3600" dirty="0" smtClean="0">
                <a:solidFill>
                  <a:srgbClr val="210BA5"/>
                </a:solidFill>
              </a:rPr>
              <a:t>observation suggests </a:t>
            </a:r>
            <a:r>
              <a:rPr lang="en-US" sz="3600" dirty="0">
                <a:solidFill>
                  <a:srgbClr val="210BA5"/>
                </a:solidFill>
              </a:rPr>
              <a:t>that it may have </a:t>
            </a:r>
            <a:r>
              <a:rPr lang="en-US" sz="3600" dirty="0" err="1">
                <a:solidFill>
                  <a:srgbClr val="210BA5"/>
                </a:solidFill>
              </a:rPr>
              <a:t>overfit</a:t>
            </a:r>
            <a:r>
              <a:rPr lang="en-US" sz="3600" dirty="0">
                <a:solidFill>
                  <a:srgbClr val="210BA5"/>
                </a:solidFill>
              </a:rPr>
              <a:t> the training data.</a:t>
            </a:r>
            <a:endParaRPr lang="en-IN" sz="3600" dirty="0">
              <a:solidFill>
                <a:srgbClr val="210B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47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472401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70000"/>
              </a:lnSpc>
            </a:pPr>
            <a:r>
              <a:rPr lang="en-US" sz="6600" b="1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Support Vector Classifier</a:t>
            </a:r>
            <a:endParaRPr lang="en-IN" sz="6600" b="1" dirty="0">
              <a:solidFill>
                <a:srgbClr val="33993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5269" y="1548606"/>
            <a:ext cx="15849600" cy="8991600"/>
          </a:xfrm>
        </p:spPr>
        <p:txBody>
          <a:bodyPr>
            <a:noAutofit/>
          </a:bodyPr>
          <a:lstStyle/>
          <a:p>
            <a:pPr algn="just"/>
            <a:r>
              <a:rPr lang="en-US" sz="4000" dirty="0">
                <a:solidFill>
                  <a:srgbClr val="210BA5"/>
                </a:solidFill>
              </a:rPr>
              <a:t>In this case, we might be willing to consider a classifier based on </a:t>
            </a:r>
            <a:r>
              <a:rPr lang="en-US" sz="4000" dirty="0" smtClean="0">
                <a:solidFill>
                  <a:srgbClr val="210BA5"/>
                </a:solidFill>
              </a:rPr>
              <a:t>a </a:t>
            </a:r>
            <a:r>
              <a:rPr lang="en-US" sz="4000" dirty="0" err="1" smtClean="0">
                <a:solidFill>
                  <a:srgbClr val="210BA5"/>
                </a:solidFill>
              </a:rPr>
              <a:t>hyperplane</a:t>
            </a:r>
            <a:r>
              <a:rPr lang="en-US" sz="4000" dirty="0" smtClean="0">
                <a:solidFill>
                  <a:srgbClr val="210BA5"/>
                </a:solidFill>
              </a:rPr>
              <a:t> that </a:t>
            </a:r>
            <a:r>
              <a:rPr lang="en-US" sz="4000" dirty="0">
                <a:solidFill>
                  <a:srgbClr val="210BA5"/>
                </a:solidFill>
              </a:rPr>
              <a:t>does </a:t>
            </a:r>
            <a:r>
              <a:rPr lang="en-US" sz="4000" i="1" dirty="0">
                <a:solidFill>
                  <a:srgbClr val="210BA5"/>
                </a:solidFill>
              </a:rPr>
              <a:t>not </a:t>
            </a:r>
            <a:r>
              <a:rPr lang="en-US" sz="4000" dirty="0">
                <a:solidFill>
                  <a:srgbClr val="210BA5"/>
                </a:solidFill>
              </a:rPr>
              <a:t>perfectly separate the two classes, in the interest </a:t>
            </a:r>
            <a:r>
              <a:rPr lang="en-US" sz="4000" dirty="0" smtClean="0">
                <a:solidFill>
                  <a:srgbClr val="210BA5"/>
                </a:solidFill>
              </a:rPr>
              <a:t>of</a:t>
            </a:r>
          </a:p>
          <a:p>
            <a:pPr lvl="1" algn="just"/>
            <a:r>
              <a:rPr lang="en-US" sz="3600" dirty="0" smtClean="0"/>
              <a:t>Greater </a:t>
            </a:r>
            <a:r>
              <a:rPr lang="en-US" sz="3600" dirty="0"/>
              <a:t>robustness to individual observations, and</a:t>
            </a:r>
          </a:p>
          <a:p>
            <a:pPr lvl="1" algn="just"/>
            <a:r>
              <a:rPr lang="en-US" sz="3600" dirty="0" smtClean="0"/>
              <a:t>Better </a:t>
            </a:r>
            <a:r>
              <a:rPr lang="en-US" sz="3600" dirty="0"/>
              <a:t>classification of </a:t>
            </a:r>
            <a:r>
              <a:rPr lang="en-US" sz="3600" i="1" dirty="0"/>
              <a:t>most </a:t>
            </a:r>
            <a:r>
              <a:rPr lang="en-US" sz="3600" dirty="0"/>
              <a:t>of the training observations</a:t>
            </a:r>
            <a:r>
              <a:rPr lang="en-US" sz="3600" dirty="0" smtClean="0"/>
              <a:t>.</a:t>
            </a:r>
          </a:p>
          <a:p>
            <a:pPr algn="just"/>
            <a:r>
              <a:rPr lang="en-US" sz="4000" dirty="0" smtClean="0"/>
              <a:t>That </a:t>
            </a:r>
            <a:r>
              <a:rPr lang="en-US" sz="4000" dirty="0"/>
              <a:t>is, it could be worthwhile to misclassify a few training </a:t>
            </a:r>
            <a:r>
              <a:rPr lang="en-US" sz="4000" dirty="0" smtClean="0"/>
              <a:t>observations in </a:t>
            </a:r>
            <a:r>
              <a:rPr lang="en-US" sz="4000" dirty="0"/>
              <a:t>order to do a better job in classifying the remaining </a:t>
            </a:r>
            <a:r>
              <a:rPr lang="en-US" sz="4000" dirty="0" smtClean="0"/>
              <a:t>observations.</a:t>
            </a:r>
          </a:p>
          <a:p>
            <a:pPr algn="just"/>
            <a:r>
              <a:rPr lang="en-US" sz="4000" dirty="0">
                <a:solidFill>
                  <a:srgbClr val="210BA5"/>
                </a:solidFill>
              </a:rPr>
              <a:t>The </a:t>
            </a:r>
            <a:r>
              <a:rPr lang="en-US" sz="4000" i="1" dirty="0">
                <a:solidFill>
                  <a:srgbClr val="210BA5"/>
                </a:solidFill>
              </a:rPr>
              <a:t>support vector classifier</a:t>
            </a:r>
            <a:r>
              <a:rPr lang="en-US" sz="4000" dirty="0">
                <a:solidFill>
                  <a:srgbClr val="210BA5"/>
                </a:solidFill>
              </a:rPr>
              <a:t>, sometimes called a </a:t>
            </a:r>
            <a:r>
              <a:rPr lang="en-US" sz="4000" i="1" dirty="0">
                <a:solidFill>
                  <a:srgbClr val="210BA5"/>
                </a:solidFill>
              </a:rPr>
              <a:t>soft margin </a:t>
            </a:r>
            <a:r>
              <a:rPr lang="en-US" sz="4000" i="1" dirty="0" smtClean="0">
                <a:solidFill>
                  <a:srgbClr val="210BA5"/>
                </a:solidFill>
              </a:rPr>
              <a:t>classifier </a:t>
            </a:r>
            <a:r>
              <a:rPr lang="en-US" sz="4000" dirty="0">
                <a:solidFill>
                  <a:srgbClr val="210BA5"/>
                </a:solidFill>
              </a:rPr>
              <a:t>does exactly </a:t>
            </a:r>
            <a:r>
              <a:rPr lang="en-US" sz="4000" dirty="0" smtClean="0">
                <a:solidFill>
                  <a:srgbClr val="210BA5"/>
                </a:solidFill>
              </a:rPr>
              <a:t>this.</a:t>
            </a:r>
          </a:p>
          <a:p>
            <a:pPr algn="just"/>
            <a:r>
              <a:rPr lang="en-US" sz="4000" dirty="0" smtClean="0"/>
              <a:t>Rather </a:t>
            </a:r>
            <a:r>
              <a:rPr lang="en-US" sz="4000" dirty="0"/>
              <a:t>than seeking the largest possible margin so </a:t>
            </a:r>
            <a:r>
              <a:rPr lang="en-US" sz="4000" dirty="0" smtClean="0"/>
              <a:t>that </a:t>
            </a:r>
            <a:r>
              <a:rPr lang="en-US" sz="4000" dirty="0"/>
              <a:t>every observation is not only on the correct side of the </a:t>
            </a:r>
            <a:r>
              <a:rPr lang="en-US" sz="4000" dirty="0" err="1"/>
              <a:t>hyperplane</a:t>
            </a:r>
            <a:r>
              <a:rPr lang="en-US" sz="4000" dirty="0"/>
              <a:t> </a:t>
            </a:r>
            <a:r>
              <a:rPr lang="en-US" sz="4000" dirty="0" smtClean="0"/>
              <a:t>but </a:t>
            </a:r>
            <a:r>
              <a:rPr lang="en-US" sz="4000" dirty="0"/>
              <a:t>also on the correct side of the margin, we instead allow </a:t>
            </a:r>
            <a:r>
              <a:rPr lang="en-US" sz="4000" dirty="0" smtClean="0"/>
              <a:t>some observations </a:t>
            </a:r>
            <a:r>
              <a:rPr lang="en-US" sz="4000" dirty="0"/>
              <a:t>to be on the incorrect side of the margin, or even the incorrect side </a:t>
            </a:r>
            <a:r>
              <a:rPr lang="en-US" sz="4000" dirty="0" smtClean="0"/>
              <a:t>of </a:t>
            </a:r>
            <a:r>
              <a:rPr lang="en-IN" sz="4000" dirty="0" smtClean="0"/>
              <a:t>the </a:t>
            </a:r>
            <a:r>
              <a:rPr lang="en-IN" sz="4000" dirty="0" err="1" smtClean="0"/>
              <a:t>hyperplane</a:t>
            </a:r>
            <a:r>
              <a:rPr lang="en-IN" sz="4000" dirty="0" smtClean="0"/>
              <a:t>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835924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472401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Support Vector Classifier</a:t>
            </a:r>
            <a:endParaRPr lang="en-IN" sz="6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5269" y="1701006"/>
            <a:ext cx="15849600" cy="8991600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n-US" sz="3600" dirty="0">
                <a:solidFill>
                  <a:srgbClr val="210BA5"/>
                </a:solidFill>
              </a:rPr>
              <a:t>The maximal margin classifier can be generalized to non-separable cases using a so-called </a:t>
            </a:r>
            <a:r>
              <a:rPr lang="en-US" sz="3600" i="1" dirty="0">
                <a:solidFill>
                  <a:srgbClr val="210BA5"/>
                </a:solidFill>
              </a:rPr>
              <a:t>soft </a:t>
            </a:r>
            <a:r>
              <a:rPr lang="en-US" sz="3600" i="1" dirty="0" smtClean="0">
                <a:solidFill>
                  <a:srgbClr val="210BA5"/>
                </a:solidFill>
              </a:rPr>
              <a:t>margin</a:t>
            </a:r>
            <a:r>
              <a:rPr lang="en-US" sz="3600" dirty="0" smtClean="0">
                <a:solidFill>
                  <a:srgbClr val="210BA5"/>
                </a:solidFill>
              </a:rPr>
              <a:t>. The </a:t>
            </a:r>
            <a:r>
              <a:rPr lang="en-US" sz="3600" dirty="0">
                <a:solidFill>
                  <a:srgbClr val="210BA5"/>
                </a:solidFill>
              </a:rPr>
              <a:t>generalization is called the </a:t>
            </a:r>
            <a:r>
              <a:rPr lang="en-US" sz="3600" i="1" dirty="0">
                <a:solidFill>
                  <a:srgbClr val="210BA5"/>
                </a:solidFill>
              </a:rPr>
              <a:t>support vector classifier</a:t>
            </a:r>
            <a:r>
              <a:rPr lang="en-US" sz="3600" dirty="0">
                <a:solidFill>
                  <a:srgbClr val="210BA5"/>
                </a:solidFill>
              </a:rPr>
              <a:t>. </a:t>
            </a:r>
            <a:endParaRPr lang="en-US" sz="3600" dirty="0" smtClean="0">
              <a:solidFill>
                <a:srgbClr val="210BA5"/>
              </a:solidFill>
            </a:endParaRPr>
          </a:p>
          <a:p>
            <a:pPr lvl="0" algn="just">
              <a:lnSpc>
                <a:spcPct val="150000"/>
              </a:lnSpc>
            </a:pPr>
            <a:r>
              <a:rPr lang="en-US" sz="3600" dirty="0">
                <a:solidFill>
                  <a:srgbClr val="210BA5"/>
                </a:solidFill>
              </a:rPr>
              <a:t>The soft margin allows some misclassification in the interest of greater robustness to individual observations. </a:t>
            </a:r>
            <a:endParaRPr lang="en-US" sz="3600" dirty="0" smtClean="0">
              <a:solidFill>
                <a:srgbClr val="210BA5"/>
              </a:solidFill>
            </a:endParaRPr>
          </a:p>
          <a:p>
            <a:pPr lvl="0" algn="just">
              <a:lnSpc>
                <a:spcPct val="150000"/>
              </a:lnSpc>
            </a:pPr>
            <a:r>
              <a:rPr lang="en-US" sz="3600" dirty="0" smtClean="0"/>
              <a:t>The </a:t>
            </a:r>
            <a:r>
              <a:rPr lang="en-US" sz="3600" dirty="0"/>
              <a:t>support vector classifier </a:t>
            </a:r>
            <a:r>
              <a:rPr lang="en-US" sz="3600" dirty="0" smtClean="0"/>
              <a:t>optimizes</a:t>
            </a:r>
          </a:p>
          <a:p>
            <a:pPr lvl="0" algn="just">
              <a:lnSpc>
                <a:spcPct val="150000"/>
              </a:lnSpc>
            </a:pPr>
            <a:endParaRPr lang="en-IN" sz="3600" dirty="0">
              <a:solidFill>
                <a:srgbClr val="210BA5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9" y="5511006"/>
            <a:ext cx="15192703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794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472401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70000"/>
              </a:lnSpc>
            </a:pPr>
            <a:r>
              <a:rPr lang="en-US" sz="6600" b="1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Support Vector Classifier</a:t>
            </a:r>
            <a:endParaRPr lang="en-IN" sz="6600" b="1" dirty="0">
              <a:solidFill>
                <a:srgbClr val="33993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5269" y="1701006"/>
            <a:ext cx="15849600" cy="8763000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n-US" sz="4000" dirty="0">
                <a:solidFill>
                  <a:srgbClr val="210BA5"/>
                </a:solidFill>
              </a:rPr>
              <a:t>The support vector classifier is usually defined by dropping the </a:t>
            </a:r>
            <a:r>
              <a:rPr lang="en-US" sz="4000" dirty="0" smtClean="0">
                <a:solidFill>
                  <a:srgbClr val="210BA5"/>
                </a:solidFill>
              </a:rPr>
              <a:t>||</a:t>
            </a:r>
            <a:r>
              <a:rPr lang="en-US" sz="4000" dirty="0">
                <a:solidFill>
                  <a:srgbClr val="210BA5"/>
                </a:solidFill>
              </a:rPr>
              <a:t>β||=1 constraint, and defining </a:t>
            </a:r>
            <a:r>
              <a:rPr lang="en-US" sz="4000" dirty="0" smtClean="0">
                <a:solidFill>
                  <a:srgbClr val="210BA5"/>
                </a:solidFill>
              </a:rPr>
              <a:t>M=1</a:t>
            </a:r>
            <a:r>
              <a:rPr lang="en-US" sz="4000" dirty="0">
                <a:solidFill>
                  <a:srgbClr val="210BA5"/>
                </a:solidFill>
              </a:rPr>
              <a:t>/||β||. The optimization problem then </a:t>
            </a:r>
            <a:r>
              <a:rPr lang="en-US" sz="4000" dirty="0" smtClean="0">
                <a:solidFill>
                  <a:srgbClr val="210BA5"/>
                </a:solidFill>
              </a:rPr>
              <a:t>becomes</a:t>
            </a:r>
          </a:p>
          <a:p>
            <a:pPr lvl="0" algn="just">
              <a:lnSpc>
                <a:spcPct val="150000"/>
              </a:lnSpc>
            </a:pPr>
            <a:endParaRPr lang="en-US" sz="4000" dirty="0">
              <a:solidFill>
                <a:srgbClr val="FF33CC"/>
              </a:solidFill>
            </a:endParaRPr>
          </a:p>
          <a:p>
            <a:pPr lvl="0" algn="just">
              <a:lnSpc>
                <a:spcPct val="150000"/>
              </a:lnSpc>
            </a:pPr>
            <a:endParaRPr lang="en-US" sz="4000" dirty="0" smtClean="0">
              <a:solidFill>
                <a:srgbClr val="FF33CC"/>
              </a:solidFill>
            </a:endParaRPr>
          </a:p>
          <a:p>
            <a:pPr lvl="0" algn="just">
              <a:lnSpc>
                <a:spcPct val="150000"/>
              </a:lnSpc>
            </a:pPr>
            <a:r>
              <a:rPr lang="en-US" sz="4000" dirty="0"/>
              <a:t>This is a quadratic equation with linear inequality constraints, so it is a convex optimization problem which can be solved using Lagrange multipliers. </a:t>
            </a:r>
            <a:endParaRPr lang="en-US" sz="4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269" y="4444206"/>
            <a:ext cx="8290142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8505620"/>
      </p:ext>
    </p:extLst>
  </p:cSld>
  <p:clrMapOvr>
    <a:masterClrMapping/>
  </p:clrMapOvr>
</p:sld>
</file>

<file path=ppt/theme/theme1.xml><?xml version="1.0" encoding="utf-8"?>
<a:theme xmlns:a="http://schemas.openxmlformats.org/drawingml/2006/main" name="NBA-11.8.1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62F7546470B34CB9B496BD68E74C32" ma:contentTypeVersion="6" ma:contentTypeDescription="Create a new document." ma:contentTypeScope="" ma:versionID="73ed929f11095803032b9a28b47ec2ff">
  <xsd:schema xmlns:xsd="http://www.w3.org/2001/XMLSchema" xmlns:xs="http://www.w3.org/2001/XMLSchema" xmlns:p="http://schemas.microsoft.com/office/2006/metadata/properties" xmlns:ns2="2c346531-74f2-4f2c-a259-ccad2532d596" xmlns:ns3="22cf8804-4076-4e6f-933f-019220b16acb" targetNamespace="http://schemas.microsoft.com/office/2006/metadata/properties" ma:root="true" ma:fieldsID="7b895a185d752102ff63ac1974ef230a" ns2:_="" ns3:_="">
    <xsd:import namespace="2c346531-74f2-4f2c-a259-ccad2532d596"/>
    <xsd:import namespace="22cf8804-4076-4e6f-933f-019220b16a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346531-74f2-4f2c-a259-ccad2532d5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cf8804-4076-4e6f-933f-019220b16ac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A6408B-11D1-4819-BE46-43B89E52F4E5}"/>
</file>

<file path=customXml/itemProps2.xml><?xml version="1.0" encoding="utf-8"?>
<ds:datastoreItem xmlns:ds="http://schemas.openxmlformats.org/officeDocument/2006/customXml" ds:itemID="{C2AFFFAD-9D3F-45DC-AE09-CCC708C30561}"/>
</file>

<file path=customXml/itemProps3.xml><?xml version="1.0" encoding="utf-8"?>
<ds:datastoreItem xmlns:ds="http://schemas.openxmlformats.org/officeDocument/2006/customXml" ds:itemID="{B8F0C669-16B8-43AA-9827-C2A5CB85BD29}"/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605</Words>
  <Application>Microsoft Office PowerPoint</Application>
  <PresentationFormat>Custom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NBA-11.8.16</vt:lpstr>
      <vt:lpstr>1_Office Theme</vt:lpstr>
      <vt:lpstr>2_Office Theme</vt:lpstr>
      <vt:lpstr>3_Office Theme</vt:lpstr>
      <vt:lpstr>Office Theme</vt:lpstr>
      <vt:lpstr>Office Theme</vt:lpstr>
      <vt:lpstr>Office Theme</vt:lpstr>
      <vt:lpstr>Office Theme</vt:lpstr>
      <vt:lpstr>PowerPoint Presentation</vt:lpstr>
      <vt:lpstr>Support Vector Classifier</vt:lpstr>
      <vt:lpstr>Overview of Support Vector Classifier</vt:lpstr>
      <vt:lpstr>Support Vector Classifier</vt:lpstr>
      <vt:lpstr>Support Vector Classifier</vt:lpstr>
      <vt:lpstr>Support Vector Classifier</vt:lpstr>
      <vt:lpstr>Support Vector Classifier</vt:lpstr>
      <vt:lpstr>Support Vector Classifier</vt:lpstr>
      <vt:lpstr>Support Vector Classifier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TS</cp:lastModifiedBy>
  <cp:revision>420</cp:revision>
  <dcterms:modified xsi:type="dcterms:W3CDTF">2021-04-20T06:46:22Z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0x010100CF62F7546470B34CB9B496BD68E74C32</vt:lpwstr>
  </property>
</Properties>
</file>