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312" r:id="rId6"/>
    <p:sldId id="313" r:id="rId7"/>
    <p:sldId id="314" r:id="rId8"/>
    <p:sldId id="318" r:id="rId9"/>
    <p:sldId id="315" r:id="rId10"/>
    <p:sldId id="319" r:id="rId11"/>
    <p:sldId id="321" r:id="rId12"/>
    <p:sldId id="316" r:id="rId13"/>
    <p:sldId id="317" r:id="rId14"/>
    <p:sldId id="32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FF4343"/>
    <a:srgbClr val="87DD8B"/>
    <a:srgbClr val="FF1919"/>
    <a:srgbClr val="82C8C8"/>
    <a:srgbClr val="FF5050"/>
    <a:srgbClr val="FCF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2400" cap="none" noProof="0" dirty="0">
              <a:latin typeface="+mn-lt"/>
            </a:rPr>
            <a:t>BBDD: base de datos creada a mano, y usada por neo4j.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0" dirty="0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2400" cap="none" noProof="0" dirty="0" err="1"/>
            <a:t>Backend</a:t>
          </a:r>
          <a:r>
            <a:rPr lang="es-ES" sz="2400" cap="none" noProof="0" dirty="0"/>
            <a:t>: </a:t>
          </a:r>
          <a:r>
            <a:rPr lang="es-ES" sz="2400" cap="none" noProof="0" dirty="0" err="1"/>
            <a:t>nodejs</a:t>
          </a:r>
          <a:r>
            <a:rPr lang="es-ES" sz="2400" cap="none" noProof="0" dirty="0"/>
            <a:t> con el driver de neo4j.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cap="none" noProof="0" dirty="0" err="1"/>
            <a:t>Frontend</a:t>
          </a:r>
          <a:r>
            <a:rPr lang="es-ES" cap="none" noProof="0" dirty="0"/>
            <a:t>: </a:t>
          </a:r>
          <a:r>
            <a:rPr lang="es-ES" cap="none" noProof="0" dirty="0" err="1"/>
            <a:t>vue</a:t>
          </a:r>
          <a:r>
            <a:rPr lang="es-ES" cap="none" noProof="0" dirty="0"/>
            <a:t> para la interfaz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0" dirty="0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NeighborX="762" custLinFactNeighborY="76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Y="-94371" custLinFactNeighborX="67874" custLinFactNeighborY="-100000"/>
      <dgm:spPr>
        <a:noFill/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112529" custScaleY="108341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X="-24811" custLinFactNeighborX="-100000" custLinFactNeighborY="-27304"/>
      <dgm:spPr>
        <a:noFill/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ScaleX="86021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2646" custLinFactNeighborY="-2341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noFill/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ScaleX="86631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96784" y="31844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837884" y="0"/>
          <a:ext cx="1004062" cy="1004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44330" y="2562296"/>
          <a:ext cx="3228175" cy="98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400" kern="1200" cap="none" noProof="0" dirty="0">
              <a:latin typeface="+mn-lt"/>
            </a:rPr>
            <a:t>BBDD: base de datos creada a mano, y usada por neo4j.</a:t>
          </a:r>
        </a:p>
      </dsp:txBody>
      <dsp:txXfrm>
        <a:off x="44330" y="2562296"/>
        <a:ext cx="3228175" cy="982282"/>
      </dsp:txXfrm>
    </dsp:sp>
    <dsp:sp modelId="{543C18BC-1989-44B2-9862-C670C61D3452}">
      <dsp:nvSpPr>
        <dsp:cNvPr id="0" name=""/>
        <dsp:cNvSpPr/>
      </dsp:nvSpPr>
      <dsp:spPr>
        <a:xfrm>
          <a:off x="4333944" y="324014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3701" y="422802"/>
          <a:ext cx="1004062" cy="1004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975049" y="2619014"/>
          <a:ext cx="2467727" cy="90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400" kern="1200" cap="none" noProof="0" dirty="0" err="1"/>
            <a:t>Backend</a:t>
          </a:r>
          <a:r>
            <a:rPr lang="es-ES" sz="2400" kern="1200" cap="none" noProof="0" dirty="0"/>
            <a:t>: </a:t>
          </a:r>
          <a:r>
            <a:rPr lang="es-ES" sz="2400" kern="1200" cap="none" noProof="0" dirty="0" err="1"/>
            <a:t>nodejs</a:t>
          </a:r>
          <a:r>
            <a:rPr lang="es-ES" sz="2400" kern="1200" cap="none" noProof="0" dirty="0"/>
            <a:t> con el driver de neo4j.</a:t>
          </a:r>
        </a:p>
      </dsp:txBody>
      <dsp:txXfrm>
        <a:off x="3975049" y="2619014"/>
        <a:ext cx="2467727" cy="906658"/>
      </dsp:txXfrm>
    </dsp:sp>
    <dsp:sp modelId="{5BDDFF18-9AEC-4E5E-B9AA-33D86F01A63E}">
      <dsp:nvSpPr>
        <dsp:cNvPr id="0" name=""/>
        <dsp:cNvSpPr/>
      </dsp:nvSpPr>
      <dsp:spPr>
        <a:xfrm>
          <a:off x="7751028" y="28304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77662" y="696951"/>
          <a:ext cx="1004062" cy="10040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337080" y="2619014"/>
          <a:ext cx="2485226" cy="90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cap="none" noProof="0" dirty="0" err="1"/>
            <a:t>Frontend</a:t>
          </a:r>
          <a:r>
            <a:rPr lang="es-ES" sz="2600" kern="1200" cap="none" noProof="0" dirty="0"/>
            <a:t>: </a:t>
          </a:r>
          <a:r>
            <a:rPr lang="es-ES" sz="2600" kern="1200" cap="none" noProof="0" dirty="0" err="1"/>
            <a:t>vue</a:t>
          </a:r>
          <a:r>
            <a:rPr lang="es-ES" sz="2600" kern="1200" cap="none" noProof="0" dirty="0"/>
            <a:t> para la interfaz</a:t>
          </a:r>
        </a:p>
      </dsp:txBody>
      <dsp:txXfrm>
        <a:off x="7337080" y="2619014"/>
        <a:ext cx="2485226" cy="90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o de lista de etiquetas de hojas"/>
  <dgm:desc val="Se usa para mostrar fragmentos no secuenciales o agrupados de información acompañados de elementos visuales relacionados. Funciona mejor con iconos o imágenes pequeñas con leyendas con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BF79-1FC6-4996-92A7-67FC1625B179}" type="datetime1">
              <a:rPr lang="es-ES" smtClean="0"/>
              <a:t>14/12/2022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4D0C-7F21-4773-806B-434A918640C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744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B3D687-97B3-47EF-8631-CA86281E6B18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6456DE3-4E01-4AFD-AD42-42312842ED8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A4E0F15-CF87-4734-9176-66797145CC61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51544-E221-4EE8-B70F-5E5B15FCAD5B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3416481-813A-4A84-8BC4-CF055DA5FFCE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6C904-D822-496D-9D91-FDC8575A483B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1BF5-E5DC-4C9E-A0A0-49685AF8E837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F4CB7-3758-44C5-A6BE-4C750AF99041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E2ABAE-2658-4E56-BB51-6026DCD6F4FD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2E25627-BB5A-4F0D-B23C-B2B0133CD721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D03D35E-03FE-469E-8207-829077216CD5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95ACF0C-1D63-4997-945F-1A3AEBBC3147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lustraciones de flore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648866"/>
            <a:ext cx="12191980" cy="6858000"/>
          </a:xfrm>
          <a:prstGeom prst="rect">
            <a:avLst/>
          </a:prstGeom>
        </p:spPr>
      </p:pic>
      <p:sp useBgFill="1">
        <p:nvSpPr>
          <p:cNvPr id="73" name="Rectángulo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337737"/>
          </a:xfrm>
        </p:spPr>
        <p:txBody>
          <a:bodyPr rtlCol="0">
            <a:normAutofit/>
          </a:bodyPr>
          <a:lstStyle/>
          <a:p>
            <a:r>
              <a:rPr lang="es-ES" dirty="0"/>
              <a:t>Viajar es vivir.</a:t>
            </a:r>
            <a:endParaRPr lang="es-ES" sz="6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Autor: Ainoa Santos Fernández.</a:t>
            </a:r>
            <a:endParaRPr lang="es-ES" sz="18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0A8D1760-97A3-CA95-A3C8-77593369784E}"/>
              </a:ext>
            </a:extLst>
          </p:cNvPr>
          <p:cNvSpPr txBox="1">
            <a:spLocks/>
          </p:cNvSpPr>
          <p:nvPr/>
        </p:nvSpPr>
        <p:spPr>
          <a:xfrm>
            <a:off x="1771131" y="3184013"/>
            <a:ext cx="8649738" cy="1337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cap="none" dirty="0">
                <a:latin typeface="+mn-lt"/>
              </a:rPr>
              <a:t>Sistema de recomendación de viajes.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A4191-06B8-2D81-7924-B3659DB5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C2C5A-D9A9-A0A1-3727-503A5B09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398327" cy="3849624"/>
          </a:xfrm>
        </p:spPr>
        <p:txBody>
          <a:bodyPr>
            <a:normAutofit/>
          </a:bodyPr>
          <a:lstStyle/>
          <a:p>
            <a:r>
              <a:rPr lang="es-ES" sz="2400" dirty="0"/>
              <a:t>Añadir más opciones de estilos.</a:t>
            </a:r>
          </a:p>
          <a:p>
            <a:r>
              <a:rPr lang="es-ES" sz="2400" dirty="0"/>
              <a:t>Ampliar la base de datos y meter mas lugares.</a:t>
            </a:r>
          </a:p>
          <a:p>
            <a:r>
              <a:rPr lang="es-ES" sz="2400" dirty="0"/>
              <a:t>Añadir mas atributos de los lugares.</a:t>
            </a:r>
          </a:p>
          <a:p>
            <a:r>
              <a:rPr lang="es-ES" sz="2400" dirty="0"/>
              <a:t>Agregar usuarios con opción de dar </a:t>
            </a:r>
            <a:r>
              <a:rPr lang="es-ES" sz="2400" dirty="0" err="1"/>
              <a:t>like</a:t>
            </a:r>
            <a:r>
              <a:rPr lang="es-ES" sz="2400" dirty="0"/>
              <a:t> o incluso un historial.</a:t>
            </a:r>
          </a:p>
          <a:p>
            <a:r>
              <a:rPr lang="es-ES" sz="2400" dirty="0"/>
              <a:t>Llevar a cabo el aprendizaje automático de la afinidad del modelo de usuario con los lugares.</a:t>
            </a:r>
          </a:p>
        </p:txBody>
      </p:sp>
    </p:spTree>
    <p:extLst>
      <p:ext uri="{BB962C8B-B14F-4D97-AF65-F5344CB8AC3E}">
        <p14:creationId xmlns:p14="http://schemas.microsoft.com/office/powerpoint/2010/main" val="209379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A4191-06B8-2D81-7924-B3659DB5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LECCIONES APRENDIDAS.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C2C5A-D9A9-A0A1-3727-503A5B09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398327" cy="3849624"/>
          </a:xfrm>
        </p:spPr>
        <p:txBody>
          <a:bodyPr>
            <a:normAutofit/>
          </a:bodyPr>
          <a:lstStyle/>
          <a:p>
            <a:r>
              <a:rPr lang="es-ES" sz="2400" dirty="0"/>
              <a:t>Manejo de </a:t>
            </a:r>
            <a:r>
              <a:rPr lang="es-ES" sz="2400" dirty="0" err="1"/>
              <a:t>frameworks</a:t>
            </a:r>
            <a:r>
              <a:rPr lang="es-ES" sz="2400" dirty="0"/>
              <a:t>, bases de datos y funcionamiento de un sistema </a:t>
            </a:r>
            <a:r>
              <a:rPr lang="es-ES" sz="2400" dirty="0" err="1"/>
              <a:t>recomendador</a:t>
            </a:r>
            <a:r>
              <a:rPr lang="es-ES" sz="2400" dirty="0"/>
              <a:t>.</a:t>
            </a:r>
          </a:p>
          <a:p>
            <a:r>
              <a:rPr lang="es-ES" sz="2400" dirty="0"/>
              <a:t>Base y manejo de grafos de conocimiento, y como hacer consultas.</a:t>
            </a:r>
          </a:p>
          <a:p>
            <a:r>
              <a:rPr lang="es-ES" sz="2400" dirty="0"/>
              <a:t>Organización del tiempo y las tareas que hacer.</a:t>
            </a:r>
          </a:p>
          <a:p>
            <a:r>
              <a:rPr lang="es-ES" sz="2400" dirty="0"/>
              <a:t>Uso de aplicaciones, herramientas y lenguajes nuevos.</a:t>
            </a:r>
          </a:p>
        </p:txBody>
      </p:sp>
    </p:spTree>
    <p:extLst>
      <p:ext uri="{BB962C8B-B14F-4D97-AF65-F5344CB8AC3E}">
        <p14:creationId xmlns:p14="http://schemas.microsoft.com/office/powerpoint/2010/main" val="10489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es-ES" dirty="0"/>
              <a:t>INTRODUCCIÓN Y DESCRIPCIÓN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1F11F7-EA18-3C79-8816-D7ED8067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Aplicación web con formato de aplicación de escritorio.</a:t>
            </a:r>
          </a:p>
          <a:p>
            <a:r>
              <a:rPr lang="es-ES" sz="2400" dirty="0"/>
              <a:t>Análisis de sitios que visitar teniendo en cuenta algunas características.</a:t>
            </a:r>
          </a:p>
          <a:p>
            <a:r>
              <a:rPr lang="es-ES" sz="2400" dirty="0"/>
              <a:t>Búsqueda por comunidad y filtros, por comunidad y ordenado al gusto, por estilo de viaje, o por afinidad según el tipo de usuario que haga la búsqueda.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72D4E-B54C-954A-37AA-116A6A94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" dirty="0"/>
              <a:t>PROBLEMA A ABORDAR</a:t>
            </a:r>
          </a:p>
        </p:txBody>
      </p:sp>
      <p:pic>
        <p:nvPicPr>
          <p:cNvPr id="2050" name="Picture 2" descr="Es el momento de invertir en turismo? Cómo entrar y reconocer los valores y  fondos con más potencial - elEconomista.es">
            <a:extLst>
              <a:ext uri="{FF2B5EF4-FFF2-40B4-BE49-F238E27FC236}">
                <a16:creationId xmlns:a16="http://schemas.microsoft.com/office/drawing/2014/main" id="{45C20DC2-CE44-1457-2704-2EF0BE834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19909" b="-3"/>
          <a:stretch/>
        </p:blipFill>
        <p:spPr bwMode="auto">
          <a:xfrm>
            <a:off x="1066800" y="2103120"/>
            <a:ext cx="4663440" cy="3749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A9C9C-4BEC-9B95-806B-2D994CA5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s-ES" sz="2800" dirty="0"/>
              <a:t>Tras una pandemia, el  turismo se está volviendo aún mas importante.</a:t>
            </a:r>
          </a:p>
          <a:p>
            <a:r>
              <a:rPr lang="es-ES" sz="2800" dirty="0"/>
              <a:t>Surge la necesidad de poder recomendar sitios que visitar estableciendo ciertas limitaciones.</a:t>
            </a:r>
          </a:p>
        </p:txBody>
      </p:sp>
    </p:spTree>
    <p:extLst>
      <p:ext uri="{BB962C8B-B14F-4D97-AF65-F5344CB8AC3E}">
        <p14:creationId xmlns:p14="http://schemas.microsoft.com/office/powerpoint/2010/main" val="19618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4F72D-DF73-33FF-6F56-D6854B96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EMPLEADAS</a:t>
            </a:r>
          </a:p>
        </p:txBody>
      </p:sp>
      <p:graphicFrame>
        <p:nvGraphicFramePr>
          <p:cNvPr id="4" name="Marcador de contenido 2" descr="Gráfico de SmartArt">
            <a:extLst>
              <a:ext uri="{FF2B5EF4-FFF2-40B4-BE49-F238E27FC236}">
                <a16:creationId xmlns:a16="http://schemas.microsoft.com/office/drawing/2014/main" id="{AC6BD805-0451-F669-11F1-62EEFC72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053003"/>
              </p:ext>
            </p:extLst>
          </p:nvPr>
        </p:nvGraphicFramePr>
        <p:xfrm>
          <a:off x="850231" y="1910829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Neo4j – Bloor Research">
            <a:extLst>
              <a:ext uri="{FF2B5EF4-FFF2-40B4-BE49-F238E27FC236}">
                <a16:creationId xmlns:a16="http://schemas.microsoft.com/office/drawing/2014/main" id="{6A0D8CFC-EC7B-C735-70E4-BF95DA2A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14" y="2464072"/>
            <a:ext cx="2148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Wikipedia">
            <a:extLst>
              <a:ext uri="{FF2B5EF4-FFF2-40B4-BE49-F238E27FC236}">
                <a16:creationId xmlns:a16="http://schemas.microsoft.com/office/drawing/2014/main" id="{64E07634-C6A9-EBCF-B151-E0A4FE22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5" y="2721805"/>
            <a:ext cx="1347870" cy="8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F3E88F-BD98-FE36-509B-CA4A0461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211" y="2721805"/>
            <a:ext cx="1293846" cy="112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CC52-E4AE-ED71-9BB2-716A773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" dirty="0"/>
              <a:t>APLICACIÓN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F15CD-5306-E576-BF80-BDC05BDF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2205789" cy="3749040"/>
          </a:xfrm>
        </p:spPr>
        <p:txBody>
          <a:bodyPr>
            <a:normAutofit/>
          </a:bodyPr>
          <a:lstStyle/>
          <a:p>
            <a:r>
              <a:rPr lang="en-US" sz="2400" dirty="0" err="1"/>
              <a:t>Pantalla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 para pasar a la </a:t>
            </a:r>
            <a:r>
              <a:rPr lang="en-US" sz="2400" dirty="0" err="1"/>
              <a:t>pantalla</a:t>
            </a:r>
            <a:r>
              <a:rPr lang="en-US" sz="2400" dirty="0"/>
              <a:t> principal.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4FB48C4-661F-F882-802E-47DDAC2F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58" y="2014194"/>
            <a:ext cx="7969417" cy="37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CC52-E4AE-ED71-9BB2-716A773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" dirty="0"/>
              <a:t>APLICACIÓN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F15CD-5306-E576-BF80-BDC05BDF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3089564" cy="3749040"/>
          </a:xfrm>
        </p:spPr>
        <p:txBody>
          <a:bodyPr>
            <a:noAutofit/>
          </a:bodyPr>
          <a:lstStyle/>
          <a:p>
            <a:r>
              <a:rPr lang="en-US" sz="2400" dirty="0"/>
              <a:t>Cuatro </a:t>
            </a:r>
            <a:r>
              <a:rPr lang="en-US" sz="2400" dirty="0" err="1"/>
              <a:t>funcionalidades</a:t>
            </a:r>
            <a:r>
              <a:rPr lang="en-US" sz="2400" dirty="0"/>
              <a:t> de </a:t>
            </a:r>
            <a:r>
              <a:rPr lang="en-US" sz="2400" dirty="0" err="1"/>
              <a:t>búsqueda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Botón</a:t>
            </a:r>
            <a:r>
              <a:rPr lang="en-US" sz="2400" dirty="0"/>
              <a:t> de </a:t>
            </a:r>
            <a:r>
              <a:rPr lang="en-US" sz="2400" dirty="0" err="1"/>
              <a:t>ayuda</a:t>
            </a:r>
            <a:r>
              <a:rPr lang="en-US" sz="2400" dirty="0"/>
              <a:t> y </a:t>
            </a:r>
            <a:r>
              <a:rPr lang="en-US" sz="2400" dirty="0" err="1"/>
              <a:t>botón</a:t>
            </a:r>
            <a:r>
              <a:rPr lang="en-US" sz="2400" dirty="0"/>
              <a:t> para </a:t>
            </a:r>
            <a:r>
              <a:rPr lang="en-US" sz="2400" dirty="0" err="1"/>
              <a:t>contactar</a:t>
            </a:r>
            <a:r>
              <a:rPr lang="en-US" sz="2400" dirty="0"/>
              <a:t> o </a:t>
            </a:r>
            <a:r>
              <a:rPr lang="en-US" sz="2400" dirty="0" err="1"/>
              <a:t>consultar</a:t>
            </a:r>
            <a:r>
              <a:rPr lang="en-US" sz="2400" dirty="0"/>
              <a:t> </a:t>
            </a:r>
            <a:r>
              <a:rPr lang="en-US" sz="2400" dirty="0" err="1"/>
              <a:t>dudas</a:t>
            </a:r>
            <a:r>
              <a:rPr lang="en-US" sz="2400" dirty="0"/>
              <a:t>.</a:t>
            </a:r>
          </a:p>
        </p:txBody>
      </p:sp>
      <p:pic>
        <p:nvPicPr>
          <p:cNvPr id="4" name="Imagen 3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C60A54B0-9301-16F4-762E-A893F67E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79" y="1806903"/>
            <a:ext cx="6866021" cy="3244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74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CC52-E4AE-ED71-9BB2-716A773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" dirty="0"/>
              <a:t>APLICACIÓN III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F15CD-5306-E576-BF80-BDC05BDF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2783305" cy="3749040"/>
          </a:xfrm>
        </p:spPr>
        <p:txBody>
          <a:bodyPr>
            <a:normAutofit/>
          </a:bodyPr>
          <a:lstStyle/>
          <a:p>
            <a:r>
              <a:rPr lang="en-US" sz="2400" dirty="0" err="1"/>
              <a:t>Muestra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sitios con sus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interés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Botón</a:t>
            </a:r>
            <a:r>
              <a:rPr lang="en-US" sz="2400" dirty="0"/>
              <a:t> para </a:t>
            </a:r>
            <a:r>
              <a:rPr lang="en-US" sz="2400" dirty="0" err="1"/>
              <a:t>volver</a:t>
            </a:r>
            <a:r>
              <a:rPr lang="en-US" sz="2400" dirty="0"/>
              <a:t> a la </a:t>
            </a:r>
            <a:r>
              <a:rPr lang="en-US" sz="2400" dirty="0" err="1"/>
              <a:t>pantalla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.</a:t>
            </a:r>
          </a:p>
        </p:txBody>
      </p:sp>
      <p:pic>
        <p:nvPicPr>
          <p:cNvPr id="3" name="Imagen 2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5B529A72-9FFD-33CA-E0B8-0D3EDED7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4" y="2014194"/>
            <a:ext cx="7700211" cy="36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CC52-E4AE-ED71-9BB2-716A773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ES" dirty="0"/>
              <a:t>ALGORITMOS DE RECOMENDACIÓN.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F15CD-5306-E576-BF80-BDC05BDF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Búsqueda</a:t>
            </a:r>
            <a:r>
              <a:rPr lang="en-US" sz="2400" dirty="0"/>
              <a:t> con </a:t>
            </a:r>
            <a:r>
              <a:rPr lang="en-US" sz="2400" dirty="0" err="1"/>
              <a:t>filtros</a:t>
            </a:r>
            <a:r>
              <a:rPr lang="en-US" sz="2400" dirty="0"/>
              <a:t>: se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establecer</a:t>
            </a:r>
            <a:r>
              <a:rPr lang="en-US" sz="2400" dirty="0"/>
              <a:t> la </a:t>
            </a:r>
            <a:r>
              <a:rPr lang="en-US" sz="2400" dirty="0" err="1"/>
              <a:t>comunidad</a:t>
            </a:r>
            <a:r>
              <a:rPr lang="en-US" sz="2400" dirty="0"/>
              <a:t> </a:t>
            </a:r>
            <a:r>
              <a:rPr lang="en-US" sz="2400" dirty="0" err="1"/>
              <a:t>autónoma</a:t>
            </a:r>
            <a:r>
              <a:rPr lang="en-US" sz="2400" dirty="0"/>
              <a:t>, y </a:t>
            </a:r>
            <a:r>
              <a:rPr lang="en-US" sz="2400" dirty="0" err="1"/>
              <a:t>algunos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costa/interior, rural/</a:t>
            </a:r>
            <a:r>
              <a:rPr lang="en-US" sz="2400" dirty="0" err="1"/>
              <a:t>urbano</a:t>
            </a:r>
            <a:r>
              <a:rPr lang="en-US" sz="2400" dirty="0"/>
              <a:t>, </a:t>
            </a:r>
            <a:r>
              <a:rPr lang="en-US" sz="2400" dirty="0" err="1"/>
              <a:t>descanso</a:t>
            </a:r>
            <a:r>
              <a:rPr lang="en-US" sz="2400" dirty="0"/>
              <a:t>/turismo y </a:t>
            </a:r>
            <a:r>
              <a:rPr lang="en-US" sz="2400" dirty="0" err="1"/>
              <a:t>una</a:t>
            </a:r>
            <a:r>
              <a:rPr lang="en-US" sz="2400" dirty="0"/>
              <a:t> nota minima para </a:t>
            </a:r>
            <a:r>
              <a:rPr lang="en-US" sz="2400" dirty="0" err="1"/>
              <a:t>monumentos</a:t>
            </a:r>
            <a:r>
              <a:rPr lang="en-US" sz="2400" dirty="0"/>
              <a:t>, </a:t>
            </a:r>
            <a:r>
              <a:rPr lang="en-US" sz="2400" dirty="0" err="1"/>
              <a:t>naturaleza</a:t>
            </a:r>
            <a:r>
              <a:rPr lang="en-US" sz="2400" dirty="0"/>
              <a:t>, fiesta o comida.</a:t>
            </a:r>
          </a:p>
          <a:p>
            <a:r>
              <a:rPr lang="en-US" sz="2400" dirty="0" err="1"/>
              <a:t>Búsqueda</a:t>
            </a:r>
            <a:r>
              <a:rPr lang="en-US" sz="2400" dirty="0"/>
              <a:t> </a:t>
            </a:r>
            <a:r>
              <a:rPr lang="en-US" sz="2400" dirty="0" err="1"/>
              <a:t>ordenada</a:t>
            </a:r>
            <a:r>
              <a:rPr lang="en-US" sz="2400" dirty="0"/>
              <a:t>: se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establecer</a:t>
            </a:r>
            <a:r>
              <a:rPr lang="en-US" sz="2400" dirty="0"/>
              <a:t> la </a:t>
            </a:r>
            <a:r>
              <a:rPr lang="en-US" sz="2400" dirty="0" err="1"/>
              <a:t>comunidad</a:t>
            </a:r>
            <a:r>
              <a:rPr lang="en-US" sz="2400" dirty="0"/>
              <a:t> </a:t>
            </a:r>
            <a:r>
              <a:rPr lang="en-US" sz="2400" dirty="0" err="1"/>
              <a:t>autónoma</a:t>
            </a:r>
            <a:r>
              <a:rPr lang="en-US" sz="2400" dirty="0"/>
              <a:t> y </a:t>
            </a:r>
            <a:r>
              <a:rPr lang="en-US" sz="2400" dirty="0" err="1"/>
              <a:t>elegir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se </a:t>
            </a:r>
            <a:r>
              <a:rPr lang="en-US" sz="2400" dirty="0" err="1"/>
              <a:t>ordenan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Búsqueda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estilo</a:t>
            </a:r>
            <a:r>
              <a:rPr lang="en-US" sz="2400" dirty="0"/>
              <a:t>: se </a:t>
            </a:r>
            <a:r>
              <a:rPr lang="en-US" sz="2400" dirty="0" err="1"/>
              <a:t>elige</a:t>
            </a:r>
            <a:r>
              <a:rPr lang="en-US" sz="2400" dirty="0"/>
              <a:t> </a:t>
            </a:r>
            <a:r>
              <a:rPr lang="en-US" sz="2400" dirty="0" err="1"/>
              <a:t>festividad</a:t>
            </a:r>
            <a:r>
              <a:rPr lang="en-US" sz="2400" dirty="0"/>
              <a:t>, </a:t>
            </a:r>
            <a:r>
              <a:rPr lang="en-US" sz="2400" dirty="0" err="1"/>
              <a:t>desconexión</a:t>
            </a:r>
            <a:r>
              <a:rPr lang="en-US" sz="2400" dirty="0"/>
              <a:t>, playa o cultural.</a:t>
            </a:r>
          </a:p>
          <a:p>
            <a:r>
              <a:rPr lang="en-US" sz="2400" dirty="0" err="1"/>
              <a:t>Búsqueda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afinidad</a:t>
            </a:r>
            <a:r>
              <a:rPr lang="en-US" sz="2400" dirty="0"/>
              <a:t> a un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usuario</a:t>
            </a:r>
            <a:r>
              <a:rPr lang="en-US" sz="2400" dirty="0"/>
              <a:t>: se introduce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rango</a:t>
            </a:r>
            <a:r>
              <a:rPr lang="en-US" sz="2400" dirty="0"/>
              <a:t> de </a:t>
            </a:r>
            <a:r>
              <a:rPr lang="en-US" sz="2400" dirty="0" err="1"/>
              <a:t>edad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01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89D05-C348-8BF0-EEFA-ACE5CA17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CRÍTICO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79A1E44-9EB7-17E3-01B8-EA63F9FD4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84966"/>
              </p:ext>
            </p:extLst>
          </p:nvPr>
        </p:nvGraphicFramePr>
        <p:xfrm>
          <a:off x="1066800" y="2145002"/>
          <a:ext cx="10058400" cy="359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4618">
                  <a:extLst>
                    <a:ext uri="{9D8B030D-6E8A-4147-A177-3AD203B41FA5}">
                      <a16:colId xmlns:a16="http://schemas.microsoft.com/office/drawing/2014/main" val="1509323548"/>
                    </a:ext>
                  </a:extLst>
                </a:gridCol>
                <a:gridCol w="4973782">
                  <a:extLst>
                    <a:ext uri="{9D8B030D-6E8A-4147-A177-3AD203B41FA5}">
                      <a16:colId xmlns:a16="http://schemas.microsoft.com/office/drawing/2014/main" val="741483553"/>
                    </a:ext>
                  </a:extLst>
                </a:gridCol>
              </a:tblGrid>
              <a:tr h="1795390">
                <a:tc>
                  <a:txBody>
                    <a:bodyPr/>
                    <a:lstStyle/>
                    <a:p>
                      <a:r>
                        <a:rPr lang="es-ES" sz="2400" b="1" dirty="0"/>
                        <a:t>DEBILIDADES.</a:t>
                      </a:r>
                    </a:p>
                    <a:p>
                      <a:r>
                        <a:rPr lang="es-ES" sz="2400" dirty="0"/>
                        <a:t>La base de datos es pequeña.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AMENAZAS.</a:t>
                      </a:r>
                    </a:p>
                    <a:p>
                      <a:r>
                        <a:rPr lang="es-ES" sz="2400" dirty="0"/>
                        <a:t>Fácil de implementar y de replicar.</a:t>
                      </a:r>
                    </a:p>
                  </a:txBody>
                  <a:tcPr>
                    <a:solidFill>
                      <a:srgbClr val="FF6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037856"/>
                  </a:ext>
                </a:extLst>
              </a:tr>
              <a:tr h="1795390">
                <a:tc>
                  <a:txBody>
                    <a:bodyPr/>
                    <a:lstStyle/>
                    <a:p>
                      <a:r>
                        <a:rPr lang="es-ES" sz="2400" b="1" dirty="0"/>
                        <a:t>FORTALEZAS.</a:t>
                      </a:r>
                    </a:p>
                    <a:p>
                      <a:r>
                        <a:rPr lang="es-ES" sz="2400" dirty="0"/>
                        <a:t>Interfaz sencilla e intuitiva.</a:t>
                      </a:r>
                    </a:p>
                    <a:p>
                      <a:r>
                        <a:rPr lang="es-ES" sz="2400" dirty="0"/>
                        <a:t>Algoritmos sencillos.</a:t>
                      </a:r>
                    </a:p>
                    <a:p>
                      <a:r>
                        <a:rPr lang="es-ES" sz="2400" dirty="0"/>
                        <a:t>Distintos tipos de recomendación.</a:t>
                      </a:r>
                    </a:p>
                  </a:txBody>
                  <a:tcPr>
                    <a:solidFill>
                      <a:srgbClr val="82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OPORTUNIDADES.</a:t>
                      </a:r>
                    </a:p>
                    <a:p>
                      <a:r>
                        <a:rPr lang="es-ES" sz="2400" dirty="0"/>
                        <a:t>La base de datos es sencilla de ampliar.</a:t>
                      </a:r>
                    </a:p>
                  </a:txBody>
                  <a:tcPr>
                    <a:solidFill>
                      <a:srgbClr val="87D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2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80_TF11531919.potx" id="{FE8B38BB-C841-4999-A10B-CC1E670B5FD9}" vid="{FD754B90-C899-4031-9D85-FD87BB75C36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{78641BCB-21A6-4D9B-A0D2-879BBAC00C97}tf11531919_win32</Template>
  <TotalTime>82</TotalTime>
  <Words>415</Words>
  <Application>Microsoft Office PowerPoint</Application>
  <PresentationFormat>Panorámica</PresentationFormat>
  <Paragraphs>51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Viajar es vivir.</vt:lpstr>
      <vt:lpstr>INTRODUCCIÓN Y DESCRIPCIÓN</vt:lpstr>
      <vt:lpstr>PROBLEMA A ABORDAR</vt:lpstr>
      <vt:lpstr>HERRAMIENTAS EMPLEADAS</vt:lpstr>
      <vt:lpstr>APLICACIÓN</vt:lpstr>
      <vt:lpstr>APLICACIÓN II</vt:lpstr>
      <vt:lpstr>APLICACIÓN III</vt:lpstr>
      <vt:lpstr>ALGORITMOS DE RECOMENDACIÓN.</vt:lpstr>
      <vt:lpstr>ANÁLISIS CRÍTICO</vt:lpstr>
      <vt:lpstr>LÍNEAS FUTURAS</vt:lpstr>
      <vt:lpstr>LECCIONES APRENDIDAS.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Viajar es vivir.</dc:title>
  <dc:creator>Ainoa Santos Fernandez</dc:creator>
  <cp:lastModifiedBy>Ainoa Santos Fernandez</cp:lastModifiedBy>
  <cp:revision>3</cp:revision>
  <dcterms:created xsi:type="dcterms:W3CDTF">2022-12-14T16:17:02Z</dcterms:created>
  <dcterms:modified xsi:type="dcterms:W3CDTF">2022-12-14T17:39:17Z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