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8" r:id="rId11"/>
    <p:sldId id="269" r:id="rId12"/>
    <p:sldId id="270" r:id="rId13"/>
    <p:sldId id="267" r:id="rId14"/>
    <p:sldId id="265" r:id="rId15"/>
    <p:sldId id="266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995F0-B217-444B-80A4-C1CEA04DD177}" v="9" dt="2025-05-27T19:03:52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 SANTHANAM" userId="2f1a052cae32722e" providerId="LiveId" clId="{F138D1D4-7378-4B1B-A70C-F1A781218877}"/>
    <pc:docChg chg="undo custSel modSld">
      <pc:chgData name="ARAV SANTHANAM" userId="2f1a052cae32722e" providerId="LiveId" clId="{F138D1D4-7378-4B1B-A70C-F1A781218877}" dt="2025-10-20T00:37:01.651" v="73" actId="1035"/>
      <pc:docMkLst>
        <pc:docMk/>
      </pc:docMkLst>
      <pc:sldChg chg="modSp mod">
        <pc:chgData name="ARAV SANTHANAM" userId="2f1a052cae32722e" providerId="LiveId" clId="{F138D1D4-7378-4B1B-A70C-F1A781218877}" dt="2025-10-20T00:35:52.437" v="0" actId="114"/>
        <pc:sldMkLst>
          <pc:docMk/>
          <pc:sldMk cId="2261685308" sldId="257"/>
        </pc:sldMkLst>
        <pc:spChg chg="mod">
          <ac:chgData name="ARAV SANTHANAM" userId="2f1a052cae32722e" providerId="LiveId" clId="{F138D1D4-7378-4B1B-A70C-F1A781218877}" dt="2025-10-20T00:35:52.437" v="0" actId="114"/>
          <ac:spMkLst>
            <pc:docMk/>
            <pc:sldMk cId="2261685308" sldId="257"/>
            <ac:spMk id="3" creationId="{22736B62-B3A8-72E8-1F94-D0E0709E766A}"/>
          </ac:spMkLst>
        </pc:spChg>
      </pc:sldChg>
      <pc:sldChg chg="addSp delSp modSp mod">
        <pc:chgData name="ARAV SANTHANAM" userId="2f1a052cae32722e" providerId="LiveId" clId="{F138D1D4-7378-4B1B-A70C-F1A781218877}" dt="2025-10-20T00:37:01.651" v="73" actId="1035"/>
        <pc:sldMkLst>
          <pc:docMk/>
          <pc:sldMk cId="2683737126" sldId="258"/>
        </pc:sldMkLst>
        <pc:spChg chg="mod">
          <ac:chgData name="ARAV SANTHANAM" userId="2f1a052cae32722e" providerId="LiveId" clId="{F138D1D4-7378-4B1B-A70C-F1A781218877}" dt="2025-10-20T00:36:47.571" v="64" actId="20577"/>
          <ac:spMkLst>
            <pc:docMk/>
            <pc:sldMk cId="2683737126" sldId="258"/>
            <ac:spMk id="3" creationId="{D0223A53-0723-49EB-4323-613523E1314E}"/>
          </ac:spMkLst>
        </pc:spChg>
        <pc:picChg chg="add del mod">
          <ac:chgData name="ARAV SANTHANAM" userId="2f1a052cae32722e" providerId="LiveId" clId="{F138D1D4-7378-4B1B-A70C-F1A781218877}" dt="2025-10-20T00:37:01.651" v="73" actId="1035"/>
          <ac:picMkLst>
            <pc:docMk/>
            <pc:sldMk cId="2683737126" sldId="258"/>
            <ac:picMk id="4" creationId="{531387A5-F1CE-F8BA-9805-35C3ACD4FBBA}"/>
          </ac:picMkLst>
        </pc:picChg>
      </pc:sldChg>
    </pc:docChg>
  </pc:docChgLst>
  <pc:docChgLst>
    <pc:chgData name="ARAV SANTHANAM" userId="2f1a052cae32722e" providerId="LiveId" clId="{762995F0-B217-444B-80A4-C1CEA04DD177}"/>
    <pc:docChg chg="modSld">
      <pc:chgData name="ARAV SANTHANAM" userId="2f1a052cae32722e" providerId="LiveId" clId="{762995F0-B217-444B-80A4-C1CEA04DD177}" dt="2024-06-28T17:47:26.164" v="87" actId="1076"/>
      <pc:docMkLst>
        <pc:docMk/>
      </pc:docMkLst>
      <pc:sldChg chg="modSp mod">
        <pc:chgData name="ARAV SANTHANAM" userId="2f1a052cae32722e" providerId="LiveId" clId="{762995F0-B217-444B-80A4-C1CEA04DD177}" dt="2024-06-28T17:34:51.252" v="26" actId="1037"/>
        <pc:sldMkLst>
          <pc:docMk/>
          <pc:sldMk cId="2683737126" sldId="258"/>
        </pc:sldMkLst>
      </pc:sldChg>
      <pc:sldChg chg="modSp mod">
        <pc:chgData name="ARAV SANTHANAM" userId="2f1a052cae32722e" providerId="LiveId" clId="{762995F0-B217-444B-80A4-C1CEA04DD177}" dt="2024-06-28T17:47:26.164" v="87" actId="1076"/>
        <pc:sldMkLst>
          <pc:docMk/>
          <pc:sldMk cId="1974963612" sldId="266"/>
        </pc:sldMkLst>
      </pc:sldChg>
      <pc:sldChg chg="modSp mod">
        <pc:chgData name="ARAV SANTHANAM" userId="2f1a052cae32722e" providerId="LiveId" clId="{762995F0-B217-444B-80A4-C1CEA04DD177}" dt="2024-06-28T17:43:33.265" v="54" actId="1036"/>
        <pc:sldMkLst>
          <pc:docMk/>
          <pc:sldMk cId="2894567825" sldId="267"/>
        </pc:sldMkLst>
      </pc:sldChg>
      <pc:sldChg chg="modSp mod">
        <pc:chgData name="ARAV SANTHANAM" userId="2f1a052cae32722e" providerId="LiveId" clId="{762995F0-B217-444B-80A4-C1CEA04DD177}" dt="2024-06-28T17:36:02.639" v="31" actId="1076"/>
        <pc:sldMkLst>
          <pc:docMk/>
          <pc:sldMk cId="2518201152" sldId="268"/>
        </pc:sldMkLst>
      </pc:sldChg>
      <pc:sldChg chg="modSp mod">
        <pc:chgData name="ARAV SANTHANAM" userId="2f1a052cae32722e" providerId="LiveId" clId="{762995F0-B217-444B-80A4-C1CEA04DD177}" dt="2024-06-28T17:33:12.839" v="15" actId="20577"/>
        <pc:sldMkLst>
          <pc:docMk/>
          <pc:sldMk cId="763939185" sldId="271"/>
        </pc:sldMkLst>
      </pc:sldChg>
      <pc:sldChg chg="modSp mod">
        <pc:chgData name="ARAV SANTHANAM" userId="2f1a052cae32722e" providerId="LiveId" clId="{762995F0-B217-444B-80A4-C1CEA04DD177}" dt="2024-06-28T17:45:13.711" v="59" actId="1076"/>
        <pc:sldMkLst>
          <pc:docMk/>
          <pc:sldMk cId="3232200195" sldId="273"/>
        </pc:sldMkLst>
      </pc:sldChg>
    </pc:docChg>
  </pc:docChgLst>
  <pc:docChgLst>
    <pc:chgData name="ARAV SANTHANAM" userId="2f1a052cae32722e" providerId="LiveId" clId="{F323303E-3C87-4188-86C1-47CB12874380}"/>
    <pc:docChg chg="undo custSel addSld delSld modSld sldOrd">
      <pc:chgData name="ARAV SANTHANAM" userId="2f1a052cae32722e" providerId="LiveId" clId="{F323303E-3C87-4188-86C1-47CB12874380}" dt="2024-06-28T00:35:07.303" v="4093" actId="1076"/>
      <pc:docMkLst>
        <pc:docMk/>
      </pc:docMkLst>
      <pc:sldChg chg="modSp mod">
        <pc:chgData name="ARAV SANTHANAM" userId="2f1a052cae32722e" providerId="LiveId" clId="{F323303E-3C87-4188-86C1-47CB12874380}" dt="2024-06-25T21:18:35.282" v="11" actId="20577"/>
        <pc:sldMkLst>
          <pc:docMk/>
          <pc:sldMk cId="109857222" sldId="256"/>
        </pc:sldMkLst>
      </pc:sldChg>
      <pc:sldChg chg="modSp mod">
        <pc:chgData name="ARAV SANTHANAM" userId="2f1a052cae32722e" providerId="LiveId" clId="{F323303E-3C87-4188-86C1-47CB12874380}" dt="2024-06-25T21:19:04.624" v="32" actId="20577"/>
        <pc:sldMkLst>
          <pc:docMk/>
          <pc:sldMk cId="2683737126" sldId="258"/>
        </pc:sldMkLst>
      </pc:sldChg>
      <pc:sldChg chg="modSp mod">
        <pc:chgData name="ARAV SANTHANAM" userId="2f1a052cae32722e" providerId="LiveId" clId="{F323303E-3C87-4188-86C1-47CB12874380}" dt="2024-06-27T21:19:53.577" v="78" actId="1076"/>
        <pc:sldMkLst>
          <pc:docMk/>
          <pc:sldMk cId="1764161423" sldId="264"/>
        </pc:sldMkLst>
      </pc:sldChg>
      <pc:sldChg chg="addSp modSp mod">
        <pc:chgData name="ARAV SANTHANAM" userId="2f1a052cae32722e" providerId="LiveId" clId="{F323303E-3C87-4188-86C1-47CB12874380}" dt="2024-06-28T00:02:05.451" v="2783" actId="20577"/>
        <pc:sldMkLst>
          <pc:docMk/>
          <pc:sldMk cId="4120310364" sldId="265"/>
        </pc:sldMkLst>
      </pc:sldChg>
      <pc:sldChg chg="addSp delSp modSp mod">
        <pc:chgData name="ARAV SANTHANAM" userId="2f1a052cae32722e" providerId="LiveId" clId="{F323303E-3C87-4188-86C1-47CB12874380}" dt="2024-06-28T00:03:59.305" v="2862" actId="20577"/>
        <pc:sldMkLst>
          <pc:docMk/>
          <pc:sldMk cId="1974963612" sldId="266"/>
        </pc:sldMkLst>
      </pc:sldChg>
      <pc:sldChg chg="addSp modSp mod ord">
        <pc:chgData name="ARAV SANTHANAM" userId="2f1a052cae32722e" providerId="LiveId" clId="{F323303E-3C87-4188-86C1-47CB12874380}" dt="2024-06-27T23:23:11.030" v="2029"/>
        <pc:sldMkLst>
          <pc:docMk/>
          <pc:sldMk cId="2894567825" sldId="267"/>
        </pc:sldMkLst>
      </pc:sldChg>
      <pc:sldChg chg="addSp modSp mod">
        <pc:chgData name="ARAV SANTHANAM" userId="2f1a052cae32722e" providerId="LiveId" clId="{F323303E-3C87-4188-86C1-47CB12874380}" dt="2024-06-27T23:44:12.286" v="2673"/>
        <pc:sldMkLst>
          <pc:docMk/>
          <pc:sldMk cId="2518201152" sldId="268"/>
        </pc:sldMkLst>
      </pc:sldChg>
      <pc:sldChg chg="addSp modSp mod">
        <pc:chgData name="ARAV SANTHANAM" userId="2f1a052cae32722e" providerId="LiveId" clId="{F323303E-3C87-4188-86C1-47CB12874380}" dt="2024-06-27T23:46:13.480" v="2690" actId="20577"/>
        <pc:sldMkLst>
          <pc:docMk/>
          <pc:sldMk cId="1249180430" sldId="269"/>
        </pc:sldMkLst>
      </pc:sldChg>
      <pc:sldChg chg="addSp modSp mod">
        <pc:chgData name="ARAV SANTHANAM" userId="2f1a052cae32722e" providerId="LiveId" clId="{F323303E-3C87-4188-86C1-47CB12874380}" dt="2024-06-27T23:48:27.896" v="2746" actId="20577"/>
        <pc:sldMkLst>
          <pc:docMk/>
          <pc:sldMk cId="3378356281" sldId="270"/>
        </pc:sldMkLst>
      </pc:sldChg>
      <pc:sldChg chg="addSp delSp modSp new mod ord">
        <pc:chgData name="ARAV SANTHANAM" userId="2f1a052cae32722e" providerId="LiveId" clId="{F323303E-3C87-4188-86C1-47CB12874380}" dt="2024-06-28T00:35:07.303" v="4093" actId="1076"/>
        <pc:sldMkLst>
          <pc:docMk/>
          <pc:sldMk cId="763939185" sldId="271"/>
        </pc:sldMkLst>
      </pc:sldChg>
      <pc:sldChg chg="new del ord">
        <pc:chgData name="ARAV SANTHANAM" userId="2f1a052cae32722e" providerId="LiveId" clId="{F323303E-3C87-4188-86C1-47CB12874380}" dt="2024-06-28T00:17:41.662" v="3282" actId="2696"/>
        <pc:sldMkLst>
          <pc:docMk/>
          <pc:sldMk cId="752247254" sldId="272"/>
        </pc:sldMkLst>
      </pc:sldChg>
      <pc:sldChg chg="modSp add mod">
        <pc:chgData name="ARAV SANTHANAM" userId="2f1a052cae32722e" providerId="LiveId" clId="{F323303E-3C87-4188-86C1-47CB12874380}" dt="2024-06-28T00:34:23.213" v="4072" actId="20577"/>
        <pc:sldMkLst>
          <pc:docMk/>
          <pc:sldMk cId="3232200195" sldId="273"/>
        </pc:sldMkLst>
      </pc:sldChg>
    </pc:docChg>
  </pc:docChgLst>
  <pc:docChgLst>
    <pc:chgData name="ARAV SANTHANAM" userId="2f1a052cae32722e" providerId="Windows Live" clId="Web-{5EC5BDD0-93A3-46E7-988F-CB615347D73B}"/>
    <pc:docChg chg="addSld modSld sldOrd">
      <pc:chgData name="ARAV SANTHANAM" userId="2f1a052cae32722e" providerId="Windows Live" clId="Web-{5EC5BDD0-93A3-46E7-988F-CB615347D73B}" dt="2024-06-25T21:03:46.706" v="857" actId="1076"/>
      <pc:docMkLst>
        <pc:docMk/>
      </pc:docMkLst>
      <pc:sldChg chg="addSp delSp modSp">
        <pc:chgData name="ARAV SANTHANAM" userId="2f1a052cae32722e" providerId="Windows Live" clId="Web-{5EC5BDD0-93A3-46E7-988F-CB615347D73B}" dt="2024-06-22T13:05:06.089" v="107" actId="14100"/>
        <pc:sldMkLst>
          <pc:docMk/>
          <pc:sldMk cId="952595816" sldId="259"/>
        </pc:sldMkLst>
      </pc:sldChg>
      <pc:sldChg chg="addSp delSp modSp new">
        <pc:chgData name="ARAV SANTHANAM" userId="2f1a052cae32722e" providerId="Windows Live" clId="Web-{5EC5BDD0-93A3-46E7-988F-CB615347D73B}" dt="2024-06-22T13:06:26.730" v="130" actId="1076"/>
        <pc:sldMkLst>
          <pc:docMk/>
          <pc:sldMk cId="2054237258" sldId="260"/>
        </pc:sldMkLst>
      </pc:sldChg>
      <pc:sldChg chg="addSp modSp new ord">
        <pc:chgData name="ARAV SANTHANAM" userId="2f1a052cae32722e" providerId="Windows Live" clId="Web-{5EC5BDD0-93A3-46E7-988F-CB615347D73B}" dt="2024-06-22T13:42:59.218" v="388" actId="20577"/>
        <pc:sldMkLst>
          <pc:docMk/>
          <pc:sldMk cId="2103081908" sldId="261"/>
        </pc:sldMkLst>
      </pc:sldChg>
      <pc:sldChg chg="addSp delSp modSp new mod setBg">
        <pc:chgData name="ARAV SANTHANAM" userId="2f1a052cae32722e" providerId="Windows Live" clId="Web-{5EC5BDD0-93A3-46E7-988F-CB615347D73B}" dt="2024-06-22T13:51:02.666" v="449"/>
        <pc:sldMkLst>
          <pc:docMk/>
          <pc:sldMk cId="2409922517" sldId="262"/>
        </pc:sldMkLst>
      </pc:sldChg>
      <pc:sldChg chg="addSp delSp modSp new">
        <pc:chgData name="ARAV SANTHANAM" userId="2f1a052cae32722e" providerId="Windows Live" clId="Web-{5EC5BDD0-93A3-46E7-988F-CB615347D73B}" dt="2024-06-22T14:06:55.201" v="638" actId="1076"/>
        <pc:sldMkLst>
          <pc:docMk/>
          <pc:sldMk cId="3799852105" sldId="263"/>
        </pc:sldMkLst>
      </pc:sldChg>
      <pc:sldChg chg="addSp delSp modSp new">
        <pc:chgData name="ARAV SANTHANAM" userId="2f1a052cae32722e" providerId="Windows Live" clId="Web-{5EC5BDD0-93A3-46E7-988F-CB615347D73B}" dt="2024-06-22T14:18:33.189" v="730" actId="20577"/>
        <pc:sldMkLst>
          <pc:docMk/>
          <pc:sldMk cId="1764161423" sldId="264"/>
        </pc:sldMkLst>
      </pc:sldChg>
      <pc:sldChg chg="addSp delSp modSp new mod setBg">
        <pc:chgData name="ARAV SANTHANAM" userId="2f1a052cae32722e" providerId="Windows Live" clId="Web-{5EC5BDD0-93A3-46E7-988F-CB615347D73B}" dt="2024-06-25T20:58:36.079" v="777"/>
        <pc:sldMkLst>
          <pc:docMk/>
          <pc:sldMk cId="4120310364" sldId="265"/>
        </pc:sldMkLst>
      </pc:sldChg>
      <pc:sldChg chg="addSp delSp modSp new">
        <pc:chgData name="ARAV SANTHANAM" userId="2f1a052cae32722e" providerId="Windows Live" clId="Web-{5EC5BDD0-93A3-46E7-988F-CB615347D73B}" dt="2024-06-25T20:57:36.172" v="767" actId="1076"/>
        <pc:sldMkLst>
          <pc:docMk/>
          <pc:sldMk cId="1974963612" sldId="266"/>
        </pc:sldMkLst>
      </pc:sldChg>
      <pc:sldChg chg="addSp delSp modSp new">
        <pc:chgData name="ARAV SANTHANAM" userId="2f1a052cae32722e" providerId="Windows Live" clId="Web-{5EC5BDD0-93A3-46E7-988F-CB615347D73B}" dt="2024-06-25T21:01:30.455" v="797"/>
        <pc:sldMkLst>
          <pc:docMk/>
          <pc:sldMk cId="2894567825" sldId="267"/>
        </pc:sldMkLst>
      </pc:sldChg>
      <pc:sldChg chg="addSp delSp modSp new">
        <pc:chgData name="ARAV SANTHANAM" userId="2f1a052cae32722e" providerId="Windows Live" clId="Web-{5EC5BDD0-93A3-46E7-988F-CB615347D73B}" dt="2024-06-25T21:02:33.830" v="813" actId="1076"/>
        <pc:sldMkLst>
          <pc:docMk/>
          <pc:sldMk cId="2518201152" sldId="268"/>
        </pc:sldMkLst>
      </pc:sldChg>
      <pc:sldChg chg="addSp delSp modSp new">
        <pc:chgData name="ARAV SANTHANAM" userId="2f1a052cae32722e" providerId="Windows Live" clId="Web-{5EC5BDD0-93A3-46E7-988F-CB615347D73B}" dt="2024-06-25T21:03:05.987" v="839" actId="1076"/>
        <pc:sldMkLst>
          <pc:docMk/>
          <pc:sldMk cId="1249180430" sldId="269"/>
        </pc:sldMkLst>
      </pc:sldChg>
      <pc:sldChg chg="addSp delSp modSp new">
        <pc:chgData name="ARAV SANTHANAM" userId="2f1a052cae32722e" providerId="Windows Live" clId="Web-{5EC5BDD0-93A3-46E7-988F-CB615347D73B}" dt="2024-06-25T21:03:46.706" v="857" actId="1076"/>
        <pc:sldMkLst>
          <pc:docMk/>
          <pc:sldMk cId="3378356281" sldId="270"/>
        </pc:sldMkLst>
      </pc:sldChg>
    </pc:docChg>
  </pc:docChgLst>
  <pc:docChgLst>
    <pc:chgData name="ARAV SANTHANAM" userId="2f1a052cae32722e" providerId="Windows Live" clId="Web-{CD8F6C08-ADD0-499E-868B-0BDBDFA52C88}"/>
    <pc:docChg chg="addSld modSld">
      <pc:chgData name="ARAV SANTHANAM" userId="2f1a052cae32722e" providerId="Windows Live" clId="Web-{CD8F6C08-ADD0-499E-868B-0BDBDFA52C88}" dt="2024-06-22T11:54:46.192" v="679" actId="1076"/>
      <pc:docMkLst>
        <pc:docMk/>
      </pc:docMkLst>
      <pc:sldChg chg="modSp">
        <pc:chgData name="ARAV SANTHANAM" userId="2f1a052cae32722e" providerId="Windows Live" clId="Web-{CD8F6C08-ADD0-499E-868B-0BDBDFA52C88}" dt="2024-06-22T11:54:46.192" v="679" actId="1076"/>
        <pc:sldMkLst>
          <pc:docMk/>
          <pc:sldMk cId="109857222" sldId="256"/>
        </pc:sldMkLst>
      </pc:sldChg>
      <pc:sldChg chg="modSp new">
        <pc:chgData name="ARAV SANTHANAM" userId="2f1a052cae32722e" providerId="Windows Live" clId="Web-{CD8F6C08-ADD0-499E-868B-0BDBDFA52C88}" dt="2024-06-20T16:22:52.547" v="563" actId="20577"/>
        <pc:sldMkLst>
          <pc:docMk/>
          <pc:sldMk cId="2261685308" sldId="257"/>
        </pc:sldMkLst>
      </pc:sldChg>
      <pc:sldChg chg="addSp modSp new">
        <pc:chgData name="ARAV SANTHANAM" userId="2f1a052cae32722e" providerId="Windows Live" clId="Web-{CD8F6C08-ADD0-499E-868B-0BDBDFA52C88}" dt="2024-06-20T16:30:20.067" v="658" actId="20577"/>
        <pc:sldMkLst>
          <pc:docMk/>
          <pc:sldMk cId="2683737126" sldId="258"/>
        </pc:sldMkLst>
      </pc:sldChg>
      <pc:sldChg chg="modSp new">
        <pc:chgData name="ARAV SANTHANAM" userId="2f1a052cae32722e" providerId="Windows Live" clId="Web-{CD8F6C08-ADD0-499E-868B-0BDBDFA52C88}" dt="2024-06-22T11:53:56.036" v="669" actId="20577"/>
        <pc:sldMkLst>
          <pc:docMk/>
          <pc:sldMk cId="95259581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CB208-383D-46AB-952B-9870CBCC48FA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795F2-C0A9-48D8-ADCB-4EBDC57A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2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315" y="556306"/>
            <a:ext cx="10537370" cy="3301999"/>
          </a:xfrm>
        </p:spPr>
        <p:txBody>
          <a:bodyPr>
            <a:normAutofit/>
          </a:bodyPr>
          <a:lstStyle/>
          <a:p>
            <a:r>
              <a:rPr lang="en-US" i="1" dirty="0"/>
              <a:t>Asian American Identities and Portrayals in Modern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8928"/>
            <a:ext cx="9144000" cy="165576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A Topic-Modeling Analysis of US News Articles since 2022</a:t>
            </a: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1800" dirty="0"/>
              <a:t> </a:t>
            </a:r>
            <a:r>
              <a:rPr lang="en-US" sz="1800" i="1" dirty="0"/>
              <a:t>Arav Santhanam</a:t>
            </a:r>
          </a:p>
          <a:p>
            <a:pPr algn="r"/>
            <a:r>
              <a:rPr lang="en-US" sz="1800" i="1" dirty="0"/>
              <a:t>Saheli Youth Fellowship Program - 2024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A5A7-425A-252A-F605-21734767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Results: Asian American - 2022</a:t>
            </a:r>
          </a:p>
        </p:txBody>
      </p:sp>
      <p:pic>
        <p:nvPicPr>
          <p:cNvPr id="4" name="Content Placeholder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2A966A64-3F37-4636-528E-B553ED34E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009" y="3828896"/>
            <a:ext cx="5827730" cy="3140530"/>
          </a:xfrm>
        </p:spPr>
      </p:pic>
      <p:pic>
        <p:nvPicPr>
          <p:cNvPr id="5" name="Picture 4" descr="A pie chart with text on it&#10;&#10;Description automatically generated">
            <a:extLst>
              <a:ext uri="{FF2B5EF4-FFF2-40B4-BE49-F238E27FC236}">
                <a16:creationId xmlns:a16="http://schemas.microsoft.com/office/drawing/2014/main" id="{1DF3DB8E-E01B-E8FF-7921-47C08ACF4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492" y="1259062"/>
            <a:ext cx="5394719" cy="2719652"/>
          </a:xfrm>
          <a:prstGeom prst="rect">
            <a:avLst/>
          </a:prstGeom>
        </p:spPr>
      </p:pic>
      <p:pic>
        <p:nvPicPr>
          <p:cNvPr id="6" name="Picture 5" descr="A pie chart with text on it&#10;&#10;Description automatically generated">
            <a:extLst>
              <a:ext uri="{FF2B5EF4-FFF2-40B4-BE49-F238E27FC236}">
                <a16:creationId xmlns:a16="http://schemas.microsoft.com/office/drawing/2014/main" id="{DB317079-5173-E789-8263-C73D16DE5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025" y="3920422"/>
            <a:ext cx="5443976" cy="2957479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7A5FC1A-70D2-1644-BD88-2E4FD6D86A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207085"/>
              </p:ext>
            </p:extLst>
          </p:nvPr>
        </p:nvGraphicFramePr>
        <p:xfrm>
          <a:off x="9791700" y="658813"/>
          <a:ext cx="1590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590840" imgH="532800" progId="Package">
                  <p:embed/>
                </p:oleObj>
              </mc:Choice>
              <mc:Fallback>
                <p:oleObj name="Packager Shell Object" showAsIcon="1" r:id="rId5" imgW="1590840" imgH="53280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7A5FC1A-70D2-1644-BD88-2E4FD6D86A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91700" y="658813"/>
                        <a:ext cx="15906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69B37C-42A1-860F-B841-C7EE3948AB18}"/>
              </a:ext>
            </a:extLst>
          </p:cNvPr>
          <p:cNvSpPr txBox="1"/>
          <p:nvPr/>
        </p:nvSpPr>
        <p:spPr>
          <a:xfrm>
            <a:off x="350926" y="1579104"/>
            <a:ext cx="6450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ym typeface="Wingdings" panose="05000000000000000000" pitchFamily="2" charset="2"/>
              </a:rPr>
              <a:t>CBS</a:t>
            </a:r>
            <a:r>
              <a:rPr lang="en-US" dirty="0">
                <a:sym typeface="Wingdings" panose="05000000000000000000" pitchFamily="2" charset="2"/>
              </a:rPr>
              <a:t>  Food/Social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NYT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Elections/Politics, FA/Economics, Hate/Violence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LA Times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Affirmative Action, Health/Inequality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>
                <a:sym typeface="Wingdings" panose="05000000000000000000" pitchFamily="2" charset="2"/>
              </a:rPr>
              <a:t>Not much on </a:t>
            </a:r>
            <a:r>
              <a:rPr lang="en-US" b="1" i="1" u="sng" dirty="0">
                <a:sym typeface="Wingdings" panose="05000000000000000000" pitchFamily="2" charset="2"/>
              </a:rPr>
              <a:t>media/entertainment… a lot on politics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51820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BF05-3F1C-5103-C8B6-77AC4CD6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Results: Asian American - 2023</a:t>
            </a:r>
          </a:p>
        </p:txBody>
      </p:sp>
      <p:pic>
        <p:nvPicPr>
          <p:cNvPr id="4" name="Content Placeholder 3" descr="A pie chart with text and numbers&#10;&#10;Description automatically generated">
            <a:extLst>
              <a:ext uri="{FF2B5EF4-FFF2-40B4-BE49-F238E27FC236}">
                <a16:creationId xmlns:a16="http://schemas.microsoft.com/office/drawing/2014/main" id="{45DF2AB6-E0A0-DE4C-177C-024036CBD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5972" y="1429988"/>
            <a:ext cx="4886208" cy="2634357"/>
          </a:xfrm>
        </p:spPr>
      </p:pic>
      <p:pic>
        <p:nvPicPr>
          <p:cNvPr id="5" name="Picture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67E522C6-D42C-BFD8-8CDE-6F7F40A1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702" y="4113648"/>
            <a:ext cx="5046066" cy="2801912"/>
          </a:xfrm>
          <a:prstGeom prst="rect">
            <a:avLst/>
          </a:prstGeom>
        </p:spPr>
      </p:pic>
      <p:pic>
        <p:nvPicPr>
          <p:cNvPr id="6" name="Picture 5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7F5FED57-25C2-6C2D-2C25-CAFE3D894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8" y="4013085"/>
            <a:ext cx="5429991" cy="2844915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E94DB7A-E2A7-208E-FBC4-84FC10E88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935349"/>
              </p:ext>
            </p:extLst>
          </p:nvPr>
        </p:nvGraphicFramePr>
        <p:xfrm>
          <a:off x="9668655" y="770731"/>
          <a:ext cx="1533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533485" imgH="514350" progId="Package">
                  <p:embed/>
                </p:oleObj>
              </mc:Choice>
              <mc:Fallback>
                <p:oleObj name="Packager Shell Object" showAsIcon="1" r:id="rId5" imgW="1533485" imgH="51435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E94DB7A-E2A7-208E-FBC4-84FC10E88B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68655" y="770731"/>
                        <a:ext cx="1533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9B21549-9ED4-9227-17EE-EDB0B929414E}"/>
              </a:ext>
            </a:extLst>
          </p:cNvPr>
          <p:cNvSpPr txBox="1"/>
          <p:nvPr/>
        </p:nvSpPr>
        <p:spPr>
          <a:xfrm>
            <a:off x="611177" y="1593004"/>
            <a:ext cx="6162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NYT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Identity/Economic Inequality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LA Times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Hate/Violence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ym typeface="Wingdings" panose="05000000000000000000" pitchFamily="2" charset="2"/>
              </a:rPr>
              <a:t>CBS</a:t>
            </a:r>
            <a:r>
              <a:rPr lang="en-US" dirty="0">
                <a:sym typeface="Wingdings" panose="05000000000000000000" pitchFamily="2" charset="2"/>
              </a:rPr>
              <a:t>  Hate/Violence, Film/Entertainment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>
                <a:sym typeface="Wingdings" panose="05000000000000000000" pitchFamily="2" charset="2"/>
              </a:rPr>
              <a:t>Not much on </a:t>
            </a:r>
            <a:r>
              <a:rPr lang="en-US" b="1" i="1" u="sng" dirty="0">
                <a:sym typeface="Wingdings" panose="05000000000000000000" pitchFamily="2" charset="2"/>
              </a:rPr>
              <a:t>affirmative action </a:t>
            </a:r>
            <a:r>
              <a:rPr lang="en-US" i="1" u="sng" dirty="0">
                <a:sym typeface="Wingdings" panose="05000000000000000000" pitchFamily="2" charset="2"/>
              </a:rPr>
              <a:t>or</a:t>
            </a:r>
            <a:r>
              <a:rPr lang="en-US" b="1" i="1" u="sng" dirty="0">
                <a:sym typeface="Wingdings" panose="05000000000000000000" pitchFamily="2" charset="2"/>
              </a:rPr>
              <a:t> social culture…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124918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16E5-E457-AE5E-33BF-373A7308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Results: Asian American - 2024</a:t>
            </a:r>
          </a:p>
        </p:txBody>
      </p:sp>
      <p:pic>
        <p:nvPicPr>
          <p:cNvPr id="4" name="Content Placeholder 3" descr="A pie chart with text on it&#10;&#10;Description automatically generated">
            <a:extLst>
              <a:ext uri="{FF2B5EF4-FFF2-40B4-BE49-F238E27FC236}">
                <a16:creationId xmlns:a16="http://schemas.microsoft.com/office/drawing/2014/main" id="{61236EF2-4D53-5DB3-3D99-9590ECF72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957194"/>
            <a:ext cx="4961466" cy="3097290"/>
          </a:xfrm>
        </p:spPr>
      </p:pic>
      <p:pic>
        <p:nvPicPr>
          <p:cNvPr id="5" name="Picture 4" descr="A pie chart with text and numbers&#10;&#10;Description automatically generated">
            <a:extLst>
              <a:ext uri="{FF2B5EF4-FFF2-40B4-BE49-F238E27FC236}">
                <a16:creationId xmlns:a16="http://schemas.microsoft.com/office/drawing/2014/main" id="{68695B3D-938C-AC91-68ED-F8E608C0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62" y="4037108"/>
            <a:ext cx="4760479" cy="2937462"/>
          </a:xfrm>
          <a:prstGeom prst="rect">
            <a:avLst/>
          </a:prstGeom>
        </p:spPr>
      </p:pic>
      <p:pic>
        <p:nvPicPr>
          <p:cNvPr id="6" name="Picture 5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6CC9359C-4986-42C8-CF74-34F0E648D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498" y="1305594"/>
            <a:ext cx="4369435" cy="2747789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7E1C40C-26DC-FF08-A06B-61237DE1C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942171"/>
              </p:ext>
            </p:extLst>
          </p:nvPr>
        </p:nvGraphicFramePr>
        <p:xfrm>
          <a:off x="9658350" y="752475"/>
          <a:ext cx="1590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590840" imgH="532800" progId="Package">
                  <p:embed/>
                </p:oleObj>
              </mc:Choice>
              <mc:Fallback>
                <p:oleObj name="Packager Shell Object" showAsIcon="1" r:id="rId5" imgW="1590840" imgH="53280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7E1C40C-26DC-FF08-A06B-61237DE1C3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58350" y="752475"/>
                        <a:ext cx="15906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00C605-6D8A-77F9-01DF-40BDFF62727F}"/>
              </a:ext>
            </a:extLst>
          </p:cNvPr>
          <p:cNvSpPr txBox="1"/>
          <p:nvPr/>
        </p:nvSpPr>
        <p:spPr>
          <a:xfrm>
            <a:off x="478838" y="1648870"/>
            <a:ext cx="6450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LA Times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Israel/Hamas Conflict, Education/Health and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NBC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Community Culture, Politics/Elections/FA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ym typeface="Wingdings" panose="05000000000000000000" pitchFamily="2" charset="2"/>
              </a:rPr>
              <a:t>CBS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Israel/Hamas Conflict/Protests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>
                <a:sym typeface="Wingdings" panose="05000000000000000000" pitchFamily="2" charset="2"/>
              </a:rPr>
              <a:t>Not much on </a:t>
            </a:r>
            <a:r>
              <a:rPr lang="en-US" b="1" i="1" u="sng" dirty="0">
                <a:sym typeface="Wingdings" panose="05000000000000000000" pitchFamily="2" charset="2"/>
              </a:rPr>
              <a:t>violence/reform </a:t>
            </a:r>
            <a:r>
              <a:rPr lang="en-US" i="1" u="sng" dirty="0">
                <a:sym typeface="Wingdings" panose="05000000000000000000" pitchFamily="2" charset="2"/>
              </a:rPr>
              <a:t>or</a:t>
            </a:r>
            <a:r>
              <a:rPr lang="en-US" b="1" i="1" u="sng" dirty="0">
                <a:sym typeface="Wingdings" panose="05000000000000000000" pitchFamily="2" charset="2"/>
              </a:rPr>
              <a:t> heritage/culture…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337835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5C15-1909-B457-B959-5CB5029A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Results: Asian American Overall</a:t>
            </a:r>
          </a:p>
        </p:txBody>
      </p:sp>
      <p:pic>
        <p:nvPicPr>
          <p:cNvPr id="4" name="Content Placeholder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E2F790B8-20F5-635F-043F-3D851BE19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501" y="4084699"/>
            <a:ext cx="6012044" cy="2700492"/>
          </a:xfrm>
        </p:spPr>
      </p:pic>
      <p:pic>
        <p:nvPicPr>
          <p:cNvPr id="5" name="Picture 4" descr="A pie chart with text and numbers&#10;&#10;Description automatically generated">
            <a:extLst>
              <a:ext uri="{FF2B5EF4-FFF2-40B4-BE49-F238E27FC236}">
                <a16:creationId xmlns:a16="http://schemas.microsoft.com/office/drawing/2014/main" id="{B712896D-CED4-34AD-EFA6-06BA214A3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240" y="1258790"/>
            <a:ext cx="6119719" cy="2748857"/>
          </a:xfrm>
          <a:prstGeom prst="rect">
            <a:avLst/>
          </a:prstGeom>
        </p:spPr>
      </p:pic>
      <p:pic>
        <p:nvPicPr>
          <p:cNvPr id="6" name="Picture 5" descr="A pie chart with text on it&#10;&#10;Description automatically generated">
            <a:extLst>
              <a:ext uri="{FF2B5EF4-FFF2-40B4-BE49-F238E27FC236}">
                <a16:creationId xmlns:a16="http://schemas.microsoft.com/office/drawing/2014/main" id="{7E172BD6-3ADC-A371-113B-8A9F2E34E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804" y="4013468"/>
            <a:ext cx="6244305" cy="2826442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AB63B28-D83E-FE22-3EF4-E759DA8B90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378463"/>
              </p:ext>
            </p:extLst>
          </p:nvPr>
        </p:nvGraphicFramePr>
        <p:xfrm>
          <a:off x="9915525" y="706438"/>
          <a:ext cx="1838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837800" imgH="532800" progId="Package">
                  <p:embed/>
                </p:oleObj>
              </mc:Choice>
              <mc:Fallback>
                <p:oleObj name="Packager Shell Object" showAsIcon="1" r:id="rId5" imgW="1837800" imgH="53280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AB63B28-D83E-FE22-3EF4-E759DA8B90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15525" y="706438"/>
                        <a:ext cx="18383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748D90-31D4-47D6-7B21-046A9BDBF253}"/>
              </a:ext>
            </a:extLst>
          </p:cNvPr>
          <p:cNvSpPr txBox="1"/>
          <p:nvPr/>
        </p:nvSpPr>
        <p:spPr>
          <a:xfrm>
            <a:off x="497154" y="1525108"/>
            <a:ext cx="6450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NYT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Affirmative Action, Foreign Policy/Govt/Politics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ym typeface="Wingdings" panose="05000000000000000000" pitchFamily="2" charset="2"/>
              </a:rPr>
              <a:t>CBS</a:t>
            </a:r>
            <a:r>
              <a:rPr lang="en-US" dirty="0">
                <a:sym typeface="Wingdings" panose="05000000000000000000" pitchFamily="2" charset="2"/>
              </a:rPr>
              <a:t>  Violence/Minority Insecurity, Health/Data/Science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LA Times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Culture and Heritage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>
                <a:sym typeface="Wingdings" panose="05000000000000000000" pitchFamily="2" charset="2"/>
              </a:rPr>
              <a:t>Not much on </a:t>
            </a:r>
            <a:r>
              <a:rPr lang="en-US" b="1" i="1" u="sng" dirty="0">
                <a:sym typeface="Wingdings" panose="05000000000000000000" pitchFamily="2" charset="2"/>
              </a:rPr>
              <a:t>social culture/events </a:t>
            </a:r>
            <a:r>
              <a:rPr lang="en-US" i="1" u="sng" dirty="0">
                <a:sym typeface="Wingdings" panose="05000000000000000000" pitchFamily="2" charset="2"/>
              </a:rPr>
              <a:t>or</a:t>
            </a:r>
            <a:r>
              <a:rPr lang="en-US" b="1" i="1" u="sng" dirty="0">
                <a:sym typeface="Wingdings" panose="05000000000000000000" pitchFamily="2" charset="2"/>
              </a:rPr>
              <a:t> businesses/tech…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>
                <a:sym typeface="Wingdings" panose="05000000000000000000" pitchFamily="2" charset="2"/>
              </a:rPr>
              <a:t>A lot on hate/violence</a:t>
            </a:r>
            <a:r>
              <a:rPr lang="en-US" i="1" dirty="0">
                <a:sym typeface="Wingdings" panose="05000000000000000000" pitchFamily="2" charset="2"/>
              </a:rPr>
              <a:t> (relatively)</a:t>
            </a:r>
            <a:endParaRPr lang="en-US" b="1" i="1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456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94E2-94EA-580B-E428-991CEDFE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LDF Results: Hispanic</a:t>
            </a:r>
          </a:p>
        </p:txBody>
      </p:sp>
      <p:pic>
        <p:nvPicPr>
          <p:cNvPr id="4" name="Content Placeholder 3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29D02E39-8D07-3E76-89FC-C0746B89D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380" y="3755507"/>
            <a:ext cx="6096000" cy="3102493"/>
          </a:xfrm>
        </p:spPr>
      </p:pic>
      <p:pic>
        <p:nvPicPr>
          <p:cNvPr id="5" name="Picture 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E16F25A9-9D86-BD8D-35B9-8DE688826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23" y="3900055"/>
            <a:ext cx="6096000" cy="2957945"/>
          </a:xfrm>
          <a:prstGeom prst="rect">
            <a:avLst/>
          </a:prstGeom>
        </p:spPr>
      </p:pic>
      <p:pic>
        <p:nvPicPr>
          <p:cNvPr id="6" name="Picture 5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A07F76CC-BDB6-CD5A-62BD-8908E8B7B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915875"/>
            <a:ext cx="5689354" cy="2885218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3D79412-370E-E9F5-995C-0BC6F886F8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827919"/>
              </p:ext>
            </p:extLst>
          </p:nvPr>
        </p:nvGraphicFramePr>
        <p:xfrm>
          <a:off x="10426700" y="165100"/>
          <a:ext cx="1630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630440" imgH="532800" progId="Package">
                  <p:embed/>
                </p:oleObj>
              </mc:Choice>
              <mc:Fallback>
                <p:oleObj name="Packager Shell Object" showAsIcon="1" r:id="rId5" imgW="1630440" imgH="532800" progId="Packag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3D79412-370E-E9F5-995C-0BC6F886F8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6700" y="165100"/>
                        <a:ext cx="163036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8ED14C-FD8B-AF4F-A97E-4786A0E72D4C}"/>
              </a:ext>
            </a:extLst>
          </p:cNvPr>
          <p:cNvSpPr txBox="1"/>
          <p:nvPr/>
        </p:nvSpPr>
        <p:spPr>
          <a:xfrm>
            <a:off x="482380" y="1447183"/>
            <a:ext cx="63330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LA Times</a:t>
            </a:r>
            <a:r>
              <a:rPr lang="en-US" b="1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Politics/Race, Health/Environment, 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ym typeface="Wingdings" panose="05000000000000000000" pitchFamily="2" charset="2"/>
              </a:rPr>
              <a:t>NYT</a:t>
            </a:r>
            <a:r>
              <a:rPr lang="en-US" dirty="0">
                <a:sym typeface="Wingdings" panose="05000000000000000000" pitchFamily="2" charset="2"/>
              </a:rPr>
              <a:t>  Border/Immigration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ym typeface="Wingdings" panose="05000000000000000000" pitchFamily="2" charset="2"/>
              </a:rPr>
              <a:t>CBS </a:t>
            </a:r>
            <a:r>
              <a:rPr lang="en-US" dirty="0">
                <a:sym typeface="Wingdings" panose="05000000000000000000" pitchFamily="2" charset="2"/>
              </a:rPr>
              <a:t> Film/Culture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>
                <a:sym typeface="Wingdings" panose="05000000000000000000" pitchFamily="2" charset="2"/>
              </a:rPr>
              <a:t>Not much on </a:t>
            </a:r>
            <a:r>
              <a:rPr lang="en-US" b="1" i="1" u="sng" dirty="0">
                <a:sym typeface="Wingdings" panose="05000000000000000000" pitchFamily="2" charset="2"/>
              </a:rPr>
              <a:t>violence/crime</a:t>
            </a:r>
            <a:r>
              <a:rPr lang="en-US" i="1" u="sng" dirty="0">
                <a:sym typeface="Wingdings" panose="05000000000000000000" pitchFamily="2" charset="2"/>
              </a:rPr>
              <a:t>, </a:t>
            </a:r>
            <a:r>
              <a:rPr lang="en-US" b="1" i="1" u="sng" dirty="0">
                <a:sym typeface="Wingdings" panose="05000000000000000000" pitchFamily="2" charset="2"/>
              </a:rPr>
              <a:t>female healthcare/rights</a:t>
            </a:r>
            <a:r>
              <a:rPr lang="en-US" i="1" u="sng" dirty="0">
                <a:sym typeface="Wingdings" panose="05000000000000000000" pitchFamily="2" charset="2"/>
              </a:rPr>
              <a:t>, </a:t>
            </a:r>
            <a:r>
              <a:rPr lang="en-US" b="1" i="1" u="sng" dirty="0">
                <a:sym typeface="Wingdings" panose="05000000000000000000" pitchFamily="2" charset="2"/>
              </a:rPr>
              <a:t>education/race/SES…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031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D901-8E6D-BAC1-3260-AFE47A1B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Results: Black</a:t>
            </a:r>
          </a:p>
        </p:txBody>
      </p:sp>
      <p:pic>
        <p:nvPicPr>
          <p:cNvPr id="12" name="Content Placeholder 11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CC2FB78D-3B2F-72B9-5C82-8BCA069F1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51" y="3963304"/>
            <a:ext cx="5191596" cy="2806092"/>
          </a:xfrm>
        </p:spPr>
      </p:pic>
      <p:pic>
        <p:nvPicPr>
          <p:cNvPr id="14" name="Picture 13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91EF2EBE-761E-C6AB-B51C-FD75523A9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3" y="3964132"/>
            <a:ext cx="5546467" cy="2806092"/>
          </a:xfrm>
          <a:prstGeom prst="rect">
            <a:avLst/>
          </a:prstGeom>
        </p:spPr>
      </p:pic>
      <p:pic>
        <p:nvPicPr>
          <p:cNvPr id="16" name="Picture 15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4D847042-0C0D-D81E-A790-C78644B9D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51" y="893899"/>
            <a:ext cx="5415034" cy="28060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40C943-4C40-ECE1-2778-768D7128E686}"/>
              </a:ext>
            </a:extLst>
          </p:cNvPr>
          <p:cNvSpPr txBox="1"/>
          <p:nvPr/>
        </p:nvSpPr>
        <p:spPr>
          <a:xfrm>
            <a:off x="457505" y="1623960"/>
            <a:ext cx="65230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CBS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Israel/Hamas Violence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ym typeface="Wingdings" panose="05000000000000000000" pitchFamily="2" charset="2"/>
              </a:rPr>
              <a:t>NYT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i="1" dirty="0">
                <a:sym typeface="Wingdings" panose="05000000000000000000" pitchFamily="2" charset="2"/>
              </a:rPr>
              <a:t>+ Newsday </a:t>
            </a:r>
            <a:r>
              <a:rPr lang="en-US" dirty="0">
                <a:sym typeface="Wingdings" panose="05000000000000000000" pitchFamily="2" charset="2"/>
              </a:rPr>
              <a:t> Healthcare/Tech, Music/Culture/Media</a:t>
            </a:r>
          </a:p>
          <a:p>
            <a:endParaRPr lang="en-US" b="1" i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>
                <a:sym typeface="Wingdings" panose="05000000000000000000" pitchFamily="2" charset="2"/>
              </a:rPr>
              <a:t>Surprising amount on </a:t>
            </a:r>
            <a:r>
              <a:rPr lang="en-US" b="1" i="1" u="sng" dirty="0">
                <a:sym typeface="Wingdings" panose="05000000000000000000" pitchFamily="2" charset="2"/>
              </a:rPr>
              <a:t>race/identity/education/slavery…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u="sng" dirty="0">
                <a:sym typeface="Wingdings" panose="05000000000000000000" pitchFamily="2" charset="2"/>
              </a:rPr>
              <a:t>Not much on </a:t>
            </a:r>
            <a:r>
              <a:rPr lang="en-US" b="1" i="1" u="sng" dirty="0">
                <a:sym typeface="Wingdings" panose="05000000000000000000" pitchFamily="2" charset="2"/>
              </a:rPr>
              <a:t>heritage/geography</a:t>
            </a:r>
            <a:r>
              <a:rPr lang="en-US" i="1" u="sng" dirty="0">
                <a:sym typeface="Wingdings" panose="05000000000000000000" pitchFamily="2" charset="2"/>
              </a:rPr>
              <a:t>, </a:t>
            </a:r>
            <a:r>
              <a:rPr lang="en-US" b="1" i="1" u="sng" dirty="0">
                <a:sym typeface="Wingdings" panose="05000000000000000000" pitchFamily="2" charset="2"/>
              </a:rPr>
              <a:t>violence</a:t>
            </a:r>
            <a:r>
              <a:rPr lang="en-US" i="1" u="sng" dirty="0">
                <a:sym typeface="Wingdings" panose="05000000000000000000" pitchFamily="2" charset="2"/>
              </a:rPr>
              <a:t>, </a:t>
            </a:r>
            <a:r>
              <a:rPr lang="en-US" b="1" i="1" u="sng" dirty="0">
                <a:sym typeface="Wingdings" panose="05000000000000000000" pitchFamily="2" charset="2"/>
              </a:rPr>
              <a:t>econ/housing, politics…</a:t>
            </a:r>
            <a:endParaRPr lang="en-US" i="1" u="sng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496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55AE-2177-2E71-7C8E-D517C119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1133" cy="1325563"/>
          </a:xfrm>
        </p:spPr>
        <p:txBody>
          <a:bodyPr/>
          <a:lstStyle/>
          <a:p>
            <a:r>
              <a:rPr lang="en-US" dirty="0"/>
              <a:t>Compare and Contrast: </a:t>
            </a:r>
            <a:r>
              <a:rPr lang="en-US" i="1" dirty="0"/>
              <a:t>Asians vs. Other Minorities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6C5BB6-096D-304E-A49F-DDE14B867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01969"/>
              </p:ext>
            </p:extLst>
          </p:nvPr>
        </p:nvGraphicFramePr>
        <p:xfrm>
          <a:off x="1007531" y="1718734"/>
          <a:ext cx="10058400" cy="4774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66214549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6381646"/>
                    </a:ext>
                  </a:extLst>
                </a:gridCol>
                <a:gridCol w="2002100">
                  <a:extLst>
                    <a:ext uri="{9D8B030D-6E8A-4147-A177-3AD203B41FA5}">
                      <a16:colId xmlns:a16="http://schemas.microsoft.com/office/drawing/2014/main" val="238709643"/>
                    </a:ext>
                  </a:extLst>
                </a:gridCol>
                <a:gridCol w="2021260">
                  <a:extLst>
                    <a:ext uri="{9D8B030D-6E8A-4147-A177-3AD203B41FA5}">
                      <a16:colId xmlns:a16="http://schemas.microsoft.com/office/drawing/2014/main" val="217182393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11352660"/>
                    </a:ext>
                  </a:extLst>
                </a:gridCol>
              </a:tblGrid>
              <a:tr h="777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Race/Ethnicity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 Population 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67700"/>
                  </a:ext>
                </a:extLst>
              </a:tr>
              <a:tr h="1776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Asian 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Hate, Politics, Affirmative Action,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Culture, Inequality, Identity, Heritage…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HUMANIZING, POSITIVE, CREATIVE PERSONALITIES + CULTURE IGNORED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51911"/>
                  </a:ext>
                </a:extLst>
              </a:tr>
              <a:tr h="11102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Hispanic/Latino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18.9%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Film/Culture, Politics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Violence/Crime, Race/SES, Female Rights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SYSTEMIC ISSUES IGNORED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71061"/>
                  </a:ext>
                </a:extLst>
              </a:tr>
              <a:tr h="11102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12.6%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Healthcare, Tech, Music/Media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Heritage, Geography, 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39116"/>
                  </a:ext>
                </a:extLst>
              </a:tr>
            </a:tbl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688FA479-C533-4E85-A8FA-20B38BE52BBA}"/>
              </a:ext>
            </a:extLst>
          </p:cNvPr>
          <p:cNvSpPr/>
          <p:nvPr/>
        </p:nvSpPr>
        <p:spPr>
          <a:xfrm>
            <a:off x="9914469" y="5232400"/>
            <a:ext cx="203198" cy="8551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55AE-2177-2E71-7C8E-D517C119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1133" cy="1325563"/>
          </a:xfrm>
        </p:spPr>
        <p:txBody>
          <a:bodyPr/>
          <a:lstStyle/>
          <a:p>
            <a:r>
              <a:rPr lang="en-US" dirty="0"/>
              <a:t>Key Takeaways: </a:t>
            </a:r>
            <a:r>
              <a:rPr lang="en-US" i="1" dirty="0"/>
              <a:t>What is Talked About and What Isn’t?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D07D-028C-3318-0C40-3C7529EFD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825625"/>
            <a:ext cx="7535333" cy="46672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Talked About</a:t>
            </a:r>
          </a:p>
          <a:p>
            <a:pPr lvl="1"/>
            <a:r>
              <a:rPr lang="en-US" sz="2200" dirty="0"/>
              <a:t>Hate/violence, Health/Data/Science (Overall)</a:t>
            </a:r>
          </a:p>
          <a:p>
            <a:pPr lvl="1"/>
            <a:r>
              <a:rPr lang="en-US" sz="2200" dirty="0"/>
              <a:t>Politics/Affirmative Action (2022)</a:t>
            </a:r>
          </a:p>
          <a:p>
            <a:pPr lvl="1"/>
            <a:r>
              <a:rPr lang="en-US" sz="2200" dirty="0"/>
              <a:t>Film/Media/Entertainment (2023)</a:t>
            </a:r>
          </a:p>
          <a:p>
            <a:pPr lvl="1"/>
            <a:r>
              <a:rPr lang="en-US" sz="2200" dirty="0"/>
              <a:t>Political Instability/Elections/FA (2024)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NOT Talked About </a:t>
            </a:r>
            <a:r>
              <a:rPr lang="en-US" dirty="0">
                <a:sym typeface="Wingdings" panose="05000000000000000000" pitchFamily="2" charset="2"/>
              </a:rPr>
              <a:t>(as much)</a:t>
            </a:r>
          </a:p>
          <a:p>
            <a:pPr marL="742950" lvl="1" indent="-285750"/>
            <a:r>
              <a:rPr lang="en-US" sz="2200" dirty="0">
                <a:sym typeface="Wingdings" panose="05000000000000000000" pitchFamily="2" charset="2"/>
              </a:rPr>
              <a:t>Food/Social Culture, Business/Economy/Tech (Overall)</a:t>
            </a:r>
          </a:p>
          <a:p>
            <a:pPr marL="742950" lvl="1" indent="-285750"/>
            <a:r>
              <a:rPr lang="en-US" sz="2200" dirty="0">
                <a:sym typeface="Wingdings" panose="05000000000000000000" pitchFamily="2" charset="2"/>
              </a:rPr>
              <a:t>Media/Entertainment, Food/Culture (2022)</a:t>
            </a:r>
          </a:p>
          <a:p>
            <a:pPr marL="742950" lvl="1" indent="-285750"/>
            <a:r>
              <a:rPr lang="en-US" sz="2200" dirty="0">
                <a:sym typeface="Wingdings" panose="05000000000000000000" pitchFamily="2" charset="2"/>
              </a:rPr>
              <a:t>Social Culture, Education, Identity + Inequality (2023)</a:t>
            </a:r>
          </a:p>
          <a:p>
            <a:pPr marL="742950" lvl="1" indent="-285750"/>
            <a:r>
              <a:rPr lang="en-US" sz="2200" dirty="0">
                <a:sym typeface="Wingdings" panose="05000000000000000000" pitchFamily="2" charset="2"/>
              </a:rPr>
              <a:t>Heritage, Violence/Reform, Education/Student Identities (2024)</a:t>
            </a:r>
          </a:p>
          <a:p>
            <a:pPr marL="742950" lvl="1" indent="-285750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57FC0-F92F-A7BE-F343-12ED9C772C96}"/>
              </a:ext>
            </a:extLst>
          </p:cNvPr>
          <p:cNvSpPr txBox="1"/>
          <p:nvPr/>
        </p:nvSpPr>
        <p:spPr>
          <a:xfrm>
            <a:off x="7179733" y="1502419"/>
            <a:ext cx="45472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Negative experiences/suffering/ways that we </a:t>
            </a:r>
            <a:r>
              <a:rPr lang="en-US" sz="2800" b="1" dirty="0">
                <a:solidFill>
                  <a:srgbClr val="FF0000"/>
                </a:solidFill>
              </a:rPr>
              <a:t>operate in a system (education, politics, etc.)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7297176-F21E-DD7D-6F04-7F979FC99673}"/>
              </a:ext>
            </a:extLst>
          </p:cNvPr>
          <p:cNvSpPr/>
          <p:nvPr/>
        </p:nvSpPr>
        <p:spPr>
          <a:xfrm rot="20353642">
            <a:off x="6191971" y="2883157"/>
            <a:ext cx="883292" cy="287867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985C2-D2D2-D6E0-7397-0290492DFC9F}"/>
              </a:ext>
            </a:extLst>
          </p:cNvPr>
          <p:cNvSpPr txBox="1"/>
          <p:nvPr/>
        </p:nvSpPr>
        <p:spPr>
          <a:xfrm>
            <a:off x="8424334" y="3647380"/>
            <a:ext cx="37676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Lack of awareness/education </a:t>
            </a:r>
            <a:r>
              <a:rPr lang="en-US" sz="2800" dirty="0">
                <a:solidFill>
                  <a:schemeClr val="accent6"/>
                </a:solidFill>
              </a:rPr>
              <a:t>about our diverse identities, communities, inequality, heritage, businesses…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D6EDE14-24C6-788D-C83B-9538F9A6A2E7}"/>
              </a:ext>
            </a:extLst>
          </p:cNvPr>
          <p:cNvSpPr/>
          <p:nvPr/>
        </p:nvSpPr>
        <p:spPr>
          <a:xfrm>
            <a:off x="7272867" y="4851401"/>
            <a:ext cx="1092200" cy="262467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2BFB-7B2B-9E12-0EAC-9A78E418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– Guiding Questions and Purpose 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6B62-B3A8-72E8-1F94-D0E0709E7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7742" cy="47976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i="1" dirty="0"/>
              <a:t>How have Asian American identities been portrayed in US media in the last 2 years? How has the narration evolved?</a:t>
            </a:r>
            <a:endParaRPr lang="en-US" dirty="0"/>
          </a:p>
          <a:p>
            <a:endParaRPr lang="en-US" b="1" i="1" dirty="0"/>
          </a:p>
          <a:p>
            <a:r>
              <a:rPr lang="en-US" dirty="0"/>
              <a:t>What </a:t>
            </a:r>
            <a:r>
              <a:rPr lang="en-US" i="1" dirty="0"/>
              <a:t>broader contexts/social issues</a:t>
            </a:r>
            <a:r>
              <a:rPr lang="en-US" dirty="0"/>
              <a:t> are we most often associated with?</a:t>
            </a:r>
            <a:endParaRPr lang="en-US" b="1" i="1" dirty="0"/>
          </a:p>
          <a:p>
            <a:r>
              <a:rPr lang="en-US" dirty="0"/>
              <a:t>What </a:t>
            </a:r>
            <a:r>
              <a:rPr lang="en-US" i="1" dirty="0"/>
              <a:t>words </a:t>
            </a:r>
            <a:r>
              <a:rPr lang="en-US" dirty="0"/>
              <a:t>describe us and tell our stories to the US audience?</a:t>
            </a:r>
          </a:p>
          <a:p>
            <a:r>
              <a:rPr lang="en-US" dirty="0"/>
              <a:t>What </a:t>
            </a:r>
            <a:r>
              <a:rPr lang="en-US" i="1" dirty="0"/>
              <a:t>commonalities</a:t>
            </a:r>
            <a:r>
              <a:rPr lang="en-US" dirty="0"/>
              <a:t>/</a:t>
            </a:r>
            <a:r>
              <a:rPr lang="en-US" i="1" dirty="0"/>
              <a:t>experiences</a:t>
            </a:r>
            <a:r>
              <a:rPr lang="en-US" dirty="0"/>
              <a:t> do Asian Americans and other minorities share? How do we differ?</a:t>
            </a:r>
          </a:p>
          <a:p>
            <a:endParaRPr lang="en-US" dirty="0"/>
          </a:p>
          <a:p>
            <a:r>
              <a:rPr lang="en-US" u="sng" dirty="0"/>
              <a:t>Why news?</a:t>
            </a:r>
            <a:r>
              <a:rPr lang="en-US" dirty="0"/>
              <a:t> News/media is a vital avenue to focus on and share our struggles, triumphs, and larger collective experiences in the US</a:t>
            </a:r>
          </a:p>
        </p:txBody>
      </p:sp>
    </p:spTree>
    <p:extLst>
      <p:ext uri="{BB962C8B-B14F-4D97-AF65-F5344CB8AC3E}">
        <p14:creationId xmlns:p14="http://schemas.microsoft.com/office/powerpoint/2010/main" val="226168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DAC8-DF60-E946-4CED-91F434DA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Basics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3A53-0723-49EB-4323-613523E1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Natural Language Processing (NLP)       </a:t>
            </a:r>
            <a:r>
              <a:rPr lang="en-US" dirty="0"/>
              <a:t>sub-field of AI that allows machines to </a:t>
            </a:r>
            <a:r>
              <a:rPr lang="en-US" i="1" dirty="0"/>
              <a:t>interact with, manipulate, and understand</a:t>
            </a:r>
            <a:r>
              <a:rPr lang="en-US" dirty="0"/>
              <a:t> human language (speech, text)</a:t>
            </a:r>
          </a:p>
          <a:p>
            <a:r>
              <a:rPr lang="en-US" b="1" dirty="0"/>
              <a:t>Topic Modeling</a:t>
            </a:r>
            <a:r>
              <a:rPr lang="en-US" dirty="0"/>
              <a:t>       algorithms that group words into topics based on semantic patterns/relationships and classify text by topic</a:t>
            </a:r>
          </a:p>
        </p:txBody>
      </p:sp>
      <p:pic>
        <p:nvPicPr>
          <p:cNvPr id="4" name="Graphic 3" descr="Arrow Right with solid fill">
            <a:extLst>
              <a:ext uri="{FF2B5EF4-FFF2-40B4-BE49-F238E27FC236}">
                <a16:creationId xmlns:a16="http://schemas.microsoft.com/office/drawing/2014/main" id="{531387A5-F1CE-F8BA-9805-35C3ACD4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1836" y="1801422"/>
            <a:ext cx="402772" cy="511629"/>
          </a:xfrm>
          <a:prstGeom prst="rect">
            <a:avLst/>
          </a:prstGeom>
        </p:spPr>
      </p:pic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B8E25278-AEB7-85B9-212B-085067F51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7926" y="3099693"/>
            <a:ext cx="402772" cy="511629"/>
          </a:xfrm>
          <a:prstGeom prst="rect">
            <a:avLst/>
          </a:prstGeom>
        </p:spPr>
      </p:pic>
      <p:pic>
        <p:nvPicPr>
          <p:cNvPr id="6" name="Picture 5" descr="Topic modeling and its applications in materials science and engineering -  ScienceDirect">
            <a:extLst>
              <a:ext uri="{FF2B5EF4-FFF2-40B4-BE49-F238E27FC236}">
                <a16:creationId xmlns:a16="http://schemas.microsoft.com/office/drawing/2014/main" id="{4D7B8972-EA67-CCF4-CE23-AB8E83AFE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658" y="3993851"/>
            <a:ext cx="9067797" cy="2625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428EE-A1C4-5624-3E3D-AA8ED4F1644D}"/>
              </a:ext>
            </a:extLst>
          </p:cNvPr>
          <p:cNvSpPr txBox="1"/>
          <p:nvPr/>
        </p:nvSpPr>
        <p:spPr>
          <a:xfrm>
            <a:off x="1471748" y="6167846"/>
            <a:ext cx="1752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(News Articles)</a:t>
            </a:r>
          </a:p>
        </p:txBody>
      </p:sp>
    </p:spTree>
    <p:extLst>
      <p:ext uri="{BB962C8B-B14F-4D97-AF65-F5344CB8AC3E}">
        <p14:creationId xmlns:p14="http://schemas.microsoft.com/office/powerpoint/2010/main" val="268373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082A-F641-96DB-2DF2-B45C6DCA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Explained (Simply)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CAE-6AE3-B89C-0E96-819DCFD3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NMF       </a:t>
            </a:r>
            <a:r>
              <a:rPr lang="en-US" dirty="0"/>
              <a:t>Tries to "recreate" input articles by discovering patterns linking words and their importance in explaining a topic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LDA       </a:t>
            </a:r>
            <a:r>
              <a:rPr lang="en-US" dirty="0"/>
              <a:t>"Reads" the documents and iteratively updates the probabilities of various words/articles being in certain topics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Two </a:t>
            </a:r>
            <a:r>
              <a:rPr lang="en-US" b="1" dirty="0"/>
              <a:t>different approaches </a:t>
            </a:r>
            <a:r>
              <a:rPr lang="en-US" dirty="0"/>
              <a:t>but a </a:t>
            </a:r>
            <a:r>
              <a:rPr lang="en-US" b="1" dirty="0"/>
              <a:t>similar result!</a:t>
            </a:r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F4F0EB77-8099-9EE7-CC1A-9A53944A1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8542" y="1828800"/>
            <a:ext cx="402772" cy="511629"/>
          </a:xfrm>
          <a:prstGeom prst="rect">
            <a:avLst/>
          </a:prstGeom>
        </p:spPr>
      </p:pic>
      <p:pic>
        <p:nvPicPr>
          <p:cNvPr id="6" name="Graphic 5" descr="Arrow Right with solid fill">
            <a:extLst>
              <a:ext uri="{FF2B5EF4-FFF2-40B4-BE49-F238E27FC236}">
                <a16:creationId xmlns:a16="http://schemas.microsoft.com/office/drawing/2014/main" id="{5DC26C24-5217-EBF7-C3AC-650B19976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570" y="3167743"/>
            <a:ext cx="402772" cy="51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8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4E36-74FD-130A-CE75-9454680F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and Approach 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C80C-E156-81FC-388B-55996C56C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Gathered ~ 12,000 articles by keywords "Asian American", "AAPI" since Jan 1, 2022</a:t>
            </a:r>
          </a:p>
          <a:p>
            <a:endParaRPr lang="en-US" dirty="0"/>
          </a:p>
          <a:p>
            <a:r>
              <a:rPr lang="en-US" dirty="0"/>
              <a:t>Wide variety of US media outlets, magazines, newspapers, etc. to capture diverse perspectives </a:t>
            </a:r>
          </a:p>
          <a:p>
            <a:endParaRPr lang="en-US" dirty="0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85113CE4-1EB4-4C3E-C8A9-335D3CB6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0" y="4408035"/>
            <a:ext cx="11251744" cy="222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9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2658-5608-3942-1A2E-1BFEDBD5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Visual Look at the Data</a:t>
            </a:r>
          </a:p>
        </p:txBody>
      </p:sp>
      <p:pic>
        <p:nvPicPr>
          <p:cNvPr id="5" name="Picture 4" descr="A graph of a number of articles&#10;&#10;Description automatically generated">
            <a:extLst>
              <a:ext uri="{FF2B5EF4-FFF2-40B4-BE49-F238E27FC236}">
                <a16:creationId xmlns:a16="http://schemas.microsoft.com/office/drawing/2014/main" id="{3645C41B-436B-0574-EA87-08C3D4D1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4" y="1827983"/>
            <a:ext cx="5878285" cy="4408714"/>
          </a:xfrm>
          <a:prstGeom prst="rect">
            <a:avLst/>
          </a:prstGeom>
        </p:spPr>
      </p:pic>
      <p:pic>
        <p:nvPicPr>
          <p:cNvPr id="6" name="Picture 5" descr="A bar graph with blue bars&#10;&#10;Description automatically generated">
            <a:extLst>
              <a:ext uri="{FF2B5EF4-FFF2-40B4-BE49-F238E27FC236}">
                <a16:creationId xmlns:a16="http://schemas.microsoft.com/office/drawing/2014/main" id="{3A39FA90-962F-3809-5F4D-C61030498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262" y="1831249"/>
            <a:ext cx="5878284" cy="44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3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C9150B-FD39-791A-5A69-0602F6219EC4}"/>
              </a:ext>
            </a:extLst>
          </p:cNvPr>
          <p:cNvSpPr/>
          <p:nvPr/>
        </p:nvSpPr>
        <p:spPr>
          <a:xfrm>
            <a:off x="3358243" y="549729"/>
            <a:ext cx="1436914" cy="2830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F09B5D-9F3D-8B17-5518-370B49A72C81}"/>
              </a:ext>
            </a:extLst>
          </p:cNvPr>
          <p:cNvSpPr/>
          <p:nvPr/>
        </p:nvSpPr>
        <p:spPr>
          <a:xfrm>
            <a:off x="10433957" y="549729"/>
            <a:ext cx="1436914" cy="2830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6A806C-FA64-FDF9-7AEC-359ABF0A6646}"/>
              </a:ext>
            </a:extLst>
          </p:cNvPr>
          <p:cNvSpPr/>
          <p:nvPr/>
        </p:nvSpPr>
        <p:spPr>
          <a:xfrm>
            <a:off x="3347357" y="3782786"/>
            <a:ext cx="1436914" cy="2830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596971-5A3E-4CBE-2CCE-123B6114CFE7}"/>
              </a:ext>
            </a:extLst>
          </p:cNvPr>
          <p:cNvSpPr/>
          <p:nvPr/>
        </p:nvSpPr>
        <p:spPr>
          <a:xfrm>
            <a:off x="8071757" y="549728"/>
            <a:ext cx="1436914" cy="2830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97727F-B1AC-0C27-2C66-46E37025B108}"/>
              </a:ext>
            </a:extLst>
          </p:cNvPr>
          <p:cNvSpPr/>
          <p:nvPr/>
        </p:nvSpPr>
        <p:spPr>
          <a:xfrm>
            <a:off x="8071757" y="3782786"/>
            <a:ext cx="1436914" cy="2830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193C8C-4F1C-9CE6-9BA5-A25BE190B37A}"/>
              </a:ext>
            </a:extLst>
          </p:cNvPr>
          <p:cNvSpPr/>
          <p:nvPr/>
        </p:nvSpPr>
        <p:spPr>
          <a:xfrm>
            <a:off x="10150928" y="3771900"/>
            <a:ext cx="1436914" cy="2830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2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13CA1F-502F-432A-38B5-62B7F399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336" y="4597856"/>
            <a:ext cx="1616528" cy="2103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A508C5-ED27-E763-5BC2-1F0EF55A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460" y="4561115"/>
            <a:ext cx="1636938" cy="2154634"/>
          </a:xfrm>
          <a:prstGeom prst="rect">
            <a:avLst/>
          </a:prstGeom>
        </p:spPr>
      </p:pic>
      <p:pic>
        <p:nvPicPr>
          <p:cNvPr id="7" name="Picture 6" descr="A graph with blue and black text&#10;&#10;Description automatically generated">
            <a:extLst>
              <a:ext uri="{FF2B5EF4-FFF2-40B4-BE49-F238E27FC236}">
                <a16:creationId xmlns:a16="http://schemas.microsoft.com/office/drawing/2014/main" id="{AF1E79A7-7CD5-093F-B937-5B3B5FC36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751" y="1810431"/>
            <a:ext cx="1609727" cy="2105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C9B5A5-B9CE-EEB0-D4CF-973DF9A1B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952" y="1845809"/>
            <a:ext cx="1544411" cy="2121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DCC895-C251-6066-3E99-BB633F6EE5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47" r="4762" b="-371"/>
          <a:stretch/>
        </p:blipFill>
        <p:spPr>
          <a:xfrm>
            <a:off x="1928814" y="4561424"/>
            <a:ext cx="1563137" cy="2160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09890B-9A28-FB6D-19DB-0C71478A2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975" y="1805669"/>
            <a:ext cx="1553935" cy="211454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60E152F-3079-AD48-0AAB-552BB2A4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NMF Topic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E992E6-3514-6647-34CE-E726415A85BA}"/>
              </a:ext>
            </a:extLst>
          </p:cNvPr>
          <p:cNvSpPr txBox="1"/>
          <p:nvPr/>
        </p:nvSpPr>
        <p:spPr>
          <a:xfrm>
            <a:off x="866501" y="1480457"/>
            <a:ext cx="30425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Communities and Economy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C0813E-4D10-7DEB-CEDE-A1F1D4FAE88F}"/>
              </a:ext>
            </a:extLst>
          </p:cNvPr>
          <p:cNvSpPr txBox="1"/>
          <p:nvPr/>
        </p:nvSpPr>
        <p:spPr>
          <a:xfrm>
            <a:off x="1933301" y="4136572"/>
            <a:ext cx="35650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Politics, Govt and Foreign Policy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FDE0D-31C5-F6D7-3E04-C6E6743CE146}"/>
              </a:ext>
            </a:extLst>
          </p:cNvPr>
          <p:cNvSpPr txBox="1"/>
          <p:nvPr/>
        </p:nvSpPr>
        <p:spPr>
          <a:xfrm>
            <a:off x="4720044" y="1447799"/>
            <a:ext cx="30425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Film and Entertainment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5BB35-4369-81F1-4037-7950D7315115}"/>
              </a:ext>
            </a:extLst>
          </p:cNvPr>
          <p:cNvSpPr txBox="1"/>
          <p:nvPr/>
        </p:nvSpPr>
        <p:spPr>
          <a:xfrm>
            <a:off x="8475614" y="1436913"/>
            <a:ext cx="30425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Violence and Hate Crime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FE698-9F31-1DC6-4DBD-A4737C8FB7DE}"/>
              </a:ext>
            </a:extLst>
          </p:cNvPr>
          <p:cNvSpPr txBox="1"/>
          <p:nvPr/>
        </p:nvSpPr>
        <p:spPr>
          <a:xfrm>
            <a:off x="7289073" y="4223658"/>
            <a:ext cx="30425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Affirmative Action</a:t>
            </a:r>
          </a:p>
        </p:txBody>
      </p:sp>
    </p:spTree>
    <p:extLst>
      <p:ext uri="{BB962C8B-B14F-4D97-AF65-F5344CB8AC3E}">
        <p14:creationId xmlns:p14="http://schemas.microsoft.com/office/powerpoint/2010/main" val="379985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410F-065A-0377-9A66-72A672BC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1410-76BE-C954-7ACE-CB40DCAF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63" y="2216900"/>
            <a:ext cx="51615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Many important themes are referenced in the most relevant words across all articles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Which words are more important in defining topics </a:t>
            </a:r>
            <a:r>
              <a:rPr lang="en-US" sz="2400" i="1" dirty="0"/>
              <a:t>relative to others</a:t>
            </a:r>
            <a:r>
              <a:rPr lang="en-US" sz="2400" dirty="0"/>
              <a:t>?</a:t>
            </a:r>
          </a:p>
        </p:txBody>
      </p:sp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62A813F8-DA0D-5531-E331-1ABF3BA9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10" y="1291139"/>
            <a:ext cx="6391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6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3164</TotalTime>
  <Words>832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office theme</vt:lpstr>
      <vt:lpstr>Packager Shell Object</vt:lpstr>
      <vt:lpstr>Asian American Identities and Portrayals in Modern Media</vt:lpstr>
      <vt:lpstr>The Goal – Guiding Questions and Purpose </vt:lpstr>
      <vt:lpstr>Conceptual Basics</vt:lpstr>
      <vt:lpstr>Algorithms Explained (Simply)</vt:lpstr>
      <vt:lpstr>The Data and Approach </vt:lpstr>
      <vt:lpstr>A Visual Look at the Data</vt:lpstr>
      <vt:lpstr>PowerPoint Presentation</vt:lpstr>
      <vt:lpstr>NMF Topic Analysis</vt:lpstr>
      <vt:lpstr>Word Importance</vt:lpstr>
      <vt:lpstr>LDA Results: Asian American - 2022</vt:lpstr>
      <vt:lpstr>LDA Results: Asian American - 2023</vt:lpstr>
      <vt:lpstr>LDA Results: Asian American - 2024</vt:lpstr>
      <vt:lpstr>LDA Results: Asian American Overall</vt:lpstr>
      <vt:lpstr>LDF Results: Hispanic</vt:lpstr>
      <vt:lpstr>LDA Results: Black</vt:lpstr>
      <vt:lpstr>Compare and Contrast: Asians vs. Other Minorities</vt:lpstr>
      <vt:lpstr>Key Takeaways: What is Talked About and What Isn’t?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ARAV SANTHANAM</cp:lastModifiedBy>
  <cp:revision>431</cp:revision>
  <dcterms:created xsi:type="dcterms:W3CDTF">2024-04-19T23:15:37Z</dcterms:created>
  <dcterms:modified xsi:type="dcterms:W3CDTF">2025-10-20T00:37:04Z</dcterms:modified>
</cp:coreProperties>
</file>