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77" r:id="rId5"/>
    <p:sldId id="259" r:id="rId6"/>
    <p:sldId id="278" r:id="rId7"/>
    <p:sldId id="262" r:id="rId8"/>
    <p:sldId id="263" r:id="rId9"/>
    <p:sldId id="279" r:id="rId10"/>
    <p:sldId id="264" r:id="rId11"/>
    <p:sldId id="266" r:id="rId12"/>
    <p:sldId id="267" r:id="rId13"/>
    <p:sldId id="268" r:id="rId14"/>
    <p:sldId id="269" r:id="rId15"/>
    <p:sldId id="270" r:id="rId16"/>
    <p:sldId id="271" r:id="rId17"/>
    <p:sldId id="272" r:id="rId18"/>
    <p:sldId id="273" r:id="rId19"/>
    <p:sldId id="275"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80247" autoAdjust="0"/>
  </p:normalViewPr>
  <p:slideViewPr>
    <p:cSldViewPr snapToGrid="0">
      <p:cViewPr varScale="1">
        <p:scale>
          <a:sx n="73" d="100"/>
          <a:sy n="73"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EF01A-B6B8-4BB2-B03B-FCB74A3934C4}" type="datetimeFigureOut">
              <a:rPr lang="es-AR" smtClean="0"/>
              <a:t>5/5/2017</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943DA-0E3A-4B6A-9F02-4F4C5F273BF4}" type="slidenum">
              <a:rPr lang="es-AR" smtClean="0"/>
              <a:t>‹Nº›</a:t>
            </a:fld>
            <a:endParaRPr lang="es-AR"/>
          </a:p>
        </p:txBody>
      </p:sp>
    </p:spTree>
    <p:extLst>
      <p:ext uri="{BB962C8B-B14F-4D97-AF65-F5344CB8AC3E}">
        <p14:creationId xmlns:p14="http://schemas.microsoft.com/office/powerpoint/2010/main" val="108208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*Con esta característica, las rutinas escritas en un lenguaje están accesibles a otros lenguajes, y los programadores pueden centrarse en crear aplicaciones en su lenguaje o lenguajes preferidos.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a:t>** Esto significa que también pueden coexistir varias versiones de las aplicaciones, y que una aplicación se puede ejecutar en la versión de .NET Framework con la que se compiló.</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p>
            <a:endParaRPr lang="es-AR" dirty="0"/>
          </a:p>
        </p:txBody>
      </p:sp>
      <p:sp>
        <p:nvSpPr>
          <p:cNvPr id="4" name="Marcador de número de diapositiva 3"/>
          <p:cNvSpPr>
            <a:spLocks noGrp="1"/>
          </p:cNvSpPr>
          <p:nvPr>
            <p:ph type="sldNum" sz="quarter" idx="10"/>
          </p:nvPr>
        </p:nvSpPr>
        <p:spPr/>
        <p:txBody>
          <a:bodyPr/>
          <a:lstStyle/>
          <a:p>
            <a:fld id="{F9F943DA-0E3A-4B6A-9F02-4F4C5F273BF4}" type="slidenum">
              <a:rPr lang="es-AR" smtClean="0"/>
              <a:t>5</a:t>
            </a:fld>
            <a:endParaRPr lang="es-AR"/>
          </a:p>
        </p:txBody>
      </p:sp>
    </p:spTree>
    <p:extLst>
      <p:ext uri="{BB962C8B-B14F-4D97-AF65-F5344CB8AC3E}">
        <p14:creationId xmlns:p14="http://schemas.microsoft.com/office/powerpoint/2010/main" val="36108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sz="9600" b="1" dirty="0">
                <a:effectLst>
                  <a:outerShdw blurRad="38100" dist="38100" dir="2700000" algn="tl">
                    <a:srgbClr val="000000">
                      <a:alpha val="43137"/>
                    </a:srgbClr>
                  </a:outerShdw>
                </a:effectLst>
              </a:rPr>
              <a:t>Framework</a:t>
            </a:r>
          </a:p>
        </p:txBody>
      </p:sp>
      <p:sp>
        <p:nvSpPr>
          <p:cNvPr id="3" name="Subtítulo 2"/>
          <p:cNvSpPr>
            <a:spLocks noGrp="1"/>
          </p:cNvSpPr>
          <p:nvPr>
            <p:ph type="subTitle" idx="1"/>
          </p:nvPr>
        </p:nvSpPr>
        <p:spPr/>
        <p:txBody>
          <a:bodyPr anchor="b"/>
          <a:lstStyle/>
          <a:p>
            <a:pPr algn="r"/>
            <a:r>
              <a:rPr lang="es-AR" b="1" i="1" dirty="0">
                <a:effectLst>
                  <a:outerShdw blurRad="38100" dist="38100" dir="2700000" algn="tl">
                    <a:srgbClr val="000000">
                      <a:alpha val="43137"/>
                    </a:srgbClr>
                  </a:outerShdw>
                </a:effectLst>
              </a:rPr>
              <a:t>Ing. Jorge a. roda</a:t>
            </a:r>
          </a:p>
        </p:txBody>
      </p:sp>
    </p:spTree>
    <p:extLst>
      <p:ext uri="{BB962C8B-B14F-4D97-AF65-F5344CB8AC3E}">
        <p14:creationId xmlns:p14="http://schemas.microsoft.com/office/powerpoint/2010/main" val="1899373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59400" name="Rectangle 8"/>
          <p:cNvSpPr>
            <a:spLocks noChangeArrowheads="1"/>
          </p:cNvSpPr>
          <p:nvPr/>
        </p:nvSpPr>
        <p:spPr bwMode="auto">
          <a:xfrm>
            <a:off x="785132" y="1545837"/>
            <a:ext cx="9993085" cy="168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pPr lvl="1"/>
            <a:r>
              <a:rPr lang="es-ES" altLang="es-AR" sz="2000" dirty="0">
                <a:cs typeface="Times New Roman" panose="02020603050405020304" pitchFamily="18" charset="0"/>
              </a:rPr>
              <a:t>El proceso de compilación produce un fichero ejecutable en Windows al que se denomina portable </a:t>
            </a:r>
            <a:r>
              <a:rPr lang="es-ES" altLang="es-AR" sz="2000" dirty="0" err="1">
                <a:cs typeface="Times New Roman" panose="02020603050405020304" pitchFamily="18" charset="0"/>
              </a:rPr>
              <a:t>executable</a:t>
            </a:r>
            <a:r>
              <a:rPr lang="es-ES" altLang="es-AR" sz="2000" dirty="0">
                <a:cs typeface="Times New Roman" panose="02020603050405020304" pitchFamily="18" charset="0"/>
              </a:rPr>
              <a:t> (PE)</a:t>
            </a:r>
          </a:p>
          <a:p>
            <a:pPr lvl="1"/>
            <a:r>
              <a:rPr lang="es-ES" altLang="es-AR" sz="2000" dirty="0">
                <a:cs typeface="Times New Roman" panose="02020603050405020304" pitchFamily="18" charset="0"/>
              </a:rPr>
              <a:t>CLR sólo ve IL, por lo que se puede reemplazar el compilador JIT  para usar un  nuevo lenguaje</a:t>
            </a:r>
            <a:endParaRPr lang="es-ES" altLang="es-AR" sz="2000" b="1" dirty="0">
              <a:cs typeface="Times New Roman" panose="02020603050405020304" pitchFamily="18" charset="0"/>
            </a:endParaRPr>
          </a:p>
        </p:txBody>
      </p:sp>
      <p:sp>
        <p:nvSpPr>
          <p:cNvPr id="59401" name="Rectangle 9"/>
          <p:cNvSpPr>
            <a:spLocks noChangeArrowheads="1"/>
          </p:cNvSpPr>
          <p:nvPr/>
        </p:nvSpPr>
        <p:spPr bwMode="auto">
          <a:xfrm>
            <a:off x="1557324" y="221457"/>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err="1">
                <a:effectLst>
                  <a:outerShdw blurRad="38100" dist="38100" dir="2700000" algn="tl">
                    <a:srgbClr val="000000">
                      <a:alpha val="43137"/>
                    </a:srgbClr>
                  </a:outerShdw>
                </a:effectLst>
                <a:latin typeface="+mj-lt"/>
              </a:rPr>
              <a:t>Common</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Language</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Runtime</a:t>
            </a:r>
            <a:endParaRPr lang="es-ES" altLang="es-AR" b="1" dirty="0">
              <a:effectLst>
                <a:outerShdw blurRad="38100" dist="38100" dir="2700000" algn="tl">
                  <a:srgbClr val="000000">
                    <a:alpha val="43137"/>
                  </a:srgbClr>
                </a:outerShdw>
              </a:effectLst>
              <a:latin typeface="+mj-lt"/>
            </a:endParaRPr>
          </a:p>
        </p:txBody>
      </p:sp>
      <p:grpSp>
        <p:nvGrpSpPr>
          <p:cNvPr id="59402" name="Group 10"/>
          <p:cNvGrpSpPr>
            <a:grpSpLocks/>
          </p:cNvGrpSpPr>
          <p:nvPr/>
        </p:nvGrpSpPr>
        <p:grpSpPr bwMode="auto">
          <a:xfrm>
            <a:off x="3124836" y="3327793"/>
            <a:ext cx="5541963" cy="3163887"/>
            <a:chOff x="864" y="1488"/>
            <a:chExt cx="4096" cy="2442"/>
          </a:xfrm>
        </p:grpSpPr>
        <p:sp>
          <p:nvSpPr>
            <p:cNvPr id="59403" name="Rectangle 11"/>
            <p:cNvSpPr>
              <a:spLocks noChangeArrowheads="1"/>
            </p:cNvSpPr>
            <p:nvPr/>
          </p:nvSpPr>
          <p:spPr bwMode="auto">
            <a:xfrm>
              <a:off x="864" y="2448"/>
              <a:ext cx="2112" cy="134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r>
                <a:rPr lang="es-ES" altLang="es-AR" b="1">
                  <a:latin typeface="Tahoma" panose="020B0604030504040204" pitchFamily="34" charset="0"/>
                </a:rPr>
                <a:t>CLR</a:t>
              </a:r>
            </a:p>
          </p:txBody>
        </p:sp>
        <p:sp>
          <p:nvSpPr>
            <p:cNvPr id="59404" name="Line 12"/>
            <p:cNvSpPr>
              <a:spLocks noChangeShapeType="1"/>
            </p:cNvSpPr>
            <p:nvPr/>
          </p:nvSpPr>
          <p:spPr bwMode="auto">
            <a:xfrm>
              <a:off x="1914" y="2736"/>
              <a:ext cx="0" cy="768"/>
            </a:xfrm>
            <a:prstGeom prst="line">
              <a:avLst/>
            </a:prstGeom>
            <a:ln>
              <a:headEnd/>
              <a:tailEnd type="triangle" w="lg" len="lg"/>
            </a:ln>
          </p:spPr>
          <p:style>
            <a:lnRef idx="2">
              <a:schemeClr val="dk1"/>
            </a:lnRef>
            <a:fillRef idx="1">
              <a:schemeClr val="lt1"/>
            </a:fillRef>
            <a:effectRef idx="0">
              <a:schemeClr val="dk1"/>
            </a:effectRef>
            <a:fontRef idx="minor">
              <a:schemeClr val="dk1"/>
            </a:fontRef>
          </p:style>
          <p:txBody>
            <a:bodyPr wrap="none"/>
            <a:lstStyle/>
            <a:p>
              <a:endParaRPr lang="es-AR"/>
            </a:p>
          </p:txBody>
        </p:sp>
        <p:sp>
          <p:nvSpPr>
            <p:cNvPr id="59405" name="Line 13"/>
            <p:cNvSpPr>
              <a:spLocks noChangeShapeType="1"/>
            </p:cNvSpPr>
            <p:nvPr/>
          </p:nvSpPr>
          <p:spPr bwMode="auto">
            <a:xfrm>
              <a:off x="1914" y="1728"/>
              <a:ext cx="0" cy="768"/>
            </a:xfrm>
            <a:prstGeom prst="line">
              <a:avLst/>
            </a:prstGeom>
            <a:ln>
              <a:headEnd/>
              <a:tailEnd type="triangle" w="lg" len="lg"/>
            </a:ln>
          </p:spPr>
          <p:style>
            <a:lnRef idx="2">
              <a:schemeClr val="dk1"/>
            </a:lnRef>
            <a:fillRef idx="1">
              <a:schemeClr val="lt1"/>
            </a:fillRef>
            <a:effectRef idx="0">
              <a:schemeClr val="dk1"/>
            </a:effectRef>
            <a:fontRef idx="minor">
              <a:schemeClr val="dk1"/>
            </a:fontRef>
          </p:style>
          <p:txBody>
            <a:bodyPr wrap="none"/>
            <a:lstStyle/>
            <a:p>
              <a:endParaRPr lang="es-AR"/>
            </a:p>
          </p:txBody>
        </p:sp>
        <p:sp>
          <p:nvSpPr>
            <p:cNvPr id="59406" name="Rectangle 14"/>
            <p:cNvSpPr>
              <a:spLocks noChangeArrowheads="1"/>
            </p:cNvSpPr>
            <p:nvPr/>
          </p:nvSpPr>
          <p:spPr bwMode="auto">
            <a:xfrm>
              <a:off x="906" y="1488"/>
              <a:ext cx="2016" cy="24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1" hangingPunct="1"/>
              <a:r>
                <a:rPr lang="es-ES" altLang="es-AR" sz="1600" dirty="0">
                  <a:latin typeface="Tahoma" panose="020B0604030504040204" pitchFamily="34" charset="0"/>
                </a:rPr>
                <a:t>Código fuente</a:t>
              </a:r>
            </a:p>
          </p:txBody>
        </p:sp>
        <p:sp>
          <p:nvSpPr>
            <p:cNvPr id="59407" name="Rectangle 15"/>
            <p:cNvSpPr>
              <a:spLocks noChangeArrowheads="1"/>
            </p:cNvSpPr>
            <p:nvPr/>
          </p:nvSpPr>
          <p:spPr bwMode="auto">
            <a:xfrm>
              <a:off x="906" y="2496"/>
              <a:ext cx="201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r>
                <a:rPr lang="es-ES" altLang="es-AR" sz="1600">
                  <a:latin typeface="Tahoma" panose="020B0604030504040204" pitchFamily="34" charset="0"/>
                </a:rPr>
                <a:t>Código intermedio</a:t>
              </a:r>
            </a:p>
          </p:txBody>
        </p:sp>
        <p:sp>
          <p:nvSpPr>
            <p:cNvPr id="59408" name="Rectangle 16"/>
            <p:cNvSpPr>
              <a:spLocks noChangeArrowheads="1"/>
            </p:cNvSpPr>
            <p:nvPr/>
          </p:nvSpPr>
          <p:spPr bwMode="auto">
            <a:xfrm>
              <a:off x="906" y="3504"/>
              <a:ext cx="201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r>
                <a:rPr lang="es-ES" altLang="es-AR" sz="1600">
                  <a:latin typeface="Tahoma" panose="020B0604030504040204" pitchFamily="34" charset="0"/>
                </a:rPr>
                <a:t>Código nativo</a:t>
              </a:r>
            </a:p>
          </p:txBody>
        </p:sp>
        <p:sp>
          <p:nvSpPr>
            <p:cNvPr id="59409" name="Oval 17"/>
            <p:cNvSpPr>
              <a:spLocks noChangeArrowheads="1"/>
            </p:cNvSpPr>
            <p:nvPr/>
          </p:nvSpPr>
          <p:spPr bwMode="auto">
            <a:xfrm>
              <a:off x="906" y="1920"/>
              <a:ext cx="2016" cy="384"/>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r>
                <a:rPr lang="es-ES" altLang="es-AR" sz="1600">
                  <a:latin typeface="Tahoma" panose="020B0604030504040204" pitchFamily="34" charset="0"/>
                </a:rPr>
                <a:t>Compilador</a:t>
              </a:r>
            </a:p>
          </p:txBody>
        </p:sp>
        <p:sp>
          <p:nvSpPr>
            <p:cNvPr id="59410" name="Text Box 18"/>
            <p:cNvSpPr txBox="1">
              <a:spLocks noChangeArrowheads="1"/>
            </p:cNvSpPr>
            <p:nvPr/>
          </p:nvSpPr>
          <p:spPr bwMode="auto">
            <a:xfrm>
              <a:off x="3019" y="1504"/>
              <a:ext cx="1489" cy="28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eaLnBrk="1" hangingPunct="1"/>
              <a:r>
                <a:rPr lang="es-ES" altLang="es-AR">
                  <a:latin typeface="Tahoma" panose="020B0604030504040204" pitchFamily="34" charset="0"/>
                </a:rPr>
                <a:t>C#, Visual Basic...</a:t>
              </a:r>
            </a:p>
          </p:txBody>
        </p:sp>
        <p:sp>
          <p:nvSpPr>
            <p:cNvPr id="59411" name="Text Box 19"/>
            <p:cNvSpPr txBox="1">
              <a:spLocks noChangeArrowheads="1"/>
            </p:cNvSpPr>
            <p:nvPr/>
          </p:nvSpPr>
          <p:spPr bwMode="auto">
            <a:xfrm>
              <a:off x="3017" y="2416"/>
              <a:ext cx="1943" cy="495"/>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eaLnBrk="1" hangingPunct="1"/>
              <a:r>
                <a:rPr lang="es-ES" altLang="es-AR">
                  <a:latin typeface="Tahoma" panose="020B0604030504040204" pitchFamily="34" charset="0"/>
                </a:rPr>
                <a:t>MSIL(Microsoft </a:t>
              </a:r>
            </a:p>
            <a:p>
              <a:pPr eaLnBrk="1" hangingPunct="1"/>
              <a:r>
                <a:rPr lang="es-ES" altLang="es-AR">
                  <a:latin typeface="Tahoma" panose="020B0604030504040204" pitchFamily="34" charset="0"/>
                </a:rPr>
                <a:t>Intermediate Language)</a:t>
              </a:r>
            </a:p>
          </p:txBody>
        </p:sp>
        <p:sp>
          <p:nvSpPr>
            <p:cNvPr id="59412" name="Text Box 20"/>
            <p:cNvSpPr txBox="1">
              <a:spLocks noChangeArrowheads="1"/>
            </p:cNvSpPr>
            <p:nvPr/>
          </p:nvSpPr>
          <p:spPr bwMode="auto">
            <a:xfrm>
              <a:off x="3018" y="3435"/>
              <a:ext cx="1729" cy="495"/>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eaLnBrk="1" hangingPunct="1"/>
              <a:r>
                <a:rPr lang="es-ES" altLang="es-AR">
                  <a:latin typeface="Tahoma" panose="020B0604030504040204" pitchFamily="34" charset="0"/>
                </a:rPr>
                <a:t>Intel 8086, Windows,</a:t>
              </a:r>
            </a:p>
            <a:p>
              <a:pPr eaLnBrk="1" hangingPunct="1"/>
              <a:r>
                <a:rPr lang="es-ES" altLang="es-AR">
                  <a:latin typeface="Tahoma" panose="020B0604030504040204" pitchFamily="34" charset="0"/>
                </a:rPr>
                <a:t>Solaris...</a:t>
              </a:r>
            </a:p>
          </p:txBody>
        </p:sp>
      </p:grpSp>
    </p:spTree>
    <p:extLst>
      <p:ext uri="{BB962C8B-B14F-4D97-AF65-F5344CB8AC3E}">
        <p14:creationId xmlns:p14="http://schemas.microsoft.com/office/powerpoint/2010/main" val="247020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86019" name="Rectangle 3"/>
          <p:cNvSpPr>
            <a:spLocks noChangeArrowheads="1"/>
          </p:cNvSpPr>
          <p:nvPr/>
        </p:nvSpPr>
        <p:spPr bwMode="auto">
          <a:xfrm>
            <a:off x="839788" y="609147"/>
            <a:ext cx="91440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.NET y código gestionado</a:t>
            </a:r>
          </a:p>
        </p:txBody>
      </p:sp>
      <p:sp>
        <p:nvSpPr>
          <p:cNvPr id="86020" name="Rectangle 4"/>
          <p:cNvSpPr>
            <a:spLocks noChangeArrowheads="1"/>
          </p:cNvSpPr>
          <p:nvPr/>
        </p:nvSpPr>
        <p:spPr bwMode="auto">
          <a:xfrm>
            <a:off x="839788" y="1857375"/>
            <a:ext cx="91440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sz="2400" dirty="0">
                <a:cs typeface="Times New Roman" panose="02020603050405020304" pitchFamily="18" charset="0"/>
              </a:rPr>
              <a:t>Metadato describe los campos, propiedades, firmas de métodos y operaciones soportadas</a:t>
            </a:r>
          </a:p>
          <a:p>
            <a:r>
              <a:rPr lang="es-ES" altLang="es-AR" sz="2400" dirty="0">
                <a:cs typeface="Times New Roman" panose="02020603050405020304" pitchFamily="18" charset="0"/>
              </a:rPr>
              <a:t>De esta manera, los componentes en .NET son auto-describibles y se permite la interacción entre componentes escritos en diferentes lenguajes.</a:t>
            </a:r>
          </a:p>
        </p:txBody>
      </p:sp>
      <p:graphicFrame>
        <p:nvGraphicFramePr>
          <p:cNvPr id="86021" name="Object 5"/>
          <p:cNvGraphicFramePr>
            <a:graphicFrameLocks noChangeAspect="1"/>
          </p:cNvGraphicFramePr>
          <p:nvPr/>
        </p:nvGraphicFramePr>
        <p:xfrm>
          <a:off x="3216276" y="4221163"/>
          <a:ext cx="5978525" cy="2303462"/>
        </p:xfrm>
        <a:graphic>
          <a:graphicData uri="http://schemas.openxmlformats.org/presentationml/2006/ole">
            <mc:AlternateContent xmlns:mc="http://schemas.openxmlformats.org/markup-compatibility/2006">
              <mc:Choice xmlns:v="urn:schemas-microsoft-com:vml" Requires="v">
                <p:oleObj spid="_x0000_s1034" name="Visio" r:id="rId3" imgW="7471440" imgH="3273120" progId="Visio.Drawing.6">
                  <p:embed/>
                </p:oleObj>
              </mc:Choice>
              <mc:Fallback>
                <p:oleObj name="Visio" r:id="rId3" imgW="7471440" imgH="32731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4221163"/>
                        <a:ext cx="59785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308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0424" name="Rectangle 8"/>
          <p:cNvSpPr>
            <a:spLocks noChangeArrowheads="1"/>
          </p:cNvSpPr>
          <p:nvPr/>
        </p:nvSpPr>
        <p:spPr bwMode="auto">
          <a:xfrm>
            <a:off x="1380309" y="42386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err="1">
                <a:effectLst>
                  <a:outerShdw blurRad="38100" dist="38100" dir="2700000" algn="tl">
                    <a:srgbClr val="000000">
                      <a:alpha val="43137"/>
                    </a:srgbClr>
                  </a:outerShdw>
                </a:effectLst>
                <a:latin typeface="+mj-lt"/>
              </a:rPr>
              <a:t>Common</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Language</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Runtime</a:t>
            </a:r>
            <a:endParaRPr lang="es-ES" altLang="es-AR" b="1" dirty="0">
              <a:effectLst>
                <a:outerShdw blurRad="38100" dist="38100" dir="2700000" algn="tl">
                  <a:srgbClr val="000000">
                    <a:alpha val="43137"/>
                  </a:srgbClr>
                </a:outerShdw>
              </a:effectLst>
              <a:latin typeface="+mj-lt"/>
            </a:endParaRPr>
          </a:p>
        </p:txBody>
      </p:sp>
      <p:sp>
        <p:nvSpPr>
          <p:cNvPr id="60425" name="Rectangle 9"/>
          <p:cNvSpPr>
            <a:spLocks noChangeArrowheads="1"/>
          </p:cNvSpPr>
          <p:nvPr/>
        </p:nvSpPr>
        <p:spPr bwMode="auto">
          <a:xfrm>
            <a:off x="1919288" y="2051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pPr>
              <a:lnSpc>
                <a:spcPct val="90000"/>
              </a:lnSpc>
            </a:pPr>
            <a:r>
              <a:rPr lang="es-ES" altLang="es-AR"/>
              <a:t>Caracteríticas y servicios que ofrece:</a:t>
            </a:r>
          </a:p>
          <a:p>
            <a:pPr lvl="1">
              <a:lnSpc>
                <a:spcPct val="90000"/>
              </a:lnSpc>
            </a:pPr>
            <a:r>
              <a:rPr lang="es-ES" altLang="es-AR"/>
              <a:t>Ejecución multiplataforma</a:t>
            </a:r>
          </a:p>
          <a:p>
            <a:pPr lvl="1">
              <a:lnSpc>
                <a:spcPct val="90000"/>
              </a:lnSpc>
            </a:pPr>
            <a:r>
              <a:rPr lang="es-ES" altLang="es-AR"/>
              <a:t>Integración de lenguajes</a:t>
            </a:r>
          </a:p>
          <a:p>
            <a:pPr lvl="1">
              <a:lnSpc>
                <a:spcPct val="90000"/>
              </a:lnSpc>
            </a:pPr>
            <a:r>
              <a:rPr lang="es-ES" altLang="es-AR"/>
              <a:t>Gestión de memoria(Recolector de basura)</a:t>
            </a:r>
          </a:p>
          <a:p>
            <a:pPr lvl="1">
              <a:lnSpc>
                <a:spcPct val="90000"/>
              </a:lnSpc>
            </a:pPr>
            <a:r>
              <a:rPr lang="es-ES" altLang="es-AR"/>
              <a:t>Tratamiento de excepciones</a:t>
            </a:r>
          </a:p>
          <a:p>
            <a:pPr lvl="1">
              <a:lnSpc>
                <a:spcPct val="90000"/>
              </a:lnSpc>
            </a:pPr>
            <a:r>
              <a:rPr lang="es-ES" altLang="es-AR"/>
              <a:t>Soporte multi-hilo</a:t>
            </a:r>
          </a:p>
          <a:p>
            <a:pPr lvl="1">
              <a:lnSpc>
                <a:spcPct val="90000"/>
              </a:lnSpc>
            </a:pPr>
            <a:r>
              <a:rPr lang="es-ES" altLang="es-AR"/>
              <a:t>Distribución transparente</a:t>
            </a:r>
          </a:p>
          <a:p>
            <a:pPr lvl="1">
              <a:lnSpc>
                <a:spcPct val="90000"/>
              </a:lnSpc>
            </a:pPr>
            <a:r>
              <a:rPr lang="es-ES" altLang="es-AR"/>
              <a:t>Interoperabilidad con código antiguo</a:t>
            </a:r>
          </a:p>
        </p:txBody>
      </p:sp>
    </p:spTree>
    <p:extLst>
      <p:ext uri="{BB962C8B-B14F-4D97-AF65-F5344CB8AC3E}">
        <p14:creationId xmlns:p14="http://schemas.microsoft.com/office/powerpoint/2010/main" val="43498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1448" name="Rectangle 8"/>
          <p:cNvSpPr>
            <a:spLocks noChangeArrowheads="1"/>
          </p:cNvSpPr>
          <p:nvPr/>
        </p:nvSpPr>
        <p:spPr bwMode="auto">
          <a:xfrm>
            <a:off x="1209675" y="390525"/>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err="1">
                <a:effectLst>
                  <a:outerShdw blurRad="38100" dist="38100" dir="2700000" algn="tl">
                    <a:srgbClr val="000000">
                      <a:alpha val="43137"/>
                    </a:srgbClr>
                  </a:outerShdw>
                </a:effectLst>
                <a:latin typeface="+mj-lt"/>
              </a:rPr>
              <a:t>Common</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Language</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Runtime</a:t>
            </a:r>
            <a:endParaRPr lang="es-ES" altLang="es-AR" b="1" dirty="0">
              <a:effectLst>
                <a:outerShdw blurRad="38100" dist="38100" dir="2700000" algn="tl">
                  <a:srgbClr val="000000">
                    <a:alpha val="43137"/>
                  </a:srgbClr>
                </a:outerShdw>
              </a:effectLst>
              <a:latin typeface="+mj-lt"/>
            </a:endParaRPr>
          </a:p>
        </p:txBody>
      </p:sp>
      <p:sp>
        <p:nvSpPr>
          <p:cNvPr id="61449" name="Rectangle 9"/>
          <p:cNvSpPr>
            <a:spLocks noChangeArrowheads="1"/>
          </p:cNvSpPr>
          <p:nvPr/>
        </p:nvSpPr>
        <p:spPr bwMode="auto">
          <a:xfrm>
            <a:off x="992776" y="1946366"/>
            <a:ext cx="9771017" cy="45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pPr>
              <a:lnSpc>
                <a:spcPct val="90000"/>
              </a:lnSpc>
            </a:pPr>
            <a:r>
              <a:rPr lang="es-ES" altLang="es-AR" dirty="0"/>
              <a:t>El CLR se encarga de </a:t>
            </a:r>
            <a:r>
              <a:rPr lang="es-ES" altLang="es-AR" b="1" dirty="0"/>
              <a:t>gestionar </a:t>
            </a:r>
            <a:r>
              <a:rPr lang="es-ES" altLang="es-AR" dirty="0"/>
              <a:t>la ejecución de las aplicaciones .NET.</a:t>
            </a:r>
          </a:p>
          <a:p>
            <a:pPr>
              <a:lnSpc>
                <a:spcPct val="90000"/>
              </a:lnSpc>
            </a:pPr>
            <a:endParaRPr lang="es-ES" altLang="es-AR" dirty="0"/>
          </a:p>
          <a:p>
            <a:pPr>
              <a:lnSpc>
                <a:spcPct val="90000"/>
              </a:lnSpc>
            </a:pPr>
            <a:r>
              <a:rPr lang="es-ES" altLang="es-AR" dirty="0"/>
              <a:t>Al código escrito para ejecutarse en la plataforma .NET se le llama </a:t>
            </a:r>
            <a:r>
              <a:rPr lang="es-ES" altLang="es-AR" b="1" dirty="0"/>
              <a:t>código gestionado</a:t>
            </a:r>
            <a:r>
              <a:rPr lang="es-ES" altLang="es-AR" dirty="0"/>
              <a:t>.</a:t>
            </a:r>
          </a:p>
          <a:p>
            <a:pPr>
              <a:lnSpc>
                <a:spcPct val="90000"/>
              </a:lnSpc>
            </a:pPr>
            <a:endParaRPr lang="es-ES" altLang="es-AR" dirty="0"/>
          </a:p>
          <a:p>
            <a:pPr>
              <a:lnSpc>
                <a:spcPct val="90000"/>
              </a:lnSpc>
            </a:pPr>
            <a:r>
              <a:rPr lang="es-ES" altLang="es-AR" dirty="0"/>
              <a:t>Al código no escrito para ejecutarse directamente bajo la plataforma se le llama </a:t>
            </a:r>
            <a:r>
              <a:rPr lang="es-ES" altLang="es-AR" b="1" dirty="0"/>
              <a:t>código no gestionado</a:t>
            </a:r>
            <a:r>
              <a:rPr lang="es-ES" altLang="es-AR" dirty="0"/>
              <a:t>.</a:t>
            </a:r>
          </a:p>
          <a:p>
            <a:pPr>
              <a:lnSpc>
                <a:spcPct val="90000"/>
              </a:lnSpc>
            </a:pPr>
            <a:endParaRPr lang="es-ES" altLang="es-AR" dirty="0"/>
          </a:p>
        </p:txBody>
      </p:sp>
    </p:spTree>
    <p:extLst>
      <p:ext uri="{BB962C8B-B14F-4D97-AF65-F5344CB8AC3E}">
        <p14:creationId xmlns:p14="http://schemas.microsoft.com/office/powerpoint/2010/main" val="343901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2472" name="Rectangle 8"/>
          <p:cNvSpPr>
            <a:spLocks noChangeArrowheads="1"/>
          </p:cNvSpPr>
          <p:nvPr/>
        </p:nvSpPr>
        <p:spPr bwMode="auto">
          <a:xfrm>
            <a:off x="974726" y="307205"/>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Clases de la plataforma .NET</a:t>
            </a:r>
          </a:p>
        </p:txBody>
      </p:sp>
      <p:sp>
        <p:nvSpPr>
          <p:cNvPr id="62473" name="Rectangle 9"/>
          <p:cNvSpPr>
            <a:spLocks noChangeArrowheads="1"/>
          </p:cNvSpPr>
          <p:nvPr/>
        </p:nvSpPr>
        <p:spPr bwMode="auto">
          <a:xfrm>
            <a:off x="974727" y="1672046"/>
            <a:ext cx="9919696" cy="463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sz="2800" dirty="0"/>
              <a:t>La librería de clases (BCL) es una librería formada por cientos de tipos que permiten acceder a los servicios ofrecidos por el CLR y a sus funcionalidades más frecuentemente usadas.</a:t>
            </a:r>
          </a:p>
          <a:p>
            <a:endParaRPr lang="es-ES" altLang="es-AR" sz="2800" dirty="0"/>
          </a:p>
          <a:p>
            <a:r>
              <a:rPr lang="es-ES" altLang="es-AR" sz="2800" dirty="0"/>
              <a:t>Además el programador puede crear nuevas clases que extiendan su funcionalidad y se integren perfectamente con el resto de las clases de la BCL. </a:t>
            </a:r>
          </a:p>
        </p:txBody>
      </p:sp>
    </p:spTree>
    <p:extLst>
      <p:ext uri="{BB962C8B-B14F-4D97-AF65-F5344CB8AC3E}">
        <p14:creationId xmlns:p14="http://schemas.microsoft.com/office/powerpoint/2010/main" val="49491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3496" name="Rectangle 8"/>
          <p:cNvSpPr>
            <a:spLocks noChangeArrowheads="1"/>
          </p:cNvSpPr>
          <p:nvPr/>
        </p:nvSpPr>
        <p:spPr bwMode="auto">
          <a:xfrm>
            <a:off x="936171"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Clases de la plataforma .NET</a:t>
            </a:r>
          </a:p>
        </p:txBody>
      </p:sp>
      <p:sp>
        <p:nvSpPr>
          <p:cNvPr id="63497" name="Rectangle 9"/>
          <p:cNvSpPr>
            <a:spLocks noChangeArrowheads="1"/>
          </p:cNvSpPr>
          <p:nvPr/>
        </p:nvSpPr>
        <p:spPr bwMode="auto">
          <a:xfrm>
            <a:off x="936171" y="1567543"/>
            <a:ext cx="9788435" cy="459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dirty="0"/>
              <a:t>Esta librería de clases está escrita en MSIL luego cualquier lenguaje cuyo compilador genere MSIL podrá usarla.</a:t>
            </a:r>
          </a:p>
          <a:p>
            <a:endParaRPr lang="es-ES" altLang="es-AR" dirty="0"/>
          </a:p>
          <a:p>
            <a:r>
              <a:rPr lang="es-ES" altLang="es-AR" dirty="0"/>
              <a:t>Con esta librería podemos crear todo tipo de aplicaciones: aplicaciones de consola, de ventanas, servicios Web, ASP.NET...</a:t>
            </a:r>
          </a:p>
        </p:txBody>
      </p:sp>
    </p:spTree>
    <p:extLst>
      <p:ext uri="{BB962C8B-B14F-4D97-AF65-F5344CB8AC3E}">
        <p14:creationId xmlns:p14="http://schemas.microsoft.com/office/powerpoint/2010/main" val="427330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4520" name="Rectangle 8"/>
          <p:cNvSpPr>
            <a:spLocks noChangeArrowheads="1"/>
          </p:cNvSpPr>
          <p:nvPr/>
        </p:nvSpPr>
        <p:spPr bwMode="auto">
          <a:xfrm>
            <a:off x="1393371" y="281079"/>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Clases de la plataforma .NET</a:t>
            </a:r>
          </a:p>
        </p:txBody>
      </p:sp>
      <p:sp>
        <p:nvSpPr>
          <p:cNvPr id="64521" name="Rectangle 9"/>
          <p:cNvSpPr>
            <a:spLocks noChangeArrowheads="1"/>
          </p:cNvSpPr>
          <p:nvPr/>
        </p:nvSpPr>
        <p:spPr bwMode="auto">
          <a:xfrm>
            <a:off x="809897" y="1933303"/>
            <a:ext cx="10045337" cy="444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dirty="0"/>
              <a:t>Dada la amplitud de la BCL, ha sido necesario organizar las clases en ella incluida en </a:t>
            </a:r>
            <a:r>
              <a:rPr lang="es-ES" altLang="es-AR" b="1" dirty="0"/>
              <a:t>espacios de nombres</a:t>
            </a:r>
            <a:r>
              <a:rPr lang="es-ES" altLang="es-AR" dirty="0"/>
              <a:t> que agrupen clases con funcionalidades similares.</a:t>
            </a:r>
          </a:p>
          <a:p>
            <a:endParaRPr lang="es-ES" altLang="es-AR" dirty="0"/>
          </a:p>
          <a:p>
            <a:r>
              <a:rPr lang="es-ES" altLang="es-AR" dirty="0"/>
              <a:t>El espacio de nombres </a:t>
            </a:r>
            <a:r>
              <a:rPr lang="es-ES" altLang="es-AR" b="1" dirty="0" err="1">
                <a:latin typeface="Lucida Console" panose="020B0609040504020204" pitchFamily="49" charset="0"/>
              </a:rPr>
              <a:t>System</a:t>
            </a:r>
            <a:r>
              <a:rPr lang="es-ES" altLang="es-AR" b="1" dirty="0"/>
              <a:t> </a:t>
            </a:r>
            <a:r>
              <a:rPr lang="es-ES" altLang="es-AR" dirty="0"/>
              <a:t>es el espacio raíz del que cuelgan todos los demás.</a:t>
            </a:r>
            <a:endParaRPr lang="es-ES" altLang="es-AR" b="1" dirty="0"/>
          </a:p>
        </p:txBody>
      </p:sp>
    </p:spTree>
    <p:extLst>
      <p:ext uri="{BB962C8B-B14F-4D97-AF65-F5344CB8AC3E}">
        <p14:creationId xmlns:p14="http://schemas.microsoft.com/office/powerpoint/2010/main" val="187643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5544" name="Rectangle 8"/>
          <p:cNvSpPr>
            <a:spLocks noChangeArrowheads="1"/>
          </p:cNvSpPr>
          <p:nvPr/>
        </p:nvSpPr>
        <p:spPr bwMode="auto">
          <a:xfrm>
            <a:off x="1301931" y="275669"/>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Clases de la plataforma .NET</a:t>
            </a:r>
          </a:p>
        </p:txBody>
      </p:sp>
      <p:sp>
        <p:nvSpPr>
          <p:cNvPr id="65545" name="Rectangle 9"/>
          <p:cNvSpPr>
            <a:spLocks noChangeArrowheads="1"/>
          </p:cNvSpPr>
          <p:nvPr/>
        </p:nvSpPr>
        <p:spPr bwMode="auto">
          <a:xfrm>
            <a:off x="1110344" y="1580606"/>
            <a:ext cx="10319656" cy="455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sz="2800" dirty="0"/>
              <a:t>Espacios de nombres más usados:</a:t>
            </a:r>
          </a:p>
          <a:p>
            <a:pPr lvl="1"/>
            <a:r>
              <a:rPr lang="es-ES" altLang="es-AR" sz="2400" b="1" dirty="0" err="1">
                <a:latin typeface="Lucida Console" panose="020B0609040504020204" pitchFamily="49" charset="0"/>
              </a:rPr>
              <a:t>System</a:t>
            </a:r>
            <a:r>
              <a:rPr lang="es-ES" altLang="es-AR" sz="2400" b="1" dirty="0"/>
              <a:t>:</a:t>
            </a:r>
            <a:r>
              <a:rPr lang="es-ES" altLang="es-AR" sz="2400" dirty="0"/>
              <a:t> Contiene tipos de datos muy usados, datos básicos, tablas, excepciones... Es el raíz.</a:t>
            </a:r>
          </a:p>
          <a:p>
            <a:pPr lvl="1"/>
            <a:endParaRPr lang="es-ES" altLang="es-AR" sz="2400" dirty="0"/>
          </a:p>
          <a:p>
            <a:pPr lvl="1"/>
            <a:r>
              <a:rPr lang="es-ES" altLang="es-AR" sz="2400" b="1" dirty="0" err="1">
                <a:latin typeface="Lucida Console" panose="020B0609040504020204" pitchFamily="49" charset="0"/>
              </a:rPr>
              <a:t>System.Object</a:t>
            </a:r>
            <a:r>
              <a:rPr lang="es-ES" altLang="es-AR" sz="2400" b="1" dirty="0"/>
              <a:t>:</a:t>
            </a:r>
            <a:r>
              <a:rPr lang="es-ES" altLang="es-AR" sz="2400" dirty="0"/>
              <a:t> Soporta toda la jerarquía de las clases de .NET.</a:t>
            </a:r>
          </a:p>
          <a:p>
            <a:pPr lvl="1"/>
            <a:endParaRPr lang="es-ES" altLang="es-AR" sz="2400" dirty="0"/>
          </a:p>
          <a:p>
            <a:pPr lvl="1"/>
            <a:r>
              <a:rPr lang="es-ES" altLang="es-AR" sz="2400" b="1" dirty="0" err="1">
                <a:latin typeface="Lucida Console" panose="020B0609040504020204" pitchFamily="49" charset="0"/>
              </a:rPr>
              <a:t>System.Collections</a:t>
            </a:r>
            <a:r>
              <a:rPr lang="es-ES" altLang="es-AR" sz="2400" b="1" dirty="0"/>
              <a:t>:</a:t>
            </a:r>
            <a:r>
              <a:rPr lang="es-ES" altLang="es-AR" sz="2400" dirty="0"/>
              <a:t> Colecciones de datos de uso común como pilas, colas, listas...</a:t>
            </a:r>
          </a:p>
          <a:p>
            <a:pPr lvl="1"/>
            <a:endParaRPr lang="es-ES" altLang="es-AR" sz="2400" dirty="0"/>
          </a:p>
          <a:p>
            <a:pPr lvl="1"/>
            <a:r>
              <a:rPr lang="es-ES" altLang="es-AR" sz="2400" b="1" dirty="0" err="1">
                <a:latin typeface="Lucida Console" panose="020B0609040504020204" pitchFamily="49" charset="0"/>
              </a:rPr>
              <a:t>System.Data</a:t>
            </a:r>
            <a:r>
              <a:rPr lang="es-ES" altLang="es-AR" sz="2400" b="1" dirty="0"/>
              <a:t>:</a:t>
            </a:r>
            <a:r>
              <a:rPr lang="es-ES" altLang="es-AR" sz="2400" dirty="0"/>
              <a:t> Manipulación de base de datos. Forma la denominada arquitectura ADO.NET.</a:t>
            </a:r>
          </a:p>
        </p:txBody>
      </p:sp>
    </p:spTree>
    <p:extLst>
      <p:ext uri="{BB962C8B-B14F-4D97-AF65-F5344CB8AC3E}">
        <p14:creationId xmlns:p14="http://schemas.microsoft.com/office/powerpoint/2010/main" val="191556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66568" name="Rectangle 8"/>
          <p:cNvSpPr>
            <a:spLocks noChangeArrowheads="1"/>
          </p:cNvSpPr>
          <p:nvPr/>
        </p:nvSpPr>
        <p:spPr bwMode="auto">
          <a:xfrm>
            <a:off x="657225" y="620713"/>
            <a:ext cx="1001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Clases de la plataforma .NET</a:t>
            </a:r>
          </a:p>
        </p:txBody>
      </p:sp>
      <p:sp>
        <p:nvSpPr>
          <p:cNvPr id="66569" name="Rectangle 9"/>
          <p:cNvSpPr>
            <a:spLocks noChangeArrowheads="1"/>
          </p:cNvSpPr>
          <p:nvPr/>
        </p:nvSpPr>
        <p:spPr bwMode="auto">
          <a:xfrm>
            <a:off x="1028700" y="1763713"/>
            <a:ext cx="8736013"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pPr lvl="1">
              <a:lnSpc>
                <a:spcPct val="90000"/>
              </a:lnSpc>
            </a:pPr>
            <a:r>
              <a:rPr lang="es-ES" altLang="es-AR" b="1" dirty="0">
                <a:latin typeface="Lucida Console" panose="020B0609040504020204" pitchFamily="49" charset="0"/>
              </a:rPr>
              <a:t>System.IO</a:t>
            </a:r>
            <a:r>
              <a:rPr lang="es-ES" altLang="es-AR" b="1" dirty="0"/>
              <a:t>:</a:t>
            </a:r>
            <a:r>
              <a:rPr lang="es-ES" altLang="es-AR" dirty="0"/>
              <a:t> Manipulación de ficheros.</a:t>
            </a:r>
          </a:p>
          <a:p>
            <a:pPr lvl="1">
              <a:lnSpc>
                <a:spcPct val="90000"/>
              </a:lnSpc>
            </a:pPr>
            <a:r>
              <a:rPr lang="es-ES" altLang="es-AR" b="1" dirty="0" err="1">
                <a:latin typeface="Lucida Console" panose="020B0609040504020204" pitchFamily="49" charset="0"/>
              </a:rPr>
              <a:t>System.Reflection</a:t>
            </a:r>
            <a:r>
              <a:rPr lang="es-ES" altLang="es-AR" b="1" dirty="0"/>
              <a:t>:</a:t>
            </a:r>
            <a:r>
              <a:rPr lang="es-ES" altLang="es-AR" dirty="0"/>
              <a:t> Acceso a los metadatos que acompañan a los módulos de código.</a:t>
            </a:r>
          </a:p>
          <a:p>
            <a:pPr lvl="1">
              <a:lnSpc>
                <a:spcPct val="90000"/>
              </a:lnSpc>
            </a:pPr>
            <a:r>
              <a:rPr lang="es-ES" altLang="es-AR" b="1" dirty="0" err="1">
                <a:latin typeface="Lucida Console" panose="020B0609040504020204" pitchFamily="49" charset="0"/>
              </a:rPr>
              <a:t>System.Math</a:t>
            </a:r>
            <a:r>
              <a:rPr lang="es-ES" altLang="es-AR" b="1" dirty="0"/>
              <a:t>:</a:t>
            </a:r>
            <a:r>
              <a:rPr lang="es-ES" altLang="es-AR" dirty="0"/>
              <a:t> Funciones logarítmicas, trigonométricas...</a:t>
            </a:r>
          </a:p>
          <a:p>
            <a:pPr lvl="1">
              <a:lnSpc>
                <a:spcPct val="90000"/>
              </a:lnSpc>
            </a:pPr>
            <a:r>
              <a:rPr lang="es-ES" altLang="es-AR" b="1" dirty="0">
                <a:latin typeface="Lucida Console" panose="020B0609040504020204" pitchFamily="49" charset="0"/>
              </a:rPr>
              <a:t>System.XML</a:t>
            </a:r>
            <a:r>
              <a:rPr lang="es-ES" altLang="es-AR" b="1" dirty="0"/>
              <a:t>:</a:t>
            </a:r>
            <a:r>
              <a:rPr lang="es-ES" altLang="es-AR" dirty="0"/>
              <a:t> Acceso a datos en formato XML.</a:t>
            </a:r>
          </a:p>
          <a:p>
            <a:pPr lvl="1">
              <a:lnSpc>
                <a:spcPct val="90000"/>
              </a:lnSpc>
            </a:pPr>
            <a:r>
              <a:rPr lang="es-ES" altLang="es-AR" b="1" dirty="0" err="1">
                <a:latin typeface="Lucida Console" panose="020B0609040504020204" pitchFamily="49" charset="0"/>
              </a:rPr>
              <a:t>System.Web</a:t>
            </a:r>
            <a:r>
              <a:rPr lang="es-ES" altLang="es-AR" b="1" dirty="0"/>
              <a:t>:</a:t>
            </a:r>
            <a:r>
              <a:rPr lang="es-ES" altLang="es-AR" dirty="0"/>
              <a:t> Aplicaciones Web.</a:t>
            </a:r>
          </a:p>
        </p:txBody>
      </p:sp>
    </p:spTree>
    <p:extLst>
      <p:ext uri="{BB962C8B-B14F-4D97-AF65-F5344CB8AC3E}">
        <p14:creationId xmlns:p14="http://schemas.microsoft.com/office/powerpoint/2010/main" val="170478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76803" name="Rectangle 3"/>
          <p:cNvSpPr>
            <a:spLocks noChangeArrowheads="1"/>
          </p:cNvSpPr>
          <p:nvPr/>
        </p:nvSpPr>
        <p:spPr bwMode="auto">
          <a:xfrm>
            <a:off x="400050" y="1271588"/>
            <a:ext cx="110871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sz="2800" dirty="0">
                <a:cs typeface="Times New Roman" panose="02020603050405020304" pitchFamily="18" charset="0"/>
              </a:rPr>
              <a:t>.NET traduce código fuente a IL (</a:t>
            </a:r>
            <a:r>
              <a:rPr lang="es-ES" altLang="es-AR" sz="2800" dirty="0" err="1">
                <a:cs typeface="Times New Roman" panose="02020603050405020304" pitchFamily="18" charset="0"/>
              </a:rPr>
              <a:t>Intermediate</a:t>
            </a:r>
            <a:r>
              <a:rPr lang="es-ES" altLang="es-AR" sz="2800" dirty="0">
                <a:cs typeface="Times New Roman" panose="02020603050405020304" pitchFamily="18" charset="0"/>
              </a:rPr>
              <a:t> </a:t>
            </a:r>
            <a:r>
              <a:rPr lang="es-ES" altLang="es-AR" sz="2800" dirty="0" err="1">
                <a:cs typeface="Times New Roman" panose="02020603050405020304" pitchFamily="18" charset="0"/>
              </a:rPr>
              <a:t>Language</a:t>
            </a:r>
            <a:r>
              <a:rPr lang="es-ES" altLang="es-AR" sz="2800" dirty="0">
                <a:cs typeface="Times New Roman" panose="02020603050405020304" pitchFamily="18" charset="0"/>
              </a:rPr>
              <a:t>).</a:t>
            </a:r>
          </a:p>
          <a:p>
            <a:pPr lvl="1"/>
            <a:r>
              <a:rPr lang="es-ES" altLang="es-AR" sz="2400" dirty="0">
                <a:cs typeface="Times New Roman" panose="02020603050405020304" pitchFamily="18" charset="0"/>
              </a:rPr>
              <a:t>El resultado de la compilación es IL + </a:t>
            </a:r>
            <a:r>
              <a:rPr lang="es-ES" altLang="es-AR" sz="2400" dirty="0" err="1">
                <a:cs typeface="Times New Roman" panose="02020603050405020304" pitchFamily="18" charset="0"/>
              </a:rPr>
              <a:t>Metadata</a:t>
            </a:r>
            <a:endParaRPr lang="es-ES" altLang="es-AR" sz="2400" dirty="0">
              <a:cs typeface="Times New Roman" panose="02020603050405020304" pitchFamily="18" charset="0"/>
            </a:endParaRPr>
          </a:p>
          <a:p>
            <a:pPr lvl="1"/>
            <a:r>
              <a:rPr lang="es-ES" altLang="es-AR" sz="2400" dirty="0">
                <a:cs typeface="Times New Roman" panose="02020603050405020304" pitchFamily="18" charset="0"/>
              </a:rPr>
              <a:t>IL es como un lenguaje ensamblador para una CPU virtual, basada en una pila.</a:t>
            </a:r>
          </a:p>
          <a:p>
            <a:pPr lvl="1"/>
            <a:r>
              <a:rPr lang="es-ES" altLang="es-AR" sz="2400" dirty="0">
                <a:cs typeface="Times New Roman" panose="02020603050405020304" pitchFamily="18" charset="0"/>
              </a:rPr>
              <a:t>IL es compilado antes de ser ejecutado y no está diseñado para un lenguaje en particular como en Java.</a:t>
            </a:r>
          </a:p>
          <a:p>
            <a:pPr lvl="1"/>
            <a:r>
              <a:rPr lang="es-ES" altLang="es-AR" sz="2400" dirty="0">
                <a:cs typeface="Times New Roman" panose="02020603050405020304" pitchFamily="18" charset="0"/>
              </a:rPr>
              <a:t>Las sentencias IL manipulan tipos comunes compartidos por todos los lenguajes .NET (</a:t>
            </a:r>
            <a:r>
              <a:rPr lang="es-ES" altLang="es-AR" sz="2400" dirty="0" err="1">
                <a:cs typeface="Times New Roman" panose="02020603050405020304" pitchFamily="18" charset="0"/>
              </a:rPr>
              <a:t>Common</a:t>
            </a:r>
            <a:r>
              <a:rPr lang="es-ES" altLang="es-AR" sz="2400" dirty="0">
                <a:cs typeface="Times New Roman" panose="02020603050405020304" pitchFamily="18" charset="0"/>
              </a:rPr>
              <a:t> </a:t>
            </a:r>
            <a:r>
              <a:rPr lang="es-ES" altLang="es-AR" sz="2400" dirty="0" err="1">
                <a:cs typeface="Times New Roman" panose="02020603050405020304" pitchFamily="18" charset="0"/>
              </a:rPr>
              <a:t>Type</a:t>
            </a:r>
            <a:r>
              <a:rPr lang="es-ES" altLang="es-AR" sz="2400" dirty="0">
                <a:cs typeface="Times New Roman" panose="02020603050405020304" pitchFamily="18" charset="0"/>
              </a:rPr>
              <a:t> </a:t>
            </a:r>
            <a:r>
              <a:rPr lang="es-ES" altLang="es-AR" sz="2400" dirty="0" err="1">
                <a:cs typeface="Times New Roman" panose="02020603050405020304" pitchFamily="18" charset="0"/>
              </a:rPr>
              <a:t>System</a:t>
            </a:r>
            <a:r>
              <a:rPr lang="es-ES" altLang="es-AR" sz="2400" dirty="0">
                <a:cs typeface="Times New Roman" panose="02020603050405020304" pitchFamily="18" charset="0"/>
              </a:rPr>
              <a:t> – CTS)</a:t>
            </a:r>
          </a:p>
          <a:p>
            <a:pPr lvl="1"/>
            <a:r>
              <a:rPr lang="es-ES" altLang="es-AR" sz="2400" dirty="0">
                <a:cs typeface="Times New Roman" panose="02020603050405020304" pitchFamily="18" charset="0"/>
              </a:rPr>
              <a:t>El </a:t>
            </a:r>
            <a:r>
              <a:rPr lang="es-ES" altLang="es-AR" sz="2400" dirty="0" err="1">
                <a:cs typeface="Times New Roman" panose="02020603050405020304" pitchFamily="18" charset="0"/>
              </a:rPr>
              <a:t>Common</a:t>
            </a:r>
            <a:r>
              <a:rPr lang="es-ES" altLang="es-AR" sz="2400" dirty="0">
                <a:cs typeface="Times New Roman" panose="02020603050405020304" pitchFamily="18" charset="0"/>
              </a:rPr>
              <a:t> </a:t>
            </a:r>
            <a:r>
              <a:rPr lang="es-ES" altLang="es-AR" sz="2400" dirty="0" err="1">
                <a:cs typeface="Times New Roman" panose="02020603050405020304" pitchFamily="18" charset="0"/>
              </a:rPr>
              <a:t>Language</a:t>
            </a:r>
            <a:r>
              <a:rPr lang="es-ES" altLang="es-AR" sz="2400" dirty="0">
                <a:cs typeface="Times New Roman" panose="02020603050405020304" pitchFamily="18" charset="0"/>
              </a:rPr>
              <a:t> </a:t>
            </a:r>
            <a:r>
              <a:rPr lang="es-ES" altLang="es-AR" sz="2400" dirty="0" err="1">
                <a:cs typeface="Times New Roman" panose="02020603050405020304" pitchFamily="18" charset="0"/>
              </a:rPr>
              <a:t>Runtime</a:t>
            </a:r>
            <a:r>
              <a:rPr lang="es-ES" altLang="es-AR" sz="2400" dirty="0">
                <a:cs typeface="Times New Roman" panose="02020603050405020304" pitchFamily="18" charset="0"/>
              </a:rPr>
              <a:t> (CLR) es responsable de cargar y ejecutar una aplicación .NET</a:t>
            </a:r>
          </a:p>
          <a:p>
            <a:pPr lvl="2">
              <a:buClr>
                <a:srgbClr val="FFFF99"/>
              </a:buClr>
            </a:pPr>
            <a:r>
              <a:rPr lang="es-ES" altLang="es-AR" sz="2000" dirty="0">
                <a:cs typeface="Times New Roman" panose="02020603050405020304" pitchFamily="18" charset="0"/>
              </a:rPr>
              <a:t>Usa compilación JIT (</a:t>
            </a:r>
            <a:r>
              <a:rPr lang="es-ES" altLang="es-AR" sz="2000" dirty="0" err="1">
                <a:cs typeface="Times New Roman" panose="02020603050405020304" pitchFamily="18" charset="0"/>
              </a:rPr>
              <a:t>Just</a:t>
            </a:r>
            <a:r>
              <a:rPr lang="es-ES" altLang="es-AR" sz="2000" dirty="0">
                <a:cs typeface="Times New Roman" panose="02020603050405020304" pitchFamily="18" charset="0"/>
              </a:rPr>
              <a:t>-In-Time) para traducir IL a código nativo</a:t>
            </a:r>
          </a:p>
          <a:p>
            <a:pPr lvl="2">
              <a:buClr>
                <a:srgbClr val="FFFF99"/>
              </a:buClr>
            </a:pPr>
            <a:r>
              <a:rPr lang="es-ES" altLang="es-AR" sz="2000" dirty="0">
                <a:cs typeface="Times New Roman" panose="02020603050405020304" pitchFamily="18" charset="0"/>
              </a:rPr>
              <a:t>IL es siempre compilado y nunca interpretado no como con JVM</a:t>
            </a:r>
          </a:p>
          <a:p>
            <a:pPr lvl="2">
              <a:buClr>
                <a:srgbClr val="FFFF99"/>
              </a:buClr>
            </a:pPr>
            <a:r>
              <a:rPr lang="es-ES" altLang="es-AR" sz="2000" dirty="0">
                <a:cs typeface="Times New Roman" panose="02020603050405020304" pitchFamily="18" charset="0"/>
              </a:rPr>
              <a:t>El código IL por cada método sólo es compilado cuando es indicado</a:t>
            </a:r>
            <a:endParaRPr lang="es-ES" altLang="es-AR" sz="2000" b="1" dirty="0">
              <a:cs typeface="Times New Roman" panose="02020603050405020304" pitchFamily="18" charset="0"/>
            </a:endParaRPr>
          </a:p>
        </p:txBody>
      </p:sp>
      <p:sp>
        <p:nvSpPr>
          <p:cNvPr id="76804" name="Rectangle 4"/>
          <p:cNvSpPr>
            <a:spLocks noChangeArrowheads="1"/>
          </p:cNvSpPr>
          <p:nvPr/>
        </p:nvSpPr>
        <p:spPr bwMode="auto">
          <a:xfrm>
            <a:off x="400050" y="542925"/>
            <a:ext cx="1026795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sz="3600" b="1" dirty="0">
                <a:effectLst>
                  <a:outerShdw blurRad="38100" dist="38100" dir="2700000" algn="tl">
                    <a:srgbClr val="000000">
                      <a:alpha val="43137"/>
                    </a:srgbClr>
                  </a:outerShdw>
                </a:effectLst>
                <a:latin typeface="+mj-lt"/>
              </a:rPr>
              <a:t>Una plataforma independiente del lenguaje</a:t>
            </a:r>
          </a:p>
        </p:txBody>
      </p:sp>
    </p:spTree>
    <p:extLst>
      <p:ext uri="{BB962C8B-B14F-4D97-AF65-F5344CB8AC3E}">
        <p14:creationId xmlns:p14="http://schemas.microsoft.com/office/powerpoint/2010/main" val="17703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effectLst>
                  <a:outerShdw blurRad="38100" dist="38100" dir="2700000" algn="tl">
                    <a:srgbClr val="000000">
                      <a:alpha val="43137"/>
                    </a:srgbClr>
                  </a:outerShdw>
                </a:effectLst>
              </a:rPr>
              <a:t>¿Qué es Framework?</a:t>
            </a:r>
          </a:p>
        </p:txBody>
      </p:sp>
      <p:sp>
        <p:nvSpPr>
          <p:cNvPr id="3" name="Marcador de contenido 2"/>
          <p:cNvSpPr>
            <a:spLocks noGrp="1"/>
          </p:cNvSpPr>
          <p:nvPr>
            <p:ph idx="1"/>
          </p:nvPr>
        </p:nvSpPr>
        <p:spPr>
          <a:xfrm>
            <a:off x="646111" y="1663700"/>
            <a:ext cx="9920289" cy="4965700"/>
          </a:xfrm>
        </p:spPr>
        <p:txBody>
          <a:bodyPr>
            <a:normAutofit/>
          </a:bodyPr>
          <a:lstStyle/>
          <a:p>
            <a:r>
              <a:rPr lang="es-AR" dirty="0"/>
              <a:t>Framework es un entorno de ejecución administrado que proporciona diversos servicios a las aplicaciones en ejecución. </a:t>
            </a:r>
          </a:p>
          <a:p>
            <a:endParaRPr lang="es-AR" dirty="0"/>
          </a:p>
          <a:p>
            <a:r>
              <a:rPr lang="es-AR" dirty="0"/>
              <a:t>Consta de dos componentes principales: </a:t>
            </a:r>
            <a:r>
              <a:rPr lang="es-AR" dirty="0" err="1"/>
              <a:t>Common</a:t>
            </a:r>
            <a:r>
              <a:rPr lang="es-AR" dirty="0"/>
              <a:t> </a:t>
            </a:r>
            <a:r>
              <a:rPr lang="es-AR" dirty="0" err="1"/>
              <a:t>Language</a:t>
            </a:r>
            <a:r>
              <a:rPr lang="es-AR" dirty="0"/>
              <a:t> </a:t>
            </a:r>
            <a:r>
              <a:rPr lang="es-AR" dirty="0" err="1"/>
              <a:t>Runtime</a:t>
            </a:r>
            <a:r>
              <a:rPr lang="es-AR" dirty="0"/>
              <a:t> (CLR), que es el motor de ejecución que controla las aplicaciones en ejecución.</a:t>
            </a:r>
          </a:p>
          <a:p>
            <a:endParaRPr lang="es-AR" dirty="0"/>
          </a:p>
          <a:p>
            <a:r>
              <a:rPr lang="es-AR" dirty="0"/>
              <a:t>La biblioteca de clases de .NET Framework, que proporciona una biblioteca de código probado y reutilizable al que pueden llamar los desarrolladores desde sus propias aplicaciones.</a:t>
            </a:r>
          </a:p>
        </p:txBody>
      </p:sp>
    </p:spTree>
    <p:extLst>
      <p:ext uri="{BB962C8B-B14F-4D97-AF65-F5344CB8AC3E}">
        <p14:creationId xmlns:p14="http://schemas.microsoft.com/office/powerpoint/2010/main" val="76756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57388" y="2849563"/>
            <a:ext cx="8301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r>
              <a:rPr lang="es-ES" altLang="es-AR" sz="6000" b="1" dirty="0">
                <a:effectLst>
                  <a:outerShdw blurRad="38100" dist="38100" dir="2700000" algn="tl">
                    <a:srgbClr val="000000">
                      <a:alpha val="43137"/>
                    </a:srgbClr>
                  </a:outerShdw>
                </a:effectLst>
                <a:latin typeface="+mj-lt"/>
              </a:rPr>
              <a:t>¿PREGUNTAS?</a:t>
            </a:r>
          </a:p>
        </p:txBody>
      </p:sp>
    </p:spTree>
    <p:extLst>
      <p:ext uri="{BB962C8B-B14F-4D97-AF65-F5344CB8AC3E}">
        <p14:creationId xmlns:p14="http://schemas.microsoft.com/office/powerpoint/2010/main" val="325899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57388" y="2849563"/>
            <a:ext cx="8301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r>
              <a:rPr lang="es-ES" altLang="es-AR" sz="6000" b="1" dirty="0">
                <a:effectLst>
                  <a:outerShdw blurRad="38100" dist="38100" dir="2700000" algn="tl">
                    <a:srgbClr val="000000">
                      <a:alpha val="43137"/>
                    </a:srgbClr>
                  </a:outerShdw>
                </a:effectLst>
                <a:latin typeface="+mj-lt"/>
              </a:rPr>
              <a:t>FIN</a:t>
            </a:r>
          </a:p>
        </p:txBody>
      </p:sp>
    </p:spTree>
    <p:extLst>
      <p:ext uri="{BB962C8B-B14F-4D97-AF65-F5344CB8AC3E}">
        <p14:creationId xmlns:p14="http://schemas.microsoft.com/office/powerpoint/2010/main" val="406329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3200" b="1" dirty="0">
                <a:effectLst>
                  <a:outerShdw blurRad="38100" dist="38100" dir="2700000" algn="tl">
                    <a:srgbClr val="000000">
                      <a:alpha val="43137"/>
                    </a:srgbClr>
                  </a:outerShdw>
                </a:effectLst>
              </a:rPr>
              <a:t>Los servicios que ofrece .NET Framework a las aplicaciones en ejecución son los siguientes:</a:t>
            </a:r>
            <a:br>
              <a:rPr lang="es-AR" sz="3200" b="1" dirty="0">
                <a:effectLst>
                  <a:outerShdw blurRad="38100" dist="38100" dir="2700000" algn="tl">
                    <a:srgbClr val="000000">
                      <a:alpha val="43137"/>
                    </a:srgbClr>
                  </a:outerShdw>
                </a:effectLst>
              </a:rPr>
            </a:br>
            <a:endParaRPr lang="es-AR" sz="32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552820" y="1853247"/>
            <a:ext cx="11205793" cy="4752339"/>
          </a:xfrm>
        </p:spPr>
        <p:txBody>
          <a:bodyPr>
            <a:normAutofit/>
          </a:bodyPr>
          <a:lstStyle/>
          <a:p>
            <a:r>
              <a:rPr lang="es-AR" b="1" i="1" dirty="0">
                <a:effectLst>
                  <a:outerShdw blurRad="38100" dist="38100" dir="2700000" algn="tl">
                    <a:srgbClr val="000000">
                      <a:alpha val="43137"/>
                    </a:srgbClr>
                  </a:outerShdw>
                </a:effectLst>
              </a:rPr>
              <a:t>Administración de la memoria. </a:t>
            </a:r>
            <a:r>
              <a:rPr lang="es-AR" dirty="0"/>
              <a:t>En muchos lenguajes de programación, los programadores son responsables de asignar y liberar memoria y de administrar la vida útil de los objetos. En las aplicaciones de .NET Framework, CLR proporciona estos servicios en nombre de la aplicación.</a:t>
            </a:r>
          </a:p>
          <a:p>
            <a:endParaRPr lang="es-AR" dirty="0"/>
          </a:p>
          <a:p>
            <a:r>
              <a:rPr lang="es-AR" b="1" i="1" dirty="0">
                <a:effectLst>
                  <a:outerShdw blurRad="38100" dist="38100" dir="2700000" algn="tl">
                    <a:srgbClr val="000000">
                      <a:alpha val="43137"/>
                    </a:srgbClr>
                  </a:outerShdw>
                </a:effectLst>
              </a:rPr>
              <a:t>Sistema de tipos comunes.</a:t>
            </a:r>
            <a:r>
              <a:rPr lang="es-AR" dirty="0"/>
              <a:t> En los lenguajes de programación tradicionales, el compilador define los tipos básicos, lo que complica la interoperabilidad entre lenguajes. En .NET Framework, los tipos básicos los define el sistema de tipos de .NET Framework y son comunes a todos los lenguajes que tienen como destino .NET Framework.</a:t>
            </a:r>
          </a:p>
          <a:p>
            <a:endParaRPr lang="es-AR" dirty="0"/>
          </a:p>
          <a:p>
            <a:endParaRPr lang="es-AR" dirty="0"/>
          </a:p>
        </p:txBody>
      </p:sp>
    </p:spTree>
    <p:extLst>
      <p:ext uri="{BB962C8B-B14F-4D97-AF65-F5344CB8AC3E}">
        <p14:creationId xmlns:p14="http://schemas.microsoft.com/office/powerpoint/2010/main" val="86747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1786" y="927463"/>
            <a:ext cx="10698163" cy="5544774"/>
          </a:xfrm>
        </p:spPr>
        <p:txBody>
          <a:bodyPr/>
          <a:lstStyle/>
          <a:p>
            <a:r>
              <a:rPr lang="es-AR" b="1" i="1" dirty="0">
                <a:effectLst>
                  <a:outerShdw blurRad="38100" dist="38100" dir="2700000" algn="tl">
                    <a:srgbClr val="000000">
                      <a:alpha val="43137"/>
                    </a:srgbClr>
                  </a:outerShdw>
                </a:effectLst>
              </a:rPr>
              <a:t>Biblioteca de clases extensa.</a:t>
            </a:r>
            <a:r>
              <a:rPr lang="es-AR" dirty="0"/>
              <a:t> En lugar de tener que escribir cantidades extensas de código para controlar operaciones comunes de programación de bajo nivel, los programadores pueden usar una biblioteca de tipos accesible en todo momento y sus miembros desde la biblioteca de clases de .NET Framework.</a:t>
            </a:r>
          </a:p>
          <a:p>
            <a:endParaRPr lang="es-AR" dirty="0"/>
          </a:p>
          <a:p>
            <a:r>
              <a:rPr lang="es-AR" b="1" i="1" dirty="0" err="1">
                <a:effectLst>
                  <a:outerShdw blurRad="38100" dist="38100" dir="2700000" algn="tl">
                    <a:srgbClr val="000000">
                      <a:alpha val="43137"/>
                    </a:srgbClr>
                  </a:outerShdw>
                </a:effectLst>
              </a:rPr>
              <a:t>Frameworks</a:t>
            </a:r>
            <a:r>
              <a:rPr lang="es-AR" b="1" i="1" dirty="0">
                <a:effectLst>
                  <a:outerShdw blurRad="38100" dist="38100" dir="2700000" algn="tl">
                    <a:srgbClr val="000000">
                      <a:alpha val="43137"/>
                    </a:srgbClr>
                  </a:outerShdw>
                </a:effectLst>
              </a:rPr>
              <a:t> y tecnologías de desarrollo. </a:t>
            </a:r>
            <a:r>
              <a:rPr lang="es-AR" dirty="0"/>
              <a:t>.NET Framework incluye bibliotecas para determinadas áreas de desarrollo de aplicaciones, como ASP.NET para aplicaciones web, ADO.NET para el acceso a los datos y Windows.</a:t>
            </a:r>
          </a:p>
          <a:p>
            <a:endParaRPr lang="es-AR" dirty="0"/>
          </a:p>
          <a:p>
            <a:r>
              <a:rPr lang="es-AR" b="1" i="1" dirty="0">
                <a:effectLst>
                  <a:outerShdw blurRad="38100" dist="38100" dir="2700000" algn="tl">
                    <a:srgbClr val="000000">
                      <a:alpha val="43137"/>
                    </a:srgbClr>
                  </a:outerShdw>
                </a:effectLst>
              </a:rPr>
              <a:t>Ejecución en paralelo.</a:t>
            </a:r>
            <a:r>
              <a:rPr lang="es-AR" dirty="0"/>
              <a:t> .NET Framework ayuda a resolver conflictos entre versiones y permite que varias versiones de </a:t>
            </a:r>
            <a:r>
              <a:rPr lang="es-AR" dirty="0" err="1"/>
              <a:t>Common</a:t>
            </a:r>
            <a:r>
              <a:rPr lang="es-AR" dirty="0"/>
              <a:t> </a:t>
            </a:r>
            <a:r>
              <a:rPr lang="es-AR" dirty="0" err="1"/>
              <a:t>Language</a:t>
            </a:r>
            <a:r>
              <a:rPr lang="es-AR" dirty="0"/>
              <a:t> </a:t>
            </a:r>
            <a:r>
              <a:rPr lang="es-AR" dirty="0" err="1"/>
              <a:t>Runtime</a:t>
            </a:r>
            <a:r>
              <a:rPr lang="es-AR" dirty="0"/>
              <a:t> coexistan en el mismo equipo.</a:t>
            </a:r>
          </a:p>
          <a:p>
            <a:endParaRPr lang="es-AR" dirty="0"/>
          </a:p>
        </p:txBody>
      </p:sp>
    </p:spTree>
    <p:extLst>
      <p:ext uri="{BB962C8B-B14F-4D97-AF65-F5344CB8AC3E}">
        <p14:creationId xmlns:p14="http://schemas.microsoft.com/office/powerpoint/2010/main" val="46627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7975" y="1176337"/>
            <a:ext cx="9770453" cy="5224463"/>
          </a:xfrm>
        </p:spPr>
        <p:txBody>
          <a:bodyPr>
            <a:normAutofit/>
          </a:bodyPr>
          <a:lstStyle/>
          <a:p>
            <a:r>
              <a:rPr lang="es-AR" b="1" i="1" dirty="0">
                <a:effectLst>
                  <a:outerShdw blurRad="38100" dist="38100" dir="2700000" algn="tl">
                    <a:srgbClr val="000000">
                      <a:alpha val="43137"/>
                    </a:srgbClr>
                  </a:outerShdw>
                </a:effectLst>
              </a:rPr>
              <a:t>Interoperabilidad de lenguajes.</a:t>
            </a:r>
            <a:r>
              <a:rPr lang="es-AR" dirty="0"/>
              <a:t> Los compiladores de lenguajes cuya plataforma de destino es .NET Framework emiten un código intermedio denominado Lenguaje intermedio común (IL), que, a su vez, se compila en tiempo de ejecución a través de </a:t>
            </a:r>
            <a:r>
              <a:rPr lang="es-AR" dirty="0" err="1"/>
              <a:t>Common</a:t>
            </a:r>
            <a:r>
              <a:rPr lang="es-AR" dirty="0"/>
              <a:t> </a:t>
            </a:r>
            <a:r>
              <a:rPr lang="es-AR" dirty="0" err="1"/>
              <a:t>Language</a:t>
            </a:r>
            <a:r>
              <a:rPr lang="es-AR" dirty="0"/>
              <a:t> </a:t>
            </a:r>
            <a:r>
              <a:rPr lang="es-AR" dirty="0" err="1"/>
              <a:t>Runtime</a:t>
            </a:r>
            <a:r>
              <a:rPr lang="es-AR" dirty="0"/>
              <a:t>. </a:t>
            </a:r>
          </a:p>
          <a:p>
            <a:endParaRPr lang="es-AR" dirty="0"/>
          </a:p>
          <a:p>
            <a:r>
              <a:rPr lang="es-AR" b="1" i="1" dirty="0">
                <a:effectLst>
                  <a:outerShdw blurRad="38100" dist="38100" dir="2700000" algn="tl">
                    <a:srgbClr val="000000">
                      <a:alpha val="43137"/>
                    </a:srgbClr>
                  </a:outerShdw>
                </a:effectLst>
              </a:rPr>
              <a:t>Compatibilidad de versiones.</a:t>
            </a:r>
            <a:r>
              <a:rPr lang="es-AR" dirty="0"/>
              <a:t> Con raras excepciones, las aplicaciones que se desarrollan con una versión determinada de .NET Framework se pueden ejecutar sin modificaciones en una versión posterior.</a:t>
            </a:r>
          </a:p>
          <a:p>
            <a:endParaRPr lang="es-AR" dirty="0"/>
          </a:p>
          <a:p>
            <a:r>
              <a:rPr lang="es-AR" b="1" i="1" dirty="0">
                <a:effectLst>
                  <a:outerShdw blurRad="38100" dist="38100" dir="2700000" algn="tl">
                    <a:srgbClr val="000000">
                      <a:alpha val="43137"/>
                    </a:srgbClr>
                  </a:outerShdw>
                </a:effectLst>
              </a:rPr>
              <a:t>Compatibilidad con múltiples versiones (</a:t>
            </a:r>
            <a:r>
              <a:rPr lang="es-AR" b="1" i="1" dirty="0" err="1">
                <a:effectLst>
                  <a:outerShdw blurRad="38100" dist="38100" dir="2700000" algn="tl">
                    <a:srgbClr val="000000">
                      <a:alpha val="43137"/>
                    </a:srgbClr>
                  </a:outerShdw>
                </a:effectLst>
              </a:rPr>
              <a:t>multi-targeting</a:t>
            </a:r>
            <a:r>
              <a:rPr lang="es-AR" b="1" i="1" dirty="0">
                <a:effectLst>
                  <a:outerShdw blurRad="38100" dist="38100" dir="2700000" algn="tl">
                    <a:srgbClr val="000000">
                      <a:alpha val="43137"/>
                    </a:srgbClr>
                  </a:outerShdw>
                </a:effectLst>
              </a:rPr>
              <a:t>).</a:t>
            </a:r>
            <a:r>
              <a:rPr lang="es-AR" dirty="0"/>
              <a:t> Al usar la Biblioteca de clases portable de .NET Framework, los desarrolladores pueden crear ensamblados que funcionen en varias plataformas, como Windows 7, Windows 8, Windows 8.1, Windows </a:t>
            </a:r>
            <a:r>
              <a:rPr lang="es-AR" dirty="0" err="1"/>
              <a:t>Phone</a:t>
            </a:r>
            <a:r>
              <a:rPr lang="es-AR" dirty="0"/>
              <a:t> y Xbox 360.</a:t>
            </a:r>
          </a:p>
        </p:txBody>
      </p:sp>
    </p:spTree>
    <p:extLst>
      <p:ext uri="{BB962C8B-B14F-4D97-AF65-F5344CB8AC3E}">
        <p14:creationId xmlns:p14="http://schemas.microsoft.com/office/powerpoint/2010/main" val="191711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1478882" y="653144"/>
            <a:ext cx="8502763" cy="5569131"/>
          </a:xfrm>
        </p:spPr>
      </p:pic>
    </p:spTree>
    <p:extLst>
      <p:ext uri="{BB962C8B-B14F-4D97-AF65-F5344CB8AC3E}">
        <p14:creationId xmlns:p14="http://schemas.microsoft.com/office/powerpoint/2010/main" val="187350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57352" name="Rectangle 8"/>
          <p:cNvSpPr>
            <a:spLocks noChangeArrowheads="1"/>
          </p:cNvSpPr>
          <p:nvPr/>
        </p:nvSpPr>
        <p:spPr bwMode="auto">
          <a:xfrm>
            <a:off x="1209675" y="514350"/>
            <a:ext cx="91440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a:effectLst>
                  <a:outerShdw blurRad="38100" dist="38100" dir="2700000" algn="tl">
                    <a:srgbClr val="000000">
                      <a:alpha val="43137"/>
                    </a:srgbClr>
                  </a:outerShdw>
                </a:effectLst>
                <a:latin typeface="+mj-lt"/>
              </a:rPr>
              <a:t>Plataforma .NET</a:t>
            </a:r>
          </a:p>
        </p:txBody>
      </p:sp>
      <p:sp>
        <p:nvSpPr>
          <p:cNvPr id="57353" name="Rectangle 9"/>
          <p:cNvSpPr>
            <a:spLocks noChangeArrowheads="1"/>
          </p:cNvSpPr>
          <p:nvPr/>
        </p:nvSpPr>
        <p:spPr bwMode="auto">
          <a:xfrm>
            <a:off x="2063750" y="1541417"/>
            <a:ext cx="7772400" cy="463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dirty="0"/>
              <a:t>Componentes:</a:t>
            </a:r>
          </a:p>
          <a:p>
            <a:pPr lvl="1"/>
            <a:r>
              <a:rPr lang="es-ES" altLang="es-AR" dirty="0" err="1"/>
              <a:t>Common</a:t>
            </a:r>
            <a:r>
              <a:rPr lang="es-ES" altLang="es-AR" dirty="0"/>
              <a:t> </a:t>
            </a:r>
            <a:r>
              <a:rPr lang="es-ES" altLang="es-AR" dirty="0" err="1"/>
              <a:t>Language</a:t>
            </a:r>
            <a:r>
              <a:rPr lang="es-ES" altLang="es-AR" dirty="0"/>
              <a:t> </a:t>
            </a:r>
            <a:r>
              <a:rPr lang="es-ES" altLang="es-AR" dirty="0" err="1"/>
              <a:t>Runtime</a:t>
            </a:r>
            <a:r>
              <a:rPr lang="es-ES" altLang="es-AR" dirty="0"/>
              <a:t>(CLR): Entorno de ejecución de la plataforma.</a:t>
            </a:r>
          </a:p>
          <a:p>
            <a:pPr lvl="1"/>
            <a:r>
              <a:rPr lang="es-ES" altLang="es-AR" dirty="0"/>
              <a:t>.NET Framework Base </a:t>
            </a:r>
            <a:r>
              <a:rPr lang="es-ES" altLang="es-AR" dirty="0" err="1"/>
              <a:t>Classes</a:t>
            </a:r>
            <a:r>
              <a:rPr lang="es-ES" altLang="es-AR" dirty="0"/>
              <a:t> o BCL Añaden funcionalidad.</a:t>
            </a:r>
          </a:p>
          <a:p>
            <a:pPr lvl="1"/>
            <a:r>
              <a:rPr lang="es-ES" altLang="es-AR" dirty="0"/>
              <a:t>ASP.NET: Versión </a:t>
            </a:r>
            <a:r>
              <a:rPr lang="es-ES" altLang="es-AR" dirty="0" err="1"/>
              <a:t>.Net</a:t>
            </a:r>
            <a:r>
              <a:rPr lang="es-ES" altLang="es-AR" dirty="0"/>
              <a:t> de ASP. Incluye los servicios Web.</a:t>
            </a:r>
          </a:p>
          <a:p>
            <a:pPr lvl="1"/>
            <a:r>
              <a:rPr lang="es-ES" altLang="es-AR" dirty="0"/>
              <a:t>Windows </a:t>
            </a:r>
            <a:r>
              <a:rPr lang="es-ES" altLang="es-AR" dirty="0" err="1"/>
              <a:t>Forms</a:t>
            </a:r>
            <a:endParaRPr lang="es-ES" altLang="es-AR" dirty="0"/>
          </a:p>
        </p:txBody>
      </p:sp>
    </p:spTree>
    <p:extLst>
      <p:ext uri="{BB962C8B-B14F-4D97-AF65-F5344CB8AC3E}">
        <p14:creationId xmlns:p14="http://schemas.microsoft.com/office/powerpoint/2010/main" val="277165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5781675" y="3019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AR"/>
          </a:p>
        </p:txBody>
      </p:sp>
      <p:sp>
        <p:nvSpPr>
          <p:cNvPr id="58376" name="Rectangle 8"/>
          <p:cNvSpPr>
            <a:spLocks noChangeArrowheads="1"/>
          </p:cNvSpPr>
          <p:nvPr/>
        </p:nvSpPr>
        <p:spPr bwMode="auto">
          <a:xfrm>
            <a:off x="1450182" y="517707"/>
            <a:ext cx="91440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rgbClr val="FFFFFF"/>
                </a:solidFill>
                <a:latin typeface="Tahoma" panose="020B0604030504040204" pitchFamily="34" charset="0"/>
              </a:defRPr>
            </a:lvl1pPr>
            <a:lvl2pPr algn="ctr">
              <a:defRPr sz="4400">
                <a:solidFill>
                  <a:srgbClr val="FFFFFF"/>
                </a:solidFill>
                <a:latin typeface="Tahoma" panose="020B0604030504040204" pitchFamily="34" charset="0"/>
              </a:defRPr>
            </a:lvl2pPr>
            <a:lvl3pPr algn="ctr">
              <a:defRPr sz="4400">
                <a:solidFill>
                  <a:srgbClr val="FFFFFF"/>
                </a:solidFill>
                <a:latin typeface="Tahoma" panose="020B0604030504040204" pitchFamily="34" charset="0"/>
              </a:defRPr>
            </a:lvl3pPr>
            <a:lvl4pPr algn="ctr">
              <a:defRPr sz="4400">
                <a:solidFill>
                  <a:srgbClr val="FFFFFF"/>
                </a:solidFill>
                <a:latin typeface="Tahoma" panose="020B0604030504040204" pitchFamily="34" charset="0"/>
              </a:defRPr>
            </a:lvl4pPr>
            <a:lvl5pPr algn="ctr">
              <a:defRPr sz="4400">
                <a:solidFill>
                  <a:srgbClr val="FFFFFF"/>
                </a:solidFill>
                <a:latin typeface="Tahoma" panose="020B0604030504040204" pitchFamily="34" charset="0"/>
              </a:defRPr>
            </a:lvl5pPr>
            <a:lvl6pPr marL="457200" algn="ctr" eaLnBrk="0" fontAlgn="base" hangingPunct="0">
              <a:spcBef>
                <a:spcPct val="0"/>
              </a:spcBef>
              <a:spcAft>
                <a:spcPct val="0"/>
              </a:spcAft>
              <a:defRPr sz="4400">
                <a:solidFill>
                  <a:srgbClr val="FFFFFF"/>
                </a:solidFill>
                <a:latin typeface="Tahoma" panose="020B0604030504040204" pitchFamily="34" charset="0"/>
              </a:defRPr>
            </a:lvl6pPr>
            <a:lvl7pPr marL="914400" algn="ctr" eaLnBrk="0" fontAlgn="base" hangingPunct="0">
              <a:spcBef>
                <a:spcPct val="0"/>
              </a:spcBef>
              <a:spcAft>
                <a:spcPct val="0"/>
              </a:spcAft>
              <a:defRPr sz="4400">
                <a:solidFill>
                  <a:srgbClr val="FFFFFF"/>
                </a:solidFill>
                <a:latin typeface="Tahoma" panose="020B0604030504040204" pitchFamily="34" charset="0"/>
              </a:defRPr>
            </a:lvl7pPr>
            <a:lvl8pPr marL="1371600" algn="ctr" eaLnBrk="0" fontAlgn="base" hangingPunct="0">
              <a:spcBef>
                <a:spcPct val="0"/>
              </a:spcBef>
              <a:spcAft>
                <a:spcPct val="0"/>
              </a:spcAft>
              <a:defRPr sz="4400">
                <a:solidFill>
                  <a:srgbClr val="FFFFFF"/>
                </a:solidFill>
                <a:latin typeface="Tahoma" panose="020B0604030504040204" pitchFamily="34" charset="0"/>
              </a:defRPr>
            </a:lvl8pPr>
            <a:lvl9pPr marL="1828800" algn="ctr" eaLnBrk="0" fontAlgn="base" hangingPunct="0">
              <a:spcBef>
                <a:spcPct val="0"/>
              </a:spcBef>
              <a:spcAft>
                <a:spcPct val="0"/>
              </a:spcAft>
              <a:defRPr sz="4400">
                <a:solidFill>
                  <a:srgbClr val="FFFFFF"/>
                </a:solidFill>
                <a:latin typeface="Tahoma" panose="020B0604030504040204" pitchFamily="34" charset="0"/>
              </a:defRPr>
            </a:lvl9pPr>
          </a:lstStyle>
          <a:p>
            <a:pPr algn="l"/>
            <a:r>
              <a:rPr lang="es-ES" altLang="es-AR" b="1" dirty="0" err="1">
                <a:effectLst>
                  <a:outerShdw blurRad="38100" dist="38100" dir="2700000" algn="tl">
                    <a:srgbClr val="000000">
                      <a:alpha val="43137"/>
                    </a:srgbClr>
                  </a:outerShdw>
                </a:effectLst>
                <a:latin typeface="+mj-lt"/>
              </a:rPr>
              <a:t>Common</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Language</a:t>
            </a:r>
            <a:r>
              <a:rPr lang="es-ES" altLang="es-AR" b="1" dirty="0">
                <a:effectLst>
                  <a:outerShdw blurRad="38100" dist="38100" dir="2700000" algn="tl">
                    <a:srgbClr val="000000">
                      <a:alpha val="43137"/>
                    </a:srgbClr>
                  </a:outerShdw>
                </a:effectLst>
                <a:latin typeface="+mj-lt"/>
              </a:rPr>
              <a:t> </a:t>
            </a:r>
            <a:r>
              <a:rPr lang="es-ES" altLang="es-AR" b="1" dirty="0" err="1">
                <a:effectLst>
                  <a:outerShdw blurRad="38100" dist="38100" dir="2700000" algn="tl">
                    <a:srgbClr val="000000">
                      <a:alpha val="43137"/>
                    </a:srgbClr>
                  </a:outerShdw>
                </a:effectLst>
                <a:latin typeface="+mj-lt"/>
              </a:rPr>
              <a:t>Runtime</a:t>
            </a:r>
            <a:endParaRPr lang="es-ES" altLang="es-AR" b="1" dirty="0">
              <a:effectLst>
                <a:outerShdw blurRad="38100" dist="38100" dir="2700000" algn="tl">
                  <a:srgbClr val="000000">
                    <a:alpha val="43137"/>
                  </a:srgbClr>
                </a:outerShdw>
              </a:effectLst>
              <a:latin typeface="+mj-lt"/>
            </a:endParaRPr>
          </a:p>
        </p:txBody>
      </p:sp>
      <p:sp>
        <p:nvSpPr>
          <p:cNvPr id="58377" name="Rectangle 9"/>
          <p:cNvSpPr>
            <a:spLocks noChangeArrowheads="1"/>
          </p:cNvSpPr>
          <p:nvPr/>
        </p:nvSpPr>
        <p:spPr bwMode="auto">
          <a:xfrm>
            <a:off x="953590" y="1776549"/>
            <a:ext cx="9098462" cy="467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5050"/>
              </a:buClr>
              <a:buFont typeface="Wingdings" panose="05000000000000000000" pitchFamily="2" charset="2"/>
              <a:buChar char="n"/>
              <a:defRPr sz="3200">
                <a:solidFill>
                  <a:srgbClr val="FFFFFF"/>
                </a:solidFill>
                <a:latin typeface="Tahoma" panose="020B0604030504040204" pitchFamily="34" charset="0"/>
              </a:defRPr>
            </a:lvl1pPr>
            <a:lvl2pPr marL="742950" indent="-285750">
              <a:spcBef>
                <a:spcPct val="20000"/>
              </a:spcBef>
              <a:buClr>
                <a:srgbClr val="FFFF99"/>
              </a:buClr>
              <a:buFont typeface="Wingdings" panose="05000000000000000000" pitchFamily="2" charset="2"/>
              <a:buChar char="n"/>
              <a:defRPr sz="2800">
                <a:solidFill>
                  <a:srgbClr val="FFFFFF"/>
                </a:solidFill>
                <a:latin typeface="Tahoma" panose="020B0604030504040204" pitchFamily="34" charset="0"/>
              </a:defRPr>
            </a:lvl2pPr>
            <a:lvl3pPr marL="1143000" indent="-228600">
              <a:spcBef>
                <a:spcPct val="20000"/>
              </a:spcBef>
              <a:buClr>
                <a:srgbClr val="33CCCC"/>
              </a:buClr>
              <a:buFont typeface="Wingdings" panose="05000000000000000000" pitchFamily="2" charset="2"/>
              <a:buChar char="n"/>
              <a:defRPr sz="2400">
                <a:solidFill>
                  <a:srgbClr val="FFFFFF"/>
                </a:solidFill>
                <a:latin typeface="Tahoma" panose="020B0604030504040204" pitchFamily="34" charset="0"/>
              </a:defRPr>
            </a:lvl3pPr>
            <a:lvl4pPr marL="1600200" indent="-228600">
              <a:spcBef>
                <a:spcPct val="20000"/>
              </a:spcBef>
              <a:buClr>
                <a:srgbClr val="99FFCC"/>
              </a:buClr>
              <a:buFont typeface="Wingdings" panose="05000000000000000000" pitchFamily="2" charset="2"/>
              <a:buChar char="n"/>
              <a:defRPr sz="2000">
                <a:solidFill>
                  <a:srgbClr val="FFFFFF"/>
                </a:solidFill>
                <a:latin typeface="Tahoma" panose="020B0604030504040204" pitchFamily="34" charset="0"/>
              </a:defRPr>
            </a:lvl4pPr>
            <a:lvl5pPr marL="2057400" indent="-228600">
              <a:spcBef>
                <a:spcPct val="20000"/>
              </a:spcBef>
              <a:buClr>
                <a:srgbClr val="CCCC00"/>
              </a:buClr>
              <a:buFont typeface="Wingdings" panose="05000000000000000000" pitchFamily="2" charset="2"/>
              <a:buChar char="n"/>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CCCC00"/>
              </a:buClr>
              <a:buFont typeface="Wingdings" panose="05000000000000000000" pitchFamily="2" charset="2"/>
              <a:buChar char="n"/>
              <a:defRPr sz="2000">
                <a:solidFill>
                  <a:srgbClr val="FFFFFF"/>
                </a:solidFill>
                <a:latin typeface="Tahoma" panose="020B0604030504040204" pitchFamily="34" charset="0"/>
              </a:defRPr>
            </a:lvl9pPr>
          </a:lstStyle>
          <a:p>
            <a:r>
              <a:rPr lang="es-ES" altLang="es-AR" dirty="0"/>
              <a:t>Un </a:t>
            </a:r>
            <a:r>
              <a:rPr lang="es-ES" altLang="es-AR" dirty="0" err="1"/>
              <a:t>Runtime</a:t>
            </a:r>
            <a:r>
              <a:rPr lang="es-ES" altLang="es-AR" dirty="0"/>
              <a:t> no es más que un entorno en el que se ejecutan los programas.</a:t>
            </a:r>
          </a:p>
          <a:p>
            <a:endParaRPr lang="es-ES" altLang="es-AR" dirty="0"/>
          </a:p>
          <a:p>
            <a:r>
              <a:rPr lang="es-ES" altLang="es-AR" dirty="0"/>
              <a:t>De esta forma, el CLR es el entorno donde se ejecutarán las aplicaciones .NET que han sido compiladas a un lenguaje común llamado Microsoft </a:t>
            </a:r>
            <a:r>
              <a:rPr lang="es-ES" altLang="es-AR" dirty="0" err="1"/>
              <a:t>Intermediate</a:t>
            </a:r>
            <a:r>
              <a:rPr lang="es-ES" altLang="es-AR" dirty="0"/>
              <a:t> </a:t>
            </a:r>
            <a:r>
              <a:rPr lang="es-ES" altLang="es-AR" dirty="0" err="1"/>
              <a:t>Language</a:t>
            </a:r>
            <a:r>
              <a:rPr lang="es-ES" altLang="es-AR" dirty="0"/>
              <a:t>(MSIL).</a:t>
            </a:r>
          </a:p>
          <a:p>
            <a:endParaRPr lang="es-ES" altLang="es-AR" dirty="0"/>
          </a:p>
        </p:txBody>
      </p:sp>
    </p:spTree>
    <p:extLst>
      <p:ext uri="{BB962C8B-B14F-4D97-AF65-F5344CB8AC3E}">
        <p14:creationId xmlns:p14="http://schemas.microsoft.com/office/powerpoint/2010/main" val="429392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969264" y="334627"/>
            <a:ext cx="8253114" cy="630563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9185904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TotalTime>
  <Words>816</Words>
  <Application>Microsoft Office PowerPoint</Application>
  <PresentationFormat>Panorámica</PresentationFormat>
  <Paragraphs>105</Paragraphs>
  <Slides>21</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31" baseType="lpstr">
      <vt:lpstr>Arial</vt:lpstr>
      <vt:lpstr>Calibri</vt:lpstr>
      <vt:lpstr>Century Gothic</vt:lpstr>
      <vt:lpstr>Lucida Console</vt:lpstr>
      <vt:lpstr>Tahoma</vt:lpstr>
      <vt:lpstr>Times New Roman</vt:lpstr>
      <vt:lpstr>Wingdings</vt:lpstr>
      <vt:lpstr>Wingdings 3</vt:lpstr>
      <vt:lpstr>Ion</vt:lpstr>
      <vt:lpstr>Visio</vt:lpstr>
      <vt:lpstr>Framework</vt:lpstr>
      <vt:lpstr>¿Qué es Framework?</vt:lpstr>
      <vt:lpstr>Los servicios que ofrece .NET Framework a las aplicaciones en ejecución son los siguientes: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dc:title>
  <dc:creator>Jorge Roda</dc:creator>
  <cp:lastModifiedBy>SERVER</cp:lastModifiedBy>
  <cp:revision>9</cp:revision>
  <dcterms:created xsi:type="dcterms:W3CDTF">2015-05-14T22:46:28Z</dcterms:created>
  <dcterms:modified xsi:type="dcterms:W3CDTF">2017-05-05T19:10:08Z</dcterms:modified>
</cp:coreProperties>
</file>