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4"/>
  </p:sldMasterIdLst>
  <p:notesMasterIdLst>
    <p:notesMasterId r:id="rId35"/>
  </p:notesMasterIdLst>
  <p:handoutMasterIdLst>
    <p:handoutMasterId r:id="rId36"/>
  </p:handoutMasterIdLst>
  <p:sldIdLst>
    <p:sldId id="437" r:id="rId5"/>
    <p:sldId id="438" r:id="rId6"/>
    <p:sldId id="444" r:id="rId7"/>
    <p:sldId id="446" r:id="rId8"/>
    <p:sldId id="449" r:id="rId9"/>
    <p:sldId id="445" r:id="rId10"/>
    <p:sldId id="439" r:id="rId11"/>
    <p:sldId id="441" r:id="rId12"/>
    <p:sldId id="442" r:id="rId13"/>
    <p:sldId id="443" r:id="rId14"/>
    <p:sldId id="447" r:id="rId15"/>
    <p:sldId id="448" r:id="rId16"/>
    <p:sldId id="450" r:id="rId17"/>
    <p:sldId id="451" r:id="rId18"/>
    <p:sldId id="434" r:id="rId19"/>
    <p:sldId id="440" r:id="rId20"/>
    <p:sldId id="452" r:id="rId21"/>
    <p:sldId id="454" r:id="rId22"/>
    <p:sldId id="453" r:id="rId23"/>
    <p:sldId id="455" r:id="rId24"/>
    <p:sldId id="456" r:id="rId25"/>
    <p:sldId id="458" r:id="rId26"/>
    <p:sldId id="457" r:id="rId27"/>
    <p:sldId id="459" r:id="rId28"/>
    <p:sldId id="460" r:id="rId29"/>
    <p:sldId id="461" r:id="rId30"/>
    <p:sldId id="462" r:id="rId31"/>
    <p:sldId id="463" r:id="rId32"/>
    <p:sldId id="431" r:id="rId33"/>
    <p:sldId id="287" r:id="rId34"/>
  </p:sldIdLst>
  <p:sldSz cx="9144000" cy="5143500" type="screen16x9"/>
  <p:notesSz cx="6858000" cy="9144000"/>
  <p:embeddedFontLst>
    <p:embeddedFont>
      <p:font typeface="Catamaran" panose="020B0604020202020204" charset="0"/>
      <p:regular r:id="rId37"/>
      <p:bold r:id="rId38"/>
    </p:embeddedFont>
    <p:embeddedFont>
      <p:font typeface="Catamaran Thin" panose="020B0604020202020204" charset="0"/>
      <p:regular r:id="rId39"/>
      <p:bold r:id="rId40"/>
    </p:embeddedFont>
    <p:embeddedFont>
      <p:font typeface="Montserrat" panose="000005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6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908149-8ECA-4EA5-AFE4-CB02EED2FEE8}">
  <a:tblStyle styleId="{AD908149-8ECA-4EA5-AFE4-CB02EED2FE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1548" autoAdjust="0"/>
  </p:normalViewPr>
  <p:slideViewPr>
    <p:cSldViewPr snapToGrid="0">
      <p:cViewPr varScale="1">
        <p:scale>
          <a:sx n="90" d="100"/>
          <a:sy n="90" d="100"/>
        </p:scale>
        <p:origin x="123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52922-75C7-42B5-8AC7-D36A1A888AD7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73D1F-0584-48D9-9857-B55334A15B1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60041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7017358"/>
      </p:ext>
    </p:extLst>
  </p:cSld>
  <p:clrMap bg1="lt1" tx1="dk1" bg2="dk2" tx2="lt2" accent1="accent1" accent2="accent2" accent3="accent3" accent4="accent4" accent5="accent5" accent6="accent6" hlink="hlink" folHlink="folHlink"/>
  <p:hf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Opera%C3%A7%C3%A3o_Lava_Jato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t.wikipedia.org/wiki/Impeachment_de_Dilma_Rousseff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pt-BR" b="0" i="0" dirty="0">
                <a:solidFill>
                  <a:srgbClr val="4B4B4B"/>
                </a:solidFill>
                <a:effectLst/>
                <a:latin typeface="Montserrat" panose="00000500000000000000" pitchFamily="2" charset="0"/>
              </a:rPr>
              <a:t>O auge da </a:t>
            </a:r>
            <a:r>
              <a:rPr lang="pt-BR" b="1" i="0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crise do </a:t>
            </a:r>
            <a:r>
              <a:rPr lang="pt-BR" b="1" i="0" dirty="0" err="1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subprime</a:t>
            </a:r>
            <a:r>
              <a:rPr lang="pt-BR" b="0" i="0" dirty="0">
                <a:solidFill>
                  <a:srgbClr val="4B4B4B"/>
                </a:solidFill>
                <a:effectLst/>
                <a:latin typeface="Montserrat" panose="00000500000000000000" pitchFamily="2" charset="0"/>
              </a:rPr>
              <a:t> foi deflagrado com a quebra de um dos bancos de investimentos mais tradicional dos EUA, o </a:t>
            </a:r>
            <a:r>
              <a:rPr lang="pt-BR" b="1" i="0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Lehman Brothers</a:t>
            </a:r>
            <a:r>
              <a:rPr lang="pt-BR" b="0" i="0" dirty="0">
                <a:solidFill>
                  <a:srgbClr val="4B4B4B"/>
                </a:solidFill>
                <a:effectLst/>
                <a:latin typeface="Montserrat" panose="00000500000000000000" pitchFamily="2" charset="0"/>
              </a:rPr>
              <a:t>, desencadeando uma crise nas bolsas do mundo todo.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1956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dificuldades económicas da Grécia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5233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pt-BR" b="0" i="0" dirty="0">
                <a:solidFill>
                  <a:srgbClr val="403D39"/>
                </a:solidFill>
                <a:effectLst/>
                <a:latin typeface="Arial" panose="020B0604020202020204" pitchFamily="34" charset="0"/>
              </a:rPr>
              <a:t>Mais profunda e duradoura queda do nível de atividade econômica desde o término da Segunda Guerra Mundial</a:t>
            </a:r>
          </a:p>
          <a:p>
            <a:pPr marL="139700" indent="0">
              <a:buNone/>
            </a:pPr>
            <a:r>
              <a:rPr lang="pt-BR" b="0" i="0" dirty="0">
                <a:solidFill>
                  <a:srgbClr val="403D39"/>
                </a:solidFill>
                <a:effectLst/>
                <a:latin typeface="Arial" panose="020B0604020202020204" pitchFamily="34" charset="0"/>
              </a:rPr>
              <a:t>Dilma </a:t>
            </a:r>
            <a:r>
              <a:rPr lang="pt-BR" b="0" i="0" dirty="0" err="1">
                <a:solidFill>
                  <a:srgbClr val="403D39"/>
                </a:solidFill>
                <a:effectLst/>
                <a:latin typeface="Arial" panose="020B0604020202020204" pitchFamily="34" charset="0"/>
              </a:rPr>
              <a:t>Russef</a:t>
            </a:r>
            <a:endParaRPr lang="pt-BR" b="0" i="0" dirty="0">
              <a:solidFill>
                <a:srgbClr val="403D39"/>
              </a:solidFill>
              <a:effectLst/>
              <a:latin typeface="Arial" panose="020B0604020202020204" pitchFamily="34" charset="0"/>
            </a:endParaRPr>
          </a:p>
          <a:p>
            <a:pPr marL="139700" indent="0">
              <a:buNone/>
            </a:pP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crise se agravou em março do ano seguinte com os escândalos de corrupção investigados pela </a:t>
            </a:r>
            <a:r>
              <a:rPr lang="pt-B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Operação Lava Jato"/>
              </a:rPr>
              <a:t>Operação Lava Jato</a:t>
            </a:r>
            <a:endParaRPr lang="pt-BR" b="0" i="0" u="none" strike="noStrike" dirty="0">
              <a:solidFill>
                <a:srgbClr val="3366CC"/>
              </a:solidFill>
              <a:effectLst/>
              <a:latin typeface="Arial" panose="020B0604020202020204" pitchFamily="34" charset="0"/>
            </a:endParaRPr>
          </a:p>
          <a:p>
            <a:pPr marL="139700" indent="0">
              <a:buNone/>
            </a:pP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31-Ago-2016, Dilma foi afastada do cargo por um </a:t>
            </a:r>
            <a:r>
              <a:rPr lang="pt-B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Impeachment de Dilma Rousseff"/>
              </a:rPr>
              <a:t>processo de </a:t>
            </a:r>
            <a:r>
              <a:rPr lang="pt-BR" b="0" i="1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Impeachment de Dilma Rousseff"/>
              </a:rPr>
              <a:t>impeachment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2692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1_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40527" y="1931843"/>
            <a:ext cx="4862946" cy="135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+mj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63" name="Google Shape;59;p8">
            <a:extLst>
              <a:ext uri="{FF2B5EF4-FFF2-40B4-BE49-F238E27FC236}">
                <a16:creationId xmlns:a16="http://schemas.microsoft.com/office/drawing/2014/main" id="{73BFBB83-BA5B-41DE-874E-654B988A1E46}"/>
              </a:ext>
            </a:extLst>
          </p:cNvPr>
          <p:cNvSpPr/>
          <p:nvPr userDrawn="1"/>
        </p:nvSpPr>
        <p:spPr>
          <a:xfrm>
            <a:off x="7356366" y="4184039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0;p8">
            <a:extLst>
              <a:ext uri="{FF2B5EF4-FFF2-40B4-BE49-F238E27FC236}">
                <a16:creationId xmlns:a16="http://schemas.microsoft.com/office/drawing/2014/main" id="{7078A84C-ECDA-4CA9-8519-A58F7DCE89EE}"/>
              </a:ext>
            </a:extLst>
          </p:cNvPr>
          <p:cNvSpPr/>
          <p:nvPr userDrawn="1"/>
        </p:nvSpPr>
        <p:spPr>
          <a:xfrm>
            <a:off x="8250312" y="4184039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1;p8">
            <a:extLst>
              <a:ext uri="{FF2B5EF4-FFF2-40B4-BE49-F238E27FC236}">
                <a16:creationId xmlns:a16="http://schemas.microsoft.com/office/drawing/2014/main" id="{2842AE57-2BB1-4BF7-A5EE-A7E7E0143FA5}"/>
              </a:ext>
            </a:extLst>
          </p:cNvPr>
          <p:cNvSpPr/>
          <p:nvPr userDrawn="1"/>
        </p:nvSpPr>
        <p:spPr>
          <a:xfrm>
            <a:off x="0" y="4184039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2;p8">
            <a:extLst>
              <a:ext uri="{FF2B5EF4-FFF2-40B4-BE49-F238E27FC236}">
                <a16:creationId xmlns:a16="http://schemas.microsoft.com/office/drawing/2014/main" id="{E5A3C351-92E3-4838-B098-3E3D817BEB6B}"/>
              </a:ext>
            </a:extLst>
          </p:cNvPr>
          <p:cNvSpPr/>
          <p:nvPr userDrawn="1"/>
        </p:nvSpPr>
        <p:spPr>
          <a:xfrm>
            <a:off x="893710" y="4184039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050D5137-5D8F-4F19-8E67-AEE52F2028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5351"/>
          <a:stretch/>
        </p:blipFill>
        <p:spPr>
          <a:xfrm>
            <a:off x="9669" y="-101"/>
            <a:ext cx="1223386" cy="4123198"/>
          </a:xfrm>
          <a:prstGeom prst="rect">
            <a:avLst/>
          </a:prstGeom>
        </p:spPr>
      </p:pic>
      <p:pic>
        <p:nvPicPr>
          <p:cNvPr id="8" name="Imagem 7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8ACF37FC-FA5E-4FC5-AA76-20A0D15399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29998" y="0"/>
            <a:ext cx="1204333" cy="2571750"/>
          </a:xfrm>
          <a:prstGeom prst="rect">
            <a:avLst/>
          </a:prstGeom>
        </p:spPr>
      </p:pic>
      <p:pic>
        <p:nvPicPr>
          <p:cNvPr id="9" name="Imagem 8" descr="Forma&#10;&#10;Descrição gerada automaticamente">
            <a:extLst>
              <a:ext uri="{FF2B5EF4-FFF2-40B4-BE49-F238E27FC236}">
                <a16:creationId xmlns:a16="http://schemas.microsoft.com/office/drawing/2014/main" id="{C352D400-2195-4512-BD72-7EFEA02EE9F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69" y="4346022"/>
            <a:ext cx="881846" cy="79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3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1_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6;p3">
            <a:extLst>
              <a:ext uri="{FF2B5EF4-FFF2-40B4-BE49-F238E27FC236}">
                <a16:creationId xmlns:a16="http://schemas.microsoft.com/office/drawing/2014/main" id="{0D6F013C-5BC7-4998-83A6-573639E52386}"/>
              </a:ext>
            </a:extLst>
          </p:cNvPr>
          <p:cNvSpPr/>
          <p:nvPr userDrawn="1"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 descr="Forma&#10;&#10;Descrição gerada automaticamente">
            <a:extLst>
              <a:ext uri="{FF2B5EF4-FFF2-40B4-BE49-F238E27FC236}">
                <a16:creationId xmlns:a16="http://schemas.microsoft.com/office/drawing/2014/main" id="{C352D400-2195-4512-BD72-7EFEA02EE9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69" y="4346022"/>
            <a:ext cx="881846" cy="797478"/>
          </a:xfrm>
          <a:prstGeom prst="rect">
            <a:avLst/>
          </a:prstGeom>
        </p:spPr>
      </p:pic>
      <p:sp>
        <p:nvSpPr>
          <p:cNvPr id="12" name="Google Shape;17;p3">
            <a:extLst>
              <a:ext uri="{FF2B5EF4-FFF2-40B4-BE49-F238E27FC236}">
                <a16:creationId xmlns:a16="http://schemas.microsoft.com/office/drawing/2014/main" id="{5D276984-BA63-478A-A385-491AF2FB8A5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+mj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3" name="Google Shape;18;p3">
            <a:extLst>
              <a:ext uri="{FF2B5EF4-FFF2-40B4-BE49-F238E27FC236}">
                <a16:creationId xmlns:a16="http://schemas.microsoft.com/office/drawing/2014/main" id="{703A97E3-892F-4740-83AE-566F32C947D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  <a:latin typeface="+mj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4" name="Google Shape;19;p3">
            <a:extLst>
              <a:ext uri="{FF2B5EF4-FFF2-40B4-BE49-F238E27FC236}">
                <a16:creationId xmlns:a16="http://schemas.microsoft.com/office/drawing/2014/main" id="{7526D983-4E14-46DF-98C4-4FC491CA4040}"/>
              </a:ext>
            </a:extLst>
          </p:cNvPr>
          <p:cNvSpPr/>
          <p:nvPr userDrawn="1"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0;p3">
            <a:extLst>
              <a:ext uri="{FF2B5EF4-FFF2-40B4-BE49-F238E27FC236}">
                <a16:creationId xmlns:a16="http://schemas.microsoft.com/office/drawing/2014/main" id="{92F70D18-C1F0-4FE0-A96F-8A5F3FB591E4}"/>
              </a:ext>
            </a:extLst>
          </p:cNvPr>
          <p:cNvSpPr/>
          <p:nvPr userDrawn="1"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1;p3">
            <a:extLst>
              <a:ext uri="{FF2B5EF4-FFF2-40B4-BE49-F238E27FC236}">
                <a16:creationId xmlns:a16="http://schemas.microsoft.com/office/drawing/2014/main" id="{4108E190-557A-4E8F-A2B4-28D4B709CA02}"/>
              </a:ext>
            </a:extLst>
          </p:cNvPr>
          <p:cNvSpPr/>
          <p:nvPr userDrawn="1"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71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 preserve="1">
  <p:cSld name="1_Completely Blank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122944B-7B69-4F4F-B5C4-D67010ED787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Ícone&#10;&#10;Descrição gerada automaticamente com confiança média">
            <a:extLst>
              <a:ext uri="{FF2B5EF4-FFF2-40B4-BE49-F238E27FC236}">
                <a16:creationId xmlns:a16="http://schemas.microsoft.com/office/drawing/2014/main" id="{15D83287-9A89-4551-A5AA-A1C35FD85D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31106" y="2106929"/>
            <a:ext cx="2081788" cy="92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 preserve="1">
  <p:cSld name="1_Completely Blank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122944B-7B69-4F4F-B5C4-D67010ED787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Ícone&#10;&#10;Descrição gerada automaticamente com confiança média">
            <a:extLst>
              <a:ext uri="{FF2B5EF4-FFF2-40B4-BE49-F238E27FC236}">
                <a16:creationId xmlns:a16="http://schemas.microsoft.com/office/drawing/2014/main" id="{15D83287-9A89-4551-A5AA-A1C35FD85D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06513" y="4313778"/>
            <a:ext cx="1040894" cy="46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3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 preserve="1">
  <p:cSld name="1_Completely Blank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122944B-7B69-4F4F-B5C4-D67010ED7879}"/>
              </a:ext>
            </a:extLst>
          </p:cNvPr>
          <p:cNvSpPr/>
          <p:nvPr userDrawn="1"/>
        </p:nvSpPr>
        <p:spPr>
          <a:xfrm>
            <a:off x="0" y="-80920"/>
            <a:ext cx="9144000" cy="5378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30893484-2F74-4BB7-8F6C-F2E3B383DA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02175" y="4470688"/>
            <a:ext cx="833116" cy="49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4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body" idx="1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>
                <a:latin typeface="+mj-lt"/>
              </a:defRPr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7" name="Google Shape;197;p5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latin typeface="+mj-lt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78" name="Imagem 77" descr="Uma imagem contendo Forma&#10;&#10;Descrição gerada automaticamente">
            <a:extLst>
              <a:ext uri="{FF2B5EF4-FFF2-40B4-BE49-F238E27FC236}">
                <a16:creationId xmlns:a16="http://schemas.microsoft.com/office/drawing/2014/main" id="{AF18BF4C-94C4-47D6-B631-F530E7E900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43000"/>
          </a:blip>
          <a:srcRect b="35351"/>
          <a:stretch/>
        </p:blipFill>
        <p:spPr>
          <a:xfrm>
            <a:off x="9669" y="-101"/>
            <a:ext cx="676249" cy="2279174"/>
          </a:xfrm>
          <a:prstGeom prst="rect">
            <a:avLst/>
          </a:prstGeom>
          <a:effectLst>
            <a:reflection endPos="65000" dist="50800" dir="5400000" sy="-100000" algn="bl" rotWithShape="0"/>
          </a:effectLst>
        </p:spPr>
      </p:pic>
      <p:pic>
        <p:nvPicPr>
          <p:cNvPr id="79" name="Imagem 78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A55A1F59-2FD7-45F7-BA6A-FD20B182A7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3000"/>
          </a:blip>
          <a:stretch>
            <a:fillRect/>
          </a:stretch>
        </p:blipFill>
        <p:spPr>
          <a:xfrm>
            <a:off x="8530948" y="0"/>
            <a:ext cx="603383" cy="1288473"/>
          </a:xfrm>
          <a:prstGeom prst="rect">
            <a:avLst/>
          </a:prstGeom>
        </p:spPr>
      </p:pic>
      <p:pic>
        <p:nvPicPr>
          <p:cNvPr id="80" name="Imagem 79" descr="Forma&#10;&#10;Descrição gerada automaticamente">
            <a:extLst>
              <a:ext uri="{FF2B5EF4-FFF2-40B4-BE49-F238E27FC236}">
                <a16:creationId xmlns:a16="http://schemas.microsoft.com/office/drawing/2014/main" id="{A98E7035-9980-4813-8819-A2C89127C5B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43000"/>
          </a:blip>
          <a:stretch>
            <a:fillRect/>
          </a:stretch>
        </p:blipFill>
        <p:spPr>
          <a:xfrm>
            <a:off x="9669" y="4346022"/>
            <a:ext cx="881846" cy="79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9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1241825" y="1125350"/>
            <a:ext cx="3111900" cy="27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>
                <a:latin typeface="+mj-lt"/>
              </a:defRPr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0" name="Google Shape;320;p6"/>
          <p:cNvSpPr txBox="1">
            <a:spLocks noGrp="1"/>
          </p:cNvSpPr>
          <p:nvPr>
            <p:ph type="body" idx="2"/>
          </p:nvPr>
        </p:nvSpPr>
        <p:spPr>
          <a:xfrm>
            <a:off x="4790250" y="1125350"/>
            <a:ext cx="3111900" cy="27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>
                <a:latin typeface="+mj-lt"/>
              </a:defRPr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1" name="Google Shape;321;p6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latin typeface="+mj-lt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79" name="Imagem 78" descr="Uma imagem contendo Forma&#10;&#10;Descrição gerada automaticamente">
            <a:extLst>
              <a:ext uri="{FF2B5EF4-FFF2-40B4-BE49-F238E27FC236}">
                <a16:creationId xmlns:a16="http://schemas.microsoft.com/office/drawing/2014/main" id="{4BB8DD03-756F-4D0B-9A51-E46B515D25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43000"/>
          </a:blip>
          <a:srcRect b="35351"/>
          <a:stretch/>
        </p:blipFill>
        <p:spPr>
          <a:xfrm>
            <a:off x="9669" y="-101"/>
            <a:ext cx="676249" cy="2279174"/>
          </a:xfrm>
          <a:prstGeom prst="rect">
            <a:avLst/>
          </a:prstGeom>
          <a:effectLst>
            <a:reflection endPos="65000" dist="50800" dir="5400000" sy="-100000" algn="bl" rotWithShape="0"/>
          </a:effectLst>
        </p:spPr>
      </p:pic>
      <p:pic>
        <p:nvPicPr>
          <p:cNvPr id="80" name="Imagem 79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E87F14A1-C07F-4DBD-956B-BD85352286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3000"/>
          </a:blip>
          <a:stretch>
            <a:fillRect/>
          </a:stretch>
        </p:blipFill>
        <p:spPr>
          <a:xfrm>
            <a:off x="8530948" y="0"/>
            <a:ext cx="603383" cy="1288473"/>
          </a:xfrm>
          <a:prstGeom prst="rect">
            <a:avLst/>
          </a:prstGeom>
        </p:spPr>
      </p:pic>
      <p:pic>
        <p:nvPicPr>
          <p:cNvPr id="81" name="Imagem 80" descr="Forma&#10;&#10;Descrição gerada automaticamente">
            <a:extLst>
              <a:ext uri="{FF2B5EF4-FFF2-40B4-BE49-F238E27FC236}">
                <a16:creationId xmlns:a16="http://schemas.microsoft.com/office/drawing/2014/main" id="{321A1A9A-7658-4AD3-997F-1E1DDA697A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43000"/>
          </a:blip>
          <a:stretch>
            <a:fillRect/>
          </a:stretch>
        </p:blipFill>
        <p:spPr>
          <a:xfrm>
            <a:off x="9669" y="4346022"/>
            <a:ext cx="881846" cy="79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4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rotWithShape="1">
          <a:gsLst>
            <a:gs pos="0">
              <a:schemeClr val="tx1"/>
            </a:gs>
            <a:gs pos="87000">
              <a:schemeClr val="tx1"/>
            </a:gs>
            <a:gs pos="100000">
              <a:schemeClr val="accent3">
                <a:lumMod val="20000"/>
                <a:lumOff val="8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B57370DB-E89E-4308-8047-BB49B85F1CA0}"/>
              </a:ext>
            </a:extLst>
          </p:cNvPr>
          <p:cNvSpPr/>
          <p:nvPr userDrawn="1"/>
        </p:nvSpPr>
        <p:spPr>
          <a:xfrm>
            <a:off x="7356310" y="1898074"/>
            <a:ext cx="1787690" cy="32406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+mj-lt"/>
            </a:endParaRPr>
          </a:p>
        </p:txBody>
      </p:sp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dk1"/>
                </a:solidFill>
                <a:latin typeface="+mj-lt"/>
                <a:ea typeface="Catamaran"/>
                <a:cs typeface="Catamaran"/>
                <a:sym typeface="Catamaran"/>
              </a:defRPr>
            </a:lvl1pPr>
            <a:lvl2pPr lvl="1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3252D37A-6986-4D6B-93B6-654367503926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902175" y="4470688"/>
            <a:ext cx="833116" cy="496167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63" r:id="rId2"/>
    <p:sldLayoutId id="2147483660" r:id="rId3"/>
    <p:sldLayoutId id="2147483662" r:id="rId4"/>
    <p:sldLayoutId id="2147483661" r:id="rId5"/>
    <p:sldLayoutId id="2147483664" r:id="rId6"/>
    <p:sldLayoutId id="2147483665" r:id="rId7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cb.gov.br/controleinflacao/historicotaxasjuros" TargetMode="External"/><Relationship Id="rId2" Type="http://schemas.openxmlformats.org/officeDocument/2006/relationships/hyperlink" Target="https://www.bcb.gov.br/estatisticas/grafico/graficoestatistica/metaselic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bcb.gov.br/publicacoes/focu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400" dirty="0">
                <a:latin typeface="+mj-lt"/>
              </a:rPr>
              <a:t>INFLUÊNCIA DA SELIC NO ÍNDICE BOVESPA</a:t>
            </a:r>
          </a:p>
        </p:txBody>
      </p:sp>
    </p:spTree>
    <p:extLst>
      <p:ext uri="{BB962C8B-B14F-4D97-AF65-F5344CB8AC3E}">
        <p14:creationId xmlns:p14="http://schemas.microsoft.com/office/powerpoint/2010/main" val="17986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A738-0E68-2AEC-BF78-B9AD0298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Comportamento do </a:t>
            </a:r>
            <a:r>
              <a:rPr lang="pt-BR" dirty="0" err="1"/>
              <a:t>ibovespa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50DE7-CAF1-F8BF-0229-01CC84EE31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D4A58859-DFD5-9B4B-54FF-75E25FCF6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10" y="969831"/>
            <a:ext cx="6025620" cy="37186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4EB904-8529-33BA-B01E-E69E30960B27}"/>
              </a:ext>
            </a:extLst>
          </p:cNvPr>
          <p:cNvSpPr txBox="1"/>
          <p:nvPr/>
        </p:nvSpPr>
        <p:spPr>
          <a:xfrm>
            <a:off x="6740012" y="2094696"/>
            <a:ext cx="21975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33333"/>
                </a:solidFill>
                <a:effectLst/>
                <a:latin typeface="+mj-lt"/>
              </a:rPr>
              <a:t>20 anos, de 2001-12-19 até 2022-11-25. O inicio da série coincide com a 66º reunião do COPOM.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2108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5D46-BAC2-24E3-1235-7F51EF46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Meta taxa </a:t>
            </a:r>
            <a:r>
              <a:rPr lang="pt-BR" dirty="0" err="1"/>
              <a:t>selic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44878-C36B-94EC-1B14-F9AE6A756C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0532B545-AC2E-8111-CA71-5B166B0CC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36" y="1033544"/>
            <a:ext cx="5922382" cy="36549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49179C-5B5E-9D3E-93BB-099BD537C163}"/>
              </a:ext>
            </a:extLst>
          </p:cNvPr>
          <p:cNvSpPr txBox="1"/>
          <p:nvPr/>
        </p:nvSpPr>
        <p:spPr>
          <a:xfrm>
            <a:off x="6599903" y="2707133"/>
            <a:ext cx="2477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33333"/>
                </a:solidFill>
                <a:effectLst/>
                <a:latin typeface="+mj-lt"/>
              </a:rPr>
              <a:t>De 01/07/1996 a 11/12/2022  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388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5D46-BAC2-24E3-1235-7F51EF46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 </a:t>
            </a:r>
            <a:r>
              <a:rPr lang="pt-BR" dirty="0" err="1"/>
              <a:t>focus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44878-C36B-94EC-1B14-F9AE6A756C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49179C-5B5E-9D3E-93BB-099BD537C163}"/>
              </a:ext>
            </a:extLst>
          </p:cNvPr>
          <p:cNvSpPr txBox="1"/>
          <p:nvPr/>
        </p:nvSpPr>
        <p:spPr>
          <a:xfrm>
            <a:off x="6599903" y="2707131"/>
            <a:ext cx="2477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33333"/>
                </a:solidFill>
                <a:effectLst/>
                <a:latin typeface="+mj-lt"/>
              </a:rPr>
              <a:t>De 01/01/2002 a 05/12/2022  </a:t>
            </a:r>
            <a:endParaRPr lang="pt-BR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5C75E1-655B-182C-7F19-29CC8E51C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11" y="1548948"/>
            <a:ext cx="5922383" cy="26241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EECB43-32EB-52F6-7AD2-97B4C8E1208F}"/>
              </a:ext>
            </a:extLst>
          </p:cNvPr>
          <p:cNvSpPr txBox="1"/>
          <p:nvPr/>
        </p:nvSpPr>
        <p:spPr>
          <a:xfrm>
            <a:off x="3300471" y="3973038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19872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5D46-BAC2-24E3-1235-7F51EF46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Reuniões do COPOM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44878-C36B-94EC-1B14-F9AE6A756C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49179C-5B5E-9D3E-93BB-099BD537C163}"/>
              </a:ext>
            </a:extLst>
          </p:cNvPr>
          <p:cNvSpPr txBox="1"/>
          <p:nvPr/>
        </p:nvSpPr>
        <p:spPr>
          <a:xfrm>
            <a:off x="6599903" y="2707131"/>
            <a:ext cx="2477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33333"/>
                </a:solidFill>
                <a:effectLst/>
                <a:latin typeface="+mj-lt"/>
              </a:rPr>
              <a:t>De </a:t>
            </a:r>
            <a:r>
              <a:rPr lang="pt-BR" dirty="0">
                <a:solidFill>
                  <a:srgbClr val="333333"/>
                </a:solidFill>
                <a:latin typeface="+mj-lt"/>
              </a:rPr>
              <a:t>26</a:t>
            </a:r>
            <a:r>
              <a:rPr lang="pt-BR" b="0" i="0" dirty="0">
                <a:solidFill>
                  <a:srgbClr val="333333"/>
                </a:solidFill>
                <a:effectLst/>
                <a:latin typeface="+mj-lt"/>
              </a:rPr>
              <a:t>/06/1996 a 07/12/2022  </a:t>
            </a:r>
            <a:endParaRPr lang="pt-BR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57D6F0-7772-54AD-E3E7-00386DD72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84" y="1769807"/>
            <a:ext cx="6150218" cy="21768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EE14E9-8BDF-A65E-E74F-75E229D8301F}"/>
              </a:ext>
            </a:extLst>
          </p:cNvPr>
          <p:cNvSpPr txBox="1"/>
          <p:nvPr/>
        </p:nvSpPr>
        <p:spPr>
          <a:xfrm>
            <a:off x="3143362" y="3780111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144427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5D46-BAC2-24E3-1235-7F51EF46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Novo conjunto de dados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44878-C36B-94EC-1B14-F9AE6A756C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49179C-5B5E-9D3E-93BB-099BD537C163}"/>
              </a:ext>
            </a:extLst>
          </p:cNvPr>
          <p:cNvSpPr txBox="1"/>
          <p:nvPr/>
        </p:nvSpPr>
        <p:spPr>
          <a:xfrm>
            <a:off x="5692877" y="2552201"/>
            <a:ext cx="2477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33333"/>
                </a:solidFill>
                <a:effectLst/>
                <a:latin typeface="+mj-lt"/>
              </a:rPr>
              <a:t>Valores faltantes: Repete do anterior.</a:t>
            </a:r>
            <a:endParaRPr lang="pt-BR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3C4720-4A07-8612-9B37-7BFE9845A53A}"/>
              </a:ext>
            </a:extLst>
          </p:cNvPr>
          <p:cNvSpPr/>
          <p:nvPr/>
        </p:nvSpPr>
        <p:spPr>
          <a:xfrm>
            <a:off x="1825267" y="2322871"/>
            <a:ext cx="1080996" cy="9955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ibovespa</a:t>
            </a:r>
            <a:endParaRPr lang="pt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D022C8-348A-08AF-CBBE-63E09ACA29B2}"/>
              </a:ext>
            </a:extLst>
          </p:cNvPr>
          <p:cNvSpPr/>
          <p:nvPr/>
        </p:nvSpPr>
        <p:spPr>
          <a:xfrm>
            <a:off x="4137476" y="1139275"/>
            <a:ext cx="1080996" cy="9955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Taxa</a:t>
            </a:r>
          </a:p>
          <a:p>
            <a:pPr algn="ctr"/>
            <a:r>
              <a:rPr lang="pt-BR" dirty="0"/>
              <a:t>SELIC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726FB0-9F7C-98FB-B2B5-A7D3CA758F80}"/>
              </a:ext>
            </a:extLst>
          </p:cNvPr>
          <p:cNvSpPr/>
          <p:nvPr/>
        </p:nvSpPr>
        <p:spPr>
          <a:xfrm>
            <a:off x="4137476" y="2322871"/>
            <a:ext cx="1080996" cy="9955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Reuniões COPOM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4316FB-1049-3DAD-D363-C19D82CF7C0B}"/>
              </a:ext>
            </a:extLst>
          </p:cNvPr>
          <p:cNvSpPr/>
          <p:nvPr/>
        </p:nvSpPr>
        <p:spPr>
          <a:xfrm>
            <a:off x="4137476" y="3506467"/>
            <a:ext cx="1080996" cy="9955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Pesquisa FOCUS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22B377-DE92-47BB-D6F2-42592C9C56A5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2908701" y="1094097"/>
            <a:ext cx="685838" cy="177171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F5767A-66A8-9820-FAF4-664C8AA135C4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2906263" y="2820629"/>
            <a:ext cx="12312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AFEF04-8414-2423-E6DE-21DF208EA636}"/>
              </a:ext>
            </a:extLst>
          </p:cNvPr>
          <p:cNvCxnSpPr>
            <a:cxnSpLocks/>
            <a:stCxn id="3" idx="2"/>
            <a:endCxn id="9" idx="1"/>
          </p:cNvCxnSpPr>
          <p:nvPr/>
        </p:nvCxnSpPr>
        <p:spPr>
          <a:xfrm rot="16200000" flipH="1">
            <a:off x="2908701" y="2775450"/>
            <a:ext cx="685838" cy="177171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E273FD-C43B-0772-547A-D6D8B8233D31}"/>
              </a:ext>
            </a:extLst>
          </p:cNvPr>
          <p:cNvSpPr txBox="1"/>
          <p:nvPr/>
        </p:nvSpPr>
        <p:spPr>
          <a:xfrm>
            <a:off x="3060859" y="2552201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/>
              <a:t>Left</a:t>
            </a:r>
            <a:r>
              <a:rPr lang="pt-BR" dirty="0"/>
              <a:t> Join</a:t>
            </a:r>
          </a:p>
          <a:p>
            <a:pPr algn="ctr"/>
            <a:r>
              <a:rPr lang="pt-BR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641188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240D4-361A-4A25-874A-4CE65DCA2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 dirty="0">
                <a:solidFill>
                  <a:schemeClr val="tx1"/>
                </a:solidFill>
              </a:rPr>
              <a:t>Experimentos com os dados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896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Aparência das séries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557E6C-BB81-EE5C-9989-6F790B541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456" y="921325"/>
            <a:ext cx="6119087" cy="370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42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59A01-32C6-83BC-DDA2-2E74F140D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Mercado antecipa decisões do COPOM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A9D81-649C-AD53-1007-85FD692091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789FAC0-CA8F-9E69-266D-1C693DFBC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730" y="1073829"/>
            <a:ext cx="5060540" cy="361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41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B6259-D7AB-9FB2-248F-92E4562A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-10, reunião COPOM, +10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EB893-A287-A6F1-9DCA-73885787AE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3B5F74A-A2C5-FFFE-23FD-03817C882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50" y="1047492"/>
            <a:ext cx="5097411" cy="364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36A1FD-2EBD-5B8B-F6C8-E75DF35BF3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92" r="14787" b="39931"/>
          <a:stretch/>
        </p:blipFill>
        <p:spPr>
          <a:xfrm>
            <a:off x="5247661" y="2003252"/>
            <a:ext cx="3770699" cy="8647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F0AAD5-CFBF-E8E6-2DDF-211215D6B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191" r="80768"/>
          <a:stretch/>
        </p:blipFill>
        <p:spPr>
          <a:xfrm>
            <a:off x="5885468" y="2867996"/>
            <a:ext cx="2344646" cy="60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43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7783C-1603-071E-2B47-5977B84940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1B1D75-4295-2913-D1D5-35AFA2231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95" y="939788"/>
            <a:ext cx="1557612" cy="41082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45FC06-F867-DB61-F5CB-EACAE4B73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807" y="939788"/>
            <a:ext cx="1420561" cy="4108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450442-7CFC-0081-36EC-B6EDFC2C3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242" y="939788"/>
            <a:ext cx="1401881" cy="41082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709D82-B8A6-B395-5678-6F7A24D1F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123" y="939787"/>
            <a:ext cx="1424649" cy="41082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2D5BF7-44FF-E96A-7D11-E7EC2C3C0F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4684" y="939787"/>
            <a:ext cx="1453092" cy="41082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AD517B-05EB-662E-DBD0-A41A93435C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7776" y="939787"/>
            <a:ext cx="1391306" cy="4108291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7CCE6F5A-BE4F-2A1D-F5C6-60E3BCDFB1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1425" y="573901"/>
            <a:ext cx="6661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69 reuniões onde houve surpresa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CB0576-C4CC-69D2-6A6D-592A28A307EC}"/>
              </a:ext>
            </a:extLst>
          </p:cNvPr>
          <p:cNvSpPr txBox="1"/>
          <p:nvPr/>
        </p:nvSpPr>
        <p:spPr>
          <a:xfrm>
            <a:off x="8747738" y="4608695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2699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>
                <a:latin typeface="+mj-lt"/>
              </a:rPr>
              <a:t>É do senso comum que a taxa </a:t>
            </a:r>
            <a:r>
              <a:rPr lang="pt-BR" sz="2000" dirty="0" err="1">
                <a:latin typeface="+mj-lt"/>
              </a:rPr>
              <a:t>selic</a:t>
            </a:r>
            <a:r>
              <a:rPr lang="pt-BR" sz="2000" dirty="0">
                <a:latin typeface="+mj-lt"/>
              </a:rPr>
              <a:t> tenha influência no índice da Bovespa;</a:t>
            </a:r>
          </a:p>
          <a:p>
            <a:r>
              <a:rPr lang="pt-BR" sz="2000" dirty="0">
                <a:latin typeface="+mj-lt"/>
              </a:rPr>
              <a:t>No entanto quantificar esta influência demanda modelos de predições dinâmicas;</a:t>
            </a:r>
          </a:p>
          <a:p>
            <a:r>
              <a:rPr lang="pt-BR" sz="2000" dirty="0">
                <a:latin typeface="+mj-lt"/>
              </a:rPr>
              <a:t>Avaliar a correlação do índice Bovespa (série temporal em base diária) em função das covariáveis (taxa </a:t>
            </a:r>
            <a:r>
              <a:rPr lang="pt-BR" sz="2000" dirty="0" err="1">
                <a:latin typeface="+mj-lt"/>
              </a:rPr>
              <a:t>selic</a:t>
            </a:r>
            <a:r>
              <a:rPr lang="pt-BR" sz="2000" dirty="0">
                <a:latin typeface="+mj-lt"/>
              </a:rPr>
              <a:t> anunciada mês a mês) requer entender momentos diferentes da economia.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39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83D6-4C84-6AE1-592E-80C25037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Não houve perdas com as surpresas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C188C-2C57-35D6-8D45-47C4DBC0695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498172" y="1333403"/>
            <a:ext cx="3111900" cy="2734800"/>
          </a:xfrm>
        </p:spPr>
        <p:txBody>
          <a:bodyPr/>
          <a:lstStyle/>
          <a:p>
            <a:r>
              <a:rPr lang="pt-BR" b="0" i="0" dirty="0">
                <a:solidFill>
                  <a:srgbClr val="333333"/>
                </a:solidFill>
                <a:effectLst/>
              </a:rPr>
              <a:t>perdas foram de -1.52 e os ganhos 2.11, gerando um acumulado de 0.59.</a:t>
            </a:r>
          </a:p>
          <a:p>
            <a:r>
              <a:rPr lang="pt-BR" b="0" i="0" dirty="0">
                <a:solidFill>
                  <a:srgbClr val="333333"/>
                </a:solidFill>
                <a:effectLst/>
              </a:rPr>
              <a:t>35 das amostra retorno negativo - 0.51% das amostras.</a:t>
            </a:r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1CC4E-E66F-42DC-5B22-D9E76CFA2F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C83655-289C-D652-D69A-46815E98D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15" y="1086917"/>
            <a:ext cx="4391968" cy="32277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A768C5-ECEB-DE35-9379-C9D5243E803C}"/>
              </a:ext>
            </a:extLst>
          </p:cNvPr>
          <p:cNvSpPr txBox="1"/>
          <p:nvPr/>
        </p:nvSpPr>
        <p:spPr>
          <a:xfrm>
            <a:off x="2614468" y="4164189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570063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621F-5536-C330-4452-ABBECDC3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Correlação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0ECA9-4E86-3A2B-B9B3-D7BB54E3A9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3136E52-A448-5591-55D3-FEEE96A9E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06" y="851300"/>
            <a:ext cx="5372079" cy="3837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E7B784-ED07-B3F4-88F9-01D7C01B18CA}"/>
              </a:ext>
            </a:extLst>
          </p:cNvPr>
          <p:cNvSpPr txBox="1"/>
          <p:nvPr/>
        </p:nvSpPr>
        <p:spPr>
          <a:xfrm>
            <a:off x="6408174" y="2508290"/>
            <a:ext cx="217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Aparentemente há uma correlação inversa</a:t>
            </a:r>
          </a:p>
        </p:txBody>
      </p:sp>
    </p:spTree>
    <p:extLst>
      <p:ext uri="{BB962C8B-B14F-4D97-AF65-F5344CB8AC3E}">
        <p14:creationId xmlns:p14="http://schemas.microsoft.com/office/powerpoint/2010/main" val="1854792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621F-5536-C330-4452-ABBECDC3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Correlação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0ECA9-4E86-3A2B-B9B3-D7BB54E3A9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E7B784-ED07-B3F4-88F9-01D7C01B18CA}"/>
              </a:ext>
            </a:extLst>
          </p:cNvPr>
          <p:cNvSpPr txBox="1"/>
          <p:nvPr/>
        </p:nvSpPr>
        <p:spPr>
          <a:xfrm>
            <a:off x="6400799" y="2585233"/>
            <a:ext cx="247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pt-BR" dirty="0"/>
              <a:t>cor = -0.7735688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193C952-0B02-F84F-1943-4D00DB1BD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84" y="971123"/>
            <a:ext cx="5036574" cy="359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0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1874-143F-5B65-CF4C-26FE6710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Correlação para eventos financeiros históricos</a:t>
            </a:r>
            <a:br>
              <a:rPr lang="pt-BR" dirty="0"/>
            </a:br>
            <a:r>
              <a:rPr lang="pt-BR" dirty="0">
                <a:solidFill>
                  <a:srgbClr val="0070C0"/>
                </a:solidFill>
              </a:rPr>
              <a:t>Crise dos </a:t>
            </a:r>
            <a:r>
              <a:rPr lang="pt-BR" dirty="0" err="1">
                <a:solidFill>
                  <a:srgbClr val="0070C0"/>
                </a:solidFill>
              </a:rPr>
              <a:t>subprime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331D6-F260-00A3-E8DE-8ECB79E497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60CB58-EBE4-739D-3EF6-910EFBCFDD67}"/>
              </a:ext>
            </a:extLst>
          </p:cNvPr>
          <p:cNvSpPr txBox="1"/>
          <p:nvPr/>
        </p:nvSpPr>
        <p:spPr>
          <a:xfrm>
            <a:off x="6400799" y="2585233"/>
            <a:ext cx="241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pt-BR" dirty="0"/>
              <a:t>cor = -0.8018678</a:t>
            </a:r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B736B49E-B711-50CB-42F5-B2BE8CD35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70" y="851300"/>
            <a:ext cx="5373077" cy="383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48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1874-143F-5B65-CF4C-26FE6710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Correlação para eventos financeiros históricos</a:t>
            </a:r>
            <a:br>
              <a:rPr lang="pt-BR" dirty="0"/>
            </a:br>
            <a:r>
              <a:rPr lang="pt-BR" dirty="0">
                <a:solidFill>
                  <a:srgbClr val="0070C0"/>
                </a:solidFill>
              </a:rPr>
              <a:t>Crise financeira mundial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331D6-F260-00A3-E8DE-8ECB79E497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60CB58-EBE4-739D-3EF6-910EFBCFDD67}"/>
              </a:ext>
            </a:extLst>
          </p:cNvPr>
          <p:cNvSpPr txBox="1"/>
          <p:nvPr/>
        </p:nvSpPr>
        <p:spPr>
          <a:xfrm>
            <a:off x="6400799" y="2585233"/>
            <a:ext cx="242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pt-BR" dirty="0"/>
              <a:t>cor = -0.5980702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136E7C5-A00A-DBFD-2DC0-0259FC0E3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54" y="951852"/>
            <a:ext cx="5357446" cy="382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77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1874-143F-5B65-CF4C-26FE6710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Correlação para eventos financeiros históricos</a:t>
            </a:r>
            <a:br>
              <a:rPr lang="pt-BR" dirty="0"/>
            </a:br>
            <a:r>
              <a:rPr lang="pt-BR" dirty="0">
                <a:solidFill>
                  <a:srgbClr val="0070C0"/>
                </a:solidFill>
              </a:rPr>
              <a:t>Crise da zona do euro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331D6-F260-00A3-E8DE-8ECB79E497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60CB58-EBE4-739D-3EF6-910EFBCFDD67}"/>
              </a:ext>
            </a:extLst>
          </p:cNvPr>
          <p:cNvSpPr txBox="1"/>
          <p:nvPr/>
        </p:nvSpPr>
        <p:spPr>
          <a:xfrm>
            <a:off x="6400799" y="2585233"/>
            <a:ext cx="242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pt-BR" dirty="0"/>
              <a:t>cor = 0.2267515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2F00FF69-2334-306B-5B8E-98A496224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38" y="887228"/>
            <a:ext cx="5271477" cy="376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59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1874-143F-5B65-CF4C-26FE6710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Correlação para eventos financeiros históricos</a:t>
            </a:r>
            <a:br>
              <a:rPr lang="pt-BR" dirty="0"/>
            </a:br>
            <a:r>
              <a:rPr lang="pt-BR" dirty="0">
                <a:solidFill>
                  <a:srgbClr val="0070C0"/>
                </a:solidFill>
              </a:rPr>
              <a:t>Grande recessão brasileira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331D6-F260-00A3-E8DE-8ECB79E497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60CB58-EBE4-739D-3EF6-910EFBCFDD67}"/>
              </a:ext>
            </a:extLst>
          </p:cNvPr>
          <p:cNvSpPr txBox="1"/>
          <p:nvPr/>
        </p:nvSpPr>
        <p:spPr>
          <a:xfrm>
            <a:off x="6400799" y="2585233"/>
            <a:ext cx="244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pt-BR" dirty="0"/>
              <a:t>cor = -0.2077289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F648BED1-4AF6-7FA7-0BCA-A36679FDB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39" y="872470"/>
            <a:ext cx="5312801" cy="379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01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1874-143F-5B65-CF4C-26FE6710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Correlação para eventos financeiros históricos</a:t>
            </a:r>
            <a:br>
              <a:rPr lang="pt-BR" dirty="0"/>
            </a:br>
            <a:r>
              <a:rPr lang="pt-BR" dirty="0">
                <a:solidFill>
                  <a:srgbClr val="0070C0"/>
                </a:solidFill>
              </a:rPr>
              <a:t>COVID-19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331D6-F260-00A3-E8DE-8ECB79E497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60CB58-EBE4-739D-3EF6-910EFBCFDD67}"/>
              </a:ext>
            </a:extLst>
          </p:cNvPr>
          <p:cNvSpPr txBox="1"/>
          <p:nvPr/>
        </p:nvSpPr>
        <p:spPr>
          <a:xfrm>
            <a:off x="6371302" y="2585232"/>
            <a:ext cx="244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sz="18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= -0.1745323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CFE7ADF6-88B5-7348-B4B2-CD1562242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84" y="837300"/>
            <a:ext cx="5411274" cy="38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75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35DB-240B-69E1-5997-20AE98D4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Correlação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períodos</a:t>
            </a:r>
            <a:r>
              <a:rPr lang="en-US" dirty="0"/>
              <a:t> </a:t>
            </a:r>
            <a:r>
              <a:rPr lang="en-US" dirty="0" err="1"/>
              <a:t>históricos</a:t>
            </a:r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88927-C752-C572-C8AA-A68446DFBA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38C3C-896F-5853-68DF-F794F092AB83}"/>
              </a:ext>
            </a:extLst>
          </p:cNvPr>
          <p:cNvSpPr txBox="1"/>
          <p:nvPr/>
        </p:nvSpPr>
        <p:spPr>
          <a:xfrm>
            <a:off x="7048847" y="1903048"/>
            <a:ext cx="19555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rgbClr val="333333"/>
                </a:solidFill>
                <a:latin typeface="+mj-lt"/>
              </a:rPr>
              <a:t>Em quase todos os períodos a correlação foi inversa, como antecipado.</a:t>
            </a:r>
            <a:endParaRPr lang="pt-BR" sz="1800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151F9D-A757-6A7C-8C1A-04E1A4D9F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7" y="1380066"/>
            <a:ext cx="6634777" cy="252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52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41875" y="1125349"/>
            <a:ext cx="6660300" cy="3288449"/>
          </a:xfrm>
        </p:spPr>
        <p:txBody>
          <a:bodyPr/>
          <a:lstStyle/>
          <a:p>
            <a:pPr algn="l"/>
            <a:r>
              <a:rPr lang="pt-BR" sz="1800" dirty="0">
                <a:solidFill>
                  <a:srgbClr val="333333"/>
                </a:solidFill>
              </a:rPr>
              <a:t>E</a:t>
            </a:r>
            <a:r>
              <a:rPr lang="pt-BR" sz="1800" b="0" i="0" dirty="0">
                <a:solidFill>
                  <a:srgbClr val="333333"/>
                </a:solidFill>
                <a:effectLst/>
              </a:rPr>
              <a:t>xiste uma correlação forte entre a Selic e o Ibovespa; </a:t>
            </a:r>
          </a:p>
          <a:p>
            <a:pPr algn="l"/>
            <a:r>
              <a:rPr lang="pt-BR" sz="1800" b="0" i="0" dirty="0">
                <a:solidFill>
                  <a:srgbClr val="333333"/>
                </a:solidFill>
                <a:effectLst/>
              </a:rPr>
              <a:t>correlação fraca durante as crises;</a:t>
            </a:r>
          </a:p>
          <a:p>
            <a:pPr algn="l"/>
            <a:r>
              <a:rPr lang="pt-BR" sz="1800" b="0" i="0" dirty="0">
                <a:solidFill>
                  <a:srgbClr val="333333"/>
                </a:solidFill>
                <a:effectLst/>
              </a:rPr>
              <a:t>retornos próximos as decisões do COPOM não indicam uma tendência;</a:t>
            </a:r>
          </a:p>
          <a:p>
            <a:pPr algn="l"/>
            <a:r>
              <a:rPr lang="pt-BR" sz="1800" dirty="0">
                <a:solidFill>
                  <a:srgbClr val="333333"/>
                </a:solidFill>
              </a:rPr>
              <a:t>~</a:t>
            </a:r>
            <a:r>
              <a:rPr lang="pt-BR" sz="1800" b="0" i="0" dirty="0">
                <a:solidFill>
                  <a:srgbClr val="333333"/>
                </a:solidFill>
                <a:effectLst/>
              </a:rPr>
              <a:t>50% das vezes as decisões consideradas surpresa afetaram negativamente;</a:t>
            </a:r>
          </a:p>
          <a:p>
            <a:pPr algn="l"/>
            <a:r>
              <a:rPr lang="pt-BR" sz="1800" b="0" i="0" dirty="0">
                <a:solidFill>
                  <a:srgbClr val="333333"/>
                </a:solidFill>
                <a:effectLst/>
              </a:rPr>
              <a:t>acumulado dos retornos para esses períodos foi positivo;</a:t>
            </a:r>
          </a:p>
          <a:p>
            <a:pPr algn="l"/>
            <a:r>
              <a:rPr lang="pt-BR" sz="1800" b="0" i="0" dirty="0">
                <a:solidFill>
                  <a:srgbClr val="333333"/>
                </a:solidFill>
                <a:effectLst/>
              </a:rPr>
              <a:t>outros indicadores macroeconômicos e fatores socioeconômicos podem influenciar ambas as séries e suas relações.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53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240D4-361A-4A25-874A-4CE65DCA2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 dirty="0">
                <a:solidFill>
                  <a:schemeClr val="tx1"/>
                </a:solidFill>
              </a:rPr>
              <a:t>Metodologia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661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596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Períodos avaliados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41875" y="1125349"/>
            <a:ext cx="6660300" cy="3483521"/>
          </a:xfrm>
        </p:spPr>
        <p:txBody>
          <a:bodyPr/>
          <a:lstStyle/>
          <a:p>
            <a:r>
              <a:rPr lang="pt-BR" sz="1800" dirty="0"/>
              <a:t>Log retorno do Ibovespa no período de dez dias antes e depois das reuniões;</a:t>
            </a:r>
          </a:p>
          <a:p>
            <a:r>
              <a:rPr lang="pt-BR" sz="1800" dirty="0"/>
              <a:t>cor de Pearson entre o índice Bovespa e a taxa Selic:</a:t>
            </a:r>
          </a:p>
          <a:p>
            <a:pPr lvl="1"/>
            <a:r>
              <a:rPr lang="pt-BR" sz="1800" dirty="0">
                <a:latin typeface="+mj-lt"/>
              </a:rPr>
              <a:t>2001 a 2022: Toda a série;</a:t>
            </a:r>
          </a:p>
          <a:p>
            <a:pPr lvl="1"/>
            <a:r>
              <a:rPr lang="pt-BR" sz="1800" dirty="0">
                <a:latin typeface="+mj-lt"/>
              </a:rPr>
              <a:t>2004 a 2007: Crise dos </a:t>
            </a:r>
            <a:r>
              <a:rPr lang="pt-BR" sz="1800" dirty="0" err="1">
                <a:latin typeface="+mj-lt"/>
              </a:rPr>
              <a:t>subprime</a:t>
            </a:r>
            <a:r>
              <a:rPr lang="pt-BR" sz="1800" dirty="0">
                <a:latin typeface="+mj-lt"/>
              </a:rPr>
              <a:t>,</a:t>
            </a:r>
          </a:p>
          <a:p>
            <a:pPr lvl="1"/>
            <a:r>
              <a:rPr lang="pt-BR" sz="1800" dirty="0">
                <a:latin typeface="+mj-lt"/>
              </a:rPr>
              <a:t>2008 a 2010: Crise financeira mundial no Brasil;</a:t>
            </a:r>
          </a:p>
          <a:p>
            <a:pPr lvl="1"/>
            <a:r>
              <a:rPr lang="pt-BR" sz="1800" dirty="0">
                <a:latin typeface="+mj-lt"/>
              </a:rPr>
              <a:t>2011 a 2012: Crise financeira Europa;</a:t>
            </a:r>
          </a:p>
          <a:p>
            <a:pPr lvl="1"/>
            <a:r>
              <a:rPr lang="pt-BR" sz="1800" dirty="0">
                <a:latin typeface="+mj-lt"/>
              </a:rPr>
              <a:t>2013 a 2016: Grande recessão brasileira;</a:t>
            </a:r>
          </a:p>
          <a:p>
            <a:pPr lvl="1"/>
            <a:r>
              <a:rPr lang="pt-BR" sz="1800" dirty="0">
                <a:latin typeface="+mj-lt"/>
              </a:rPr>
              <a:t>2017 a 2022: COVID-19, iniciada em 2020.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4934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E898A8-02D2-4C23-CBD2-F7871AA0517D}"/>
              </a:ext>
            </a:extLst>
          </p:cNvPr>
          <p:cNvSpPr txBox="1"/>
          <p:nvPr/>
        </p:nvSpPr>
        <p:spPr>
          <a:xfrm>
            <a:off x="567812" y="422793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Fonte: Adaptado pelo autor de Yoshida (2022)</a:t>
            </a:r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21DF6D1C-0CF9-769F-FFB0-E99CA5F6F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74" y="540654"/>
            <a:ext cx="6134852" cy="406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9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240D4-361A-4A25-874A-4CE65DCA2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 dirty="0">
                <a:solidFill>
                  <a:schemeClr val="tx1"/>
                </a:solidFill>
              </a:rPr>
              <a:t>Coleta, leitura e pré-processamento do Conjuntos de dados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971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1241825" y="1125350"/>
            <a:ext cx="6936156" cy="3365534"/>
          </a:xfr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t-BR" sz="1800" dirty="0"/>
              <a:t>ÍNDICE BOVESPA</a:t>
            </a:r>
          </a:p>
          <a:p>
            <a:pPr lvl="1"/>
            <a:r>
              <a:rPr lang="pt-BR" sz="1800" dirty="0">
                <a:latin typeface="+mj-lt"/>
              </a:rPr>
              <a:t>FONTE: Yahoo Finanças link</a:t>
            </a:r>
          </a:p>
          <a:p>
            <a:r>
              <a:rPr lang="pt-BR" sz="1800" dirty="0"/>
              <a:t>Taxa Selic</a:t>
            </a:r>
          </a:p>
          <a:p>
            <a:pPr lvl="1"/>
            <a:r>
              <a:rPr lang="pt-BR" sz="1800" dirty="0">
                <a:latin typeface="+mj-lt"/>
              </a:rPr>
              <a:t>FONTE: </a:t>
            </a:r>
            <a:r>
              <a:rPr lang="pt-BR" sz="1800" dirty="0">
                <a:latin typeface="+mj-lt"/>
                <a:hlinkClick r:id="rId2"/>
              </a:rPr>
              <a:t>BCB - Meta Selic</a:t>
            </a:r>
            <a:endParaRPr lang="pt-BR" sz="1800" dirty="0">
              <a:latin typeface="+mj-lt"/>
            </a:endParaRPr>
          </a:p>
          <a:p>
            <a:r>
              <a:rPr lang="pt-BR" sz="1800" dirty="0"/>
              <a:t>Reuniões COPOM</a:t>
            </a:r>
          </a:p>
          <a:p>
            <a:pPr lvl="1"/>
            <a:r>
              <a:rPr lang="pt-BR" sz="1800" dirty="0">
                <a:latin typeface="+mj-lt"/>
              </a:rPr>
              <a:t>FONTE: </a:t>
            </a:r>
            <a:r>
              <a:rPr lang="pt-BR" sz="1800" dirty="0">
                <a:latin typeface="+mj-lt"/>
                <a:hlinkClick r:id="rId3"/>
              </a:rPr>
              <a:t>Taxas de juros básicas – Histórico</a:t>
            </a:r>
            <a:r>
              <a:rPr lang="pt-BR" sz="1800" dirty="0">
                <a:latin typeface="+mj-lt"/>
              </a:rPr>
              <a:t> do Banco Central</a:t>
            </a:r>
          </a:p>
          <a:p>
            <a:r>
              <a:rPr lang="pt-BR" sz="1800" dirty="0"/>
              <a:t>Pesquisa FOCUS</a:t>
            </a:r>
          </a:p>
          <a:p>
            <a:pPr lvl="1"/>
            <a:r>
              <a:rPr lang="pt-BR" sz="1800" dirty="0">
                <a:latin typeface="+mj-lt"/>
              </a:rPr>
              <a:t>FONTE: </a:t>
            </a:r>
            <a:r>
              <a:rPr lang="pt-BR" sz="1800" dirty="0">
                <a:latin typeface="+mj-lt"/>
                <a:hlinkClick r:id="rId4"/>
              </a:rPr>
              <a:t>BCB - Relatório FOCUS</a:t>
            </a:r>
            <a:endParaRPr lang="pt-BR" sz="1800" dirty="0">
              <a:latin typeface="+mj-lt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649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8FDF10-732D-9006-2996-193F17E1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Composição do Ibovespa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62DBB-5FAF-7221-2985-E41D4900C1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502197-6002-85FB-EE89-9C7771937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147" y="1031597"/>
            <a:ext cx="5385005" cy="384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A608E6-320E-B734-A0AE-1A1F6419359D}"/>
              </a:ext>
            </a:extLst>
          </p:cNvPr>
          <p:cNvSpPr txBox="1"/>
          <p:nvPr/>
        </p:nvSpPr>
        <p:spPr>
          <a:xfrm>
            <a:off x="7270201" y="2754758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  <a:cs typeface="Catamaran" panose="020B0604020202020204" charset="0"/>
              </a:rPr>
              <a:t>92 ações</a:t>
            </a:r>
          </a:p>
        </p:txBody>
      </p:sp>
    </p:spTree>
    <p:extLst>
      <p:ext uri="{BB962C8B-B14F-4D97-AF65-F5344CB8AC3E}">
        <p14:creationId xmlns:p14="http://schemas.microsoft.com/office/powerpoint/2010/main" val="60058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83EC-B5EC-ADA5-A774-21B0C431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do índice por segmento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EE6F1-C90B-800E-A4B1-D0850E7FD7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8992D2E3-22A5-A136-1E6A-983045415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01" y="962195"/>
            <a:ext cx="6183988" cy="38164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1E49E2-15E0-F5DE-82E8-88B16D1AF90F}"/>
              </a:ext>
            </a:extLst>
          </p:cNvPr>
          <p:cNvSpPr txBox="1"/>
          <p:nvPr/>
        </p:nvSpPr>
        <p:spPr>
          <a:xfrm>
            <a:off x="7270201" y="2754758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  <a:cs typeface="Catamaran" panose="020B0604020202020204" charset="0"/>
              </a:rPr>
              <a:t>36 segmentos</a:t>
            </a:r>
          </a:p>
        </p:txBody>
      </p:sp>
    </p:spTree>
    <p:extLst>
      <p:ext uri="{BB962C8B-B14F-4D97-AF65-F5344CB8AC3E}">
        <p14:creationId xmlns:p14="http://schemas.microsoft.com/office/powerpoint/2010/main" val="2038959692"/>
      </p:ext>
    </p:extLst>
  </p:cSld>
  <p:clrMapOvr>
    <a:masterClrMapping/>
  </p:clrMapOvr>
</p:sld>
</file>

<file path=ppt/theme/theme1.xml><?xml version="1.0" encoding="utf-8"?>
<a:theme xmlns:a="http://schemas.openxmlformats.org/drawingml/2006/main" name="Hubert template">
  <a:themeElements>
    <a:clrScheme name="Amarelo Verd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50D4E41FE4360418A47F56C40745A91" ma:contentTypeVersion="14" ma:contentTypeDescription="Crie um novo documento." ma:contentTypeScope="" ma:versionID="506242836f50dbf06c395ae2832af610">
  <xsd:schema xmlns:xsd="http://www.w3.org/2001/XMLSchema" xmlns:xs="http://www.w3.org/2001/XMLSchema" xmlns:p="http://schemas.microsoft.com/office/2006/metadata/properties" xmlns:ns3="f5974154-20f5-4267-b015-1dc31c347b17" xmlns:ns4="65a0ad0d-aef6-4631-9e8a-63032fe3eb72" targetNamespace="http://schemas.microsoft.com/office/2006/metadata/properties" ma:root="true" ma:fieldsID="86ca707c66489a6724b08d8d09aa1a84" ns3:_="" ns4:_="">
    <xsd:import namespace="f5974154-20f5-4267-b015-1dc31c347b17"/>
    <xsd:import namespace="65a0ad0d-aef6-4631-9e8a-63032fe3eb7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974154-20f5-4267-b015-1dc31c347b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a0ad0d-aef6-4631-9e8a-63032fe3eb7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5540DF-F721-4AB4-B776-B490D42E08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974154-20f5-4267-b015-1dc31c347b17"/>
    <ds:schemaRef ds:uri="65a0ad0d-aef6-4631-9e8a-63032fe3eb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ABDFD6-8FB0-401E-9356-C03F6DB31998}">
  <ds:schemaRefs>
    <ds:schemaRef ds:uri="http://purl.org/dc/terms/"/>
    <ds:schemaRef ds:uri="http://schemas.openxmlformats.org/package/2006/metadata/core-properties"/>
    <ds:schemaRef ds:uri="http://purl.org/dc/elements/1.1/"/>
    <ds:schemaRef ds:uri="f5974154-20f5-4267-b015-1dc31c347b17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65a0ad0d-aef6-4631-9e8a-63032fe3eb7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987CAC9-BC8E-4BF3-A1E6-2EBB0D93A8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14306</TotalTime>
  <Words>615</Words>
  <Application>Microsoft Office PowerPoint</Application>
  <PresentationFormat>On-screen Show (16:9)</PresentationFormat>
  <Paragraphs>115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Montserrat</vt:lpstr>
      <vt:lpstr>Catamaran Thin</vt:lpstr>
      <vt:lpstr>Catamaran</vt:lpstr>
      <vt:lpstr>Courier New</vt:lpstr>
      <vt:lpstr>Hubert template</vt:lpstr>
      <vt:lpstr>INFLUÊNCIA DA SELIC NO ÍNDICE BOVESPA</vt:lpstr>
      <vt:lpstr>PROBLEMA</vt:lpstr>
      <vt:lpstr>Metodologia</vt:lpstr>
      <vt:lpstr>Períodos avaliados</vt:lpstr>
      <vt:lpstr>Processo</vt:lpstr>
      <vt:lpstr>Coleta, leitura e pré-processamento do Conjuntos de dados</vt:lpstr>
      <vt:lpstr>DADOS</vt:lpstr>
      <vt:lpstr>Composição do Ibovespa</vt:lpstr>
      <vt:lpstr>Distribuição do índice por segmento</vt:lpstr>
      <vt:lpstr>Comportamento do ibovespa</vt:lpstr>
      <vt:lpstr>Meta taxa selic</vt:lpstr>
      <vt:lpstr>Pesquisa focus</vt:lpstr>
      <vt:lpstr>Reuniões do COPOM</vt:lpstr>
      <vt:lpstr>Novo conjunto de dados</vt:lpstr>
      <vt:lpstr>Experimentos com os dados</vt:lpstr>
      <vt:lpstr>Aparência das séries</vt:lpstr>
      <vt:lpstr>Mercado antecipa decisões do COPOM</vt:lpstr>
      <vt:lpstr>-10, reunião COPOM, +10</vt:lpstr>
      <vt:lpstr>69 reuniões onde houve surpresa</vt:lpstr>
      <vt:lpstr>Não houve perdas com as surpresas</vt:lpstr>
      <vt:lpstr>Correlação</vt:lpstr>
      <vt:lpstr>Correlação</vt:lpstr>
      <vt:lpstr>Correlação para eventos financeiros históricos Crise dos subprime</vt:lpstr>
      <vt:lpstr>Correlação para eventos financeiros históricos Crise financeira mundial</vt:lpstr>
      <vt:lpstr>Correlação para eventos financeiros históricos Crise da zona do euro</vt:lpstr>
      <vt:lpstr>Correlação para eventos financeiros históricos Grande recessão brasileira</vt:lpstr>
      <vt:lpstr>Correlação para eventos financeiros históricos COVID-19</vt:lpstr>
      <vt:lpstr>Correlação nos períodos históricos</vt:lpstr>
      <vt:lpstr>Conclusão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Olga Satomi Yoshida</dc:creator>
  <cp:lastModifiedBy>Anderson Santos</cp:lastModifiedBy>
  <cp:revision>455</cp:revision>
  <dcterms:modified xsi:type="dcterms:W3CDTF">2022-12-13T01:32:54Z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0x010100650D4E41FE4360418A47F56C40745A91</vt:lpwstr>
  </property>
</Properties>
</file>