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437" r:id="rId5"/>
    <p:sldId id="438" r:id="rId6"/>
    <p:sldId id="444" r:id="rId7"/>
    <p:sldId id="446" r:id="rId8"/>
    <p:sldId id="449" r:id="rId9"/>
    <p:sldId id="445" r:id="rId10"/>
    <p:sldId id="439" r:id="rId11"/>
    <p:sldId id="441" r:id="rId12"/>
    <p:sldId id="442" r:id="rId13"/>
    <p:sldId id="443" r:id="rId14"/>
    <p:sldId id="447" r:id="rId15"/>
    <p:sldId id="450" r:id="rId16"/>
    <p:sldId id="448" r:id="rId17"/>
    <p:sldId id="451" r:id="rId18"/>
    <p:sldId id="434" r:id="rId19"/>
    <p:sldId id="440" r:id="rId20"/>
    <p:sldId id="452" r:id="rId21"/>
    <p:sldId id="454" r:id="rId22"/>
    <p:sldId id="453" r:id="rId23"/>
    <p:sldId id="455" r:id="rId24"/>
    <p:sldId id="456" r:id="rId25"/>
    <p:sldId id="458" r:id="rId26"/>
    <p:sldId id="457" r:id="rId27"/>
    <p:sldId id="459" r:id="rId28"/>
    <p:sldId id="460" r:id="rId29"/>
    <p:sldId id="461" r:id="rId30"/>
    <p:sldId id="462" r:id="rId31"/>
    <p:sldId id="463" r:id="rId32"/>
    <p:sldId id="431" r:id="rId33"/>
    <p:sldId id="464" r:id="rId34"/>
    <p:sldId id="287" r:id="rId35"/>
  </p:sldIdLst>
  <p:sldSz cx="9144000" cy="5143500" type="screen16x9"/>
  <p:notesSz cx="6858000" cy="9144000"/>
  <p:embeddedFontLst>
    <p:embeddedFont>
      <p:font typeface="Catamaran" panose="020B0604020202020204" charset="0"/>
      <p:regular r:id="rId38"/>
      <p:bold r:id="rId39"/>
    </p:embeddedFont>
    <p:embeddedFont>
      <p:font typeface="Catamaran Thin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1559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2922-75C7-42B5-8AC7-D36A1A888AD7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D1F-0584-48D9-9857-B55334A15B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004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017358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Opera%C3%A7%C3%A3o_Lava_Jato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Impeachment_de_Dilma_Roussef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Bailout" TargetMode="External"/><Relationship Id="rId3" Type="http://schemas.openxmlformats.org/officeDocument/2006/relationships/hyperlink" Target="https://pt.wikipedia.org/wiki/Morat%C3%B3ria" TargetMode="External"/><Relationship Id="rId7" Type="http://schemas.openxmlformats.org/officeDocument/2006/relationships/hyperlink" Target="https://pt.wikipedia.org/wiki/Bolha_especulativa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Estado_europeu" TargetMode="External"/><Relationship Id="rId5" Type="http://schemas.openxmlformats.org/officeDocument/2006/relationships/hyperlink" Target="https://pt.wikipedia.org/wiki/Lista_de_pa%C3%ADses_por_d%C3%ADvida_p%C3%BAblica" TargetMode="External"/><Relationship Id="rId10" Type="http://schemas.openxmlformats.org/officeDocument/2006/relationships/hyperlink" Target="https://pt.wikipedia.org/wiki/Uni%C3%A3o_fiscal" TargetMode="External"/><Relationship Id="rId4" Type="http://schemas.openxmlformats.org/officeDocument/2006/relationships/hyperlink" Target="https://pt.wikipedia.org/wiki/D%C3%ADvida_p%C3%BAblica" TargetMode="External"/><Relationship Id="rId9" Type="http://schemas.openxmlformats.org/officeDocument/2006/relationships/hyperlink" Target="https://pt.wikipedia.org/wiki/Uni%C3%A3o_monet%C3%A1ri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>
                <a:latin typeface="+mj-lt"/>
              </a:rPr>
              <a:t>É do senso comum que a taxa </a:t>
            </a:r>
            <a:r>
              <a:rPr lang="pt-BR" sz="1100" dirty="0"/>
              <a:t>S</a:t>
            </a:r>
            <a:r>
              <a:rPr lang="pt-BR" sz="1100" dirty="0">
                <a:latin typeface="+mj-lt"/>
              </a:rPr>
              <a:t>elic tem influência no desempenho do índice Bovespa;</a:t>
            </a:r>
          </a:p>
          <a:p>
            <a:r>
              <a:rPr lang="pt-BR" sz="1100" dirty="0">
                <a:latin typeface="+mj-lt"/>
              </a:rPr>
              <a:t>No entanto quantificar esta influência demanda modelos de predições dinâmicas;</a:t>
            </a:r>
          </a:p>
          <a:p>
            <a:r>
              <a:rPr lang="pt-BR" sz="1100" dirty="0">
                <a:latin typeface="+mj-lt"/>
              </a:rPr>
              <a:t>A Selic é um dos principais indexadores para aplicações de renda fixa (menor risco) e o Ibovespa reflete o desempenho da renda variável (maior risco);</a:t>
            </a:r>
          </a:p>
          <a:p>
            <a:r>
              <a:rPr lang="pt-BR" sz="1100" dirty="0"/>
              <a:t>A aversão a riscos aumenta em períodos de incerteza </a:t>
            </a:r>
            <a:r>
              <a:rPr lang="pt-BR" sz="1100" dirty="0">
                <a:latin typeface="+mj-lt"/>
              </a:rPr>
              <a:t>econômica;</a:t>
            </a:r>
          </a:p>
          <a:p>
            <a:r>
              <a:rPr lang="pt-BR" sz="1100" dirty="0"/>
              <a:t>As aplicações migram de RV e RF dependendo desse cenário.</a:t>
            </a:r>
          </a:p>
          <a:p>
            <a:r>
              <a:rPr lang="pt-BR" sz="1100" dirty="0">
                <a:latin typeface="+mj-lt"/>
              </a:rPr>
              <a:t>Mercado antecipa e incorpora as certezas;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6495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Mais profunda e duradoura queda do nível de atividade econômica desde o término da Segunda Guerra Mundial</a:t>
            </a:r>
          </a:p>
          <a:p>
            <a:pPr marL="139700" indent="0">
              <a:buNone/>
            </a:pP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Dilma </a:t>
            </a:r>
            <a:r>
              <a:rPr lang="pt-BR" b="0" i="0" dirty="0" err="1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Russef</a:t>
            </a:r>
            <a:endParaRPr lang="pt-BR" b="0" i="0" dirty="0">
              <a:solidFill>
                <a:srgbClr val="403D39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crise se agravou em março do ano seguinte com os escândalos de corrupção investigados pela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Operação Lava Jato"/>
              </a:rPr>
              <a:t>Operação Lava Jato</a:t>
            </a:r>
            <a:endParaRPr lang="pt-BR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31-Ago-2016, Dilma foi afastada do cargo por um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peachment de Dilma Rousseff"/>
              </a:rPr>
              <a:t>processo de </a:t>
            </a:r>
            <a:r>
              <a:rPr lang="pt-BR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peachment de Dilma Rousseff"/>
              </a:rPr>
              <a:t>impeachment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9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Log retorno do Ibovespa no período de dez dias antes e depois das reuniões onde houveram surpresas;</a:t>
            </a:r>
          </a:p>
          <a:p>
            <a:r>
              <a:rPr lang="pt-BR" sz="1800" dirty="0"/>
              <a:t>cor de Pearson entre o índice Bovespa e a taxa Selic: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2001 a 2022: Toda a série;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2004 a 2007: Crise dos </a:t>
            </a:r>
            <a:r>
              <a:rPr lang="pt-BR" sz="1800" dirty="0" err="1">
                <a:latin typeface="+mj-lt"/>
                <a:cs typeface="Arial" panose="020B0604020202020204" pitchFamily="34" charset="0"/>
              </a:rPr>
              <a:t>subprime</a:t>
            </a:r>
            <a:r>
              <a:rPr lang="pt-BR" sz="1800" dirty="0">
                <a:latin typeface="+mj-lt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2008 a 2010: Crise financeira mundial no Brasil;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2011 a 2012: Crise financeira Europa;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2013 a 2016: Grande recessão brasileira;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2017 a 2022: COVID-19, iniciada em 2020.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556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7013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10 setores</a:t>
            </a:r>
          </a:p>
          <a:p>
            <a:r>
              <a:rPr lang="pt-BR" dirty="0"/>
              <a:t>28 subsetores</a:t>
            </a:r>
          </a:p>
          <a:p>
            <a:r>
              <a:rPr lang="pt-BR" dirty="0"/>
              <a:t>36 segmentos</a:t>
            </a:r>
          </a:p>
        </p:txBody>
      </p:sp>
    </p:spTree>
    <p:extLst>
      <p:ext uri="{BB962C8B-B14F-4D97-AF65-F5344CB8AC3E}">
        <p14:creationId xmlns:p14="http://schemas.microsoft.com/office/powerpoint/2010/main" val="413572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preço</a:t>
            </a:r>
            <a:r>
              <a:rPr lang="en-US" dirty="0"/>
              <a:t> de </a:t>
            </a:r>
            <a:r>
              <a:rPr lang="en-US" dirty="0" err="1"/>
              <a:t>fechamento</a:t>
            </a:r>
            <a:r>
              <a:rPr lang="en-US" dirty="0"/>
              <a:t> </a:t>
            </a:r>
            <a:r>
              <a:rPr lang="en-US" dirty="0" err="1"/>
              <a:t>ajustado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, dentro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,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alterado</a:t>
            </a:r>
            <a:r>
              <a:rPr lang="en-US" dirty="0"/>
              <a:t> para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de </a:t>
            </a:r>
            <a:r>
              <a:rPr lang="en-US" dirty="0" err="1"/>
              <a:t>proventos</a:t>
            </a:r>
            <a:r>
              <a:rPr lang="en-US" dirty="0"/>
              <a:t> e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corporativas</a:t>
            </a:r>
            <a:r>
              <a:rPr lang="en-US" dirty="0"/>
              <a:t> que </a:t>
            </a:r>
            <a:r>
              <a:rPr lang="en-US" dirty="0" err="1"/>
              <a:t>ocorreram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antes da </a:t>
            </a:r>
            <a:r>
              <a:rPr lang="en-US" dirty="0" err="1"/>
              <a:t>abertura</a:t>
            </a:r>
            <a:r>
              <a:rPr lang="en-US" dirty="0"/>
              <a:t> do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Geralmente</a:t>
            </a:r>
            <a:r>
              <a:rPr lang="en-US" dirty="0"/>
              <a:t> o </a:t>
            </a:r>
            <a:r>
              <a:rPr lang="en-US" dirty="0" err="1"/>
              <a:t>preço</a:t>
            </a:r>
            <a:r>
              <a:rPr lang="en-US" dirty="0"/>
              <a:t> de </a:t>
            </a:r>
            <a:r>
              <a:rPr lang="en-US" dirty="0" err="1"/>
              <a:t>fechamento</a:t>
            </a:r>
            <a:r>
              <a:rPr lang="en-US" dirty="0"/>
              <a:t> </a:t>
            </a:r>
            <a:r>
              <a:rPr lang="en-US" dirty="0" err="1"/>
              <a:t>ajustado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se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negociada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bolsa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.</a:t>
            </a:r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9666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120 bancos, gestores de recursos e demais instituições (empresas do setor real, distribuidoras, corretoras, consultorias e outras).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11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O auge da </a:t>
            </a:r>
            <a:r>
              <a:rPr lang="pt-BR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crise do </a:t>
            </a:r>
            <a:r>
              <a:rPr lang="pt-BR" b="1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subprime</a:t>
            </a:r>
            <a:r>
              <a:rPr lang="pt-BR" b="0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 foi deflagrado com a quebra de um dos bancos de investimentos mais tradicional dos EUA, o </a:t>
            </a:r>
            <a:r>
              <a:rPr lang="pt-BR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Lehman Brothers</a:t>
            </a:r>
            <a:r>
              <a:rPr lang="pt-BR" b="0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, desencadeando uma crise nas bolsas do mundo 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5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Após a quebra do tradicional banco americano e a recusa do governo norte-americano de salvá-lo – ao colocar dinheiro público no Banco que era privado – as bolsas ao redor do mundo entraram em colapso, pois os investidores passaram a resgatar suas aplicações, diminuindo a 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liquidez 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78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partir do final de 2009, o receio de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oratória"/>
              </a:rPr>
              <a:t>crise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Dívida pública"/>
              </a:rPr>
              <a:t>dívida pública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desenvolveu-se entre os investidores, como resultado do aumento dos níveis 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Lista de países por dívida pública"/>
              </a:rPr>
              <a:t>endividamento do governo e entidades privadas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em alguns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Estado europeu"/>
              </a:rPr>
              <a:t>estados europeus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As causas da crise variaram de país para país. Em alguns países, as dívidas privadas decorrentes da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Bolha especulativa"/>
              </a:rPr>
              <a:t>bolha especulativa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imobiliária, foram transferidas para a dívida pública como resultado 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Bailout"/>
              </a:rPr>
              <a:t>resgates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sistema bancário e respostas governamentais à desaceleração das economias no período pós-bolha. Na Grécia, os insustentáveis compromissos salariais do setor público e de pensões impulsionaram o aumento da dívida.</a:t>
            </a: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estrutura da Zona Euro enquanto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União monetária"/>
              </a:rPr>
              <a:t>união monetária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(i.e. uma única moeda) sem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União fiscal"/>
              </a:rPr>
              <a:t>união fiscal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(i.e. impostos e regras de pensões públicas diferentes) contribuiu para a crise e limitou a capacidade dos líderes europeus para encontrar respostas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23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40527" y="1931843"/>
            <a:ext cx="4862946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3" name="Google Shape;59;p8">
            <a:extLst>
              <a:ext uri="{FF2B5EF4-FFF2-40B4-BE49-F238E27FC236}">
                <a16:creationId xmlns:a16="http://schemas.microsoft.com/office/drawing/2014/main" id="{73BFBB83-BA5B-41DE-874E-654B988A1E46}"/>
              </a:ext>
            </a:extLst>
          </p:cNvPr>
          <p:cNvSpPr/>
          <p:nvPr userDrawn="1"/>
        </p:nvSpPr>
        <p:spPr>
          <a:xfrm>
            <a:off x="7356366" y="4184039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0;p8">
            <a:extLst>
              <a:ext uri="{FF2B5EF4-FFF2-40B4-BE49-F238E27FC236}">
                <a16:creationId xmlns:a16="http://schemas.microsoft.com/office/drawing/2014/main" id="{7078A84C-ECDA-4CA9-8519-A58F7DCE89EE}"/>
              </a:ext>
            </a:extLst>
          </p:cNvPr>
          <p:cNvSpPr/>
          <p:nvPr userDrawn="1"/>
        </p:nvSpPr>
        <p:spPr>
          <a:xfrm>
            <a:off x="8250312" y="4184039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1;p8">
            <a:extLst>
              <a:ext uri="{FF2B5EF4-FFF2-40B4-BE49-F238E27FC236}">
                <a16:creationId xmlns:a16="http://schemas.microsoft.com/office/drawing/2014/main" id="{2842AE57-2BB1-4BF7-A5EE-A7E7E0143FA5}"/>
              </a:ext>
            </a:extLst>
          </p:cNvPr>
          <p:cNvSpPr/>
          <p:nvPr userDrawn="1"/>
        </p:nvSpPr>
        <p:spPr>
          <a:xfrm>
            <a:off x="0" y="4184039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2;p8">
            <a:extLst>
              <a:ext uri="{FF2B5EF4-FFF2-40B4-BE49-F238E27FC236}">
                <a16:creationId xmlns:a16="http://schemas.microsoft.com/office/drawing/2014/main" id="{E5A3C351-92E3-4838-B098-3E3D817BEB6B}"/>
              </a:ext>
            </a:extLst>
          </p:cNvPr>
          <p:cNvSpPr/>
          <p:nvPr userDrawn="1"/>
        </p:nvSpPr>
        <p:spPr>
          <a:xfrm>
            <a:off x="893710" y="4184039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050D5137-5D8F-4F19-8E67-AEE52F202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5351"/>
          <a:stretch/>
        </p:blipFill>
        <p:spPr>
          <a:xfrm>
            <a:off x="9669" y="-101"/>
            <a:ext cx="1223386" cy="4123198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8ACF37FC-FA5E-4FC5-AA76-20A0D15399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9998" y="0"/>
            <a:ext cx="1204333" cy="2571750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C352D400-2195-4512-BD72-7EFEA02EE9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;p3">
            <a:extLst>
              <a:ext uri="{FF2B5EF4-FFF2-40B4-BE49-F238E27FC236}">
                <a16:creationId xmlns:a16="http://schemas.microsoft.com/office/drawing/2014/main" id="{0D6F013C-5BC7-4998-83A6-573639E52386}"/>
              </a:ext>
            </a:extLst>
          </p:cNvPr>
          <p:cNvSpPr/>
          <p:nvPr userDrawn="1"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C352D400-2195-4512-BD72-7EFEA02EE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5D276984-BA63-478A-A385-491AF2FB8A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703A97E3-892F-4740-83AE-566F32C947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+mj-lt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9;p3">
            <a:extLst>
              <a:ext uri="{FF2B5EF4-FFF2-40B4-BE49-F238E27FC236}">
                <a16:creationId xmlns:a16="http://schemas.microsoft.com/office/drawing/2014/main" id="{7526D983-4E14-46DF-98C4-4FC491CA4040}"/>
              </a:ext>
            </a:extLst>
          </p:cNvPr>
          <p:cNvSpPr/>
          <p:nvPr userDrawn="1"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;p3">
            <a:extLst>
              <a:ext uri="{FF2B5EF4-FFF2-40B4-BE49-F238E27FC236}">
                <a16:creationId xmlns:a16="http://schemas.microsoft.com/office/drawing/2014/main" id="{92F70D18-C1F0-4FE0-A96F-8A5F3FB591E4}"/>
              </a:ext>
            </a:extLst>
          </p:cNvPr>
          <p:cNvSpPr/>
          <p:nvPr userDrawn="1"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;p3">
            <a:extLst>
              <a:ext uri="{FF2B5EF4-FFF2-40B4-BE49-F238E27FC236}">
                <a16:creationId xmlns:a16="http://schemas.microsoft.com/office/drawing/2014/main" id="{4108E190-557A-4E8F-A2B4-28D4B709CA02}"/>
              </a:ext>
            </a:extLst>
          </p:cNvPr>
          <p:cNvSpPr/>
          <p:nvPr userDrawn="1"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71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15D83287-9A89-4551-A5AA-A1C35FD85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31106" y="2106929"/>
            <a:ext cx="2081788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15D83287-9A89-4551-A5AA-A1C35FD85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6513" y="4313778"/>
            <a:ext cx="1040894" cy="4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-80920"/>
            <a:ext cx="9144000" cy="5378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0893484-2F74-4BB7-8F6C-F2E3B383D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02175" y="4470688"/>
            <a:ext cx="833116" cy="4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latin typeface="+mj-lt"/>
                <a:cs typeface="Arial" panose="020B0604020202020204" pitchFamily="34" charset="0"/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latin typeface="+mj-lt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Imagem 77" descr="Uma imagem contendo Forma&#10;&#10;Descrição gerada automaticamente">
            <a:extLst>
              <a:ext uri="{FF2B5EF4-FFF2-40B4-BE49-F238E27FC236}">
                <a16:creationId xmlns:a16="http://schemas.microsoft.com/office/drawing/2014/main" id="{AF18BF4C-94C4-47D6-B631-F530E7E90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</a:blip>
          <a:srcRect b="35351"/>
          <a:stretch/>
        </p:blipFill>
        <p:spPr>
          <a:xfrm>
            <a:off x="9669" y="-101"/>
            <a:ext cx="676249" cy="2279174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pic>
        <p:nvPicPr>
          <p:cNvPr id="79" name="Imagem 7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55A1F59-2FD7-45F7-BA6A-FD20B182A7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530948" y="0"/>
            <a:ext cx="603383" cy="1288473"/>
          </a:xfrm>
          <a:prstGeom prst="rect">
            <a:avLst/>
          </a:prstGeom>
        </p:spPr>
      </p:pic>
      <p:pic>
        <p:nvPicPr>
          <p:cNvPr id="80" name="Imagem 79" descr="Forma&#10;&#10;Descrição gerada automaticamente">
            <a:extLst>
              <a:ext uri="{FF2B5EF4-FFF2-40B4-BE49-F238E27FC236}">
                <a16:creationId xmlns:a16="http://schemas.microsoft.com/office/drawing/2014/main" id="{A98E7035-9980-4813-8819-A2C89127C5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>
                <a:latin typeface="+mj-lt"/>
                <a:cs typeface="Arial" panose="020B0604020202020204" pitchFamily="34" charset="0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>
                <a:latin typeface="+mj-lt"/>
                <a:cs typeface="Arial" panose="020B0604020202020204" pitchFamily="34" charset="0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latin typeface="+mj-lt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9" name="Imagem 78" descr="Uma imagem contendo Forma&#10;&#10;Descrição gerada automaticamente">
            <a:extLst>
              <a:ext uri="{FF2B5EF4-FFF2-40B4-BE49-F238E27FC236}">
                <a16:creationId xmlns:a16="http://schemas.microsoft.com/office/drawing/2014/main" id="{4BB8DD03-756F-4D0B-9A51-E46B515D25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</a:blip>
          <a:srcRect b="35351"/>
          <a:stretch/>
        </p:blipFill>
        <p:spPr>
          <a:xfrm>
            <a:off x="9669" y="-101"/>
            <a:ext cx="676249" cy="2279174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pic>
        <p:nvPicPr>
          <p:cNvPr id="80" name="Imagem 7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E87F14A1-C07F-4DBD-956B-BD85352286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530948" y="0"/>
            <a:ext cx="603383" cy="1288473"/>
          </a:xfrm>
          <a:prstGeom prst="rect">
            <a:avLst/>
          </a:prstGeom>
        </p:spPr>
      </p:pic>
      <p:pic>
        <p:nvPicPr>
          <p:cNvPr id="81" name="Imagem 80" descr="Forma&#10;&#10;Descrição gerada automaticamente">
            <a:extLst>
              <a:ext uri="{FF2B5EF4-FFF2-40B4-BE49-F238E27FC236}">
                <a16:creationId xmlns:a16="http://schemas.microsoft.com/office/drawing/2014/main" id="{321A1A9A-7658-4AD3-997F-1E1DDA697A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rotWithShape="1">
          <a:gsLst>
            <a:gs pos="0">
              <a:schemeClr val="tx1"/>
            </a:gs>
            <a:gs pos="87000">
              <a:schemeClr val="tx1"/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57370DB-E89E-4308-8047-BB49B85F1CA0}"/>
              </a:ext>
            </a:extLst>
          </p:cNvPr>
          <p:cNvSpPr/>
          <p:nvPr userDrawn="1"/>
        </p:nvSpPr>
        <p:spPr>
          <a:xfrm>
            <a:off x="7356310" y="1898074"/>
            <a:ext cx="1787690" cy="3240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252D37A-6986-4D6B-93B6-65436750392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02175" y="4470688"/>
            <a:ext cx="833116" cy="49616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0" r:id="rId3"/>
    <p:sldLayoutId id="2147483662" r:id="rId4"/>
    <p:sldLayoutId id="2147483661" r:id="rId5"/>
    <p:sldLayoutId id="2147483664" r:id="rId6"/>
    <p:sldLayoutId id="2147483665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adsantos/caderno-bd/" TargetMode="External"/><Relationship Id="rId2" Type="http://schemas.openxmlformats.org/officeDocument/2006/relationships/hyperlink" Target="https://github.com/asantos2000/caderno-bd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b.gov.br/controleinflacao/historicotaxasjuros" TargetMode="External"/><Relationship Id="rId2" Type="http://schemas.openxmlformats.org/officeDocument/2006/relationships/hyperlink" Target="https://www.bcb.gov.br/estatisticas/grafico/graficoestatistica/metaseli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cb.gov.br/publicacoes/foc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140527" y="1208599"/>
            <a:ext cx="4862946" cy="2868975"/>
          </a:xfrm>
        </p:spPr>
        <p:txBody>
          <a:bodyPr/>
          <a:lstStyle/>
          <a:p>
            <a:r>
              <a:rPr lang="pt-BR" sz="4400" dirty="0">
                <a:latin typeface="+mj-lt"/>
              </a:rPr>
              <a:t>INFLUÊNCIA DA SELIC NO IBOVESPA</a:t>
            </a:r>
            <a:br>
              <a:rPr lang="pt-BR" sz="4400" dirty="0">
                <a:latin typeface="+mj-lt"/>
              </a:rPr>
            </a:br>
            <a:br>
              <a:rPr lang="pt-BR" sz="4400" dirty="0">
                <a:latin typeface="+mj-lt"/>
              </a:rPr>
            </a:br>
            <a:r>
              <a:rPr lang="pt-BR" sz="1600" b="0" dirty="0">
                <a:latin typeface="+mj-lt"/>
              </a:rPr>
              <a:t>Anderson Santos</a:t>
            </a:r>
            <a:endParaRPr lang="pt-BR" sz="4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6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738-0E68-2AEC-BF78-B9AD0298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 </a:t>
            </a:r>
            <a:r>
              <a:rPr lang="pt-BR" dirty="0" err="1"/>
              <a:t>ibovespa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0DE7-CAF1-F8BF-0229-01CC84EE3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4A58859-DFD5-9B4B-54FF-75E25FCF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0" y="969831"/>
            <a:ext cx="6025620" cy="371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EB904-8529-33BA-B01E-E69E30960B27}"/>
              </a:ext>
            </a:extLst>
          </p:cNvPr>
          <p:cNvSpPr txBox="1"/>
          <p:nvPr/>
        </p:nvSpPr>
        <p:spPr>
          <a:xfrm>
            <a:off x="6740012" y="2094696"/>
            <a:ext cx="2197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20 anos, de 2001-12-19 até 2022-11-25. O inicio da série coincide com a 66º reunião do COPOM.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10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taxa </a:t>
            </a:r>
            <a:r>
              <a:rPr lang="pt-BR" dirty="0" err="1"/>
              <a:t>selic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532B545-AC2E-8111-CA71-5B166B0C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6" y="1033544"/>
            <a:ext cx="5922382" cy="3654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3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01/07/1996 a 11/12/2022 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 do COPOM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7340600" y="2523859"/>
            <a:ext cx="1532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</a:t>
            </a:r>
            <a:r>
              <a:rPr lang="pt-BR" dirty="0">
                <a:solidFill>
                  <a:srgbClr val="333333"/>
                </a:solidFill>
                <a:latin typeface="+mj-lt"/>
              </a:rPr>
              <a:t>26</a:t>
            </a:r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/06/1996 a 07/12/2022  </a:t>
            </a:r>
            <a:endParaRPr lang="pt-BR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D6F0-7772-54AD-E3E7-00386DD7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99"/>
            <a:ext cx="7128069" cy="252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E14E9-8BDF-A65E-E74F-75E229D8301F}"/>
              </a:ext>
            </a:extLst>
          </p:cNvPr>
          <p:cNvSpPr txBox="1"/>
          <p:nvPr/>
        </p:nvSpPr>
        <p:spPr>
          <a:xfrm>
            <a:off x="3143362" y="378011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44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</a:t>
            </a:r>
            <a:r>
              <a:rPr lang="pt-BR" dirty="0" err="1"/>
              <a:t>focus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1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01/01/2002 a 05/12/2022  </a:t>
            </a:r>
            <a:endParaRPr lang="pt-BR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C75E1-655B-182C-7F19-29CC8E51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7" y="1489906"/>
            <a:ext cx="6188878" cy="2742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ECB43-32EB-52F6-7AD2-97B4C8E1208F}"/>
              </a:ext>
            </a:extLst>
          </p:cNvPr>
          <p:cNvSpPr txBox="1"/>
          <p:nvPr/>
        </p:nvSpPr>
        <p:spPr>
          <a:xfrm>
            <a:off x="3300471" y="397303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87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série temporal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4297650" y="1448446"/>
            <a:ext cx="2477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Valores faltantes: Repete do anterior.</a:t>
            </a:r>
            <a:endParaRPr lang="pt-B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C4720-4A07-8612-9B37-7BFE9845A53A}"/>
              </a:ext>
            </a:extLst>
          </p:cNvPr>
          <p:cNvSpPr/>
          <p:nvPr/>
        </p:nvSpPr>
        <p:spPr>
          <a:xfrm>
            <a:off x="539975" y="2388257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Preço Ajustado</a:t>
            </a:r>
          </a:p>
          <a:p>
            <a:pPr algn="ctr"/>
            <a:r>
              <a:rPr lang="pt-BR" sz="1200" dirty="0"/>
              <a:t>IBOVESPA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022C8-348A-08AF-CBBE-63E09ACA29B2}"/>
              </a:ext>
            </a:extLst>
          </p:cNvPr>
          <p:cNvSpPr/>
          <p:nvPr/>
        </p:nvSpPr>
        <p:spPr>
          <a:xfrm>
            <a:off x="2852184" y="1204661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Taxa</a:t>
            </a:r>
          </a:p>
          <a:p>
            <a:pPr algn="ctr"/>
            <a:r>
              <a:rPr lang="pt-BR" dirty="0"/>
              <a:t>SELIC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26FB0-9F7C-98FB-B2B5-A7D3CA758F80}"/>
              </a:ext>
            </a:extLst>
          </p:cNvPr>
          <p:cNvSpPr/>
          <p:nvPr/>
        </p:nvSpPr>
        <p:spPr>
          <a:xfrm>
            <a:off x="2852184" y="2388257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Reuniões COPOM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316FB-1049-3DAD-D363-C19D82CF7C0B}"/>
              </a:ext>
            </a:extLst>
          </p:cNvPr>
          <p:cNvSpPr/>
          <p:nvPr/>
        </p:nvSpPr>
        <p:spPr>
          <a:xfrm>
            <a:off x="2852184" y="3571853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 FOCUS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22B377-DE92-47BB-D6F2-42592C9C56A5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1623409" y="1159483"/>
            <a:ext cx="685838" cy="17717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5767A-66A8-9820-FAF4-664C8AA135C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620971" y="2886015"/>
            <a:ext cx="12312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FEF04-8414-2423-E6DE-21DF208EA636}"/>
              </a:ext>
            </a:extLst>
          </p:cNvPr>
          <p:cNvCxnSpPr>
            <a:cxnSpLocks/>
            <a:stCxn id="3" idx="2"/>
            <a:endCxn id="9" idx="1"/>
          </p:cNvCxnSpPr>
          <p:nvPr/>
        </p:nvCxnSpPr>
        <p:spPr>
          <a:xfrm rot="16200000" flipH="1">
            <a:off x="1623409" y="2840836"/>
            <a:ext cx="685838" cy="17717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E273FD-C43B-0772-547A-D6D8B8233D31}"/>
              </a:ext>
            </a:extLst>
          </p:cNvPr>
          <p:cNvSpPr txBox="1"/>
          <p:nvPr/>
        </p:nvSpPr>
        <p:spPr>
          <a:xfrm>
            <a:off x="1775567" y="261758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Left</a:t>
            </a:r>
            <a:r>
              <a:rPr lang="pt-BR" dirty="0"/>
              <a:t> Join</a:t>
            </a:r>
          </a:p>
          <a:p>
            <a:pPr algn="ctr"/>
            <a:r>
              <a:rPr lang="pt-BR" dirty="0"/>
              <a:t>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28902-8921-C8CD-0225-C84BF12F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" r="36514" b="39931"/>
          <a:stretch/>
        </p:blipFill>
        <p:spPr>
          <a:xfrm>
            <a:off x="4297650" y="2291868"/>
            <a:ext cx="3765877" cy="1176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1E7FD8-CFD1-82AE-41C4-C8B829D9C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1" r="80768"/>
          <a:stretch/>
        </p:blipFill>
        <p:spPr>
          <a:xfrm>
            <a:off x="4297650" y="3487802"/>
            <a:ext cx="1771712" cy="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Experimentos com os dados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9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Aparência das séries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57E6C-BB81-EE5C-9989-6F790B54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6" y="921325"/>
            <a:ext cx="6119087" cy="37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9A01-32C6-83BC-DDA2-2E74F140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antecipa decisões do COPOM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A9D81-649C-AD53-1007-85FD69209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89FAC0-CA8F-9E69-266D-1C693DFBC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1"/>
          <a:stretch/>
        </p:blipFill>
        <p:spPr bwMode="auto">
          <a:xfrm>
            <a:off x="1723598" y="990528"/>
            <a:ext cx="5696803" cy="369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B0458B-0D28-8F3F-79E3-49DDC8C39C9A}"/>
              </a:ext>
            </a:extLst>
          </p:cNvPr>
          <p:cNvCxnSpPr/>
          <p:nvPr/>
        </p:nvCxnSpPr>
        <p:spPr>
          <a:xfrm flipH="1">
            <a:off x="7483075" y="3208867"/>
            <a:ext cx="838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259-D7AB-9FB2-248F-92E4562A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-10, reunião COPOM, +10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B893-A287-A6F1-9DCA-73885787A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B5F74A-A2C5-FFFE-23FD-03817C88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44" y="1047492"/>
            <a:ext cx="5097411" cy="36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4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783C-1603-071E-2B47-5977B8494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B1D75-4295-2913-D1D5-35AFA223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5" y="939788"/>
            <a:ext cx="1557612" cy="4108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FC06-F867-DB61-F5CB-EACAE4B7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7" y="939788"/>
            <a:ext cx="1420561" cy="4108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50442-7CFC-0081-36EC-B6EDFC2C39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26"/>
          <a:stretch/>
        </p:blipFill>
        <p:spPr>
          <a:xfrm>
            <a:off x="3192242" y="939788"/>
            <a:ext cx="1431136" cy="407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09D82-B8A6-B395-5678-6F7A24D1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123" y="939787"/>
            <a:ext cx="1424649" cy="4108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2D5BF7-44FF-E96A-7D11-E7EC2C3C0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684" y="939787"/>
            <a:ext cx="1453092" cy="4108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AD517B-05EB-662E-DBD0-A41A93435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697" y="888985"/>
            <a:ext cx="1391305" cy="4108289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CCE6F5A-BE4F-2A1D-F5C6-60E3BCDFB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1425" y="573901"/>
            <a:ext cx="666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69 reuniões onde houve surpresa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B0576-C4CC-69D2-6A6D-592A28A307EC}"/>
              </a:ext>
            </a:extLst>
          </p:cNvPr>
          <p:cNvSpPr txBox="1"/>
          <p:nvPr/>
        </p:nvSpPr>
        <p:spPr>
          <a:xfrm>
            <a:off x="8747738" y="460869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269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4442" y="1125350"/>
            <a:ext cx="8611261" cy="3563150"/>
          </a:xfrm>
        </p:spPr>
        <p:txBody>
          <a:bodyPr/>
          <a:lstStyle/>
          <a:p>
            <a:r>
              <a:rPr lang="pt-BR" sz="2000" dirty="0">
                <a:latin typeface="+mj-lt"/>
              </a:rPr>
              <a:t>É do senso comum que a taxa </a:t>
            </a:r>
            <a:r>
              <a:rPr lang="pt-BR" sz="2000" dirty="0"/>
              <a:t>S</a:t>
            </a:r>
            <a:r>
              <a:rPr lang="pt-BR" sz="2000" dirty="0">
                <a:latin typeface="+mj-lt"/>
              </a:rPr>
              <a:t>elic tem influência no desempenho do índice Bovespa;</a:t>
            </a:r>
          </a:p>
          <a:p>
            <a:r>
              <a:rPr lang="pt-BR" sz="2000" dirty="0">
                <a:latin typeface="+mj-lt"/>
              </a:rPr>
              <a:t>No entanto quantificar esta influência demanda modelos de predições dinâmicas;</a:t>
            </a:r>
          </a:p>
          <a:p>
            <a:r>
              <a:rPr lang="pt-BR" sz="2000" dirty="0">
                <a:latin typeface="+mj-lt"/>
              </a:rPr>
              <a:t>A Selic é um dos principais indexadores para aplicações de renda fixa (menor risco) e o Ibovespa reflete o desempenho da renda variável (maior risco);</a:t>
            </a:r>
          </a:p>
          <a:p>
            <a:r>
              <a:rPr lang="pt-BR" sz="2000" dirty="0"/>
              <a:t>A aversão a riscos aumenta em períodos de incerteza </a:t>
            </a:r>
            <a:r>
              <a:rPr lang="pt-BR" sz="2000" dirty="0">
                <a:latin typeface="+mj-lt"/>
              </a:rPr>
              <a:t>econômica;</a:t>
            </a:r>
          </a:p>
          <a:p>
            <a:r>
              <a:rPr lang="pt-BR" sz="2000" dirty="0"/>
              <a:t>As aplicações migram de RV e RF dependendo desse cenário.</a:t>
            </a:r>
          </a:p>
          <a:p>
            <a:r>
              <a:rPr lang="pt-BR" sz="2000" dirty="0">
                <a:latin typeface="+mj-lt"/>
              </a:rPr>
              <a:t>Mercado antecipa e incorpora as certezas;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39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83D6-4C84-6AE1-592E-80C2503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houve perdas com as surpresas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188C-2C57-35D6-8D45-47C4DBC069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98172" y="1333403"/>
            <a:ext cx="3111900" cy="2734800"/>
          </a:xfrm>
        </p:spPr>
        <p:txBody>
          <a:bodyPr anchor="ctr"/>
          <a:lstStyle/>
          <a:p>
            <a:r>
              <a:rPr lang="pt-BR" b="0" i="0" dirty="0">
                <a:solidFill>
                  <a:srgbClr val="333333"/>
                </a:solidFill>
                <a:effectLst/>
              </a:rPr>
              <a:t>35 das amostra retorno negativo;</a:t>
            </a:r>
          </a:p>
          <a:p>
            <a:r>
              <a:rPr lang="pt-BR" dirty="0">
                <a:solidFill>
                  <a:srgbClr val="333333"/>
                </a:solidFill>
              </a:rPr>
              <a:t>Representa </a:t>
            </a:r>
            <a:r>
              <a:rPr lang="pt-BR" b="0" i="0" dirty="0">
                <a:solidFill>
                  <a:srgbClr val="333333"/>
                </a:solidFill>
                <a:effectLst/>
              </a:rPr>
              <a:t>51% das amostras;</a:t>
            </a:r>
            <a:endParaRPr lang="pt-BR" dirty="0"/>
          </a:p>
          <a:p>
            <a:r>
              <a:rPr lang="pt-BR" b="0" i="0" dirty="0">
                <a:solidFill>
                  <a:srgbClr val="333333"/>
                </a:solidFill>
                <a:effectLst/>
              </a:rPr>
              <a:t>perdas foram de -1.52 e os ganhos 2.11, gerando um acumulado de 0.59.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CC4E-E66F-42DC-5B22-D9E76CFA2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83655-289C-D652-D69A-46815E98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5" y="1086917"/>
            <a:ext cx="4391968" cy="322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768C5-ECEB-DE35-9379-C9D5243E803C}"/>
              </a:ext>
            </a:extLst>
          </p:cNvPr>
          <p:cNvSpPr txBox="1"/>
          <p:nvPr/>
        </p:nvSpPr>
        <p:spPr>
          <a:xfrm>
            <a:off x="2614468" y="4164189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7006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21F-5536-C330-4452-ABBECDC3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ECA9-4E86-3A2B-B9B3-D7BB54E3A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3136E52-A448-5591-55D3-FEEE96A9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6" y="851300"/>
            <a:ext cx="5372079" cy="383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7B784-ED07-B3F4-88F9-01D7C01B18CA}"/>
              </a:ext>
            </a:extLst>
          </p:cNvPr>
          <p:cNvSpPr txBox="1"/>
          <p:nvPr/>
        </p:nvSpPr>
        <p:spPr>
          <a:xfrm>
            <a:off x="6408174" y="2508290"/>
            <a:ext cx="21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Aparentemente há uma correlação inversa</a:t>
            </a:r>
          </a:p>
        </p:txBody>
      </p:sp>
    </p:spTree>
    <p:extLst>
      <p:ext uri="{BB962C8B-B14F-4D97-AF65-F5344CB8AC3E}">
        <p14:creationId xmlns:p14="http://schemas.microsoft.com/office/powerpoint/2010/main" val="185479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21F-5536-C330-4452-ABBECDC3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ECA9-4E86-3A2B-B9B3-D7BB54E3A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7B784-ED07-B3F4-88F9-01D7C01B18CA}"/>
              </a:ext>
            </a:extLst>
          </p:cNvPr>
          <p:cNvSpPr txBox="1"/>
          <p:nvPr/>
        </p:nvSpPr>
        <p:spPr>
          <a:xfrm>
            <a:off x="6400799" y="2585233"/>
            <a:ext cx="247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-0.7735688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193C952-0B02-F84F-1943-4D00DB1B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4" y="971123"/>
            <a:ext cx="5036574" cy="35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dos </a:t>
            </a:r>
            <a:r>
              <a:rPr lang="pt-BR" dirty="0" err="1">
                <a:solidFill>
                  <a:srgbClr val="0070C0"/>
                </a:solidFill>
              </a:rPr>
              <a:t>subprime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-0.8018678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736B49E-B711-50CB-42F5-B2BE8CD3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0" y="851300"/>
            <a:ext cx="5373077" cy="38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financeira mundial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-0.5980702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36E7C5-A00A-DBFD-2DC0-0259FC0E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4" y="951852"/>
            <a:ext cx="5357446" cy="38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da zona do euro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0.2267515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00FF69-2334-306B-5B8E-98A4962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8" y="887228"/>
            <a:ext cx="5271477" cy="3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Grande recessão brasileira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-0.2077289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648BED1-4AF6-7FA7-0BCA-A36679FD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39" y="872470"/>
            <a:ext cx="5312801" cy="37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COVID-19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371302" y="2585232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= -0.1745323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E7ADF6-88B5-7348-B4B2-CD156224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4" y="837300"/>
            <a:ext cx="5411274" cy="38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35DB-240B-69E1-5997-20AE98D4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Correlação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927-C752-C572-C8AA-A68446DFB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38C3C-896F-5853-68DF-F794F092AB83}"/>
              </a:ext>
            </a:extLst>
          </p:cNvPr>
          <p:cNvSpPr txBox="1"/>
          <p:nvPr/>
        </p:nvSpPr>
        <p:spPr>
          <a:xfrm>
            <a:off x="7048847" y="1903048"/>
            <a:ext cx="1955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333333"/>
                </a:solidFill>
                <a:latin typeface="+mj-lt"/>
              </a:rPr>
              <a:t>Em quase todos os períodos a correlação foi inversa, como antecipado.</a:t>
            </a:r>
            <a:endParaRPr lang="pt-BR" sz="1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51F9D-A757-6A7C-8C1A-04E1A4D9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7" y="1380066"/>
            <a:ext cx="6634777" cy="25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875" y="1125349"/>
            <a:ext cx="6660300" cy="3288449"/>
          </a:xfrm>
        </p:spPr>
        <p:txBody>
          <a:bodyPr/>
          <a:lstStyle/>
          <a:p>
            <a:pPr algn="l"/>
            <a:r>
              <a:rPr lang="pt-BR" sz="1800" dirty="0">
                <a:solidFill>
                  <a:srgbClr val="333333"/>
                </a:solidFill>
              </a:rPr>
              <a:t>E</a:t>
            </a:r>
            <a:r>
              <a:rPr lang="pt-BR" sz="1800" b="0" i="0" dirty="0">
                <a:solidFill>
                  <a:srgbClr val="333333"/>
                </a:solidFill>
                <a:effectLst/>
              </a:rPr>
              <a:t>xiste uma correlação forte entre a Selic e o Ibovespa; 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correlação fraca durante as crises;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retornos próximos as decisões do COPOM não indicam uma tendência;</a:t>
            </a:r>
          </a:p>
          <a:p>
            <a:pPr algn="l"/>
            <a:r>
              <a:rPr lang="pt-BR" sz="1800" dirty="0">
                <a:solidFill>
                  <a:srgbClr val="333333"/>
                </a:solidFill>
              </a:rPr>
              <a:t>~</a:t>
            </a:r>
            <a:r>
              <a:rPr lang="pt-BR" sz="1800" b="0" i="0" dirty="0">
                <a:solidFill>
                  <a:srgbClr val="333333"/>
                </a:solidFill>
                <a:effectLst/>
              </a:rPr>
              <a:t>50% das vezes as decisões consideradas surpresa afetaram negativamente;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acumulado dos retornos para esses períodos foi positivo;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outros indicadores macroeconômicos e fatores socioeconômicos podem influenciar ambas as séries e suas relações.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3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661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85BC-0D49-2114-BCD1-F15AE33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 dos experimentos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158C-0EE3-0FC3-C071-6803B656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875" y="1125350"/>
            <a:ext cx="6660300" cy="1554240"/>
          </a:xfrm>
        </p:spPr>
        <p:txBody>
          <a:bodyPr/>
          <a:lstStyle/>
          <a:p>
            <a:r>
              <a:rPr lang="pt-BR" sz="1800" dirty="0"/>
              <a:t>Código-fonte: </a:t>
            </a:r>
            <a:r>
              <a:rPr lang="pt-BR" sz="1800" dirty="0">
                <a:hlinkClick r:id="rId2"/>
              </a:rPr>
              <a:t>https://github.com/asantos2000/caderno-bd</a:t>
            </a:r>
            <a:r>
              <a:rPr lang="pt-BR" sz="1800" dirty="0"/>
              <a:t> </a:t>
            </a:r>
          </a:p>
          <a:p>
            <a:r>
              <a:rPr lang="pt-BR" sz="1800" dirty="0"/>
              <a:t>Caderno publicado: </a:t>
            </a:r>
            <a:r>
              <a:rPr lang="pt-BR" sz="1800" b="0" i="0" dirty="0">
                <a:solidFill>
                  <a:srgbClr val="C9D1D9"/>
                </a:solidFill>
                <a:effectLst/>
              </a:rPr>
              <a:t> </a:t>
            </a:r>
            <a:r>
              <a:rPr lang="pt-BR" sz="1800" b="0" i="0" u="none" strike="noStrike" dirty="0">
                <a:effectLst/>
                <a:hlinkClick r:id="rId3"/>
              </a:rPr>
              <a:t>https://bookdown.org/adsantos/caderno-bd/</a:t>
            </a:r>
            <a:endParaRPr lang="pt-B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3D821-30D0-E503-F419-382A14ABE2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91AE5A7-C34A-3AAA-B792-EF932126D63D}"/>
              </a:ext>
            </a:extLst>
          </p:cNvPr>
          <p:cNvSpPr txBox="1">
            <a:spLocks/>
          </p:cNvSpPr>
          <p:nvPr/>
        </p:nvSpPr>
        <p:spPr>
          <a:xfrm>
            <a:off x="1241875" y="2868836"/>
            <a:ext cx="6660300" cy="15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+mj-lt"/>
                <a:ea typeface="Catamaran Thin"/>
                <a:cs typeface="Arial" panose="020B0604020202020204" pitchFamily="34" charset="0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None/>
            </a:pPr>
            <a:r>
              <a:rPr lang="pt-BR" sz="1400" dirty="0"/>
              <a:t>Isenção de responsabilidade</a:t>
            </a:r>
          </a:p>
          <a:p>
            <a:pPr marL="76200" indent="0">
              <a:buNone/>
            </a:pPr>
            <a:endParaRPr lang="pt-BR" sz="1400" dirty="0"/>
          </a:p>
          <a:p>
            <a:pPr marL="76200" indent="0">
              <a:buNone/>
            </a:pPr>
            <a:r>
              <a:rPr lang="pt-BR" sz="1400" dirty="0"/>
              <a:t>Todas as informações e dados pertencem aos seus respectivos donos.</a:t>
            </a:r>
          </a:p>
          <a:p>
            <a:pPr marL="76200" indent="0">
              <a:buNone/>
            </a:pPr>
            <a:r>
              <a:rPr lang="pt-BR" sz="1400" dirty="0"/>
              <a:t>Trabalho exclusivamente para fins acadêmicos.</a:t>
            </a:r>
          </a:p>
          <a:p>
            <a:pPr marL="76200" indent="0">
              <a:buNone/>
            </a:pPr>
            <a:r>
              <a:rPr lang="pt-BR" sz="1400" dirty="0"/>
              <a:t>As informações expressas neste trabalho são de opinião exclusiva do autor.</a:t>
            </a:r>
          </a:p>
        </p:txBody>
      </p:sp>
    </p:spTree>
    <p:extLst>
      <p:ext uri="{BB962C8B-B14F-4D97-AF65-F5344CB8AC3E}">
        <p14:creationId xmlns:p14="http://schemas.microsoft.com/office/powerpoint/2010/main" val="240073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Períodos avaliados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875" y="1125349"/>
            <a:ext cx="6660300" cy="3483521"/>
          </a:xfrm>
        </p:spPr>
        <p:txBody>
          <a:bodyPr/>
          <a:lstStyle/>
          <a:p>
            <a:r>
              <a:rPr lang="pt-BR" sz="1800" dirty="0"/>
              <a:t>Log retorno do Ibovespa no período de dez dias antes e depois das reuniões onde houveram surpresas;</a:t>
            </a:r>
          </a:p>
          <a:p>
            <a:r>
              <a:rPr lang="pt-BR" sz="1800" dirty="0"/>
              <a:t>cor de Pearson entre o índice Bovespa e a taxa Selic: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2001 a 2022: Toda a série;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2004 a 2007: Crise dos </a:t>
            </a:r>
            <a:r>
              <a:rPr lang="pt-BR" sz="1800" dirty="0" err="1">
                <a:latin typeface="+mj-lt"/>
                <a:cs typeface="Arial" panose="020B0604020202020204" pitchFamily="34" charset="0"/>
              </a:rPr>
              <a:t>subprime</a:t>
            </a:r>
            <a:r>
              <a:rPr lang="pt-BR" sz="1800" dirty="0">
                <a:latin typeface="+mj-lt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2008 a 2010: Crise financeira mundial no Brasil;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2011 a 2012: Crise financeira Europa;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2013 a 2016: Grande recessão brasileira;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2017 a 2022: COVID-19, iniciada em 2020.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9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898A8-02D2-4C23-CBD2-F7871AA0517D}"/>
              </a:ext>
            </a:extLst>
          </p:cNvPr>
          <p:cNvSpPr txBox="1"/>
          <p:nvPr/>
        </p:nvSpPr>
        <p:spPr>
          <a:xfrm>
            <a:off x="567812" y="42279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Fonte: Adaptado pelo autor de Yoshida (2022)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1DF6D1C-0CF9-769F-FFB0-E99CA5F6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4" y="540654"/>
            <a:ext cx="6134852" cy="40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Coleta, leitura e pré-processamento do Conjuntos de dados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97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1241825" y="1125350"/>
            <a:ext cx="6936156" cy="3365534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/>
              <a:t>Índice Bovespa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Fonte: Yahoo Finanças</a:t>
            </a:r>
          </a:p>
          <a:p>
            <a:r>
              <a:rPr lang="pt-BR" sz="1800" dirty="0"/>
              <a:t>Taxa Selic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 : </a:t>
            </a:r>
            <a:r>
              <a:rPr lang="pt-BR" sz="1800" dirty="0">
                <a:latin typeface="+mj-lt"/>
                <a:cs typeface="Arial" panose="020B0604020202020204" pitchFamily="34" charset="0"/>
                <a:hlinkClick r:id="rId2"/>
              </a:rPr>
              <a:t>BCB - Meta Selic</a:t>
            </a:r>
            <a:endParaRPr lang="pt-BR" sz="1800" dirty="0">
              <a:latin typeface="+mj-lt"/>
              <a:cs typeface="Arial" panose="020B0604020202020204" pitchFamily="34" charset="0"/>
            </a:endParaRPr>
          </a:p>
          <a:p>
            <a:r>
              <a:rPr lang="pt-BR" sz="1800" dirty="0"/>
              <a:t>Reuniões COPOM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 : </a:t>
            </a:r>
            <a:r>
              <a:rPr lang="pt-BR" sz="1800" dirty="0">
                <a:latin typeface="+mj-lt"/>
                <a:cs typeface="Arial" panose="020B0604020202020204" pitchFamily="34" charset="0"/>
                <a:hlinkClick r:id="rId3"/>
              </a:rPr>
              <a:t>Taxas de juros básicas – Histórico</a:t>
            </a:r>
            <a:r>
              <a:rPr lang="pt-BR" sz="1800" dirty="0">
                <a:latin typeface="+mj-lt"/>
                <a:cs typeface="Arial" panose="020B0604020202020204" pitchFamily="34" charset="0"/>
              </a:rPr>
              <a:t> do Banco Central Brasil</a:t>
            </a:r>
          </a:p>
          <a:p>
            <a:r>
              <a:rPr lang="pt-BR" sz="1800" dirty="0"/>
              <a:t>Pesquisa FOCUS</a:t>
            </a:r>
          </a:p>
          <a:p>
            <a:pPr lvl="1"/>
            <a:r>
              <a:rPr lang="pt-BR" sz="1800" dirty="0">
                <a:latin typeface="+mj-lt"/>
                <a:cs typeface="Arial" panose="020B0604020202020204" pitchFamily="34" charset="0"/>
              </a:rPr>
              <a:t>Fonte : </a:t>
            </a:r>
            <a:r>
              <a:rPr lang="pt-BR" sz="1800" dirty="0">
                <a:latin typeface="+mj-lt"/>
                <a:cs typeface="Arial" panose="020B0604020202020204" pitchFamily="34" charset="0"/>
                <a:hlinkClick r:id="rId4"/>
              </a:rPr>
              <a:t>BCB - Relatório FOCUS</a:t>
            </a:r>
            <a:endParaRPr lang="pt-BR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4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FDF10-732D-9006-2996-193F17E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do Ibovespa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2DBB-5FAF-7221-2985-E41D4900C1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502197-6002-85FB-EE89-9C777193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7" y="1031597"/>
            <a:ext cx="5385005" cy="38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608E6-320E-B734-A0AE-1A1F6419359D}"/>
              </a:ext>
            </a:extLst>
          </p:cNvPr>
          <p:cNvSpPr txBox="1"/>
          <p:nvPr/>
        </p:nvSpPr>
        <p:spPr>
          <a:xfrm>
            <a:off x="7270201" y="2754758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  <a:cs typeface="Arial" panose="020B0604020202020204" pitchFamily="34" charset="0"/>
              </a:rPr>
              <a:t>92 ações</a:t>
            </a:r>
          </a:p>
        </p:txBody>
      </p:sp>
    </p:spTree>
    <p:extLst>
      <p:ext uri="{BB962C8B-B14F-4D97-AF65-F5344CB8AC3E}">
        <p14:creationId xmlns:p14="http://schemas.microsoft.com/office/powerpoint/2010/main" val="60058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83EC-B5EC-ADA5-A774-21B0C431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índice por segmento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E6F1-C90B-800E-A4B1-D0850E7FD7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992D2E3-22A5-A136-1E6A-98304541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" y="962195"/>
            <a:ext cx="6183988" cy="38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E49E2-15E0-F5DE-82E8-88B16D1AF90F}"/>
              </a:ext>
            </a:extLst>
          </p:cNvPr>
          <p:cNvSpPr txBox="1"/>
          <p:nvPr/>
        </p:nvSpPr>
        <p:spPr>
          <a:xfrm>
            <a:off x="7037189" y="2362565"/>
            <a:ext cx="1794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  <a:cs typeface="Arial" panose="020B0604020202020204" pitchFamily="34" charset="0"/>
              </a:rPr>
              <a:t>10 setores</a:t>
            </a:r>
          </a:p>
          <a:p>
            <a:r>
              <a:rPr lang="pt-BR" sz="2000" dirty="0">
                <a:latin typeface="+mj-lt"/>
                <a:cs typeface="Arial" panose="020B0604020202020204" pitchFamily="34" charset="0"/>
              </a:rPr>
              <a:t>28 subsetores</a:t>
            </a:r>
          </a:p>
          <a:p>
            <a:r>
              <a:rPr lang="pt-BR" sz="2000" dirty="0">
                <a:latin typeface="+mj-lt"/>
                <a:cs typeface="Arial" panose="020B0604020202020204" pitchFamily="34" charset="0"/>
              </a:rPr>
              <a:t>36 segmentos</a:t>
            </a:r>
          </a:p>
        </p:txBody>
      </p:sp>
    </p:spTree>
    <p:extLst>
      <p:ext uri="{BB962C8B-B14F-4D97-AF65-F5344CB8AC3E}">
        <p14:creationId xmlns:p14="http://schemas.microsoft.com/office/powerpoint/2010/main" val="203895969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0D4E41FE4360418A47F56C40745A91" ma:contentTypeVersion="14" ma:contentTypeDescription="Crie um novo documento." ma:contentTypeScope="" ma:versionID="506242836f50dbf06c395ae2832af610">
  <xsd:schema xmlns:xsd="http://www.w3.org/2001/XMLSchema" xmlns:xs="http://www.w3.org/2001/XMLSchema" xmlns:p="http://schemas.microsoft.com/office/2006/metadata/properties" xmlns:ns3="f5974154-20f5-4267-b015-1dc31c347b17" xmlns:ns4="65a0ad0d-aef6-4631-9e8a-63032fe3eb72" targetNamespace="http://schemas.microsoft.com/office/2006/metadata/properties" ma:root="true" ma:fieldsID="86ca707c66489a6724b08d8d09aa1a84" ns3:_="" ns4:_="">
    <xsd:import namespace="f5974154-20f5-4267-b015-1dc31c347b17"/>
    <xsd:import namespace="65a0ad0d-aef6-4631-9e8a-63032fe3eb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74154-20f5-4267-b015-1dc31c347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ad0d-aef6-4631-9e8a-63032fe3e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87CAC9-BC8E-4BF3-A1E6-2EBB0D93A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ABDFD6-8FB0-401E-9356-C03F6DB31998}">
  <ds:schemaRefs>
    <ds:schemaRef ds:uri="http://purl.org/dc/terms/"/>
    <ds:schemaRef ds:uri="http://schemas.openxmlformats.org/package/2006/metadata/core-properties"/>
    <ds:schemaRef ds:uri="http://purl.org/dc/elements/1.1/"/>
    <ds:schemaRef ds:uri="f5974154-20f5-4267-b015-1dc31c347b17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65a0ad0d-aef6-4631-9e8a-63032fe3eb7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5540DF-F721-4AB4-B776-B490D42E0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974154-20f5-4267-b015-1dc31c347b17"/>
    <ds:schemaRef ds:uri="65a0ad0d-aef6-4631-9e8a-63032fe3e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14520</TotalTime>
  <Words>1178</Words>
  <Application>Microsoft Office PowerPoint</Application>
  <PresentationFormat>On-screen Show (16:9)</PresentationFormat>
  <Paragraphs>154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Catamaran</vt:lpstr>
      <vt:lpstr>Catamaran Thin</vt:lpstr>
      <vt:lpstr>Hubert template</vt:lpstr>
      <vt:lpstr>INFLUÊNCIA DA SELIC NO IBOVESPA  Anderson Santos</vt:lpstr>
      <vt:lpstr>PROBLEMA</vt:lpstr>
      <vt:lpstr>Metodologia</vt:lpstr>
      <vt:lpstr>Períodos avaliados</vt:lpstr>
      <vt:lpstr>Processo</vt:lpstr>
      <vt:lpstr>Coleta, leitura e pré-processamento do Conjuntos de dados</vt:lpstr>
      <vt:lpstr>DADOS</vt:lpstr>
      <vt:lpstr>Composição do Ibovespa</vt:lpstr>
      <vt:lpstr>Distribuição do índice por segmento</vt:lpstr>
      <vt:lpstr>Comportamento do ibovespa</vt:lpstr>
      <vt:lpstr>Meta taxa selic</vt:lpstr>
      <vt:lpstr>Reuniões do COPOM</vt:lpstr>
      <vt:lpstr>Pesquisa focus</vt:lpstr>
      <vt:lpstr>Nova série temporal</vt:lpstr>
      <vt:lpstr>Experimentos com os dados</vt:lpstr>
      <vt:lpstr>Aparência das séries</vt:lpstr>
      <vt:lpstr>Mercado antecipa decisões do COPOM</vt:lpstr>
      <vt:lpstr>-10, reunião COPOM, +10</vt:lpstr>
      <vt:lpstr>69 reuniões onde houve surpresa</vt:lpstr>
      <vt:lpstr>Não houve perdas com as surpresas</vt:lpstr>
      <vt:lpstr>Correlação</vt:lpstr>
      <vt:lpstr>Correlação</vt:lpstr>
      <vt:lpstr>Correlação para eventos financeiros históricos Crise dos subprime</vt:lpstr>
      <vt:lpstr>Correlação para eventos financeiros históricos Crise financeira mundial</vt:lpstr>
      <vt:lpstr>Correlação para eventos financeiros históricos Crise da zona do euro</vt:lpstr>
      <vt:lpstr>Correlação para eventos financeiros históricos Grande recessão brasileira</vt:lpstr>
      <vt:lpstr>Correlação para eventos financeiros históricos COVID-19</vt:lpstr>
      <vt:lpstr>Correlação nos períodos históricos</vt:lpstr>
      <vt:lpstr>Conclusão</vt:lpstr>
      <vt:lpstr>Código-fonte dos experimentos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Olga Satomi Yoshida</dc:creator>
  <cp:lastModifiedBy>Anderson Santos</cp:lastModifiedBy>
  <cp:revision>466</cp:revision>
  <dcterms:modified xsi:type="dcterms:W3CDTF">2022-12-14T20:50:47Z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0x010100650D4E41FE4360418A47F56C40745A91</vt:lpwstr>
  </property>
</Properties>
</file>