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12192000" cy="6858000"/>
  <p:notesSz cx="6858000" cy="9144000"/>
  <p:defaultTextStyle>
    <a:lvl1pPr>
      <a:defRPr sz="1400">
        <a:latin typeface="+mn-lt"/>
        <a:ea typeface="+mn-ea"/>
        <a:cs typeface="+mn-cs"/>
        <a:sym typeface="Avenir Roman"/>
      </a:defRPr>
    </a:lvl1pPr>
    <a:lvl2pPr>
      <a:defRPr sz="1400">
        <a:latin typeface="+mn-lt"/>
        <a:ea typeface="+mn-ea"/>
        <a:cs typeface="+mn-cs"/>
        <a:sym typeface="Avenir Roman"/>
      </a:defRPr>
    </a:lvl2pPr>
    <a:lvl3pPr>
      <a:defRPr sz="1400">
        <a:latin typeface="+mn-lt"/>
        <a:ea typeface="+mn-ea"/>
        <a:cs typeface="+mn-cs"/>
        <a:sym typeface="Avenir Roman"/>
      </a:defRPr>
    </a:lvl3pPr>
    <a:lvl4pPr>
      <a:defRPr sz="1400">
        <a:latin typeface="+mn-lt"/>
        <a:ea typeface="+mn-ea"/>
        <a:cs typeface="+mn-cs"/>
        <a:sym typeface="Avenir Roman"/>
      </a:defRPr>
    </a:lvl4pPr>
    <a:lvl5pPr>
      <a:defRPr sz="1400">
        <a:latin typeface="+mn-lt"/>
        <a:ea typeface="+mn-ea"/>
        <a:cs typeface="+mn-cs"/>
        <a:sym typeface="Avenir Roman"/>
      </a:defRPr>
    </a:lvl5pPr>
    <a:lvl6pPr>
      <a:defRPr sz="1400">
        <a:latin typeface="+mn-lt"/>
        <a:ea typeface="+mn-ea"/>
        <a:cs typeface="+mn-cs"/>
        <a:sym typeface="Avenir Roman"/>
      </a:defRPr>
    </a:lvl6pPr>
    <a:lvl7pPr>
      <a:defRPr sz="1400">
        <a:latin typeface="+mn-lt"/>
        <a:ea typeface="+mn-ea"/>
        <a:cs typeface="+mn-cs"/>
        <a:sym typeface="Avenir Roman"/>
      </a:defRPr>
    </a:lvl7pPr>
    <a:lvl8pPr>
      <a:defRPr sz="1400">
        <a:latin typeface="+mn-lt"/>
        <a:ea typeface="+mn-ea"/>
        <a:cs typeface="+mn-cs"/>
        <a:sym typeface="Avenir Roman"/>
      </a:defRPr>
    </a:lvl8pPr>
    <a:lvl9pPr>
      <a:defRPr sz="1400">
        <a:latin typeface="+mn-lt"/>
        <a:ea typeface="+mn-ea"/>
        <a:cs typeface="+mn-cs"/>
        <a:sym typeface="Avenir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4472C4"/>
              </a:solidFill>
              <a:prstDash val="solid"/>
              <a:round/>
            </a:ln>
          </a:left>
          <a:right>
            <a:ln w="12700" cap="flat">
              <a:solidFill>
                <a:srgbClr val="4472C4"/>
              </a:solidFill>
              <a:prstDash val="solid"/>
              <a:round/>
            </a:ln>
          </a:right>
          <a:top>
            <a:ln w="12700" cap="flat">
              <a:solidFill>
                <a:srgbClr val="4472C4"/>
              </a:solidFill>
              <a:prstDash val="solid"/>
              <a:round/>
            </a:ln>
          </a:top>
          <a:bottom>
            <a:ln w="12700" cap="flat">
              <a:solidFill>
                <a:srgbClr val="4472C4"/>
              </a:solidFill>
              <a:prstDash val="solid"/>
              <a:round/>
            </a:ln>
          </a:bottom>
          <a:insideH>
            <a:ln w="12700" cap="flat">
              <a:solidFill>
                <a:srgbClr val="4472C4"/>
              </a:solidFill>
              <a:prstDash val="solid"/>
              <a:round/>
            </a:ln>
          </a:insideH>
          <a:insideV>
            <a:ln w="12700" cap="flat">
              <a:solidFill>
                <a:srgbClr val="4472C4"/>
              </a:solidFill>
              <a:prstDash val="solid"/>
              <a:round/>
            </a:ln>
          </a:insideV>
        </a:tcBdr>
        <a:fill>
          <a:solidFill>
            <a:srgbClr val="4472C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>
              <a:alpha val="0"/>
            </a:srgb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4472C4"/>
              </a:solidFill>
              <a:prstDash val="solid"/>
              <a:round/>
            </a:ln>
          </a:left>
          <a:right>
            <a:ln w="12700" cap="flat">
              <a:solidFill>
                <a:srgbClr val="4472C4"/>
              </a:solidFill>
              <a:prstDash val="solid"/>
              <a:round/>
            </a:ln>
          </a:right>
          <a:top>
            <a:ln w="12700" cap="flat">
              <a:solidFill>
                <a:srgbClr val="4472C4"/>
              </a:solidFill>
              <a:prstDash val="solid"/>
              <a:round/>
            </a:ln>
          </a:top>
          <a:bottom>
            <a:ln w="12700" cap="flat">
              <a:solidFill>
                <a:srgbClr val="4472C4"/>
              </a:solidFill>
              <a:prstDash val="solid"/>
              <a:round/>
            </a:ln>
          </a:bottom>
          <a:insideH>
            <a:ln w="12700" cap="flat">
              <a:solidFill>
                <a:srgbClr val="4472C4"/>
              </a:solidFill>
              <a:prstDash val="solid"/>
              <a:round/>
            </a:ln>
          </a:insideH>
          <a:insideV>
            <a:ln w="12700" cap="flat">
              <a:solidFill>
                <a:srgbClr val="4472C4"/>
              </a:solidFill>
              <a:prstDash val="solid"/>
              <a:round/>
            </a:ln>
          </a:insideV>
        </a:tcBdr>
        <a:fill>
          <a:solidFill>
            <a:srgbClr val="4472C4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4472C4"/>
              </a:solidFill>
              <a:prstDash val="solid"/>
              <a:round/>
            </a:ln>
          </a:left>
          <a:right>
            <a:ln w="12700" cap="flat">
              <a:solidFill>
                <a:srgbClr val="4472C4"/>
              </a:solidFill>
              <a:prstDash val="solid"/>
              <a:round/>
            </a:ln>
          </a:right>
          <a:top>
            <a:ln w="50800" cap="flat">
              <a:solidFill>
                <a:srgbClr val="4472C4"/>
              </a:solidFill>
              <a:prstDash val="solid"/>
              <a:round/>
            </a:ln>
          </a:top>
          <a:bottom>
            <a:ln w="12700" cap="flat">
              <a:solidFill>
                <a:srgbClr val="4472C4"/>
              </a:solidFill>
              <a:prstDash val="solid"/>
              <a:round/>
            </a:ln>
          </a:bottom>
          <a:insideH>
            <a:ln w="12700" cap="flat">
              <a:solidFill>
                <a:srgbClr val="4472C4"/>
              </a:solidFill>
              <a:prstDash val="solid"/>
              <a:round/>
            </a:ln>
          </a:insideH>
          <a:insideV>
            <a:ln w="12700" cap="flat">
              <a:solidFill>
                <a:srgbClr val="4472C4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4472C4"/>
              </a:solidFill>
              <a:prstDash val="solid"/>
              <a:round/>
            </a:ln>
          </a:left>
          <a:right>
            <a:ln w="12700" cap="flat">
              <a:solidFill>
                <a:srgbClr val="4472C4"/>
              </a:solidFill>
              <a:prstDash val="solid"/>
              <a:round/>
            </a:ln>
          </a:right>
          <a:top>
            <a:ln w="12700" cap="flat">
              <a:solidFill>
                <a:srgbClr val="4472C4"/>
              </a:solidFill>
              <a:prstDash val="solid"/>
              <a:round/>
            </a:ln>
          </a:top>
          <a:bottom>
            <a:ln w="25400" cap="flat">
              <a:solidFill>
                <a:srgbClr val="4472C4"/>
              </a:solidFill>
              <a:prstDash val="solid"/>
              <a:round/>
            </a:ln>
          </a:bottom>
          <a:insideH>
            <a:ln w="12700" cap="flat">
              <a:solidFill>
                <a:srgbClr val="4472C4"/>
              </a:solidFill>
              <a:prstDash val="solid"/>
              <a:round/>
            </a:ln>
          </a:insideH>
          <a:insideV>
            <a:ln w="12700" cap="flat">
              <a:solidFill>
                <a:srgbClr val="4472C4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472C4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472C4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472C4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72C4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72C4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0" name="Shape 5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29495" indent="-64395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1000"/>
              <a:buFont typeface="Arial"/>
              <a:buChar char="●"/>
              <a:defRPr sz="1800"/>
            </a:pPr>
            <a:r>
              <a:rPr sz="1000">
                <a:latin typeface="Arial"/>
                <a:ea typeface="Arial"/>
                <a:cs typeface="Arial"/>
                <a:sym typeface="Arial"/>
              </a:rPr>
              <a:t>Python scripts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1" marL="686695" indent="-64395" defTabSz="914400">
              <a:lnSpc>
                <a:spcPct val="90000"/>
              </a:lnSpc>
              <a:buClr>
                <a:srgbClr val="000000"/>
              </a:buClr>
              <a:buSzPts val="1000"/>
              <a:buFont typeface="Arial"/>
              <a:buChar char="○"/>
              <a:defRPr sz="1800"/>
            </a:pPr>
            <a:r>
              <a:rPr sz="1000">
                <a:latin typeface="Arial"/>
                <a:ea typeface="Arial"/>
                <a:cs typeface="Arial"/>
                <a:sym typeface="Arial"/>
              </a:rPr>
              <a:t>Standard way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90000"/>
              </a:lnSpc>
              <a:spcBef>
                <a:spcPts val="500"/>
              </a:spcBef>
              <a:defRPr sz="1800"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0" marL="229495" indent="-64395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ts val="1000"/>
              <a:buFont typeface="Arial"/>
              <a:buChar char="●"/>
              <a:defRPr sz="1800"/>
            </a:pPr>
            <a:r>
              <a:rPr sz="1000">
                <a:latin typeface="Arial"/>
                <a:ea typeface="Arial"/>
                <a:cs typeface="Arial"/>
                <a:sym typeface="Arial"/>
              </a:rPr>
              <a:t>Jupyter notebooks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1" marL="686695" indent="-64395" defTabSz="914400">
              <a:lnSpc>
                <a:spcPct val="90000"/>
              </a:lnSpc>
              <a:buClr>
                <a:srgbClr val="000000"/>
              </a:buClr>
              <a:buSzPts val="1000"/>
              <a:buFont typeface="Arial"/>
              <a:buChar char="○"/>
              <a:defRPr sz="1800"/>
            </a:pPr>
            <a:r>
              <a:rPr sz="1000">
                <a:latin typeface="Arial"/>
                <a:ea typeface="Arial"/>
                <a:cs typeface="Arial"/>
                <a:sym typeface="Arial"/>
              </a:rPr>
              <a:t>Good for interactive use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1" marL="686695" indent="-64395" defTabSz="914400">
              <a:lnSpc>
                <a:spcPct val="90000"/>
              </a:lnSpc>
              <a:buClr>
                <a:srgbClr val="000000"/>
              </a:buClr>
              <a:buSzPts val="1000"/>
              <a:buFont typeface="Arial"/>
              <a:buChar char="○"/>
              <a:defRPr sz="1800"/>
            </a:pPr>
            <a:r>
              <a:rPr sz="1000">
                <a:latin typeface="Arial"/>
                <a:ea typeface="Arial"/>
                <a:cs typeface="Arial"/>
                <a:sym typeface="Arial"/>
              </a:rPr>
              <a:t>Good for teaching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1" marL="686695" indent="-64395" defTabSz="914400">
              <a:lnSpc>
                <a:spcPct val="90000"/>
              </a:lnSpc>
              <a:buClr>
                <a:srgbClr val="000000"/>
              </a:buClr>
              <a:buSzPts val="1000"/>
              <a:buFont typeface="Arial"/>
              <a:buChar char="○"/>
              <a:defRPr sz="1800"/>
            </a:pPr>
            <a:r>
              <a:rPr sz="1000">
                <a:latin typeface="Arial"/>
                <a:ea typeface="Arial"/>
                <a:cs typeface="Arial"/>
                <a:sym typeface="Arial"/>
              </a:rPr>
              <a:t>Can use Google Colab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lvl="1" marL="686695" indent="-64395" defTabSz="914400">
              <a:lnSpc>
                <a:spcPct val="90000"/>
              </a:lnSpc>
              <a:buClr>
                <a:srgbClr val="000000"/>
              </a:buClr>
              <a:buSzPts val="1000"/>
              <a:buFont typeface="Arial"/>
              <a:buChar char="○"/>
              <a:defRPr sz="1800"/>
            </a:pPr>
            <a:r>
              <a:rPr sz="1000">
                <a:latin typeface="Arial"/>
                <a:ea typeface="Arial"/>
                <a:cs typeface="Arial"/>
                <a:sym typeface="Arial"/>
              </a:rPr>
              <a:t>Not good for large complex programs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839787" y="0"/>
            <a:ext cx="3932240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5183187" y="987425"/>
            <a:ext cx="6172203" cy="5870575"/>
          </a:xfrm>
          <a:prstGeom prst="rect">
            <a:avLst/>
          </a:prstGeom>
        </p:spPr>
        <p:txBody>
          <a:bodyPr/>
          <a:lstStyle>
            <a:lvl1pPr indent="-431800">
              <a:buSzPts val="3200"/>
              <a:defRPr sz="3200"/>
            </a:lvl1pPr>
            <a:lvl2pPr marL="972457" indent="-464457">
              <a:buSzPts val="3200"/>
              <a:defRPr sz="3200"/>
            </a:lvl2pPr>
            <a:lvl3pPr marL="1498600" indent="-508000">
              <a:buSzPts val="3200"/>
              <a:defRPr sz="3200"/>
            </a:lvl3pPr>
            <a:lvl4pPr marL="2042160" indent="-568960">
              <a:buSzPts val="3200"/>
              <a:defRPr sz="3200"/>
            </a:lvl4pPr>
            <a:lvl5pPr marL="2499360" indent="-568960">
              <a:buSzPts val="3200"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839787" y="0"/>
            <a:ext cx="3932240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839787" y="2057400"/>
            <a:ext cx="3932240" cy="4800600"/>
          </a:xfrm>
          <a:prstGeom prst="rect">
            <a:avLst/>
          </a:prstGeom>
        </p:spPr>
        <p:txBody>
          <a:bodyPr/>
          <a:lstStyle>
            <a:lvl1pPr marL="0" indent="228600">
              <a:buClrTx/>
              <a:buSzTx/>
              <a:buFontTx/>
              <a:buNone/>
              <a:defRPr sz="1600"/>
            </a:lvl1pPr>
            <a:lvl2pPr marL="0" indent="228600">
              <a:buClrTx/>
              <a:buSzTx/>
              <a:buFontTx/>
              <a:buNone/>
              <a:defRPr sz="1600"/>
            </a:lvl2pPr>
            <a:lvl3pPr marL="0" indent="228600">
              <a:buClrTx/>
              <a:buSzTx/>
              <a:buFontTx/>
              <a:buNone/>
              <a:defRPr sz="1600"/>
            </a:lvl3pPr>
            <a:lvl4pPr marL="0" indent="228600">
              <a:buClrTx/>
              <a:buSzTx/>
              <a:buFontTx/>
              <a:buNone/>
              <a:defRPr sz="1600"/>
            </a:lvl4pPr>
            <a:lvl5pPr marL="0" indent="228600">
              <a:buClrTx/>
              <a:buSzTx/>
              <a:buFontTx/>
              <a:buNone/>
              <a:defRPr sz="1600"/>
            </a:lvl5pPr>
          </a:lstStyle>
          <a:p>
            <a:pPr lvl="0">
              <a:defRPr sz="1800"/>
            </a:pPr>
            <a:r>
              <a:rPr sz="1600"/>
              <a:t>Body Level One</a:t>
            </a:r>
            <a:endParaRPr sz="1600"/>
          </a:p>
          <a:p>
            <a:pPr lvl="1">
              <a:defRPr sz="1800"/>
            </a:pPr>
            <a:r>
              <a:rPr sz="1600"/>
              <a:t>Body Level Two</a:t>
            </a:r>
            <a:endParaRPr sz="1600"/>
          </a:p>
          <a:p>
            <a:pPr lvl="2">
              <a:defRPr sz="1800"/>
            </a:pPr>
            <a:r>
              <a:rPr sz="1600"/>
              <a:t>Body Level Three</a:t>
            </a:r>
            <a:endParaRPr sz="1600"/>
          </a:p>
          <a:p>
            <a:pPr lvl="3">
              <a:defRPr sz="1800"/>
            </a:pPr>
            <a:r>
              <a:rPr sz="1600"/>
              <a:t>Body Level Four</a:t>
            </a:r>
            <a:endParaRPr sz="1600"/>
          </a:p>
          <a:p>
            <a:pPr lvl="4">
              <a:defRPr sz="1800"/>
            </a:pPr>
            <a:r>
              <a:rPr sz="1600"/>
              <a:t>Body Level Five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 rot="5400000">
            <a:off x="7133431" y="-1986759"/>
            <a:ext cx="5811841" cy="262890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 rot="5400000">
            <a:off x="-9802022" y="-12197559"/>
            <a:ext cx="5811840" cy="773430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400"/>
            </a:lvl1pPr>
            <a:lvl2pPr marL="0" indent="0" algn="ctr">
              <a:buClrTx/>
              <a:buSzTx/>
              <a:buFontTx/>
              <a:buNone/>
              <a:defRPr sz="2400"/>
            </a:lvl2pPr>
            <a:lvl3pPr marL="0" indent="0" algn="ctr">
              <a:buClrTx/>
              <a:buSzTx/>
              <a:buFontTx/>
              <a:buNone/>
              <a:defRPr sz="2400"/>
            </a:lvl3pPr>
            <a:lvl4pPr marL="0" indent="0" algn="ctr">
              <a:buClrTx/>
              <a:buSzTx/>
              <a:buFontTx/>
              <a:buNone/>
              <a:defRPr sz="2400"/>
            </a:lvl4pPr>
            <a:lvl5pPr marL="0" indent="0" algn="ctr">
              <a:buClrTx/>
              <a:buSzTx/>
              <a:buFont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body" idx="1"/>
          </p:nvPr>
        </p:nvSpPr>
        <p:spPr>
          <a:xfrm>
            <a:off x="609600" y="1600206"/>
            <a:ext cx="10972800" cy="5257795"/>
          </a:xfrm>
          <a:prstGeom prst="rect">
            <a:avLst/>
          </a:prstGeom>
        </p:spPr>
        <p:txBody>
          <a:bodyPr lIns="45649" tIns="45649" rIns="45649" bIns="45649"/>
          <a:lstStyle/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15" name="Shape 15"/>
          <p:cNvSpPr/>
          <p:nvPr>
            <p:ph type="title"/>
          </p:nvPr>
        </p:nvSpPr>
        <p:spPr>
          <a:xfrm>
            <a:off x="609600" y="274639"/>
            <a:ext cx="10972800" cy="1325567"/>
          </a:xfrm>
          <a:prstGeom prst="rect">
            <a:avLst/>
          </a:prstGeom>
        </p:spPr>
        <p:txBody>
          <a:bodyPr lIns="45649" tIns="45649" rIns="45649" bIns="45649" anchor="t"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831850" y="0"/>
            <a:ext cx="10515600" cy="4562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831850" y="4589462"/>
            <a:ext cx="10515600" cy="2268540"/>
          </a:xfrm>
          <a:prstGeom prst="rect">
            <a:avLst/>
          </a:prstGeom>
        </p:spPr>
        <p:txBody>
          <a:bodyPr/>
          <a:lstStyle>
            <a:lvl1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One</a:t>
            </a:r>
            <a:endParaRPr sz="24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Two</a:t>
            </a:r>
            <a:endParaRPr sz="24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Three</a:t>
            </a:r>
            <a:endParaRPr sz="24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Four</a:t>
            </a:r>
            <a:endParaRPr sz="24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838200" y="-1623221"/>
            <a:ext cx="10515600" cy="13255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 rot="5400000">
            <a:off x="-11853073" y="-17029909"/>
            <a:ext cx="4351341" cy="1051560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228600">
              <a:buClrTx/>
              <a:buSzTx/>
              <a:buFontTx/>
              <a:buNone/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  <a:lvl2pPr marL="0" indent="228600">
              <a:buClrTx/>
              <a:buSzTx/>
              <a:buFontTx/>
              <a:buNone/>
              <a:defRPr sz="2400">
                <a:latin typeface="Arial Bold"/>
                <a:ea typeface="Arial Bold"/>
                <a:cs typeface="Arial Bold"/>
                <a:sym typeface="Arial Bold"/>
              </a:defRPr>
            </a:lvl2pPr>
            <a:lvl3pPr marL="0" indent="228600">
              <a:buClrTx/>
              <a:buSzTx/>
              <a:buFontTx/>
              <a:buNone/>
              <a:defRPr sz="2400">
                <a:latin typeface="Arial Bold"/>
                <a:ea typeface="Arial Bold"/>
                <a:cs typeface="Arial Bold"/>
                <a:sym typeface="Arial Bold"/>
              </a:defRPr>
            </a:lvl3pPr>
            <a:lvl4pPr marL="0" indent="228600">
              <a:buClrTx/>
              <a:buSzTx/>
              <a:buFontTx/>
              <a:buNone/>
              <a:defRPr sz="2400">
                <a:latin typeface="Arial Bold"/>
                <a:ea typeface="Arial Bold"/>
                <a:cs typeface="Arial Bold"/>
                <a:sym typeface="Arial Bold"/>
              </a:defRPr>
            </a:lvl4pPr>
            <a:lvl5pPr marL="0" indent="228600">
              <a:buClrTx/>
              <a:buSzTx/>
              <a:buFontTx/>
              <a:buNone/>
              <a:defRPr sz="2400">
                <a:latin typeface="Arial Bold"/>
                <a:ea typeface="Arial Bold"/>
                <a:cs typeface="Arial Bold"/>
                <a:sym typeface="Arial Bold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838200" y="0"/>
            <a:ext cx="10515600" cy="205581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230185"/>
            <a:ext cx="10515600" cy="1595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/>
          <a:lstStyle/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610600" y="6404312"/>
            <a:ext cx="2743200" cy="269199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>
        <a:lnSpc>
          <a:spcPct val="90000"/>
        </a:lnSpc>
        <a:defRPr sz="1400">
          <a:latin typeface="Arial"/>
          <a:ea typeface="Arial"/>
          <a:cs typeface="Arial"/>
          <a:sym typeface="Arial"/>
        </a:defRPr>
      </a:lvl1pPr>
      <a:lvl2pPr>
        <a:lnSpc>
          <a:spcPct val="90000"/>
        </a:lnSpc>
        <a:defRPr sz="1400">
          <a:latin typeface="Arial"/>
          <a:ea typeface="Arial"/>
          <a:cs typeface="Arial"/>
          <a:sym typeface="Arial"/>
        </a:defRPr>
      </a:lvl2pPr>
      <a:lvl3pPr>
        <a:lnSpc>
          <a:spcPct val="90000"/>
        </a:lnSpc>
        <a:defRPr sz="1400">
          <a:latin typeface="Arial"/>
          <a:ea typeface="Arial"/>
          <a:cs typeface="Arial"/>
          <a:sym typeface="Arial"/>
        </a:defRPr>
      </a:lvl3pPr>
      <a:lvl4pPr>
        <a:lnSpc>
          <a:spcPct val="90000"/>
        </a:lnSpc>
        <a:defRPr sz="1400">
          <a:latin typeface="Arial"/>
          <a:ea typeface="Arial"/>
          <a:cs typeface="Arial"/>
          <a:sym typeface="Arial"/>
        </a:defRPr>
      </a:lvl4pPr>
      <a:lvl5pPr>
        <a:lnSpc>
          <a:spcPct val="90000"/>
        </a:lnSpc>
        <a:defRPr sz="1400">
          <a:latin typeface="Arial"/>
          <a:ea typeface="Arial"/>
          <a:cs typeface="Arial"/>
          <a:sym typeface="Arial"/>
        </a:defRPr>
      </a:lvl5pPr>
      <a:lvl6pPr>
        <a:lnSpc>
          <a:spcPct val="90000"/>
        </a:lnSpc>
        <a:defRPr sz="1400">
          <a:latin typeface="Arial"/>
          <a:ea typeface="Arial"/>
          <a:cs typeface="Arial"/>
          <a:sym typeface="Arial"/>
        </a:defRPr>
      </a:lvl6pPr>
      <a:lvl7pPr>
        <a:lnSpc>
          <a:spcPct val="90000"/>
        </a:lnSpc>
        <a:defRPr sz="1400">
          <a:latin typeface="Arial"/>
          <a:ea typeface="Arial"/>
          <a:cs typeface="Arial"/>
          <a:sym typeface="Arial"/>
        </a:defRPr>
      </a:lvl7pPr>
      <a:lvl8pPr>
        <a:lnSpc>
          <a:spcPct val="90000"/>
        </a:lnSpc>
        <a:defRPr sz="1400">
          <a:latin typeface="Arial"/>
          <a:ea typeface="Arial"/>
          <a:cs typeface="Arial"/>
          <a:sym typeface="Arial"/>
        </a:defRPr>
      </a:lvl8pPr>
      <a:lvl9pPr>
        <a:lnSpc>
          <a:spcPct val="90000"/>
        </a:lnSpc>
        <a:defRPr sz="1400">
          <a:latin typeface="Arial"/>
          <a:ea typeface="Arial"/>
          <a:cs typeface="Arial"/>
          <a:sym typeface="Arial"/>
        </a:defRPr>
      </a:lvl9pPr>
    </p:titleStyle>
    <p:bodyStyle>
      <a:lvl1pPr marL="457200" indent="-342900">
        <a:lnSpc>
          <a:spcPct val="90000"/>
        </a:lnSpc>
        <a:spcBef>
          <a:spcPts val="1000"/>
        </a:spcBef>
        <a:buClr>
          <a:srgbClr val="000000"/>
        </a:buClr>
        <a:buSzPts val="14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1pPr>
      <a:lvl2pPr marL="914400" indent="-342900">
        <a:lnSpc>
          <a:spcPct val="90000"/>
        </a:lnSpc>
        <a:spcBef>
          <a:spcPts val="1000"/>
        </a:spcBef>
        <a:buClr>
          <a:srgbClr val="000000"/>
        </a:buClr>
        <a:buSzPts val="14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2pPr>
      <a:lvl3pPr marL="1371600" indent="-342900">
        <a:lnSpc>
          <a:spcPct val="90000"/>
        </a:lnSpc>
        <a:spcBef>
          <a:spcPts val="1000"/>
        </a:spcBef>
        <a:buClr>
          <a:srgbClr val="000000"/>
        </a:buClr>
        <a:buSzPts val="14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3pPr>
      <a:lvl4pPr marL="1828800" indent="-342900">
        <a:lnSpc>
          <a:spcPct val="90000"/>
        </a:lnSpc>
        <a:spcBef>
          <a:spcPts val="1000"/>
        </a:spcBef>
        <a:buClr>
          <a:srgbClr val="000000"/>
        </a:buClr>
        <a:buSzPts val="14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4pPr>
      <a:lvl5pPr marL="2286000" indent="-342900">
        <a:lnSpc>
          <a:spcPct val="90000"/>
        </a:lnSpc>
        <a:spcBef>
          <a:spcPts val="1000"/>
        </a:spcBef>
        <a:buClr>
          <a:srgbClr val="000000"/>
        </a:buClr>
        <a:buSzPts val="14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5pPr>
      <a:lvl6pPr marL="2743200" indent="-342900">
        <a:lnSpc>
          <a:spcPct val="90000"/>
        </a:lnSpc>
        <a:spcBef>
          <a:spcPts val="1000"/>
        </a:spcBef>
        <a:buClr>
          <a:srgbClr val="000000"/>
        </a:buClr>
        <a:buSzPts val="14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6pPr>
      <a:lvl7pPr marL="3200400" indent="-342900">
        <a:lnSpc>
          <a:spcPct val="90000"/>
        </a:lnSpc>
        <a:spcBef>
          <a:spcPts val="1000"/>
        </a:spcBef>
        <a:buClr>
          <a:srgbClr val="000000"/>
        </a:buClr>
        <a:buSzPts val="14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7pPr>
      <a:lvl8pPr marL="3657600" indent="-342900">
        <a:lnSpc>
          <a:spcPct val="90000"/>
        </a:lnSpc>
        <a:spcBef>
          <a:spcPts val="1000"/>
        </a:spcBef>
        <a:buClr>
          <a:srgbClr val="000000"/>
        </a:buClr>
        <a:buSzPts val="14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8pPr>
      <a:lvl9pPr marL="4114800" indent="-342900">
        <a:lnSpc>
          <a:spcPct val="90000"/>
        </a:lnSpc>
        <a:spcBef>
          <a:spcPts val="1000"/>
        </a:spcBef>
        <a:buClr>
          <a:srgbClr val="000000"/>
        </a:buClr>
        <a:buSzPts val="14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github.com/asantucci/Python-Workshop/blob/main/slides.pptx" TargetMode="External"/><Relationship Id="rId4" Type="http://schemas.openxmlformats.org/officeDocument/2006/relationships/hyperlink" Target="http://github.com/asantucci/Python-Workshop" TargetMode="External"/><Relationship Id="rId5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naconda.com/products/individual" TargetMode="External"/><Relationship Id="rId3" Type="http://schemas.openxmlformats.org/officeDocument/2006/relationships/image" Target="../media/image8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ythontutor.com/visualize.html#code=a%20%3D%20%5B1,%202%5D%0At%20%3D%20%28a,%201,%20%22String%22%29%0Aa%5B0%5D%20%3D%20%5B3,%204%5D%0Aprint%28t%29&amp;cumulative=false&amp;curInstr=0&amp;heapPrimitives=nevernest&amp;mode=display&amp;origin=opt-frontend.js&amp;py=3&amp;rawInputLstJSON=%5B%5D&amp;textReferences=false" TargetMode="Externa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3.jpe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14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1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hyperlink" Target="https://scikit-learn.org/stable/supervised_learning.html" TargetMode="External"/><Relationship Id="rId4" Type="http://schemas.openxmlformats.org/officeDocument/2006/relationships/hyperlink" Target="https://scikit-learn.org/stable/unsupervised_learning.html" TargetMode="External"/><Relationship Id="rId5" Type="http://schemas.openxmlformats.org/officeDocument/2006/relationships/hyperlink" Target="https://scikit-learn.org/stable/model_selection.html" TargetMode="Externa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25.png"/><Relationship Id="rId9" Type="http://schemas.openxmlformats.org/officeDocument/2006/relationships/image" Target="../media/image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ntucci@stanford.edu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838200" y="286199"/>
            <a:ext cx="10515600" cy="10395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800"/>
              <a:t>Welcome to Introduction to Python!</a:t>
            </a:r>
            <a:endParaRPr sz="3800"/>
          </a:p>
          <a:p>
            <a:pPr lvl="0">
              <a:defRPr sz="1800"/>
            </a:pPr>
            <a:r>
              <a:rPr sz="2000"/>
              <a:t>(We start at 8am)</a:t>
            </a:r>
          </a:p>
        </p:txBody>
      </p:sp>
      <p:pic>
        <p:nvPicPr>
          <p:cNvPr id="53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8774" y="920088"/>
            <a:ext cx="4930457" cy="4381383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/>
          <p:nvPr/>
        </p:nvSpPr>
        <p:spPr>
          <a:xfrm>
            <a:off x="1959258" y="5047296"/>
            <a:ext cx="7269489" cy="161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1" defTabSz="859536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defRPr sz="1800"/>
            </a:pPr>
            <a:r>
              <a:rPr sz="2300">
                <a:latin typeface="Arial"/>
                <a:ea typeface="Arial"/>
                <a:cs typeface="Arial"/>
                <a:sym typeface="Arial"/>
              </a:rPr>
              <a:t>Slides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lvl="1" defTabSz="859536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defRPr sz="1800"/>
            </a:pPr>
            <a:r>
              <a:rPr sz="200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3" invalidUrl="" action="" tgtFrame="" tooltip="" history="1" highlightClick="0" endSnd="0"/>
              </a:rPr>
              <a:t>github.com/asantucci/Python-Workshop/blob/main/slides.pptx</a:t>
            </a:r>
            <a:endParaRPr sz="1100">
              <a:latin typeface="Courier"/>
              <a:ea typeface="Courier"/>
              <a:cs typeface="Courier"/>
              <a:sym typeface="Courier"/>
            </a:endParaRPr>
          </a:p>
          <a:p>
            <a:pPr lvl="1" defTabSz="859536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defRPr sz="1800"/>
            </a:pPr>
            <a:r>
              <a:rPr sz="1900">
                <a:latin typeface="Arial Bold"/>
                <a:ea typeface="Arial Bold"/>
                <a:cs typeface="Arial Bold"/>
                <a:sym typeface="Arial Bold"/>
              </a:rPr>
              <a:t>Code(s)</a:t>
            </a:r>
            <a:endParaRPr b="1" sz="1100">
              <a:latin typeface="Courier"/>
              <a:ea typeface="Courier"/>
              <a:cs typeface="Courier"/>
              <a:sym typeface="Courier"/>
            </a:endParaRPr>
          </a:p>
          <a:p>
            <a:pPr lvl="1" defTabSz="859536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defRPr sz="1800"/>
            </a:pPr>
            <a:r>
              <a:rPr sz="110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4" invalidUrl="" action="" tgtFrame="" tooltip="" history="1" highlightClick="0" endSnd="0"/>
              </a:rPr>
              <a:t>github.com/asantucci/Python-Workshop</a:t>
            </a:r>
            <a:endParaRPr sz="1100">
              <a:latin typeface="Courier"/>
              <a:ea typeface="Courier"/>
              <a:cs typeface="Courier"/>
              <a:sym typeface="Courier"/>
            </a:endParaRPr>
          </a:p>
          <a:p>
            <a:pPr lvl="1" defTabSz="859536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defRPr sz="1800"/>
            </a:pPr>
            <a:endParaRPr sz="1100"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55" name="image1.png" descr="Snake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13232" y="348748"/>
            <a:ext cx="914403" cy="914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Python 2 vs Python 3</a:t>
            </a:r>
          </a:p>
        </p:txBody>
      </p:sp>
      <p:sp>
        <p:nvSpPr>
          <p:cNvPr id="107" name="Shape 107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buSzTx/>
              <a:buNone/>
            </a:lvl1pPr>
          </a:lstStyle>
          <a:p>
            <a:pPr lvl="0">
              <a:defRPr sz="1800"/>
            </a:pPr>
            <a:r>
              <a:rPr sz="1400"/>
              <a:t>Really no reasons to learn Python 2 in 2021 :-)</a:t>
            </a:r>
          </a:p>
        </p:txBody>
      </p:sp>
      <p:pic>
        <p:nvPicPr>
          <p:cNvPr id="108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14477" y="468217"/>
            <a:ext cx="4018723" cy="13574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How to use Python ?</a:t>
            </a:r>
          </a:p>
        </p:txBody>
      </p:sp>
      <p:pic>
        <p:nvPicPr>
          <p:cNvPr id="111" name="image1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2787" y="814088"/>
            <a:ext cx="4908678" cy="5129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image11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8200" y="1608975"/>
            <a:ext cx="5173601" cy="4228925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113"/>
          <p:cNvSpPr/>
          <p:nvPr/>
        </p:nvSpPr>
        <p:spPr>
          <a:xfrm>
            <a:off x="1776347" y="5943248"/>
            <a:ext cx="3297303" cy="1021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 lvl="0" algn="ctr">
              <a:defRPr sz="1800"/>
            </a:pPr>
            <a:r>
              <a:rPr sz="1900">
                <a:latin typeface="Calibri"/>
                <a:ea typeface="Calibri"/>
                <a:cs typeface="Calibri"/>
                <a:sym typeface="Calibri"/>
              </a:rPr>
              <a:t>Scripts and Python text files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defRPr sz="1800"/>
            </a:pPr>
            <a:r>
              <a:rPr sz="1900">
                <a:latin typeface="Calibri"/>
                <a:ea typeface="Calibri"/>
                <a:cs typeface="Calibri"/>
                <a:sym typeface="Calibri"/>
              </a:rPr>
              <a:t>(in a text editor, offline, usually)</a:t>
            </a:r>
          </a:p>
        </p:txBody>
      </p:sp>
      <p:sp>
        <p:nvSpPr>
          <p:cNvPr id="114" name="Shape 114"/>
          <p:cNvSpPr/>
          <p:nvPr/>
        </p:nvSpPr>
        <p:spPr>
          <a:xfrm>
            <a:off x="6802976" y="5943250"/>
            <a:ext cx="4008304" cy="741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 lvl="0" algn="ctr">
              <a:defRPr sz="1800"/>
            </a:pPr>
            <a:r>
              <a:rPr sz="1900">
                <a:latin typeface="Calibri"/>
                <a:ea typeface="Calibri"/>
                <a:cs typeface="Calibri"/>
                <a:sym typeface="Calibri"/>
              </a:rPr>
              <a:t>Notebooks (text + viz + code)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defRPr sz="1800"/>
            </a:pPr>
            <a:r>
              <a:rPr sz="1900">
                <a:latin typeface="Calibri"/>
                <a:ea typeface="Calibri"/>
                <a:cs typeface="Calibri"/>
                <a:sym typeface="Calibri"/>
              </a:rPr>
              <a:t>(in web browser, online or offline)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Running on your laptop</a:t>
            </a:r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xfrm>
            <a:off x="838200" y="1749425"/>
            <a:ext cx="10515600" cy="4351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500"/>
              </a:spcBef>
              <a:buSzTx/>
              <a:buNone/>
              <a:defRPr sz="1800"/>
            </a:pPr>
            <a:r>
              <a:rPr sz="1400"/>
              <a:t>Download Anaconda</a:t>
            </a:r>
            <a:endParaRPr sz="1400"/>
          </a:p>
          <a:p>
            <a:pPr lvl="0" marL="0" indent="0">
              <a:spcBef>
                <a:spcPts val="500"/>
              </a:spcBef>
              <a:buSzTx/>
              <a:buNone/>
              <a:defRPr sz="1800"/>
            </a:pPr>
            <a:r>
              <a:rPr sz="2400">
                <a:hlinkClick r:id="rId2" invalidUrl="" action="" tgtFrame="" tooltip="" history="1" highlightClick="0" endSnd="0"/>
              </a:rPr>
              <a:t>https://www.anaconda.com/products/individual</a:t>
            </a:r>
            <a:endParaRPr sz="2400"/>
          </a:p>
          <a:p>
            <a:pPr lvl="0" marL="0" indent="0">
              <a:spcBef>
                <a:spcPts val="500"/>
              </a:spcBef>
              <a:buSzTx/>
              <a:buNone/>
              <a:defRPr sz="1800"/>
            </a:pPr>
            <a:r>
              <a:rPr sz="2400"/>
              <a:t>Comes with all you need</a:t>
            </a:r>
            <a:endParaRPr sz="2400"/>
          </a:p>
          <a:p>
            <a:pPr lvl="0" marL="1237339" indent="-1161139">
              <a:spcBef>
                <a:spcPts val="500"/>
              </a:spcBef>
              <a:buSzPts val="2400"/>
              <a:buChar char="-"/>
              <a:defRPr sz="1800"/>
            </a:pPr>
            <a:r>
              <a:rPr sz="2400"/>
              <a:t>Many modules preinstalled</a:t>
            </a:r>
            <a:endParaRPr sz="2400"/>
          </a:p>
          <a:p>
            <a:pPr lvl="0" marL="1237339" indent="-1161139">
              <a:spcBef>
                <a:spcPts val="0"/>
              </a:spcBef>
              <a:buSzPts val="2400"/>
              <a:buChar char="-"/>
              <a:defRPr sz="1800"/>
            </a:pPr>
            <a:r>
              <a:rPr sz="2400"/>
              <a:t>Can use for scripts from terminal</a:t>
            </a:r>
            <a:endParaRPr sz="2400"/>
          </a:p>
          <a:p>
            <a:pPr lvl="0" marL="1237339" indent="-1161139">
              <a:spcBef>
                <a:spcPts val="0"/>
              </a:spcBef>
              <a:buSzPts val="2400"/>
              <a:buChar char="-"/>
              <a:defRPr sz="1800"/>
            </a:pPr>
            <a:r>
              <a:rPr sz="2400"/>
              <a:t>Can use for Jupyter notebooks from browser</a:t>
            </a:r>
          </a:p>
        </p:txBody>
      </p:sp>
      <p:pic>
        <p:nvPicPr>
          <p:cNvPr id="120" name="image1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37909" y="3710180"/>
            <a:ext cx="3168094" cy="31390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6000"/>
              <a:t>Let’s open the first Notebook!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Strings indexing</a:t>
            </a:r>
          </a:p>
        </p:txBody>
      </p:sp>
      <p:sp>
        <p:nvSpPr>
          <p:cNvPr id="125" name="Shape 125"/>
          <p:cNvSpPr/>
          <p:nvPr/>
        </p:nvSpPr>
        <p:spPr>
          <a:xfrm>
            <a:off x="4515899" y="1762897"/>
            <a:ext cx="3160204" cy="563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>
            <a:lvl1pPr algn="ctr">
              <a:defRPr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600"/>
              <a:t>s = “abcdefgh”</a:t>
            </a:r>
          </a:p>
        </p:txBody>
      </p:sp>
      <p:graphicFrame>
        <p:nvGraphicFramePr>
          <p:cNvPr id="126" name="Table 126"/>
          <p:cNvGraphicFramePr/>
          <p:nvPr/>
        </p:nvGraphicFramePr>
        <p:xfrm>
          <a:off x="2113962" y="2806700"/>
          <a:ext cx="7964076" cy="3000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95509"/>
                <a:gridCol w="995509"/>
                <a:gridCol w="995509"/>
                <a:gridCol w="995509"/>
                <a:gridCol w="995509"/>
                <a:gridCol w="995509"/>
                <a:gridCol w="995509"/>
                <a:gridCol w="995509"/>
              </a:tblGrid>
              <a:tr h="10000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>
                          <a:sym typeface="Helvetica"/>
                        </a:rPr>
                        <a:t>0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</a:tr>
              <a:tr h="10000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>
                          <a:sym typeface="Helvetica"/>
                        </a:rPr>
                        <a:t>a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</a:tr>
              <a:tr h="10000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>
                          <a:sym typeface="Helvetica"/>
                        </a:rPr>
                        <a:t>-8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-7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-6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-5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-4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-3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-2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Everything is a reference (1)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xfrm>
            <a:off x="838200" y="1825625"/>
            <a:ext cx="5282401" cy="4351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45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Everything is a reference (2)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xfrm>
            <a:off x="838197" y="1825625"/>
            <a:ext cx="5198105" cy="4351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sz="4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"Stanford"</a:t>
            </a:r>
            <a:endParaRPr sz="45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b = a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sz="4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"ICME"</a:t>
            </a:r>
            <a:endParaRPr sz="45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(b)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Everything is a reference (3)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xfrm>
            <a:off x="838197" y="1825625"/>
            <a:ext cx="5198105" cy="4351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a = [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b = a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a[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sz="4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"ICME"</a:t>
            </a:r>
            <a:endParaRPr sz="45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(b)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896111">
              <a:defRPr sz="1800"/>
            </a:pPr>
            <a:r>
              <a:rPr sz="1372"/>
              <a:t>Everything is a reference (4), see:</a:t>
            </a:r>
            <a:br>
              <a:rPr sz="1372"/>
            </a:br>
            <a:r>
              <a:rPr sz="1764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pythontutor.com/visualize.html#code=a%20%3D%20%5B1,%202%5D%0At%20%3D%20%28a,%201,%20%22String%22%29%0Aa%5B0%5D%20%3D%20%5B3,%204%5D%0Aprint%28t%29&amp;cumulative=false&amp;curInstr=0&amp;heapPrimitives=nevernest&amp;mode=display&amp;origin=opt-frontend.js&amp;py=3&amp;rawInputLstJSON=%5B%5D&amp;textReferences=false</a:t>
            </a:r>
            <a:br>
              <a:rPr sz="1372"/>
            </a:b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a = [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t = (a, 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4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"String"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a[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] = [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45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135714"/>
              </a:lnSpc>
              <a:spcBef>
                <a:spcPts val="0"/>
              </a:spcBef>
              <a:buSzTx/>
              <a:buNone/>
              <a:defRPr sz="1800"/>
            </a:pPr>
            <a:r>
              <a:rPr sz="45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(t)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SciPy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xfrm>
            <a:off x="520700" y="1736747"/>
            <a:ext cx="10515600" cy="435134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138288" indent="-138288">
              <a:spcBef>
                <a:spcPts val="0"/>
              </a:spcBef>
              <a:buFont typeface="Trebuchet MS"/>
              <a:buChar char="-"/>
              <a:defRPr sz="1800"/>
            </a:pPr>
            <a:r>
              <a:rPr sz="1400"/>
              <a:t>An ecosystem for Scientific Computing and Data science in Python</a:t>
            </a:r>
            <a:endParaRPr sz="1400"/>
          </a:p>
          <a:p>
            <a:pPr lvl="0" marL="138288" indent="-138288">
              <a:buFont typeface="Trebuchet MS"/>
              <a:buChar char="-"/>
              <a:defRPr sz="1800"/>
            </a:pPr>
            <a:r>
              <a:rPr sz="1400"/>
              <a:t>Includes many packages</a:t>
            </a:r>
          </a:p>
        </p:txBody>
      </p:sp>
      <p:pic>
        <p:nvPicPr>
          <p:cNvPr id="142" name="image2.jpeg"/>
          <p:cNvPicPr/>
          <p:nvPr/>
        </p:nvPicPr>
        <p:blipFill>
          <a:blip r:embed="rId2">
            <a:extLst/>
          </a:blip>
          <a:srcRect l="0" t="0" r="61974" b="0"/>
          <a:stretch>
            <a:fillRect/>
          </a:stretch>
        </p:blipFill>
        <p:spPr>
          <a:xfrm>
            <a:off x="1440180" y="3298054"/>
            <a:ext cx="1183116" cy="12288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image1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27950" y="367904"/>
            <a:ext cx="3322250" cy="1320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image14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24600" y="3268800"/>
            <a:ext cx="2190750" cy="11793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image15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79261" y="3151808"/>
            <a:ext cx="1521330" cy="15213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image16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617968" y="5026292"/>
            <a:ext cx="4833623" cy="11593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17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436324" y="3026092"/>
            <a:ext cx="1772768" cy="1772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18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38200" y="5062037"/>
            <a:ext cx="5486400" cy="1143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6000"/>
              <a:t>Introduction to Python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585215">
              <a:lnSpc>
                <a:spcPct val="70000"/>
              </a:lnSpc>
              <a:spcBef>
                <a:spcPts val="0"/>
              </a:spcBef>
              <a:defRPr sz="1800"/>
            </a:pPr>
            <a:endParaRPr sz="1100"/>
          </a:p>
          <a:p>
            <a:pPr lvl="0" defTabSz="585215">
              <a:lnSpc>
                <a:spcPct val="70000"/>
              </a:lnSpc>
              <a:spcBef>
                <a:spcPts val="600"/>
              </a:spcBef>
              <a:defRPr sz="1800"/>
            </a:pPr>
            <a:r>
              <a:rPr sz="1100"/>
              <a:t>Andreas Santucci</a:t>
            </a:r>
            <a:endParaRPr sz="1100"/>
          </a:p>
          <a:p>
            <a:pPr lvl="0" defTabSz="585215">
              <a:lnSpc>
                <a:spcPct val="70000"/>
              </a:lnSpc>
              <a:spcBef>
                <a:spcPts val="600"/>
              </a:spcBef>
              <a:defRPr sz="1800"/>
            </a:pPr>
            <a:r>
              <a:rPr sz="1100">
                <a:latin typeface="Courier"/>
                <a:ea typeface="Courier"/>
                <a:cs typeface="Courier"/>
                <a:sym typeface="Courier"/>
              </a:rPr>
              <a:t>santucci@stanford.edu</a:t>
            </a:r>
            <a:endParaRPr sz="1100">
              <a:latin typeface="Courier"/>
              <a:ea typeface="Courier"/>
              <a:cs typeface="Courier"/>
              <a:sym typeface="Courier"/>
            </a:endParaRPr>
          </a:p>
          <a:p>
            <a:pPr lvl="0" defTabSz="585215">
              <a:lnSpc>
                <a:spcPct val="70000"/>
              </a:lnSpc>
              <a:spcBef>
                <a:spcPts val="600"/>
              </a:spcBef>
              <a:defRPr sz="1800"/>
            </a:pPr>
            <a:endParaRPr sz="1100"/>
          </a:p>
          <a:p>
            <a:pPr lvl="0" defTabSz="585215">
              <a:lnSpc>
                <a:spcPct val="70000"/>
              </a:lnSpc>
              <a:spcBef>
                <a:spcPts val="600"/>
              </a:spcBef>
              <a:defRPr sz="1800"/>
            </a:pPr>
            <a:r>
              <a:rPr sz="1100"/>
              <a:t>ICME Summer Workshops</a:t>
            </a:r>
            <a:endParaRPr sz="1100"/>
          </a:p>
          <a:p>
            <a:pPr lvl="0" defTabSz="585215">
              <a:lnSpc>
                <a:spcPct val="70000"/>
              </a:lnSpc>
              <a:spcBef>
                <a:spcPts val="600"/>
              </a:spcBef>
              <a:defRPr sz="1800"/>
            </a:pPr>
            <a:r>
              <a:rPr sz="1100"/>
              <a:t>Fundamentals of Data Science</a:t>
            </a:r>
            <a:endParaRPr sz="1100"/>
          </a:p>
          <a:p>
            <a:pPr lvl="0" defTabSz="585215">
              <a:lnSpc>
                <a:spcPct val="70000"/>
              </a:lnSpc>
              <a:spcBef>
                <a:spcPts val="600"/>
              </a:spcBef>
              <a:defRPr sz="1800"/>
            </a:pPr>
            <a:endParaRPr sz="1100"/>
          </a:p>
          <a:p>
            <a:pPr lvl="0" defTabSz="585215">
              <a:lnSpc>
                <a:spcPct val="70000"/>
              </a:lnSpc>
              <a:spcBef>
                <a:spcPts val="600"/>
              </a:spcBef>
              <a:defRPr sz="1800"/>
            </a:pPr>
            <a:r>
              <a:rPr sz="1100"/>
              <a:t>August 4-5, 2021</a:t>
            </a:r>
          </a:p>
        </p:txBody>
      </p:sp>
      <p:pic>
        <p:nvPicPr>
          <p:cNvPr id="59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90447" y="260880"/>
            <a:ext cx="1460919" cy="146091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image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0021" y="523081"/>
            <a:ext cx="2509562" cy="11432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Numpy: arrays</a:t>
            </a:r>
          </a:p>
        </p:txBody>
      </p:sp>
      <p:graphicFrame>
        <p:nvGraphicFramePr>
          <p:cNvPr id="151" name="Table 151"/>
          <p:cNvGraphicFramePr/>
          <p:nvPr/>
        </p:nvGraphicFramePr>
        <p:xfrm>
          <a:off x="1583800" y="3730814"/>
          <a:ext cx="2338300" cy="300000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84575"/>
                <a:gridCol w="584575"/>
                <a:gridCol w="584575"/>
                <a:gridCol w="584575"/>
              </a:tblGrid>
              <a:tr h="30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Table 152"/>
          <p:cNvGraphicFramePr/>
          <p:nvPr/>
        </p:nvGraphicFramePr>
        <p:xfrm>
          <a:off x="5257700" y="2527887"/>
          <a:ext cx="2338300" cy="300325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84575"/>
                <a:gridCol w="584575"/>
                <a:gridCol w="584575"/>
                <a:gridCol w="584575"/>
              </a:tblGrid>
              <a:tr h="600650"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Table 153"/>
          <p:cNvGraphicFramePr/>
          <p:nvPr/>
        </p:nvGraphicFramePr>
        <p:xfrm>
          <a:off x="9448524" y="2065039"/>
          <a:ext cx="2338303" cy="300325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84575"/>
                <a:gridCol w="584575"/>
                <a:gridCol w="584575"/>
                <a:gridCol w="584575"/>
              </a:tblGrid>
              <a:tr h="600650"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Table 154"/>
          <p:cNvGraphicFramePr/>
          <p:nvPr/>
        </p:nvGraphicFramePr>
        <p:xfrm>
          <a:off x="9190073" y="2259588"/>
          <a:ext cx="2338303" cy="300325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84575"/>
                <a:gridCol w="584575"/>
                <a:gridCol w="584575"/>
                <a:gridCol w="584575"/>
              </a:tblGrid>
              <a:tr h="600650"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Table 155"/>
          <p:cNvGraphicFramePr/>
          <p:nvPr/>
        </p:nvGraphicFramePr>
        <p:xfrm>
          <a:off x="8931599" y="2527887"/>
          <a:ext cx="2338303" cy="300325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84575"/>
                <a:gridCol w="584575"/>
                <a:gridCol w="584575"/>
                <a:gridCol w="584575"/>
              </a:tblGrid>
              <a:tr h="600650"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000000"/>
                      </a:solidFill>
                      <a:round/>
                    </a:lnL>
                    <a:lnR>
                      <a:solidFill>
                        <a:srgbClr val="000000"/>
                      </a:solidFill>
                      <a:round/>
                    </a:lnR>
                    <a:lnT>
                      <a:solidFill>
                        <a:srgbClr val="000000"/>
                      </a:solidFill>
                      <a:round/>
                    </a:lnT>
                    <a:lnB>
                      <a:solidFill>
                        <a:srgbClr val="00000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6" name="Shape 156"/>
          <p:cNvSpPr/>
          <p:nvPr/>
        </p:nvSpPr>
        <p:spPr>
          <a:xfrm>
            <a:off x="1799625" y="4556473"/>
            <a:ext cx="1438463" cy="474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000"/>
              <a:t>1-D arrays</a:t>
            </a:r>
          </a:p>
        </p:txBody>
      </p:sp>
      <p:sp>
        <p:nvSpPr>
          <p:cNvPr id="157" name="Shape 157"/>
          <p:cNvSpPr/>
          <p:nvPr/>
        </p:nvSpPr>
        <p:spPr>
          <a:xfrm>
            <a:off x="5458650" y="5741275"/>
            <a:ext cx="1274703" cy="474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000"/>
              <a:t>2-D array</a:t>
            </a:r>
          </a:p>
        </p:txBody>
      </p:sp>
      <p:sp>
        <p:nvSpPr>
          <p:cNvPr id="158" name="Shape 158"/>
          <p:cNvSpPr/>
          <p:nvPr/>
        </p:nvSpPr>
        <p:spPr>
          <a:xfrm>
            <a:off x="9132550" y="5834874"/>
            <a:ext cx="1274703" cy="76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000"/>
              <a:t>3+-D array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Reshaping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xfrm>
            <a:off x="1488725" y="1921629"/>
            <a:ext cx="1037253" cy="66686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 lvl="0">
              <a:defRPr sz="1800"/>
            </a:pPr>
            <a:r>
              <a:rPr sz="1400"/>
              <a:t>5 x 4</a:t>
            </a:r>
          </a:p>
        </p:txBody>
      </p:sp>
      <p:graphicFrame>
        <p:nvGraphicFramePr>
          <p:cNvPr id="162" name="Table 162"/>
          <p:cNvGraphicFramePr/>
          <p:nvPr/>
        </p:nvGraphicFramePr>
        <p:xfrm>
          <a:off x="1169048" y="2586863"/>
          <a:ext cx="2338303" cy="300325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84575"/>
                <a:gridCol w="584575"/>
                <a:gridCol w="584575"/>
                <a:gridCol w="584575"/>
              </a:tblGrid>
              <a:tr h="600650"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3" name="Shape 163"/>
          <p:cNvSpPr/>
          <p:nvPr/>
        </p:nvSpPr>
        <p:spPr>
          <a:xfrm>
            <a:off x="3176501" y="3723628"/>
            <a:ext cx="2911152" cy="77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800"/>
              <a:t>.reshape((2, 10)) =</a:t>
            </a:r>
          </a:p>
        </p:txBody>
      </p:sp>
      <p:sp>
        <p:nvSpPr>
          <p:cNvPr id="164" name="Shape 164"/>
          <p:cNvSpPr/>
          <p:nvPr/>
        </p:nvSpPr>
        <p:spPr>
          <a:xfrm>
            <a:off x="1066799" y="2863513"/>
            <a:ext cx="1888962" cy="2430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518" y="5560"/>
                </a:lnTo>
                <a:lnTo>
                  <a:pt x="21600" y="5560"/>
                </a:lnTo>
                <a:lnTo>
                  <a:pt x="864" y="10693"/>
                </a:lnTo>
                <a:lnTo>
                  <a:pt x="21082" y="10693"/>
                </a:lnTo>
                <a:lnTo>
                  <a:pt x="1210" y="16574"/>
                </a:lnTo>
                <a:lnTo>
                  <a:pt x="21082" y="16574"/>
                </a:lnTo>
                <a:lnTo>
                  <a:pt x="691" y="21600"/>
                </a:lnTo>
                <a:lnTo>
                  <a:pt x="21254" y="21600"/>
                </a:lnTo>
              </a:path>
            </a:pathLst>
          </a:custGeom>
          <a:ln w="38100">
            <a:solidFill>
              <a:srgbClr val="31538F"/>
            </a:solidFill>
            <a:miter/>
            <a:tailEnd type="triangle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aphicFrame>
        <p:nvGraphicFramePr>
          <p:cNvPr id="165" name="Table 165"/>
          <p:cNvGraphicFramePr/>
          <p:nvPr/>
        </p:nvGraphicFramePr>
        <p:xfrm>
          <a:off x="4980775" y="3573505"/>
          <a:ext cx="5213752" cy="300000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21375"/>
                <a:gridCol w="521375"/>
                <a:gridCol w="521375"/>
                <a:gridCol w="521375"/>
                <a:gridCol w="521375"/>
                <a:gridCol w="521375"/>
                <a:gridCol w="521375"/>
                <a:gridCol w="521375"/>
                <a:gridCol w="521375"/>
                <a:gridCol w="521375"/>
              </a:tblGrid>
              <a:tr h="1500000"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15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6" name="Shape 166"/>
          <p:cNvSpPr/>
          <p:nvPr/>
        </p:nvSpPr>
        <p:spPr>
          <a:xfrm>
            <a:off x="8175948" y="3055926"/>
            <a:ext cx="103725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500"/>
              <a:t>2 x 10</a:t>
            </a:r>
          </a:p>
        </p:txBody>
      </p:sp>
      <p:sp>
        <p:nvSpPr>
          <p:cNvPr id="167" name="Shape 167"/>
          <p:cNvSpPr/>
          <p:nvPr/>
        </p:nvSpPr>
        <p:spPr>
          <a:xfrm>
            <a:off x="6340642" y="3838073"/>
            <a:ext cx="4728413" cy="589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lnTo>
                  <a:pt x="21545" y="21600"/>
                </a:lnTo>
              </a:path>
            </a:pathLst>
          </a:custGeom>
          <a:ln w="38100">
            <a:solidFill>
              <a:srgbClr val="31538F"/>
            </a:solidFill>
            <a:miter/>
            <a:tailEnd type="triangle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68" name="image2.jpeg"/>
          <p:cNvPicPr/>
          <p:nvPr/>
        </p:nvPicPr>
        <p:blipFill>
          <a:blip r:embed="rId2">
            <a:extLst/>
          </a:blip>
          <a:srcRect l="0" t="0" r="61974" b="0"/>
          <a:stretch>
            <a:fillRect/>
          </a:stretch>
        </p:blipFill>
        <p:spPr>
          <a:xfrm>
            <a:off x="10538459" y="365125"/>
            <a:ext cx="1183119" cy="1228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5" grpId="5"/>
      <p:bldP build="whole" bldLvl="1" animBg="1" rev="0" advAuto="0" spid="163" grpId="3"/>
      <p:bldP build="whole" bldLvl="1" animBg="1" rev="0" advAuto="0" spid="166" grpId="6"/>
      <p:bldP build="whole" bldLvl="1" animBg="1" rev="0" advAuto="0" spid="161" grpId="2"/>
      <p:bldP build="whole" bldLvl="1" animBg="1" rev="0" advAuto="0" spid="162" grpId="1"/>
      <p:bldP build="whole" bldLvl="1" animBg="1" rev="0" advAuto="0" spid="167" grpId="7"/>
      <p:bldP build="whole" bldLvl="1" animBg="1" rev="0" advAuto="0" spid="164" grpId="4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Broadcasting</a:t>
            </a:r>
          </a:p>
        </p:txBody>
      </p:sp>
      <p:graphicFrame>
        <p:nvGraphicFramePr>
          <p:cNvPr id="171" name="Table 171"/>
          <p:cNvGraphicFramePr/>
          <p:nvPr/>
        </p:nvGraphicFramePr>
        <p:xfrm>
          <a:off x="2156898" y="3158064"/>
          <a:ext cx="1531003" cy="300000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65500"/>
                <a:gridCol w="765500"/>
              </a:tblGrid>
              <a:tr h="1000000"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10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  <a:tr h="10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2" name="Shape 172"/>
          <p:cNvSpPr/>
          <p:nvPr/>
        </p:nvSpPr>
        <p:spPr>
          <a:xfrm>
            <a:off x="3153104" y="3709277"/>
            <a:ext cx="389853" cy="561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200"/>
              <a:t>+</a:t>
            </a:r>
          </a:p>
        </p:txBody>
      </p:sp>
      <p:graphicFrame>
        <p:nvGraphicFramePr>
          <p:cNvPr id="173" name="Table 173"/>
          <p:cNvGraphicFramePr/>
          <p:nvPr/>
        </p:nvGraphicFramePr>
        <p:xfrm>
          <a:off x="4477148" y="3720462"/>
          <a:ext cx="1531003" cy="300000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65500"/>
                <a:gridCol w="765500"/>
              </a:tblGrid>
              <a:tr h="30000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800">
                          <a:sym typeface="Helvetica"/>
                        </a:rPr>
                        <a:t>a</a:t>
                      </a:r>
                    </a:p>
                  </a:txBody>
                  <a:tcPr marL="45725" marR="45725" marT="45725" marB="45725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472C4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800">
                          <a:sym typeface="Helvetica"/>
                        </a:rPr>
                        <a:t>b</a:t>
                      </a:r>
                    </a:p>
                  </a:txBody>
                  <a:tcPr marL="45725" marR="45725" marT="45725" marB="45725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472C4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4" name="Shape 174"/>
          <p:cNvSpPr/>
          <p:nvPr>
            <p:ph type="body" idx="1"/>
          </p:nvPr>
        </p:nvSpPr>
        <p:spPr>
          <a:xfrm>
            <a:off x="1340885" y="2547726"/>
            <a:ext cx="1694036" cy="66686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0" indent="0" algn="ctr">
              <a:spcBef>
                <a:spcPts val="0"/>
              </a:spcBef>
              <a:buSzTx/>
              <a:buNone/>
              <a:defRPr sz="2500"/>
            </a:lvl1pPr>
          </a:lstStyle>
          <a:p>
            <a:pPr lvl="0">
              <a:defRPr sz="1800"/>
            </a:pPr>
            <a:r>
              <a:rPr sz="2500"/>
              <a:t>3 x 2-array</a:t>
            </a:r>
          </a:p>
        </p:txBody>
      </p:sp>
      <p:sp>
        <p:nvSpPr>
          <p:cNvPr id="175" name="Shape 175"/>
          <p:cNvSpPr/>
          <p:nvPr/>
        </p:nvSpPr>
        <p:spPr>
          <a:xfrm>
            <a:off x="3355068" y="3230337"/>
            <a:ext cx="230617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500"/>
              <a:t>2-array (vector)</a:t>
            </a:r>
          </a:p>
        </p:txBody>
      </p:sp>
      <p:graphicFrame>
        <p:nvGraphicFramePr>
          <p:cNvPr id="176" name="Table 176"/>
          <p:cNvGraphicFramePr/>
          <p:nvPr/>
        </p:nvGraphicFramePr>
        <p:xfrm>
          <a:off x="7208542" y="3158062"/>
          <a:ext cx="1531003" cy="300000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65500"/>
                <a:gridCol w="765500"/>
              </a:tblGrid>
              <a:tr h="1000000"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10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  <a:tr h="10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7" name="Shape 177"/>
          <p:cNvSpPr/>
          <p:nvPr/>
        </p:nvSpPr>
        <p:spPr>
          <a:xfrm>
            <a:off x="5661056" y="3698090"/>
            <a:ext cx="389853" cy="561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200"/>
              <a:t>=</a:t>
            </a:r>
          </a:p>
        </p:txBody>
      </p:sp>
      <p:sp>
        <p:nvSpPr>
          <p:cNvPr id="178" name="Shape 178"/>
          <p:cNvSpPr/>
          <p:nvPr/>
        </p:nvSpPr>
        <p:spPr>
          <a:xfrm>
            <a:off x="8155395" y="3609430"/>
            <a:ext cx="389854" cy="561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200"/>
              <a:t>+</a:t>
            </a:r>
          </a:p>
        </p:txBody>
      </p:sp>
      <p:graphicFrame>
        <p:nvGraphicFramePr>
          <p:cNvPr id="179" name="Table 179"/>
          <p:cNvGraphicFramePr/>
          <p:nvPr/>
        </p:nvGraphicFramePr>
        <p:xfrm>
          <a:off x="9486189" y="3158058"/>
          <a:ext cx="1531003" cy="300000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65500"/>
                <a:gridCol w="765500"/>
              </a:tblGrid>
              <a:tr h="1000000">
                <a:tc>
                  <a:txBody>
                    <a:bodyPr/>
                    <a:lstStyle/>
                    <a:p>
                      <a:pPr lvl="0" algn="ctr">
                        <a:defRPr b="0" sz="180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45725" marR="45725" marT="45725" marB="45725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sz="1800"/>
                      </a:pPr>
                      <a:r>
                        <a:rPr sz="28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45725" marR="45725" marT="45725" marB="45725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10000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800">
                          <a:sym typeface="Helvetica"/>
                        </a:rPr>
                        <a:t>a</a:t>
                      </a:r>
                    </a:p>
                  </a:txBody>
                  <a:tcPr marL="45725" marR="45725" marT="45725" marB="45725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800">
                          <a:sym typeface="Helvetica"/>
                        </a:rPr>
                        <a:t>b</a:t>
                      </a:r>
                    </a:p>
                  </a:txBody>
                  <a:tcPr marL="45725" marR="45725" marT="45725" marB="45725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  <a:tr h="10000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800">
                          <a:sym typeface="Helvetica"/>
                        </a:rPr>
                        <a:t>a</a:t>
                      </a:r>
                    </a:p>
                  </a:txBody>
                  <a:tcPr marL="45725" marR="45725" marT="45725" marB="45725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800">
                          <a:sym typeface="Helvetica"/>
                        </a:rPr>
                        <a:t>b</a:t>
                      </a:r>
                    </a:p>
                  </a:txBody>
                  <a:tcPr marL="45725" marR="45725" marT="45725" marB="45725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80" name="Shape 180"/>
          <p:cNvSpPr/>
          <p:nvPr/>
        </p:nvSpPr>
        <p:spPr>
          <a:xfrm>
            <a:off x="6346999" y="2696750"/>
            <a:ext cx="1694036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500"/>
              <a:t>3 x 2-array</a:t>
            </a:r>
          </a:p>
        </p:txBody>
      </p:sp>
      <p:sp>
        <p:nvSpPr>
          <p:cNvPr id="181" name="Shape 181"/>
          <p:cNvSpPr/>
          <p:nvPr/>
        </p:nvSpPr>
        <p:spPr>
          <a:xfrm>
            <a:off x="8669062" y="2696750"/>
            <a:ext cx="1694037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500"/>
              <a:t>3 x 2-array</a:t>
            </a:r>
          </a:p>
        </p:txBody>
      </p:sp>
      <p:pic>
        <p:nvPicPr>
          <p:cNvPr id="182" name="image2.jpeg"/>
          <p:cNvPicPr/>
          <p:nvPr/>
        </p:nvPicPr>
        <p:blipFill>
          <a:blip r:embed="rId2">
            <a:extLst/>
          </a:blip>
          <a:srcRect l="0" t="0" r="61974" b="0"/>
          <a:stretch>
            <a:fillRect/>
          </a:stretch>
        </p:blipFill>
        <p:spPr>
          <a:xfrm>
            <a:off x="10538459" y="365125"/>
            <a:ext cx="1183119" cy="1228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4"/>
      <p:bldP build="whole" bldLvl="1" animBg="1" rev="0" advAuto="0" spid="175" grpId="2"/>
      <p:bldP build="whole" bldLvl="1" animBg="1" rev="0" advAuto="0" spid="174" grpId="1"/>
      <p:bldP build="whole" bldLvl="1" animBg="1" rev="0" advAuto="0" spid="180" grpId="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Axis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xfrm>
            <a:off x="1497495" y="5221835"/>
            <a:ext cx="3093724" cy="61582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spcBef>
                <a:spcPts val="0"/>
              </a:spcBef>
              <a:buSzTx/>
              <a:buNone/>
              <a:defRPr sz="25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2500"/>
              <a:t>a.mean(axis=0)</a:t>
            </a:r>
          </a:p>
        </p:txBody>
      </p:sp>
      <p:graphicFrame>
        <p:nvGraphicFramePr>
          <p:cNvPr id="186" name="Table 186"/>
          <p:cNvGraphicFramePr/>
          <p:nvPr/>
        </p:nvGraphicFramePr>
        <p:xfrm>
          <a:off x="4740588" y="2173559"/>
          <a:ext cx="3212478" cy="30000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58925"/>
                <a:gridCol w="458925"/>
                <a:gridCol w="458925"/>
                <a:gridCol w="458925"/>
                <a:gridCol w="458925"/>
                <a:gridCol w="458925"/>
                <a:gridCol w="458925"/>
              </a:tblGrid>
              <a:tr h="500000"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</a:tcPr>
                </a:tc>
              </a:tr>
              <a:tr h="5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5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5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5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5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87" name="Shape 187"/>
          <p:cNvSpPr/>
          <p:nvPr/>
        </p:nvSpPr>
        <p:spPr>
          <a:xfrm flipH="1">
            <a:off x="4571997" y="2173559"/>
            <a:ext cx="4" cy="2252139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8" name="Shape 188"/>
          <p:cNvSpPr/>
          <p:nvPr/>
        </p:nvSpPr>
        <p:spPr>
          <a:xfrm>
            <a:off x="4846828" y="1901950"/>
            <a:ext cx="3212561" cy="2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9" name="Shape 189"/>
          <p:cNvSpPr/>
          <p:nvPr/>
        </p:nvSpPr>
        <p:spPr>
          <a:xfrm>
            <a:off x="3557944" y="3114961"/>
            <a:ext cx="767649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axis=0</a:t>
            </a:r>
          </a:p>
        </p:txBody>
      </p:sp>
      <p:sp>
        <p:nvSpPr>
          <p:cNvPr id="190" name="Shape 190"/>
          <p:cNvSpPr/>
          <p:nvPr/>
        </p:nvSpPr>
        <p:spPr>
          <a:xfrm>
            <a:off x="6069283" y="1445594"/>
            <a:ext cx="767649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axis=1</a:t>
            </a:r>
          </a:p>
        </p:txBody>
      </p:sp>
      <p:graphicFrame>
        <p:nvGraphicFramePr>
          <p:cNvPr id="191" name="Table 191"/>
          <p:cNvGraphicFramePr/>
          <p:nvPr/>
        </p:nvGraphicFramePr>
        <p:xfrm>
          <a:off x="4740588" y="5221835"/>
          <a:ext cx="3212478" cy="300000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58925"/>
                <a:gridCol w="458925"/>
                <a:gridCol w="458925"/>
                <a:gridCol w="458925"/>
                <a:gridCol w="458925"/>
                <a:gridCol w="458925"/>
                <a:gridCol w="458925"/>
              </a:tblGrid>
              <a:tr h="3000000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92" name="Shape 192"/>
          <p:cNvSpPr/>
          <p:nvPr/>
        </p:nvSpPr>
        <p:spPr>
          <a:xfrm flipH="1">
            <a:off x="5062728" y="2358225"/>
            <a:ext cx="3" cy="3049031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3" name="Shape 193"/>
          <p:cNvSpPr/>
          <p:nvPr/>
        </p:nvSpPr>
        <p:spPr>
          <a:xfrm flipH="1">
            <a:off x="5562598" y="2358225"/>
            <a:ext cx="2" cy="3049031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4" name="Shape 194"/>
          <p:cNvSpPr/>
          <p:nvPr/>
        </p:nvSpPr>
        <p:spPr>
          <a:xfrm flipH="1">
            <a:off x="5998464" y="2358225"/>
            <a:ext cx="2" cy="3049031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5" name="Shape 195"/>
          <p:cNvSpPr/>
          <p:nvPr/>
        </p:nvSpPr>
        <p:spPr>
          <a:xfrm flipH="1">
            <a:off x="6453106" y="2358225"/>
            <a:ext cx="2" cy="3049030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6" name="Shape 196"/>
          <p:cNvSpPr/>
          <p:nvPr/>
        </p:nvSpPr>
        <p:spPr>
          <a:xfrm>
            <a:off x="6916401" y="2358225"/>
            <a:ext cx="2" cy="3049030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7" name="Shape 197"/>
          <p:cNvSpPr/>
          <p:nvPr/>
        </p:nvSpPr>
        <p:spPr>
          <a:xfrm>
            <a:off x="7379696" y="2358222"/>
            <a:ext cx="2" cy="3049030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8" name="Shape 198"/>
          <p:cNvSpPr/>
          <p:nvPr/>
        </p:nvSpPr>
        <p:spPr>
          <a:xfrm>
            <a:off x="7833848" y="2358222"/>
            <a:ext cx="2" cy="3049030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199" name="image2.jpeg"/>
          <p:cNvPicPr/>
          <p:nvPr/>
        </p:nvPicPr>
        <p:blipFill>
          <a:blip r:embed="rId2">
            <a:extLst/>
          </a:blip>
          <a:srcRect l="0" t="0" r="61974" b="0"/>
          <a:stretch>
            <a:fillRect/>
          </a:stretch>
        </p:blipFill>
        <p:spPr>
          <a:xfrm>
            <a:off x="10538459" y="365125"/>
            <a:ext cx="1183119" cy="1228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after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after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after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after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5" grpId="6"/>
      <p:bldP build="whole" bldLvl="1" animBg="1" rev="0" advAuto="0" spid="194" grpId="5"/>
      <p:bldP build="whole" bldLvl="1" animBg="1" rev="0" advAuto="0" spid="185" grpId="1"/>
      <p:bldP build="whole" bldLvl="1" animBg="1" rev="0" advAuto="0" spid="193" grpId="4"/>
      <p:bldP build="whole" bldLvl="1" animBg="1" rev="0" advAuto="0" spid="192" grpId="3"/>
      <p:bldP build="whole" bldLvl="1" animBg="1" rev="0" advAuto="0" spid="196" grpId="7"/>
      <p:bldP build="whole" bldLvl="1" animBg="1" rev="0" advAuto="0" spid="197" grpId="8"/>
      <p:bldP build="whole" bldLvl="1" animBg="1" rev="0" advAuto="0" spid="198" grpId="9"/>
      <p:bldP build="whole" bldLvl="1" animBg="1" rev="0" advAuto="0" spid="191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Plotting Ecosystem</a:t>
            </a:r>
          </a:p>
        </p:txBody>
      </p:sp>
      <p:pic>
        <p:nvPicPr>
          <p:cNvPr id="202" name="image1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11" y="2405221"/>
            <a:ext cx="3259754" cy="7818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image19.png" descr="How to create Interactive data visualization using Plotly in R / Python?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9637" y="1358375"/>
            <a:ext cx="1625386" cy="1657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image20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63986" y="3901475"/>
            <a:ext cx="2407228" cy="1504503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/>
          <p:nvPr/>
        </p:nvSpPr>
        <p:spPr>
          <a:xfrm>
            <a:off x="8480886" y="5347463"/>
            <a:ext cx="1320303" cy="551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>
            <a:lvl1pPr algn="ctr"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500"/>
              <a:t>Seaborn</a:t>
            </a:r>
          </a:p>
        </p:txBody>
      </p:sp>
      <p:sp>
        <p:nvSpPr>
          <p:cNvPr id="206" name="Shape 206"/>
          <p:cNvSpPr/>
          <p:nvPr/>
        </p:nvSpPr>
        <p:spPr>
          <a:xfrm>
            <a:off x="4335550" y="5579250"/>
            <a:ext cx="1064103" cy="551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>
            <a:lvl1pPr algn="ctr"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500"/>
              <a:t>Bokeh</a:t>
            </a:r>
          </a:p>
        </p:txBody>
      </p:sp>
      <p:pic>
        <p:nvPicPr>
          <p:cNvPr id="207" name="image21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92751" y="3669700"/>
            <a:ext cx="1496607" cy="15045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Scipy</a:t>
            </a:r>
          </a:p>
        </p:txBody>
      </p:sp>
      <p:sp>
        <p:nvSpPr>
          <p:cNvPr id="210" name="Shape 210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138288" indent="-138288">
              <a:spcBef>
                <a:spcPts val="0"/>
              </a:spcBef>
              <a:buFont typeface="Trebuchet MS"/>
              <a:buChar char="-"/>
              <a:defRPr sz="1800"/>
            </a:pPr>
            <a:r>
              <a:rPr sz="1400"/>
              <a:t>Linear Algebra (</a:t>
            </a: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scipy.linalg</a:t>
            </a:r>
            <a:r>
              <a:rPr sz="1400"/>
              <a:t>)</a:t>
            </a:r>
            <a:endParaRPr sz="1400"/>
          </a:p>
          <a:p>
            <a:pPr lvl="0" marL="138288" indent="-138288">
              <a:buFont typeface="Trebuchet MS"/>
              <a:buChar char="-"/>
              <a:defRPr sz="1800"/>
            </a:pPr>
            <a:r>
              <a:rPr sz="1400"/>
              <a:t>Optimization (</a:t>
            </a: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scipy.optimize</a:t>
            </a:r>
            <a:r>
              <a:rPr sz="1400"/>
              <a:t>)</a:t>
            </a:r>
            <a:endParaRPr sz="1400"/>
          </a:p>
          <a:p>
            <a:pPr lvl="0" marL="138288" indent="-138288">
              <a:buFont typeface="Trebuchet MS"/>
              <a:buChar char="-"/>
              <a:defRPr sz="1800"/>
            </a:pPr>
            <a:r>
              <a:rPr sz="1400"/>
              <a:t>Statistics (</a:t>
            </a: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scipy.stats</a:t>
            </a:r>
            <a:r>
              <a:rPr sz="1400"/>
              <a:t>)</a:t>
            </a:r>
            <a:endParaRPr sz="1400"/>
          </a:p>
          <a:p>
            <a:pPr lvl="0" marL="0" indent="0">
              <a:buSzTx/>
              <a:buNone/>
              <a:defRPr sz="1800"/>
            </a:pPr>
            <a:r>
              <a:rPr sz="1400"/>
              <a:t>Many more</a:t>
            </a:r>
          </a:p>
        </p:txBody>
      </p:sp>
      <p:pic>
        <p:nvPicPr>
          <p:cNvPr id="211" name="image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40252" y="365125"/>
            <a:ext cx="2228452" cy="8854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Pandas</a:t>
            </a:r>
          </a:p>
        </p:txBody>
      </p:sp>
      <p:sp>
        <p:nvSpPr>
          <p:cNvPr id="214" name="Shape 214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21733" indent="-207433">
              <a:spcBef>
                <a:spcPts val="0"/>
              </a:spcBef>
              <a:defRPr sz="1800"/>
            </a:pPr>
            <a:r>
              <a:rPr sz="1400"/>
              <a:t>Open-source, high-performances &amp; easy-to-use data structures</a:t>
            </a:r>
            <a:endParaRPr sz="1400"/>
          </a:p>
          <a:p>
            <a:pPr lvl="0" marL="321733" indent="-207433">
              <a:spcBef>
                <a:spcPts val="0"/>
              </a:spcBef>
              <a:defRPr sz="1800"/>
            </a:pPr>
            <a:r>
              <a:rPr sz="1400"/>
              <a:t>DataFrame objects</a:t>
            </a:r>
            <a:endParaRPr sz="1400"/>
          </a:p>
          <a:p>
            <a:pPr lvl="0" marL="321733" indent="-207433">
              <a:spcBef>
                <a:spcPts val="0"/>
              </a:spcBef>
              <a:defRPr sz="1800"/>
            </a:pPr>
            <a:r>
              <a:rPr sz="1400"/>
              <a:t>Aggregation, grouping, reductions, statistics, etc.</a:t>
            </a:r>
            <a:endParaRPr sz="1400"/>
          </a:p>
          <a:p>
            <a:pPr lvl="0" marL="321733" indent="-207433">
              <a:spcBef>
                <a:spcPts val="0"/>
              </a:spcBef>
              <a:defRPr sz="1800"/>
            </a:pPr>
            <a:r>
              <a:rPr sz="1400"/>
              <a:t>Powerful dates support</a:t>
            </a:r>
            <a:endParaRPr sz="1400"/>
          </a:p>
          <a:p>
            <a:pPr lvl="0" marL="321733" indent="-207433">
              <a:spcBef>
                <a:spcPts val="0"/>
              </a:spcBef>
              <a:defRPr sz="1800"/>
            </a:pPr>
            <a:r>
              <a:rPr sz="1400"/>
              <a:t>All kinds of read/write functions (csv, HDF5, etc.)</a:t>
            </a:r>
          </a:p>
        </p:txBody>
      </p:sp>
      <p:pic>
        <p:nvPicPr>
          <p:cNvPr id="215" name="image1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0309" y="365125"/>
            <a:ext cx="5486403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image3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98250" y="4465875"/>
            <a:ext cx="2824604" cy="2109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Accessing a DataFrame</a:t>
            </a:r>
          </a:p>
        </p:txBody>
      </p:sp>
      <p:sp>
        <p:nvSpPr>
          <p:cNvPr id="219" name="Shape 219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138288" indent="-138288">
              <a:spcBef>
                <a:spcPts val="0"/>
              </a:spcBef>
              <a:defRPr sz="1800"/>
            </a:pPr>
            <a:r>
              <a:rPr sz="1400"/>
              <a:t>By Labels</a:t>
            </a:r>
            <a:endParaRPr sz="1400"/>
          </a:p>
          <a:p>
            <a:pPr lvl="1" marL="595488" indent="-138288">
              <a:spcBef>
                <a:spcPts val="500"/>
              </a:spcBef>
              <a:defRPr sz="1800"/>
            </a:pPr>
            <a:r>
              <a:rPr sz="1400">
                <a:latin typeface="Courier"/>
                <a:ea typeface="Courier"/>
                <a:cs typeface="Courier"/>
                <a:sym typeface="Courier"/>
              </a:rPr>
              <a:t>df[column]          </a:t>
            </a:r>
            <a:r>
              <a:rPr sz="1400">
                <a:solidFill>
                  <a:srgbClr val="548135"/>
                </a:solidFill>
                <a:latin typeface="Courier"/>
                <a:ea typeface="Courier"/>
                <a:cs typeface="Courier"/>
                <a:sym typeface="Courier"/>
              </a:rPr>
              <a:t># Get </a:t>
            </a:r>
            <a:r>
              <a:rPr sz="1400" u="sng">
                <a:solidFill>
                  <a:srgbClr val="548135"/>
                </a:solidFill>
                <a:latin typeface="Courier"/>
                <a:ea typeface="Courier"/>
                <a:cs typeface="Courier"/>
                <a:sym typeface="Courier"/>
              </a:rPr>
              <a:t>one</a:t>
            </a:r>
            <a:r>
              <a:rPr sz="1400">
                <a:solidFill>
                  <a:srgbClr val="548135"/>
                </a:solidFill>
                <a:latin typeface="Courier"/>
                <a:ea typeface="Courier"/>
                <a:cs typeface="Courier"/>
                <a:sym typeface="Courier"/>
              </a:rPr>
              <a:t> column</a:t>
            </a:r>
            <a:endParaRPr>
              <a:solidFill>
                <a:srgbClr val="54813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1" marL="595488" indent="-138288">
              <a:spcBef>
                <a:spcPts val="500"/>
              </a:spcBef>
              <a:defRPr sz="1800"/>
            </a:pPr>
            <a:r>
              <a:rPr sz="1400">
                <a:latin typeface="Courier"/>
                <a:ea typeface="Courier"/>
                <a:cs typeface="Courier"/>
                <a:sym typeface="Courier"/>
              </a:rPr>
              <a:t>df[rows]            </a:t>
            </a:r>
            <a:r>
              <a:rPr sz="1400">
                <a:solidFill>
                  <a:srgbClr val="548135"/>
                </a:solidFill>
                <a:latin typeface="Courier"/>
                <a:ea typeface="Courier"/>
                <a:cs typeface="Courier"/>
                <a:sym typeface="Courier"/>
              </a:rPr>
              <a:t># Get </a:t>
            </a:r>
            <a:r>
              <a:rPr sz="1400" u="sng">
                <a:solidFill>
                  <a:srgbClr val="548135"/>
                </a:solidFill>
                <a:latin typeface="Courier"/>
                <a:ea typeface="Courier"/>
                <a:cs typeface="Courier"/>
                <a:sym typeface="Courier"/>
              </a:rPr>
              <a:t>multiple</a:t>
            </a:r>
            <a:r>
              <a:rPr sz="1400">
                <a:solidFill>
                  <a:srgbClr val="548135"/>
                </a:solidFill>
                <a:latin typeface="Courier"/>
                <a:ea typeface="Courier"/>
                <a:cs typeface="Courier"/>
                <a:sym typeface="Courier"/>
              </a:rPr>
              <a:t> rows</a:t>
            </a:r>
            <a:endParaRPr>
              <a:solidFill>
                <a:srgbClr val="54813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1" marL="595488" indent="-138288">
              <a:spcBef>
                <a:spcPts val="500"/>
              </a:spcBef>
              <a:defRPr sz="1800"/>
            </a:pPr>
            <a:r>
              <a:rPr sz="1400">
                <a:latin typeface="Courier"/>
                <a:ea typeface="Courier"/>
                <a:cs typeface="Courier"/>
                <a:sym typeface="Courier"/>
              </a:rPr>
              <a:t>df.loc[cols,rows]   </a:t>
            </a:r>
            <a:r>
              <a:rPr sz="1400">
                <a:solidFill>
                  <a:srgbClr val="548135"/>
                </a:solidFill>
                <a:latin typeface="Courier"/>
                <a:ea typeface="Courier"/>
                <a:cs typeface="Courier"/>
                <a:sym typeface="Courier"/>
              </a:rPr>
              <a:t># End-points INCLUDED</a:t>
            </a:r>
            <a:endParaRPr>
              <a:solidFill>
                <a:srgbClr val="54813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1" marL="0" indent="609600">
              <a:spcBef>
                <a:spcPts val="500"/>
              </a:spcBef>
              <a:buSzTx/>
              <a:buNone/>
              <a:defRPr sz="1800"/>
            </a:pPr>
            <a:endParaRPr>
              <a:solidFill>
                <a:srgbClr val="54813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marL="138288" indent="-138288">
              <a:defRPr sz="1800"/>
            </a:pPr>
            <a:r>
              <a:rPr sz="1400"/>
              <a:t>By position</a:t>
            </a:r>
            <a:endParaRPr sz="1400"/>
          </a:p>
          <a:p>
            <a:pPr lvl="1" marL="595488" indent="-138288">
              <a:spcBef>
                <a:spcPts val="500"/>
              </a:spcBef>
              <a:defRPr sz="1800"/>
            </a:pPr>
            <a:r>
              <a:rPr sz="1400">
                <a:latin typeface="Courier"/>
                <a:ea typeface="Courier"/>
                <a:cs typeface="Courier"/>
                <a:sym typeface="Courier"/>
              </a:rPr>
              <a:t>df.iloc[cols,rows]  </a:t>
            </a:r>
            <a:r>
              <a:rPr sz="1400">
                <a:solidFill>
                  <a:srgbClr val="548135"/>
                </a:solidFill>
                <a:latin typeface="Courier"/>
                <a:ea typeface="Courier"/>
                <a:cs typeface="Courier"/>
                <a:sym typeface="Courier"/>
              </a:rPr>
              <a:t># End-points NOT INCLUDED w/ `:`</a:t>
            </a:r>
          </a:p>
        </p:txBody>
      </p:sp>
      <p:pic>
        <p:nvPicPr>
          <p:cNvPr id="220" name="image1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32401" y="365125"/>
            <a:ext cx="3744304" cy="780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1400"/>
              <a:t>Groupby</a:t>
            </a:r>
          </a:p>
        </p:txBody>
      </p:sp>
      <p:sp>
        <p:nvSpPr>
          <p:cNvPr id="223" name="Shape 223"/>
          <p:cNvSpPr/>
          <p:nvPr/>
        </p:nvSpPr>
        <p:spPr>
          <a:xfrm rot="7872801">
            <a:off x="8145591" y="4717046"/>
            <a:ext cx="2004360" cy="5121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 w="12700">
            <a:solidFill>
              <a:srgbClr val="31538F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4" name="Shape 224"/>
          <p:cNvSpPr/>
          <p:nvPr/>
        </p:nvSpPr>
        <p:spPr>
          <a:xfrm>
            <a:off x="8294871" y="2394948"/>
            <a:ext cx="937503" cy="51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 w="12700">
            <a:solidFill>
              <a:srgbClr val="31538F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5" name="Shape 225"/>
          <p:cNvSpPr/>
          <p:nvPr/>
        </p:nvSpPr>
        <p:spPr>
          <a:xfrm>
            <a:off x="4548313" y="4050479"/>
            <a:ext cx="4182558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solidFill>
                  <a:srgbClr val="385623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85623"/>
                </a:solidFill>
              </a:rPr>
              <a:t>df.groupby('Location’).mean()</a:t>
            </a:r>
          </a:p>
        </p:txBody>
      </p:sp>
      <p:sp>
        <p:nvSpPr>
          <p:cNvPr id="226" name="Shape 226"/>
          <p:cNvSpPr/>
          <p:nvPr/>
        </p:nvSpPr>
        <p:spPr>
          <a:xfrm>
            <a:off x="8050900" y="2022643"/>
            <a:ext cx="1425302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solidFill>
                  <a:srgbClr val="4472C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472C4"/>
                </a:solidFill>
              </a:rPr>
              <a:t>Transform</a:t>
            </a:r>
          </a:p>
        </p:txBody>
      </p:sp>
      <p:sp>
        <p:nvSpPr>
          <p:cNvPr id="227" name="Shape 227"/>
          <p:cNvSpPr/>
          <p:nvPr/>
        </p:nvSpPr>
        <p:spPr>
          <a:xfrm rot="18694362">
            <a:off x="8369578" y="4455289"/>
            <a:ext cx="114969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solidFill>
                  <a:srgbClr val="4472C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472C4"/>
                </a:solidFill>
              </a:rPr>
              <a:t>Combine</a:t>
            </a:r>
          </a:p>
        </p:txBody>
      </p:sp>
      <p:pic>
        <p:nvPicPr>
          <p:cNvPr id="228" name="image2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327624"/>
            <a:ext cx="3883620" cy="1936027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Shape 229"/>
          <p:cNvSpPr/>
          <p:nvPr/>
        </p:nvSpPr>
        <p:spPr>
          <a:xfrm rot="20400157">
            <a:off x="3847281" y="2471159"/>
            <a:ext cx="925503" cy="51200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 w="12700">
            <a:solidFill>
              <a:srgbClr val="31538F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0" name="Shape 230"/>
          <p:cNvSpPr/>
          <p:nvPr/>
        </p:nvSpPr>
        <p:spPr>
          <a:xfrm rot="20244805">
            <a:off x="3873265" y="3072075"/>
            <a:ext cx="874040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800">
                <a:solidFill>
                  <a:srgbClr val="4472C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472C4"/>
                </a:solidFill>
              </a:rPr>
              <a:t>Split</a:t>
            </a:r>
          </a:p>
        </p:txBody>
      </p:sp>
      <p:pic>
        <p:nvPicPr>
          <p:cNvPr id="231" name="image2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36948" y="1320363"/>
            <a:ext cx="3407527" cy="23273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image24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76199" y="1030973"/>
            <a:ext cx="2301134" cy="3004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image25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52711" y="4539936"/>
            <a:ext cx="4175998" cy="21333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image18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032401" y="365125"/>
            <a:ext cx="3744304" cy="780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Pivot</a:t>
            </a:r>
          </a:p>
        </p:txBody>
      </p:sp>
      <p:pic>
        <p:nvPicPr>
          <p:cNvPr id="237" name="image2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2901588"/>
            <a:ext cx="5090925" cy="2628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image2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18799" y="3286352"/>
            <a:ext cx="2897603" cy="1965878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Shape 239"/>
          <p:cNvSpPr/>
          <p:nvPr/>
        </p:nvSpPr>
        <p:spPr>
          <a:xfrm>
            <a:off x="1875599" y="1690825"/>
            <a:ext cx="8440802" cy="43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/>
            <a:r>
              <a:t>df.pivot(index=’date’,columns=’crypto’,values=’price’)</a:t>
            </a:r>
          </a:p>
        </p:txBody>
      </p:sp>
      <p:sp>
        <p:nvSpPr>
          <p:cNvPr id="240" name="Shape 240"/>
          <p:cNvSpPr/>
          <p:nvPr/>
        </p:nvSpPr>
        <p:spPr>
          <a:xfrm>
            <a:off x="7289548" y="3749299"/>
            <a:ext cx="1399503" cy="1502703"/>
          </a:xfrm>
          <a:prstGeom prst="roundRect">
            <a:avLst>
              <a:gd name="adj" fmla="val 16667"/>
            </a:avLst>
          </a:prstGeom>
          <a:ln w="38100">
            <a:solidFill>
              <a:srgbClr val="CC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1" name="Shape 241"/>
          <p:cNvSpPr/>
          <p:nvPr/>
        </p:nvSpPr>
        <p:spPr>
          <a:xfrm>
            <a:off x="3113975" y="1690825"/>
            <a:ext cx="1785600" cy="465003"/>
          </a:xfrm>
          <a:prstGeom prst="roundRect">
            <a:avLst>
              <a:gd name="adj" fmla="val 16667"/>
            </a:avLst>
          </a:prstGeom>
          <a:ln w="38100">
            <a:solidFill>
              <a:srgbClr val="CC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2" name="Shape 242"/>
          <p:cNvSpPr/>
          <p:nvPr/>
        </p:nvSpPr>
        <p:spPr>
          <a:xfrm>
            <a:off x="4899574" y="1690825"/>
            <a:ext cx="2327103" cy="465003"/>
          </a:xfrm>
          <a:prstGeom prst="roundRect">
            <a:avLst>
              <a:gd name="adj" fmla="val 16667"/>
            </a:avLst>
          </a:prstGeom>
          <a:ln w="38100">
            <a:solidFill>
              <a:srgbClr val="38761D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3" name="Shape 243"/>
          <p:cNvSpPr/>
          <p:nvPr/>
        </p:nvSpPr>
        <p:spPr>
          <a:xfrm>
            <a:off x="7658299" y="3250350"/>
            <a:ext cx="2418604" cy="465003"/>
          </a:xfrm>
          <a:prstGeom prst="roundRect">
            <a:avLst>
              <a:gd name="adj" fmla="val 16667"/>
            </a:avLst>
          </a:prstGeom>
          <a:ln w="38100">
            <a:solidFill>
              <a:srgbClr val="38761D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4" name="Shape 244"/>
          <p:cNvSpPr/>
          <p:nvPr/>
        </p:nvSpPr>
        <p:spPr>
          <a:xfrm>
            <a:off x="8689050" y="3737700"/>
            <a:ext cx="1399503" cy="1502703"/>
          </a:xfrm>
          <a:prstGeom prst="roundRect">
            <a:avLst>
              <a:gd name="adj" fmla="val 16667"/>
            </a:avLst>
          </a:prstGeom>
          <a:ln w="38100">
            <a:solidFill>
              <a:srgbClr val="A64D79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5" name="Shape 245"/>
          <p:cNvSpPr/>
          <p:nvPr/>
        </p:nvSpPr>
        <p:spPr>
          <a:xfrm>
            <a:off x="7226675" y="1690825"/>
            <a:ext cx="2162403" cy="465003"/>
          </a:xfrm>
          <a:prstGeom prst="roundRect">
            <a:avLst>
              <a:gd name="adj" fmla="val 16667"/>
            </a:avLst>
          </a:prstGeom>
          <a:ln w="38100">
            <a:solidFill>
              <a:srgbClr val="A64D79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6" name="Shape 246"/>
          <p:cNvSpPr/>
          <p:nvPr/>
        </p:nvSpPr>
        <p:spPr>
          <a:xfrm>
            <a:off x="5929124" y="4083024"/>
            <a:ext cx="1130403" cy="52770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7E6E6"/>
          </a:solidFill>
          <a:ln>
            <a:solidFill>
              <a:srgbClr val="44546A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47" name="image18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32401" y="365125"/>
            <a:ext cx="3744304" cy="780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The class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21733" indent="-207433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Python</a:t>
            </a:r>
            <a:endParaRPr sz="1400"/>
          </a:p>
          <a:p>
            <a:pPr lvl="1" marL="778933" indent="-207433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Variables, control-flow, containers, I/O</a:t>
            </a:r>
            <a:endParaRPr sz="1400"/>
          </a:p>
          <a:p>
            <a:pPr lvl="1" marL="778933" indent="-207433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Functions, iterables</a:t>
            </a:r>
            <a:endParaRPr sz="1400"/>
          </a:p>
          <a:p>
            <a:pPr lvl="1" marL="778933" indent="-207433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Classes and basic OOP</a:t>
            </a:r>
            <a:endParaRPr sz="1400"/>
          </a:p>
          <a:p>
            <a:pPr lvl="1" marL="778933" indent="-207433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A little bit about modules</a:t>
            </a:r>
            <a:endParaRPr sz="1400"/>
          </a:p>
          <a:p>
            <a:pPr lvl="0" marL="321733" indent="-207433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Numpy + Matplotlib</a:t>
            </a:r>
            <a:endParaRPr sz="1400"/>
          </a:p>
          <a:p>
            <a:pPr lvl="0" marL="321733" indent="-207433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Pandas</a:t>
            </a:r>
            <a:endParaRPr sz="1400"/>
          </a:p>
          <a:p>
            <a:pPr lvl="0" marL="321733" indent="-207433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Appendix: Scikit-learn</a:t>
            </a:r>
          </a:p>
        </p:txBody>
      </p:sp>
      <p:pic>
        <p:nvPicPr>
          <p:cNvPr id="64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14477" y="468217"/>
            <a:ext cx="4018723" cy="1357409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65" name="Table 65"/>
          <p:cNvGraphicFramePr/>
          <p:nvPr/>
        </p:nvGraphicFramePr>
        <p:xfrm>
          <a:off x="6125524" y="1757963"/>
          <a:ext cx="4521403" cy="35896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507133"/>
                <a:gridCol w="1507133"/>
                <a:gridCol w="1507133"/>
              </a:tblGrid>
              <a:tr h="706635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500">
                          <a:sym typeface="Helvetica"/>
                        </a:rPr>
                        <a:t>Day 1 block A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300">
                          <a:sym typeface="Helvetica"/>
                        </a:rPr>
                        <a:t>8:00-9:30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500">
                          <a:sym typeface="Helvetica"/>
                        </a:rPr>
                        <a:t>“</a:t>
                      </a:r>
                      <a:r>
                        <a:rPr sz="1300">
                          <a:sym typeface="Helvetica"/>
                        </a:rPr>
                        <a:t>Basic” Python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</a:tr>
              <a:tr h="167509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500">
                          <a:sym typeface="Helvetica"/>
                        </a:rPr>
                        <a:t/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 vMerge="1">
                  <a:tcPr/>
                </a:tc>
              </a:tr>
              <a:tr h="706635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500">
                          <a:sym typeface="Helvetica"/>
                        </a:rPr>
                        <a:t>Day 1 block B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300">
                          <a:sym typeface="Helvetica"/>
                        </a:rPr>
                        <a:t>9:45-11:00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 vMerge="1">
                  <a:tcPr/>
                </a:tc>
              </a:tr>
              <a:tr h="1330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500">
                          <a:sym typeface="Helvetica"/>
                        </a:rPr>
                        <a:t/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 hMerge="1">
                  <a:tcPr/>
                </a:tc>
              </a:tr>
              <a:tr h="871407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500">
                          <a:sym typeface="Helvetica"/>
                        </a:rPr>
                        <a:t>Day 2 block A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300">
                          <a:sym typeface="Helvetica"/>
                        </a:rPr>
                        <a:t>8:00-9:30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500">
                          <a:sym typeface="Helvetica"/>
                        </a:rPr>
                        <a:t>Numerical Python + Pandas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</a:tr>
              <a:tr h="1330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500">
                          <a:sym typeface="Helvetica"/>
                        </a:rPr>
                        <a:t/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 vMerge="1">
                  <a:tcPr/>
                </a:tc>
              </a:tr>
              <a:tr h="871407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500">
                          <a:sym typeface="Helvetica"/>
                        </a:rPr>
                        <a:t>Day 2 block B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300">
                          <a:sym typeface="Helvetica"/>
                        </a:rPr>
                        <a:t>9:45-11:00</a:t>
                      </a: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/>
                      </a:solidFill>
                      <a:round/>
                    </a:lnL>
                    <a:lnR>
                      <a:solidFill>
                        <a:srgbClr val="9E9E9E"/>
                      </a:solidFill>
                      <a:round/>
                    </a:lnR>
                    <a:lnT>
                      <a:solidFill>
                        <a:srgbClr val="9E9E9E"/>
                      </a:solidFill>
                      <a:round/>
                    </a:lnT>
                    <a:lnB>
                      <a:solidFill>
                        <a:srgbClr val="9E9E9E"/>
                      </a:solidFill>
                      <a:round/>
                    </a:lnB>
                    <a:noFill/>
                  </a:tcPr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Scikit-learn</a:t>
            </a:r>
          </a:p>
        </p:txBody>
      </p:sp>
      <p:sp>
        <p:nvSpPr>
          <p:cNvPr id="250" name="Shape 250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21733" indent="-207433">
              <a:spcBef>
                <a:spcPts val="0"/>
              </a:spcBef>
              <a:defRPr sz="1800"/>
            </a:pPr>
            <a:r>
              <a:rPr sz="1400"/>
              <a:t>A package for machine learning</a:t>
            </a:r>
            <a:endParaRPr sz="1400"/>
          </a:p>
          <a:p>
            <a:pPr lvl="0" marL="0" indent="457200">
              <a:spcBef>
                <a:spcPts val="0"/>
              </a:spcBef>
              <a:buSzTx/>
              <a:buNone/>
              <a:defRPr sz="1800"/>
            </a:pPr>
            <a:endParaRPr sz="1400"/>
          </a:p>
          <a:p>
            <a:pPr lvl="0" marL="321733" indent="-207433">
              <a:defRPr sz="1800"/>
            </a:pPr>
            <a:r>
              <a:rPr sz="1400"/>
              <a:t>Supervised learning</a:t>
            </a:r>
            <a:endParaRPr sz="1400"/>
          </a:p>
          <a:p>
            <a:pPr lvl="1" marL="778933" indent="-207433">
              <a:spcBef>
                <a:spcPts val="0"/>
              </a:spcBef>
              <a:defRPr sz="1800"/>
            </a:pPr>
            <a:r>
              <a:rPr sz="1400"/>
              <a:t>Classification </a:t>
            </a:r>
            <a:endParaRPr sz="1400"/>
          </a:p>
          <a:p>
            <a:pPr lvl="1" marL="778933" indent="-207433">
              <a:spcBef>
                <a:spcPts val="0"/>
              </a:spcBef>
              <a:defRPr sz="1800"/>
            </a:pPr>
            <a:r>
              <a:rPr sz="1400"/>
              <a:t>Regression</a:t>
            </a:r>
            <a:endParaRPr sz="1400"/>
          </a:p>
          <a:p>
            <a:pPr lvl="0" marL="0" indent="0">
              <a:spcBef>
                <a:spcPts val="500"/>
              </a:spcBef>
              <a:buSzTx/>
              <a:buNone/>
              <a:defRPr sz="1800"/>
            </a:pPr>
            <a:endParaRPr sz="1400"/>
          </a:p>
          <a:p>
            <a:pPr lvl="0" marL="321733" indent="-207433">
              <a:defRPr sz="1800"/>
            </a:pPr>
            <a:r>
              <a:rPr sz="1400"/>
              <a:t>Unsupervised</a:t>
            </a:r>
          </a:p>
        </p:txBody>
      </p:sp>
      <p:pic>
        <p:nvPicPr>
          <p:cNvPr id="251" name="image1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3050" y="438229"/>
            <a:ext cx="2190750" cy="11793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Scikit-learn</a:t>
            </a:r>
          </a:p>
        </p:txBody>
      </p:sp>
      <p:pic>
        <p:nvPicPr>
          <p:cNvPr id="254" name="image1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3050" y="438229"/>
            <a:ext cx="2190750" cy="1179354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Shape 255"/>
          <p:cNvSpPr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A typical supervised learning problem</a:t>
            </a:r>
            <a:endParaRPr sz="1400"/>
          </a:p>
          <a:p>
            <a:pPr lvl="0" marL="321733" indent="-207433">
              <a:defRPr sz="1800"/>
            </a:pPr>
            <a:r>
              <a:rPr sz="1400"/>
              <a:t>Given a dataset</a:t>
            </a:r>
            <a:endParaRPr sz="1400"/>
          </a:p>
          <a:p>
            <a:pPr lvl="0" marL="0" indent="4114800">
              <a:buSzTx/>
              <a:buNone/>
              <a:defRPr sz="1800"/>
            </a:pPr>
            <a:r>
              <a:rPr sz="1400"/>
              <a:t>S = {x</a:t>
            </a:r>
            <a:r>
              <a:rPr baseline="-25000" sz="1400"/>
              <a:t>i</a:t>
            </a:r>
            <a:r>
              <a:rPr sz="1400"/>
              <a:t>, y</a:t>
            </a:r>
            <a:r>
              <a:rPr baseline="-25000" sz="1400"/>
              <a:t>i</a:t>
            </a:r>
            <a:r>
              <a:rPr sz="1400"/>
              <a:t>}</a:t>
            </a:r>
            <a:endParaRPr sz="1400"/>
          </a:p>
          <a:p>
            <a:pPr lvl="0" marL="321733" indent="-207433">
              <a:defRPr sz="1800"/>
            </a:pPr>
            <a:r>
              <a:rPr sz="1400"/>
              <a:t>Learns a function (mapping)</a:t>
            </a:r>
            <a:endParaRPr sz="1400"/>
          </a:p>
          <a:p>
            <a:pPr lvl="0" marL="0" indent="4114800">
              <a:buSzTx/>
              <a:buNone/>
              <a:defRPr sz="1800"/>
            </a:pPr>
            <a:r>
              <a:rPr sz="1400"/>
              <a:t>y = F(x)</a:t>
            </a:r>
            <a:endParaRPr sz="1400"/>
          </a:p>
          <a:p>
            <a:pPr lvl="0" marL="0" indent="0">
              <a:buSzTx/>
              <a:buNone/>
              <a:defRPr sz="1800"/>
            </a:pPr>
            <a:r>
              <a:rPr sz="1400"/>
              <a:t>Lots of kinds of models !</a:t>
            </a:r>
            <a:endParaRPr sz="1400"/>
          </a:p>
          <a:p>
            <a:pPr lvl="0" marL="321733" indent="-207433">
              <a:defRPr sz="1800"/>
            </a:pPr>
            <a:r>
              <a:rPr sz="1400">
                <a:hlinkClick r:id="rId3" invalidUrl="" action="" tgtFrame="" tooltip="" history="1" highlightClick="0" endSnd="0"/>
              </a:rPr>
              <a:t>https://scikit-learn.org/stable/supervised_learning.html</a:t>
            </a:r>
          </a:p>
          <a:p>
            <a:pPr lvl="0" marL="321733" indent="-207433">
              <a:spcBef>
                <a:spcPts val="0"/>
              </a:spcBef>
              <a:defRPr sz="1800"/>
            </a:pPr>
            <a:r>
              <a:rPr sz="1400">
                <a:hlinkClick r:id="rId4" invalidUrl="" action="" tgtFrame="" tooltip="" history="1" highlightClick="0" endSnd="0"/>
              </a:rPr>
              <a:t>https://scikit-learn.org/stable/unsupervised_learning.html</a:t>
            </a:r>
          </a:p>
          <a:p>
            <a:pPr lvl="0" marL="321733" indent="-207433">
              <a:spcBef>
                <a:spcPts val="0"/>
              </a:spcBef>
              <a:defRPr sz="1800"/>
            </a:pPr>
            <a:r>
              <a:rPr sz="1400">
                <a:hlinkClick r:id="rId5" invalidUrl="" action="" tgtFrame="" tooltip="" history="1" highlightClick="0" endSnd="0"/>
              </a:rPr>
              <a:t>https://scikit-learn.org/stable/model_selection.html</a:t>
            </a:r>
          </a:p>
          <a:p>
            <a:pPr lvl="0" marL="321733" indent="-207433">
              <a:spcBef>
                <a:spcPts val="0"/>
              </a:spcBef>
              <a:defRPr sz="1800"/>
            </a:pPr>
            <a:r>
              <a:rPr sz="1400"/>
              <a:t>… https://scikit-learn.org/stable/user_guide.html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Scikit-learn</a:t>
            </a:r>
          </a:p>
        </p:txBody>
      </p:sp>
      <p:sp>
        <p:nvSpPr>
          <p:cNvPr id="258" name="Shape 258"/>
          <p:cNvSpPr/>
          <p:nvPr>
            <p:ph type="body" idx="1"/>
          </p:nvPr>
        </p:nvSpPr>
        <p:spPr>
          <a:xfrm>
            <a:off x="3196389" y="1825625"/>
            <a:ext cx="6091993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# Pick a model</a:t>
            </a:r>
            <a:endParaRPr>
              <a:solidFill>
                <a:srgbClr val="5481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/>
            </a:pPr>
            <a:r>
              <a:rPr sz="1400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 sklearn </a:t>
            </a:r>
            <a:r>
              <a:rPr sz="1400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 model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/>
            </a:pP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m = model.somemodel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/>
            </a:pPr>
            <a:r>
              <a:rPr sz="1400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# Train</a:t>
            </a:r>
            <a:endParaRPr>
              <a:solidFill>
                <a:srgbClr val="5481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/>
            </a:pP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m.fit(X_train, y_train)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/>
            </a:pPr>
            <a:r>
              <a:rPr sz="1400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# Predict</a:t>
            </a:r>
            <a:endParaRPr>
              <a:solidFill>
                <a:srgbClr val="5481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/>
            </a:pP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y_pred = m.predict(X_pred)</a:t>
            </a:r>
          </a:p>
        </p:txBody>
      </p:sp>
      <p:pic>
        <p:nvPicPr>
          <p:cNvPr id="259" name="image1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3050" y="438229"/>
            <a:ext cx="2190750" cy="11793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xfrm>
            <a:off x="831850" y="1709739"/>
            <a:ext cx="10515600" cy="184626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6000"/>
              <a:t>Recap</a:t>
            </a:r>
          </a:p>
        </p:txBody>
      </p:sp>
      <p:sp>
        <p:nvSpPr>
          <p:cNvPr id="262" name="Shape 262"/>
          <p:cNvSpPr/>
          <p:nvPr>
            <p:ph type="body" idx="1"/>
          </p:nvPr>
        </p:nvSpPr>
        <p:spPr>
          <a:xfrm>
            <a:off x="831850" y="3870037"/>
            <a:ext cx="10515600" cy="221961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indent="0">
              <a:lnSpc>
                <a:spcPct val="7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endParaRPr sz="2200"/>
          </a:p>
          <a:p>
            <a:pPr lvl="0" indent="0">
              <a:lnSpc>
                <a:spcPct val="70000"/>
              </a:lnSpc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antigravity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0">
              <a:lnSpc>
                <a:spcPct val="70000"/>
              </a:lnSpc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B9BD5"/>
                </a:solidFill>
              </a:rPr>
              <a:t># Try it on your laptop,</a:t>
            </a:r>
            <a:endParaRPr sz="2200">
              <a:solidFill>
                <a:srgbClr val="5B9BD5"/>
              </a:solidFill>
            </a:endParaRPr>
          </a:p>
          <a:p>
            <a:pPr lvl="0" indent="0">
              <a:lnSpc>
                <a:spcPct val="70000"/>
              </a:lnSpc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B9BD5"/>
                </a:solidFill>
              </a:rPr>
              <a:t># In a Python interpreter</a:t>
            </a:r>
            <a:endParaRPr sz="2200">
              <a:solidFill>
                <a:srgbClr val="5B9BD5"/>
              </a:solidFill>
            </a:endParaRPr>
          </a:p>
          <a:p>
            <a:pPr lvl="0" indent="0">
              <a:lnSpc>
                <a:spcPct val="70000"/>
              </a:lnSpc>
              <a:defRPr sz="1800">
                <a:solidFill>
                  <a:srgbClr val="000000"/>
                </a:solidFill>
              </a:defRPr>
            </a:pPr>
            <a:endParaRPr sz="2200">
              <a:solidFill>
                <a:srgbClr val="5B9BD5"/>
              </a:solidFill>
            </a:endParaRPr>
          </a:p>
          <a:p>
            <a:pPr lvl="0" indent="0">
              <a:lnSpc>
                <a:spcPct val="70000"/>
              </a:lnSpc>
              <a:defRPr sz="1800">
                <a:solidFill>
                  <a:srgbClr val="000000"/>
                </a:solidFill>
              </a:defRPr>
            </a:pPr>
            <a:r>
              <a:rPr sz="1600"/>
              <a:t>(https://xkcd.com/353/)</a:t>
            </a:r>
          </a:p>
        </p:txBody>
      </p:sp>
      <p:pic>
        <p:nvPicPr>
          <p:cNvPr id="263" name="image2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50428" y="0"/>
            <a:ext cx="6041572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More easter eggs</a:t>
            </a:r>
          </a:p>
        </p:txBody>
      </p:sp>
      <p:sp>
        <p:nvSpPr>
          <p:cNvPr id="266" name="Shape 266"/>
          <p:cNvSpPr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buSzTx/>
              <a:buNone/>
              <a:defRPr sz="1800"/>
            </a:pPr>
            <a:r>
              <a:rPr sz="2300"/>
              <a:t>Try those in a Python interpreter</a:t>
            </a:r>
            <a:endParaRPr sz="2300"/>
          </a:p>
          <a:p>
            <a:pPr lvl="0" marL="0" indent="0">
              <a:buSzTx/>
              <a:buNone/>
              <a:defRPr sz="1800"/>
            </a:pP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/>
            </a:pP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&gt;&gt; from __future__ import braces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/>
            </a:pP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/>
            </a:pP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&gt;&gt; import this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/>
            </a:pP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None/>
              <a:defRPr sz="1800"/>
            </a:pP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&gt;&gt; import __hello__</a:t>
            </a:r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Recap: What did we learn?</a:t>
            </a:r>
          </a:p>
        </p:txBody>
      </p:sp>
      <p:sp>
        <p:nvSpPr>
          <p:cNvPr id="269" name="Shape 269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21733" indent="-207433">
              <a:spcBef>
                <a:spcPts val="0"/>
              </a:spcBef>
              <a:defRPr sz="1800"/>
            </a:pPr>
            <a:r>
              <a:rPr sz="1400"/>
              <a:t>Basic Python</a:t>
            </a:r>
            <a:endParaRPr sz="1400"/>
          </a:p>
          <a:p>
            <a:pPr lvl="0" marL="321733" indent="-207433">
              <a:spcBef>
                <a:spcPts val="0"/>
              </a:spcBef>
              <a:defRPr sz="1800"/>
            </a:pP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sz="1400"/>
              <a:t> for arrays</a:t>
            </a:r>
            <a:endParaRPr sz="1400"/>
          </a:p>
          <a:p>
            <a:pPr lvl="0" marL="321733" indent="-207433">
              <a:spcBef>
                <a:spcPts val="0"/>
              </a:spcBef>
              <a:defRPr sz="1800"/>
            </a:pP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Scipy</a:t>
            </a:r>
            <a:r>
              <a:rPr sz="1400"/>
              <a:t> for linear algebra, optimization, statistics</a:t>
            </a:r>
            <a:endParaRPr sz="1400"/>
          </a:p>
          <a:p>
            <a:pPr lvl="0" marL="321733" indent="-207433">
              <a:spcBef>
                <a:spcPts val="0"/>
              </a:spcBef>
              <a:defRPr sz="1800"/>
            </a:pP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sz="1400"/>
              <a:t> for simple plotting</a:t>
            </a:r>
            <a:endParaRPr sz="1400"/>
          </a:p>
          <a:p>
            <a:pPr lvl="0" marL="321733" indent="-207433">
              <a:spcBef>
                <a:spcPts val="0"/>
              </a:spcBef>
              <a:defRPr sz="1800"/>
            </a:pP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sz="1400"/>
              <a:t> for data analytics</a:t>
            </a:r>
            <a:endParaRPr sz="1400"/>
          </a:p>
          <a:p>
            <a:pPr lvl="0" marL="321733" indent="-207433">
              <a:spcBef>
                <a:spcPts val="0"/>
              </a:spcBef>
              <a:defRPr sz="1800"/>
            </a:pP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sz="1400"/>
              <a:t> for machine learning</a:t>
            </a:r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The Python Ecosystem </a:t>
            </a:r>
            <a:r>
              <a:rPr sz="2200"/>
              <a:t>(a tiny subset)</a:t>
            </a:r>
          </a:p>
        </p:txBody>
      </p:sp>
      <p:pic>
        <p:nvPicPr>
          <p:cNvPr id="272" name="image4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1425" y="1543449"/>
            <a:ext cx="1942072" cy="7703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image5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675" y="2320925"/>
            <a:ext cx="3006251" cy="1259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image6.jpe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21050" y="1456049"/>
            <a:ext cx="2009727" cy="7985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image7.jpeg" descr="File:Matplotlib logo.svg - Wikipedia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91650" y="2471096"/>
            <a:ext cx="2939128" cy="5394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image19.png" descr="How to create Interactive data visualization using Plotly in R / Python?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065793" y="1581125"/>
            <a:ext cx="1257734" cy="128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image20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069900" y="1615472"/>
            <a:ext cx="1942079" cy="1213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image29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090272" y="3010548"/>
            <a:ext cx="1592604" cy="8573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image7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086640" y="3329394"/>
            <a:ext cx="4018725" cy="1357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image30.png"/>
          <p:cNvPicPr/>
          <p:nvPr/>
        </p:nvPicPr>
        <p:blipFill>
          <a:blip r:embed="rId10">
            <a:extLst/>
          </a:blip>
          <a:srcRect l="18485" t="18106" r="19170" b="15128"/>
          <a:stretch>
            <a:fillRect/>
          </a:stretch>
        </p:blipFill>
        <p:spPr>
          <a:xfrm>
            <a:off x="9545849" y="3746000"/>
            <a:ext cx="2091126" cy="1259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image31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000424" y="5151199"/>
            <a:ext cx="2697174" cy="5394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image32.pn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285725" y="4511359"/>
            <a:ext cx="2206302" cy="639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image33.pn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897648" y="3978388"/>
            <a:ext cx="2280337" cy="857353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Shape 284"/>
          <p:cNvSpPr/>
          <p:nvPr/>
        </p:nvSpPr>
        <p:spPr>
          <a:xfrm>
            <a:off x="1351345" y="5409800"/>
            <a:ext cx="4398603" cy="386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400"/>
              <a:t>And many, many more (mpi4py, numba, joblib, …)</a:t>
            </a:r>
          </a:p>
        </p:txBody>
      </p:sp>
      <p:pic>
        <p:nvPicPr>
          <p:cNvPr id="285" name="image34.png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658775" y="5690642"/>
            <a:ext cx="2206304" cy="507361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Shape 286"/>
          <p:cNvSpPr/>
          <p:nvPr/>
        </p:nvSpPr>
        <p:spPr>
          <a:xfrm>
            <a:off x="8628174" y="2829261"/>
            <a:ext cx="1320303" cy="525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3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300"/>
              <a:t>Seaborn</a:t>
            </a:r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body" idx="1"/>
          </p:nvPr>
        </p:nvSpPr>
        <p:spPr>
          <a:xfrm>
            <a:off x="838200" y="1594101"/>
            <a:ext cx="10515600" cy="502170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91810" indent="-579110">
              <a:spcBef>
                <a:spcPts val="0"/>
              </a:spcBef>
              <a:buSzPts val="2300"/>
              <a:defRPr sz="1800"/>
            </a:pPr>
            <a:r>
              <a:rPr sz="2300"/>
              <a:t>Python</a:t>
            </a:r>
            <a:endParaRPr sz="2600"/>
          </a:p>
          <a:p>
            <a:pPr lvl="1" marL="743494" indent="-259624">
              <a:spcBef>
                <a:spcPts val="500"/>
              </a:spcBef>
              <a:buSzPts val="1800"/>
              <a:defRPr sz="1800"/>
            </a:pPr>
            <a:r>
              <a:t>Google &amp; Stackoverflow</a:t>
            </a:r>
          </a:p>
          <a:p>
            <a:pPr lvl="1" marL="743494" indent="-259624">
              <a:spcBef>
                <a:spcPts val="500"/>
              </a:spcBef>
              <a:buSzPts val="1800"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https://docs.python.org/3/</a:t>
            </a:r>
          </a:p>
          <a:p>
            <a:pPr lvl="1" marL="743494" indent="-259624">
              <a:spcBef>
                <a:spcPts val="500"/>
              </a:spcBef>
              <a:buSzPts val="1800"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https://developers.google.com/edu/python/</a:t>
            </a:r>
          </a:p>
          <a:p>
            <a:pPr lvl="1" marL="743494" indent="-259624">
              <a:spcBef>
                <a:spcPts val="500"/>
              </a:spcBef>
              <a:buSzPts val="1800"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https://www.learnpython.org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1" marL="743494" indent="-259624">
              <a:spcBef>
                <a:spcPts val="500"/>
              </a:spcBef>
              <a:buSzPts val="1800"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http://www.practicepython.org/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1" marL="743494" indent="-259624">
              <a:spcBef>
                <a:spcPts val="500"/>
              </a:spcBef>
              <a:buSzPts val="1800"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https://dabeaz-course.github.io/practical-python/Notes/Contents.html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0" marL="591810" indent="-579110">
              <a:buSzPts val="2300"/>
              <a:defRPr sz="1800"/>
            </a:pPr>
            <a:r>
              <a:rPr sz="2300"/>
              <a:t>Numpy &amp; Scipy</a:t>
            </a:r>
            <a:endParaRPr sz="2300"/>
          </a:p>
          <a:p>
            <a:pPr lvl="1" marL="743494" indent="-259624">
              <a:spcBef>
                <a:spcPts val="500"/>
              </a:spcBef>
              <a:buSzPts val="1800"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https://docs.scipy.org/doc/numpy/user/quickstart.html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lvl="0" marL="591810" indent="-579110">
              <a:buSzPts val="2300"/>
              <a:defRPr sz="1800"/>
            </a:pPr>
            <a:r>
              <a:rPr sz="2300"/>
              <a:t>Pandas</a:t>
            </a:r>
            <a:endParaRPr sz="2600"/>
          </a:p>
          <a:p>
            <a:pPr lvl="1" marL="743494" indent="-259624">
              <a:spcBef>
                <a:spcPts val="500"/>
              </a:spcBef>
              <a:buSzPts val="1800"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https://pandas.pydata.org/pandas-docs/stable/10min.html</a:t>
            </a:r>
          </a:p>
          <a:p>
            <a:pPr lvl="1" marL="743494" indent="-259624">
              <a:spcBef>
                <a:spcPts val="500"/>
              </a:spcBef>
              <a:buSzPts val="1800"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https://github.com/jvns/pandas-cookbook</a:t>
            </a:r>
          </a:p>
          <a:p>
            <a:pPr lvl="0" marL="591810" indent="-579110">
              <a:buSzPts val="2300"/>
              <a:defRPr sz="1800"/>
            </a:pPr>
            <a:r>
              <a:rPr sz="2300"/>
              <a:t>Scikit-learn</a:t>
            </a:r>
            <a:endParaRPr sz="2600"/>
          </a:p>
          <a:p>
            <a:pPr lvl="1" marL="747483" indent="-277583">
              <a:spcBef>
                <a:spcPts val="500"/>
              </a:spcBef>
              <a:buSzPts val="1800"/>
              <a:defRPr sz="18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http://scikit-learn.org/stable/tutorial/basic/tutorial.html</a:t>
            </a:r>
          </a:p>
        </p:txBody>
      </p:sp>
      <p:sp>
        <p:nvSpPr>
          <p:cNvPr id="289" name="Shape 289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References</a:t>
            </a:r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At Stanford</a:t>
            </a:r>
          </a:p>
        </p:txBody>
      </p:sp>
      <p:sp>
        <p:nvSpPr>
          <p:cNvPr id="292" name="Shape 29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138288" indent="-138288">
              <a:spcBef>
                <a:spcPts val="0"/>
              </a:spcBef>
              <a:defRPr sz="1800"/>
            </a:pPr>
            <a:r>
              <a:rPr sz="1400"/>
              <a:t>CME211</a:t>
            </a:r>
            <a:endParaRPr sz="1400"/>
          </a:p>
          <a:p>
            <a:pPr lvl="1" marL="595488" indent="-138288">
              <a:spcBef>
                <a:spcPts val="500"/>
              </a:spcBef>
              <a:defRPr sz="1800"/>
            </a:pPr>
            <a:r>
              <a:rPr sz="1400"/>
              <a:t>Software Development for Scientists and Engineers</a:t>
            </a:r>
            <a:endParaRPr sz="1400"/>
          </a:p>
          <a:p>
            <a:pPr lvl="0" marL="138288" indent="-138288">
              <a:defRPr sz="1800"/>
            </a:pPr>
            <a:r>
              <a:rPr sz="1400"/>
              <a:t>CS106AP</a:t>
            </a:r>
            <a:endParaRPr sz="1400"/>
          </a:p>
          <a:p>
            <a:pPr lvl="1" marL="595488" indent="-138288">
              <a:spcBef>
                <a:spcPts val="500"/>
              </a:spcBef>
              <a:defRPr sz="1800"/>
            </a:pPr>
            <a:r>
              <a:rPr sz="1400"/>
              <a:t>Programming Methodology in Python </a:t>
            </a:r>
            <a:endParaRPr sz="1400"/>
          </a:p>
          <a:p>
            <a:pPr lvl="0" marL="138288" indent="-138288">
              <a:defRPr sz="1800"/>
            </a:pPr>
            <a:r>
              <a:rPr sz="1400"/>
              <a:t>CS102, CS131, CS230, CS231N, CS375: Machine Learning (using Python)</a:t>
            </a:r>
            <a:endParaRPr sz="1400"/>
          </a:p>
          <a:p>
            <a:pPr lvl="0" marL="138288" indent="-138288">
              <a:defRPr sz="1800"/>
            </a:pPr>
            <a:r>
              <a:rPr sz="1400"/>
              <a:t>CME302: Numerical Linear Algebra (using Python)</a:t>
            </a:r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Any question after the class?</a:t>
            </a:r>
          </a:p>
        </p:txBody>
      </p:sp>
      <p:sp>
        <p:nvSpPr>
          <p:cNvPr id="295" name="Shape 295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algn="ctr">
              <a:spcBef>
                <a:spcPts val="0"/>
              </a:spcBef>
              <a:buSzTx/>
              <a:buNone/>
              <a:defRPr sz="1800"/>
            </a:pPr>
          </a:p>
          <a:p>
            <a:pPr lvl="0" marL="0" indent="0" algn="ctr">
              <a:buSzTx/>
              <a:buNone/>
              <a:defRPr sz="1800"/>
            </a:pPr>
          </a:p>
          <a:p>
            <a:pPr lvl="0" marL="0" indent="0" algn="ctr">
              <a:buSzTx/>
              <a:buNone/>
              <a:defRPr sz="18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santucci@stanford.edu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First and Foremost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21733" indent="-207433">
              <a:spcBef>
                <a:spcPts val="500"/>
              </a:spcBef>
              <a:buFontTx/>
              <a:buAutoNum type="arabicPeriod" startAt="1"/>
              <a:defRPr sz="1800"/>
            </a:pPr>
            <a:r>
              <a:rPr sz="1400"/>
              <a:t>Workshop </a:t>
            </a:r>
            <a:r>
              <a:rPr sz="1400" u="sng"/>
              <a:t>is</a:t>
            </a:r>
            <a:r>
              <a:rPr sz="1400"/>
              <a:t> recorded (audio &amp; video)</a:t>
            </a:r>
            <a:endParaRPr sz="1400"/>
          </a:p>
          <a:p>
            <a:pPr lvl="0" marL="0" indent="457200">
              <a:spcBef>
                <a:spcPts val="500"/>
              </a:spcBef>
              <a:buSzTx/>
              <a:buNone/>
              <a:defRPr sz="1800"/>
            </a:pPr>
            <a:endParaRPr sz="1400"/>
          </a:p>
          <a:p>
            <a:pPr lvl="0" marL="321733" indent="-207433">
              <a:spcBef>
                <a:spcPts val="500"/>
              </a:spcBef>
              <a:buFontTx/>
              <a:buAutoNum type="arabicPeriod" startAt="1"/>
              <a:defRPr sz="1800"/>
            </a:pPr>
            <a:r>
              <a:rPr sz="1400"/>
              <a:t>If you are OK, turn on your camera :-)</a:t>
            </a:r>
            <a:endParaRPr sz="1400"/>
          </a:p>
          <a:p>
            <a:pPr lvl="0" marL="0" indent="457200">
              <a:spcBef>
                <a:spcPts val="500"/>
              </a:spcBef>
              <a:buSzTx/>
              <a:buNone/>
              <a:defRPr sz="1800"/>
            </a:pPr>
            <a:endParaRPr sz="1400"/>
          </a:p>
          <a:p>
            <a:pPr lvl="0" marL="321733" indent="-207433">
              <a:spcBef>
                <a:spcPts val="500"/>
              </a:spcBef>
              <a:buFontTx/>
              <a:buAutoNum type="arabicPeriod" startAt="1"/>
              <a:defRPr sz="1800"/>
            </a:pPr>
            <a:r>
              <a:rPr sz="1400"/>
              <a:t>Ask questions in chat. </a:t>
            </a:r>
            <a:endParaRPr sz="1400"/>
          </a:p>
          <a:p>
            <a:pPr lvl="0" marL="0" indent="457200">
              <a:spcBef>
                <a:spcPts val="500"/>
              </a:spcBef>
              <a:buSzTx/>
              <a:buNone/>
              <a:defRPr sz="1800"/>
            </a:pPr>
            <a:r>
              <a:rPr sz="1400"/>
              <a:t>Rui, our awesome TA, is answering.</a:t>
            </a:r>
            <a:endParaRPr sz="1400"/>
          </a:p>
          <a:p>
            <a:pPr lvl="0" marL="0" indent="457200">
              <a:spcBef>
                <a:spcPts val="500"/>
              </a:spcBef>
              <a:buSzTx/>
              <a:buNone/>
              <a:defRPr sz="1800"/>
            </a:pPr>
            <a:endParaRPr sz="1400"/>
          </a:p>
          <a:p>
            <a:pPr lvl="0" marL="321733" indent="-207433">
              <a:spcBef>
                <a:spcPts val="500"/>
              </a:spcBef>
              <a:buFontTx/>
              <a:buAutoNum type="arabicPeriod" startAt="1"/>
              <a:defRPr sz="1800"/>
            </a:pPr>
            <a:r>
              <a:rPr sz="1400"/>
              <a:t>Stay muted unless you are actively talking</a:t>
            </a:r>
          </a:p>
        </p:txBody>
      </p:sp>
      <p:pic>
        <p:nvPicPr>
          <p:cNvPr id="69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14477" y="468217"/>
            <a:ext cx="4018723" cy="13574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Some questions for you first!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1" marL="0" indent="0" defTabSz="859536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t>				</a:t>
            </a:r>
            <a:r>
              <a:rPr sz="1700">
                <a:latin typeface="Courier"/>
                <a:ea typeface="Courier"/>
                <a:cs typeface="Courier"/>
                <a:sym typeface="Courier"/>
              </a:rPr>
              <a:t>pollev.com/andreassantucci359</a:t>
            </a:r>
            <a:endParaRPr sz="56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21733" indent="-207433">
              <a:buChar char="-"/>
              <a:defRPr sz="1800"/>
            </a:pPr>
            <a:r>
              <a:rPr sz="1400"/>
              <a:t>Mandatory to participate :-)</a:t>
            </a:r>
            <a:endParaRPr sz="1400"/>
          </a:p>
          <a:p>
            <a:pPr lvl="0" marL="321733" indent="-207433">
              <a:spcBef>
                <a:spcPts val="0"/>
              </a:spcBef>
              <a:buChar char="-"/>
              <a:defRPr sz="1800"/>
            </a:pPr>
            <a:r>
              <a:rPr sz="1400"/>
              <a:t>Laptop or phone</a:t>
            </a:r>
            <a:endParaRPr sz="1400"/>
          </a:p>
          <a:p>
            <a:pPr lvl="0" marL="321733" indent="-207433">
              <a:spcBef>
                <a:spcPts val="0"/>
              </a:spcBef>
              <a:buChar char="-"/>
              <a:defRPr sz="1800"/>
            </a:pPr>
            <a:r>
              <a:rPr sz="1400"/>
              <a:t>No account needed, anonymous</a:t>
            </a:r>
            <a:endParaRPr sz="1400"/>
          </a:p>
          <a:p>
            <a:pPr lvl="0" marL="321733" indent="-207433">
              <a:spcBef>
                <a:spcPts val="0"/>
              </a:spcBef>
              <a:buChar char="-"/>
              <a:defRPr sz="1800"/>
            </a:pPr>
            <a:r>
              <a:rPr sz="1400"/>
              <a:t>The more responses, the better!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Some info about me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21733" indent="-207433">
              <a:buChar char="-"/>
              <a:defRPr sz="1800"/>
            </a:pPr>
            <a:r>
              <a:rPr sz="1400"/>
              <a:t>Data Scientist at Google, Lecturer at Stanford</a:t>
            </a:r>
            <a:endParaRPr sz="1400"/>
          </a:p>
          <a:p>
            <a:pPr lvl="0" marL="0" indent="457200">
              <a:buSzTx/>
              <a:buNone/>
              <a:defRPr sz="1800"/>
            </a:pPr>
            <a:endParaRPr sz="1400"/>
          </a:p>
          <a:p>
            <a:pPr lvl="0" marL="321733" indent="-207433">
              <a:buChar char="-"/>
              <a:defRPr sz="1800"/>
            </a:pPr>
            <a:r>
              <a:rPr sz="1400"/>
              <a:t>Interest in Machine Learning and Recommendation Systems</a:t>
            </a:r>
            <a:endParaRPr sz="1400"/>
          </a:p>
          <a:p>
            <a:pPr lvl="0" marL="0" indent="457200">
              <a:buSzTx/>
              <a:buNone/>
              <a:defRPr sz="1800"/>
            </a:pPr>
            <a:endParaRPr sz="1400"/>
          </a:p>
          <a:p>
            <a:pPr lvl="0" marL="321733" indent="-207433">
              <a:buChar char="-"/>
              <a:defRPr sz="1800"/>
            </a:pPr>
            <a:r>
              <a:rPr sz="1400"/>
              <a:t>Learned to code </a:t>
            </a:r>
            <a:r>
              <a:rPr i="1" sz="1400"/>
              <a:t>after </a:t>
            </a:r>
            <a:r>
              <a:rPr sz="1400"/>
              <a:t>college!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Python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A very popular programming language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1400"/>
          </a:p>
          <a:p>
            <a:pPr lvl="0" marL="321733" indent="-207433">
              <a:spcBef>
                <a:spcPts val="500"/>
              </a:spcBef>
              <a:defRPr sz="1800"/>
            </a:pPr>
            <a:r>
              <a:rPr sz="1400"/>
              <a:t>Web applications</a:t>
            </a:r>
            <a:endParaRPr sz="1400"/>
          </a:p>
          <a:p>
            <a:pPr lvl="0" marL="0" indent="457200">
              <a:spcBef>
                <a:spcPts val="500"/>
              </a:spcBef>
              <a:buSzTx/>
              <a:buNone/>
              <a:defRPr sz="1800"/>
            </a:pPr>
            <a:endParaRPr sz="1400"/>
          </a:p>
          <a:p>
            <a:pPr lvl="0" marL="321733" indent="-207433">
              <a:spcBef>
                <a:spcPts val="500"/>
              </a:spcBef>
              <a:defRPr sz="1800"/>
            </a:pPr>
            <a:r>
              <a:rPr sz="1400"/>
              <a:t>Scientific computing</a:t>
            </a:r>
            <a:endParaRPr sz="1400"/>
          </a:p>
          <a:p>
            <a:pPr lvl="0" marL="0" indent="457200">
              <a:spcBef>
                <a:spcPts val="500"/>
              </a:spcBef>
              <a:buSzTx/>
              <a:buNone/>
              <a:defRPr sz="1800"/>
            </a:pPr>
            <a:endParaRPr sz="1400"/>
          </a:p>
          <a:p>
            <a:pPr lvl="0" marL="321733" indent="-207433">
              <a:spcBef>
                <a:spcPts val="500"/>
              </a:spcBef>
              <a:defRPr sz="1800"/>
            </a:pPr>
            <a:r>
              <a:rPr sz="1400"/>
              <a:t>Data science and machine learning</a:t>
            </a:r>
            <a:endParaRPr sz="1400"/>
          </a:p>
          <a:p>
            <a:pPr lvl="0" marL="0" indent="457200">
              <a:spcBef>
                <a:spcPts val="500"/>
              </a:spcBef>
              <a:buSzTx/>
              <a:buNone/>
              <a:defRPr sz="1800"/>
            </a:pPr>
            <a:endParaRPr sz="1400"/>
          </a:p>
          <a:p>
            <a:pPr lvl="0" marL="321733" indent="-207433">
              <a:spcBef>
                <a:spcPts val="500"/>
              </a:spcBef>
              <a:defRPr sz="1800"/>
            </a:pPr>
            <a:r>
              <a:rPr sz="1400"/>
              <a:t>General purpose applications</a:t>
            </a:r>
          </a:p>
        </p:txBody>
      </p:sp>
      <p:pic>
        <p:nvPicPr>
          <p:cNvPr id="79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14477" y="468217"/>
            <a:ext cx="4018723" cy="13574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The class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21733" indent="-207433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We will go through code </a:t>
            </a:r>
            <a:r>
              <a:rPr i="1" sz="1400"/>
              <a:t>together.</a:t>
            </a:r>
            <a:endParaRPr i="1"/>
          </a:p>
          <a:p>
            <a:pPr lvl="0" marL="321733" indent="-207433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Ask questions in the chat</a:t>
            </a:r>
            <a:endParaRPr sz="1400"/>
          </a:p>
          <a:p>
            <a:pPr lvl="0" marL="321733" indent="-207433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Many exercises.</a:t>
            </a:r>
            <a:endParaRPr sz="1400"/>
          </a:p>
          <a:p>
            <a:pPr lvl="0" marL="321733" indent="-207433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1400"/>
              <a:t>Goal: </a:t>
            </a:r>
            <a:endParaRPr sz="1400"/>
          </a:p>
          <a:p>
            <a:pPr lvl="1" marL="778933" indent="-207433">
              <a:lnSpc>
                <a:spcPct val="150000"/>
              </a:lnSpc>
              <a:spcBef>
                <a:spcPts val="0"/>
              </a:spcBef>
              <a:defRPr sz="1800"/>
            </a:pPr>
            <a:r>
              <a:rPr i="1" sz="1400"/>
              <a:t>Good enough</a:t>
            </a:r>
            <a:r>
              <a:rPr sz="1400"/>
              <a:t> basic Python knowledge to explore on your own.</a:t>
            </a:r>
            <a:endParaRPr sz="1400"/>
          </a:p>
          <a:p>
            <a:pPr lvl="1" marL="778933" indent="-207433">
              <a:lnSpc>
                <a:spcPct val="150000"/>
              </a:lnSpc>
              <a:spcBef>
                <a:spcPts val="0"/>
              </a:spcBef>
              <a:defRPr sz="1800"/>
            </a:pPr>
            <a:r>
              <a:rPr i="1" sz="1400"/>
              <a:t>Exposure</a:t>
            </a:r>
            <a:r>
              <a:rPr sz="1400"/>
              <a:t> to various tools used in science. </a:t>
            </a:r>
            <a:endParaRPr sz="1400"/>
          </a:p>
          <a:p>
            <a:pPr lvl="1" marL="778933" indent="-207433">
              <a:lnSpc>
                <a:spcPct val="150000"/>
              </a:lnSpc>
              <a:spcBef>
                <a:spcPts val="0"/>
              </a:spcBef>
              <a:defRPr sz="1800"/>
            </a:pPr>
            <a:r>
              <a:rPr i="1" sz="1400"/>
              <a:t>But</a:t>
            </a:r>
            <a:r>
              <a:rPr sz="1400"/>
              <a:t>, you won’t be an expert overnight!</a:t>
            </a:r>
          </a:p>
        </p:txBody>
      </p:sp>
      <p:pic>
        <p:nvPicPr>
          <p:cNvPr id="83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14477" y="468217"/>
            <a:ext cx="4018723" cy="13574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Python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21733" indent="-207433">
              <a:spcBef>
                <a:spcPts val="0"/>
              </a:spcBef>
              <a:defRPr sz="1800"/>
            </a:pPr>
            <a:r>
              <a:rPr sz="1400"/>
              <a:t>High-level</a:t>
            </a:r>
            <a:endParaRPr sz="1400"/>
          </a:p>
          <a:p>
            <a:pPr lvl="0" marL="321733" indent="-207433">
              <a:spcBef>
                <a:spcPts val="0"/>
              </a:spcBef>
              <a:defRPr sz="1800"/>
            </a:pPr>
            <a:r>
              <a:rPr sz="1400"/>
              <a:t>Portable</a:t>
            </a:r>
            <a:endParaRPr sz="1400"/>
          </a:p>
          <a:p>
            <a:pPr lvl="0" marL="321733" indent="-207433">
              <a:spcBef>
                <a:spcPts val="0"/>
              </a:spcBef>
              <a:defRPr sz="1800"/>
            </a:pPr>
            <a:r>
              <a:rPr sz="1400"/>
              <a:t>Interpreted</a:t>
            </a:r>
            <a:endParaRPr sz="1400"/>
          </a:p>
          <a:p>
            <a:pPr lvl="0" marL="321733" indent="-207433">
              <a:spcBef>
                <a:spcPts val="0"/>
              </a:spcBef>
              <a:defRPr sz="1800"/>
            </a:pPr>
            <a:r>
              <a:rPr sz="1400"/>
              <a:t>Extensible</a:t>
            </a:r>
            <a:endParaRPr sz="1400"/>
          </a:p>
          <a:p>
            <a:pPr lvl="0" marL="321733" indent="-207433">
              <a:spcBef>
                <a:spcPts val="0"/>
              </a:spcBef>
              <a:defRPr sz="1800"/>
            </a:pPr>
            <a:r>
              <a:rPr sz="1400"/>
              <a:t>Object-oriented</a:t>
            </a:r>
            <a:endParaRPr sz="1400"/>
          </a:p>
          <a:p>
            <a:pPr lvl="0" marL="321733" indent="-207433">
              <a:spcBef>
                <a:spcPts val="0"/>
              </a:spcBef>
              <a:defRPr sz="1800"/>
            </a:pPr>
            <a:r>
              <a:rPr sz="1400"/>
              <a:t>Dynamically typed</a:t>
            </a:r>
            <a:endParaRPr sz="1400"/>
          </a:p>
          <a:p>
            <a:pPr lvl="0" marL="321733" indent="-207433">
              <a:spcBef>
                <a:spcPts val="0"/>
              </a:spcBef>
              <a:defRPr sz="1800"/>
            </a:pPr>
            <a:r>
              <a:rPr sz="1400"/>
              <a:t>Garbage collected</a:t>
            </a:r>
          </a:p>
        </p:txBody>
      </p:sp>
      <p:grpSp>
        <p:nvGrpSpPr>
          <p:cNvPr id="104" name="Group 104"/>
          <p:cNvGrpSpPr/>
          <p:nvPr/>
        </p:nvGrpSpPr>
        <p:grpSpPr>
          <a:xfrm>
            <a:off x="5135418" y="26672"/>
            <a:ext cx="5329387" cy="6804656"/>
            <a:chOff x="0" y="0"/>
            <a:chExt cx="5329385" cy="6804654"/>
          </a:xfrm>
        </p:grpSpPr>
        <p:pic>
          <p:nvPicPr>
            <p:cNvPr id="87" name="image1.jpeg"/>
            <p:cNvPicPr/>
            <p:nvPr/>
          </p:nvPicPr>
          <p:blipFill>
            <a:blip r:embed="rId2">
              <a:extLst/>
            </a:blip>
            <a:srcRect l="0" t="0" r="0" b="51014"/>
            <a:stretch>
              <a:fillRect/>
            </a:stretch>
          </p:blipFill>
          <p:spPr>
            <a:xfrm>
              <a:off x="-1" y="-1"/>
              <a:ext cx="5329387" cy="68046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8" name="Shape 88"/>
            <p:cNvSpPr/>
            <p:nvPr/>
          </p:nvSpPr>
          <p:spPr>
            <a:xfrm>
              <a:off x="1056270" y="970965"/>
              <a:ext cx="438903" cy="503103"/>
            </a:xfrm>
            <a:prstGeom prst="rect">
              <a:avLst/>
            </a:prstGeom>
            <a:solidFill>
              <a:srgbClr val="ECE6D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91" name="Group 91"/>
            <p:cNvGrpSpPr/>
            <p:nvPr/>
          </p:nvGrpSpPr>
          <p:grpSpPr>
            <a:xfrm>
              <a:off x="215019" y="669018"/>
              <a:ext cx="2157908" cy="708612"/>
              <a:chOff x="0" y="0"/>
              <a:chExt cx="2157907" cy="708611"/>
            </a:xfrm>
          </p:grpSpPr>
          <p:sp>
            <p:nvSpPr>
              <p:cNvPr id="89" name="Shape 89"/>
              <p:cNvSpPr/>
              <p:nvPr/>
            </p:nvSpPr>
            <p:spPr>
              <a:xfrm>
                <a:off x="-1" y="-1"/>
                <a:ext cx="2157908" cy="708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556"/>
                    </a:moveTo>
                    <a:cubicBezTo>
                      <a:pt x="0" y="1144"/>
                      <a:pt x="376" y="0"/>
                      <a:pt x="839" y="0"/>
                    </a:cubicBezTo>
                    <a:lnTo>
                      <a:pt x="20761" y="0"/>
                    </a:lnTo>
                    <a:cubicBezTo>
                      <a:pt x="21224" y="0"/>
                      <a:pt x="21600" y="1144"/>
                      <a:pt x="21600" y="2556"/>
                    </a:cubicBezTo>
                    <a:lnTo>
                      <a:pt x="21600" y="12780"/>
                    </a:lnTo>
                    <a:cubicBezTo>
                      <a:pt x="21600" y="14191"/>
                      <a:pt x="21224" y="15336"/>
                      <a:pt x="20761" y="15336"/>
                    </a:cubicBezTo>
                    <a:lnTo>
                      <a:pt x="9000" y="15336"/>
                    </a:lnTo>
                    <a:lnTo>
                      <a:pt x="5174" y="21600"/>
                    </a:lnTo>
                    <a:lnTo>
                      <a:pt x="3600" y="15336"/>
                    </a:lnTo>
                    <a:lnTo>
                      <a:pt x="839" y="15336"/>
                    </a:lnTo>
                    <a:cubicBezTo>
                      <a:pt x="376" y="15336"/>
                      <a:pt x="0" y="14191"/>
                      <a:pt x="0" y="12780"/>
                    </a:cubicBezTo>
                    <a:lnTo>
                      <a:pt x="0" y="894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90" name="Shape 90"/>
              <p:cNvSpPr/>
              <p:nvPr/>
            </p:nvSpPr>
            <p:spPr>
              <a:xfrm>
                <a:off x="24559" y="73749"/>
                <a:ext cx="2108788" cy="355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sz="1800"/>
                </a:pPr>
                <a:r>
                  <a:rPr sz="1200"/>
                  <a:t>This is plagiarism. You can’t just “import essay.”</a:t>
                </a:r>
              </a:p>
            </p:txBody>
          </p:sp>
        </p:grpSp>
        <p:sp>
          <p:nvSpPr>
            <p:cNvPr id="92" name="Shape 92"/>
            <p:cNvSpPr/>
            <p:nvPr/>
          </p:nvSpPr>
          <p:spPr>
            <a:xfrm>
              <a:off x="3665266" y="998207"/>
              <a:ext cx="468003" cy="503104"/>
            </a:xfrm>
            <a:prstGeom prst="rect">
              <a:avLst/>
            </a:prstGeom>
            <a:solidFill>
              <a:srgbClr val="ECE6D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95" name="Group 95"/>
            <p:cNvGrpSpPr/>
            <p:nvPr/>
          </p:nvGrpSpPr>
          <p:grpSpPr>
            <a:xfrm>
              <a:off x="2787442" y="659685"/>
              <a:ext cx="2301306" cy="708611"/>
              <a:chOff x="0" y="0"/>
              <a:chExt cx="2301304" cy="708610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0" y="-1"/>
                <a:ext cx="2301305" cy="708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556"/>
                    </a:moveTo>
                    <a:cubicBezTo>
                      <a:pt x="0" y="1144"/>
                      <a:pt x="352" y="0"/>
                      <a:pt x="787" y="0"/>
                    </a:cubicBezTo>
                    <a:lnTo>
                      <a:pt x="20813" y="0"/>
                    </a:lnTo>
                    <a:cubicBezTo>
                      <a:pt x="21248" y="0"/>
                      <a:pt x="21600" y="1144"/>
                      <a:pt x="21600" y="2556"/>
                    </a:cubicBezTo>
                    <a:lnTo>
                      <a:pt x="21600" y="12780"/>
                    </a:lnTo>
                    <a:cubicBezTo>
                      <a:pt x="21600" y="14191"/>
                      <a:pt x="21248" y="15336"/>
                      <a:pt x="20813" y="15336"/>
                    </a:cubicBezTo>
                    <a:lnTo>
                      <a:pt x="9000" y="15336"/>
                    </a:lnTo>
                    <a:lnTo>
                      <a:pt x="5174" y="21600"/>
                    </a:lnTo>
                    <a:lnTo>
                      <a:pt x="3600" y="15336"/>
                    </a:lnTo>
                    <a:lnTo>
                      <a:pt x="787" y="15336"/>
                    </a:lnTo>
                    <a:cubicBezTo>
                      <a:pt x="352" y="15336"/>
                      <a:pt x="0" y="14191"/>
                      <a:pt x="0" y="12780"/>
                    </a:cubicBezTo>
                    <a:lnTo>
                      <a:pt x="0" y="894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24558" y="73749"/>
                <a:ext cx="2252187" cy="355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sz="1800"/>
                </a:pPr>
                <a:r>
                  <a:rPr sz="1200"/>
                  <a:t>I’m two pages in and I still have no idea what you’re saying.</a:t>
                </a:r>
              </a:p>
            </p:txBody>
          </p:sp>
        </p:grpSp>
        <p:sp>
          <p:nvSpPr>
            <p:cNvPr id="96" name="Shape 96"/>
            <p:cNvSpPr/>
            <p:nvPr/>
          </p:nvSpPr>
          <p:spPr>
            <a:xfrm>
              <a:off x="967785" y="4554649"/>
              <a:ext cx="486603" cy="503103"/>
            </a:xfrm>
            <a:prstGeom prst="rect">
              <a:avLst/>
            </a:prstGeom>
            <a:solidFill>
              <a:srgbClr val="ECE6D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99" name="Group 99"/>
            <p:cNvGrpSpPr/>
            <p:nvPr/>
          </p:nvGrpSpPr>
          <p:grpSpPr>
            <a:xfrm>
              <a:off x="89960" y="4179741"/>
              <a:ext cx="2392807" cy="759739"/>
              <a:chOff x="0" y="0"/>
              <a:chExt cx="2392806" cy="759738"/>
            </a:xfrm>
          </p:grpSpPr>
          <p:sp>
            <p:nvSpPr>
              <p:cNvPr id="97" name="Shape 97"/>
              <p:cNvSpPr/>
              <p:nvPr/>
            </p:nvSpPr>
            <p:spPr>
              <a:xfrm>
                <a:off x="0" y="0"/>
                <a:ext cx="2392807" cy="7597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556"/>
                    </a:moveTo>
                    <a:cubicBezTo>
                      <a:pt x="0" y="1144"/>
                      <a:pt x="363" y="0"/>
                      <a:pt x="812" y="0"/>
                    </a:cubicBezTo>
                    <a:lnTo>
                      <a:pt x="20788" y="0"/>
                    </a:lnTo>
                    <a:cubicBezTo>
                      <a:pt x="21237" y="0"/>
                      <a:pt x="21600" y="1144"/>
                      <a:pt x="21600" y="2556"/>
                    </a:cubicBezTo>
                    <a:lnTo>
                      <a:pt x="21600" y="12780"/>
                    </a:lnTo>
                    <a:cubicBezTo>
                      <a:pt x="21600" y="14191"/>
                      <a:pt x="21237" y="15336"/>
                      <a:pt x="20788" y="15336"/>
                    </a:cubicBezTo>
                    <a:lnTo>
                      <a:pt x="9000" y="15336"/>
                    </a:lnTo>
                    <a:lnTo>
                      <a:pt x="5174" y="21600"/>
                    </a:lnTo>
                    <a:lnTo>
                      <a:pt x="3600" y="15336"/>
                    </a:lnTo>
                    <a:lnTo>
                      <a:pt x="812" y="15336"/>
                    </a:lnTo>
                    <a:cubicBezTo>
                      <a:pt x="363" y="15336"/>
                      <a:pt x="0" y="14191"/>
                      <a:pt x="0" y="12780"/>
                    </a:cubicBezTo>
                    <a:lnTo>
                      <a:pt x="0" y="894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98" name="Shape 98"/>
              <p:cNvSpPr/>
              <p:nvPr/>
            </p:nvSpPr>
            <p:spPr>
              <a:xfrm>
                <a:off x="26331" y="3000"/>
                <a:ext cx="2340145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sz="1800"/>
                </a:pPr>
                <a:r>
                  <a:rPr sz="1200"/>
                  <a:t>Did you really have to redefine every word in the English language?</a:t>
                </a:r>
              </a:p>
            </p:txBody>
          </p:sp>
        </p:grpSp>
        <p:sp>
          <p:nvSpPr>
            <p:cNvPr id="100" name="Shape 100"/>
            <p:cNvSpPr/>
            <p:nvPr/>
          </p:nvSpPr>
          <p:spPr>
            <a:xfrm>
              <a:off x="3768113" y="4513786"/>
              <a:ext cx="365103" cy="631503"/>
            </a:xfrm>
            <a:prstGeom prst="rect">
              <a:avLst/>
            </a:prstGeom>
            <a:solidFill>
              <a:srgbClr val="ECE6D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103" name="Group 103"/>
            <p:cNvGrpSpPr/>
            <p:nvPr/>
          </p:nvGrpSpPr>
          <p:grpSpPr>
            <a:xfrm>
              <a:off x="2739830" y="4179742"/>
              <a:ext cx="2477106" cy="743161"/>
              <a:chOff x="0" y="0"/>
              <a:chExt cx="2477104" cy="743160"/>
            </a:xfrm>
          </p:grpSpPr>
          <p:sp>
            <p:nvSpPr>
              <p:cNvPr id="101" name="Shape 101"/>
              <p:cNvSpPr/>
              <p:nvPr/>
            </p:nvSpPr>
            <p:spPr>
              <a:xfrm>
                <a:off x="0" y="0"/>
                <a:ext cx="2477105" cy="7431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3059"/>
                    </a:moveTo>
                    <a:cubicBezTo>
                      <a:pt x="0" y="1370"/>
                      <a:pt x="411" y="0"/>
                      <a:pt x="918" y="0"/>
                    </a:cubicBezTo>
                    <a:lnTo>
                      <a:pt x="20682" y="0"/>
                    </a:lnTo>
                    <a:cubicBezTo>
                      <a:pt x="21189" y="0"/>
                      <a:pt x="21600" y="1370"/>
                      <a:pt x="21600" y="3059"/>
                    </a:cubicBezTo>
                    <a:lnTo>
                      <a:pt x="21600" y="15296"/>
                    </a:lnTo>
                    <a:cubicBezTo>
                      <a:pt x="21600" y="16985"/>
                      <a:pt x="21189" y="18355"/>
                      <a:pt x="20682" y="18355"/>
                    </a:cubicBezTo>
                    <a:lnTo>
                      <a:pt x="9000" y="18355"/>
                    </a:lnTo>
                    <a:lnTo>
                      <a:pt x="5493" y="21600"/>
                    </a:lnTo>
                    <a:lnTo>
                      <a:pt x="3600" y="18355"/>
                    </a:lnTo>
                    <a:lnTo>
                      <a:pt x="918" y="18355"/>
                    </a:lnTo>
                    <a:cubicBezTo>
                      <a:pt x="411" y="18355"/>
                      <a:pt x="0" y="16985"/>
                      <a:pt x="0" y="15296"/>
                    </a:cubicBezTo>
                    <a:lnTo>
                      <a:pt x="0" y="1070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2" name="Shape 102"/>
              <p:cNvSpPr/>
              <p:nvPr/>
            </p:nvSpPr>
            <p:spPr>
              <a:xfrm>
                <a:off x="30825" y="49050"/>
                <a:ext cx="2415453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sz="1800"/>
                </a:pPr>
                <a:r>
                  <a:rPr sz="1200"/>
                  <a:t>This is great, but you forgot to add a null terminator. Now I’m just reading garbage.</a:t>
                </a:r>
              </a:p>
            </p:txBody>
          </p:sp>
        </p:grpSp>
      </p:grp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472C4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472C4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472C4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472C4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