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notesSlides/notesSlide1.xml" ContentType="application/vnd.openxmlformats-officedocument.presentationml.notesSlid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x="12192000" cy="6858000"/>
  <p:notesSz cx="6858000" cy="9144000"/>
  <p:defaultTextStyle>
    <a:lvl1pPr>
      <a:defRPr sz="1400">
        <a:latin typeface="+mj-lt"/>
        <a:ea typeface="+mj-ea"/>
        <a:cs typeface="+mj-cs"/>
        <a:sym typeface="Helvetica"/>
      </a:defRPr>
    </a:lvl1pPr>
    <a:lvl2pPr>
      <a:defRPr sz="1400">
        <a:latin typeface="+mj-lt"/>
        <a:ea typeface="+mj-ea"/>
        <a:cs typeface="+mj-cs"/>
        <a:sym typeface="Helvetica"/>
      </a:defRPr>
    </a:lvl2pPr>
    <a:lvl3pPr>
      <a:defRPr sz="1400">
        <a:latin typeface="+mj-lt"/>
        <a:ea typeface="+mj-ea"/>
        <a:cs typeface="+mj-cs"/>
        <a:sym typeface="Helvetica"/>
      </a:defRPr>
    </a:lvl3pPr>
    <a:lvl4pPr>
      <a:defRPr sz="1400">
        <a:latin typeface="+mj-lt"/>
        <a:ea typeface="+mj-ea"/>
        <a:cs typeface="+mj-cs"/>
        <a:sym typeface="Helvetica"/>
      </a:defRPr>
    </a:lvl4pPr>
    <a:lvl5pPr>
      <a:defRPr sz="1400">
        <a:latin typeface="+mj-lt"/>
        <a:ea typeface="+mj-ea"/>
        <a:cs typeface="+mj-cs"/>
        <a:sym typeface="Helvetica"/>
      </a:defRPr>
    </a:lvl5pPr>
    <a:lvl6pPr>
      <a:defRPr sz="1400">
        <a:latin typeface="+mj-lt"/>
        <a:ea typeface="+mj-ea"/>
        <a:cs typeface="+mj-cs"/>
        <a:sym typeface="Helvetica"/>
      </a:defRPr>
    </a:lvl6pPr>
    <a:lvl7pPr>
      <a:defRPr sz="1400">
        <a:latin typeface="+mj-lt"/>
        <a:ea typeface="+mj-ea"/>
        <a:cs typeface="+mj-cs"/>
        <a:sym typeface="Helvetica"/>
      </a:defRPr>
    </a:lvl7pPr>
    <a:lvl8pPr>
      <a:defRPr sz="1400">
        <a:latin typeface="+mj-lt"/>
        <a:ea typeface="+mj-ea"/>
        <a:cs typeface="+mj-cs"/>
        <a:sym typeface="Helvetica"/>
      </a:defRPr>
    </a:lvl8pPr>
    <a:lvl9pPr>
      <a:defRPr sz="1400"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4472C4"/>
              </a:solidFill>
              <a:prstDash val="solid"/>
              <a:round/>
            </a:ln>
          </a:left>
          <a:right>
            <a:ln w="12700" cap="flat">
              <a:solidFill>
                <a:srgbClr val="4472C4"/>
              </a:solidFill>
              <a:prstDash val="solid"/>
              <a:round/>
            </a:ln>
          </a:right>
          <a:top>
            <a:ln w="12700" cap="flat">
              <a:solidFill>
                <a:srgbClr val="4472C4"/>
              </a:solidFill>
              <a:prstDash val="solid"/>
              <a:round/>
            </a:ln>
          </a:top>
          <a:bottom>
            <a:ln w="12700" cap="flat">
              <a:solidFill>
                <a:srgbClr val="4472C4"/>
              </a:solidFill>
              <a:prstDash val="solid"/>
              <a:round/>
            </a:ln>
          </a:bottom>
          <a:insideH>
            <a:ln w="12700" cap="flat">
              <a:solidFill>
                <a:srgbClr val="4472C4"/>
              </a:solidFill>
              <a:prstDash val="solid"/>
              <a:round/>
            </a:ln>
          </a:insideH>
          <a:insideV>
            <a:ln w="12700" cap="flat">
              <a:solidFill>
                <a:srgbClr val="4472C4"/>
              </a:solidFill>
              <a:prstDash val="solid"/>
              <a:round/>
            </a:ln>
          </a:insideV>
        </a:tcBdr>
        <a:fill>
          <a:solidFill>
            <a:srgbClr val="4472C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>
              <a:alpha val="0"/>
            </a:srgb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4472C4"/>
              </a:solidFill>
              <a:prstDash val="solid"/>
              <a:round/>
            </a:ln>
          </a:left>
          <a:right>
            <a:ln w="12700" cap="flat">
              <a:solidFill>
                <a:srgbClr val="4472C4"/>
              </a:solidFill>
              <a:prstDash val="solid"/>
              <a:round/>
            </a:ln>
          </a:right>
          <a:top>
            <a:ln w="12700" cap="flat">
              <a:solidFill>
                <a:srgbClr val="4472C4"/>
              </a:solidFill>
              <a:prstDash val="solid"/>
              <a:round/>
            </a:ln>
          </a:top>
          <a:bottom>
            <a:ln w="12700" cap="flat">
              <a:solidFill>
                <a:srgbClr val="4472C4"/>
              </a:solidFill>
              <a:prstDash val="solid"/>
              <a:round/>
            </a:ln>
          </a:bottom>
          <a:insideH>
            <a:ln w="12700" cap="flat">
              <a:solidFill>
                <a:srgbClr val="4472C4"/>
              </a:solidFill>
              <a:prstDash val="solid"/>
              <a:round/>
            </a:ln>
          </a:insideH>
          <a:insideV>
            <a:ln w="12700" cap="flat">
              <a:solidFill>
                <a:srgbClr val="4472C4"/>
              </a:solidFill>
              <a:prstDash val="solid"/>
              <a:round/>
            </a:ln>
          </a:insideV>
        </a:tcBdr>
        <a:fill>
          <a:solidFill>
            <a:srgbClr val="4472C4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4472C4"/>
              </a:solidFill>
              <a:prstDash val="solid"/>
              <a:round/>
            </a:ln>
          </a:left>
          <a:right>
            <a:ln w="12700" cap="flat">
              <a:solidFill>
                <a:srgbClr val="4472C4"/>
              </a:solidFill>
              <a:prstDash val="solid"/>
              <a:round/>
            </a:ln>
          </a:right>
          <a:top>
            <a:ln w="50800" cap="flat">
              <a:solidFill>
                <a:srgbClr val="4472C4"/>
              </a:solidFill>
              <a:prstDash val="solid"/>
              <a:round/>
            </a:ln>
          </a:top>
          <a:bottom>
            <a:ln w="12700" cap="flat">
              <a:solidFill>
                <a:srgbClr val="4472C4"/>
              </a:solidFill>
              <a:prstDash val="solid"/>
              <a:round/>
            </a:ln>
          </a:bottom>
          <a:insideH>
            <a:ln w="12700" cap="flat">
              <a:solidFill>
                <a:srgbClr val="4472C4"/>
              </a:solidFill>
              <a:prstDash val="solid"/>
              <a:round/>
            </a:ln>
          </a:insideH>
          <a:insideV>
            <a:ln w="12700" cap="flat">
              <a:solidFill>
                <a:srgbClr val="4472C4"/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4472C4"/>
              </a:solidFill>
              <a:prstDash val="solid"/>
              <a:round/>
            </a:ln>
          </a:left>
          <a:right>
            <a:ln w="12700" cap="flat">
              <a:solidFill>
                <a:srgbClr val="4472C4"/>
              </a:solidFill>
              <a:prstDash val="solid"/>
              <a:round/>
            </a:ln>
          </a:right>
          <a:top>
            <a:ln w="12700" cap="flat">
              <a:solidFill>
                <a:srgbClr val="4472C4"/>
              </a:solidFill>
              <a:prstDash val="solid"/>
              <a:round/>
            </a:ln>
          </a:top>
          <a:bottom>
            <a:ln w="25400" cap="flat">
              <a:solidFill>
                <a:srgbClr val="4472C4"/>
              </a:solidFill>
              <a:prstDash val="solid"/>
              <a:round/>
            </a:ln>
          </a:bottom>
          <a:insideH>
            <a:ln w="12700" cap="flat">
              <a:solidFill>
                <a:srgbClr val="4472C4"/>
              </a:solidFill>
              <a:prstDash val="solid"/>
              <a:round/>
            </a:ln>
          </a:insideH>
          <a:insideV>
            <a:ln w="12700" cap="flat">
              <a:solidFill>
                <a:srgbClr val="4472C4"/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472C4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472C4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472C4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72C4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72C4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0" name="Shape 5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81012" indent="-115912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1000"/>
              <a:buFont typeface="Arial"/>
              <a:buChar char="●"/>
              <a:defRPr sz="1800"/>
            </a:pPr>
            <a:r>
              <a:rPr sz="1000">
                <a:latin typeface="Arial"/>
                <a:ea typeface="Arial"/>
                <a:cs typeface="Arial"/>
                <a:sym typeface="Arial"/>
              </a:rPr>
              <a:t>Python scripts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1" marL="738212" indent="-115912" defTabSz="914400">
              <a:lnSpc>
                <a:spcPct val="90000"/>
              </a:lnSpc>
              <a:buClr>
                <a:srgbClr val="000000"/>
              </a:buClr>
              <a:buSzPts val="1000"/>
              <a:buFont typeface="Arial"/>
              <a:buChar char="○"/>
              <a:defRPr sz="1800"/>
            </a:pPr>
            <a:r>
              <a:rPr sz="1000">
                <a:latin typeface="Arial"/>
                <a:ea typeface="Arial"/>
                <a:cs typeface="Arial"/>
                <a:sym typeface="Arial"/>
              </a:rPr>
              <a:t>Standard way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90000"/>
              </a:lnSpc>
              <a:spcBef>
                <a:spcPts val="500"/>
              </a:spcBef>
              <a:defRPr sz="1800"/>
            </a:pP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0" marL="281012" indent="-115912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1000"/>
              <a:buFont typeface="Arial"/>
              <a:buChar char="●"/>
              <a:defRPr sz="1800"/>
            </a:pPr>
            <a:r>
              <a:rPr sz="1000">
                <a:latin typeface="Arial"/>
                <a:ea typeface="Arial"/>
                <a:cs typeface="Arial"/>
                <a:sym typeface="Arial"/>
              </a:rPr>
              <a:t>Jupyter notebooks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1" marL="738212" indent="-115912" defTabSz="914400">
              <a:lnSpc>
                <a:spcPct val="90000"/>
              </a:lnSpc>
              <a:buClr>
                <a:srgbClr val="000000"/>
              </a:buClr>
              <a:buSzPts val="1000"/>
              <a:buFont typeface="Arial"/>
              <a:buChar char="○"/>
              <a:defRPr sz="1800"/>
            </a:pPr>
            <a:r>
              <a:rPr sz="1000">
                <a:latin typeface="Arial"/>
                <a:ea typeface="Arial"/>
                <a:cs typeface="Arial"/>
                <a:sym typeface="Arial"/>
              </a:rPr>
              <a:t>Good for interactive use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1" marL="738212" indent="-115912" defTabSz="914400">
              <a:lnSpc>
                <a:spcPct val="90000"/>
              </a:lnSpc>
              <a:buClr>
                <a:srgbClr val="000000"/>
              </a:buClr>
              <a:buSzPts val="1000"/>
              <a:buFont typeface="Arial"/>
              <a:buChar char="○"/>
              <a:defRPr sz="1800"/>
            </a:pPr>
            <a:r>
              <a:rPr sz="1000">
                <a:latin typeface="Arial"/>
                <a:ea typeface="Arial"/>
                <a:cs typeface="Arial"/>
                <a:sym typeface="Arial"/>
              </a:rPr>
              <a:t>Good for teaching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1" marL="738212" indent="-115912" defTabSz="914400">
              <a:lnSpc>
                <a:spcPct val="90000"/>
              </a:lnSpc>
              <a:buClr>
                <a:srgbClr val="000000"/>
              </a:buClr>
              <a:buSzPts val="1000"/>
              <a:buFont typeface="Arial"/>
              <a:buChar char="○"/>
              <a:defRPr sz="1800"/>
            </a:pPr>
            <a:r>
              <a:rPr sz="1000">
                <a:latin typeface="Arial"/>
                <a:ea typeface="Arial"/>
                <a:cs typeface="Arial"/>
                <a:sym typeface="Arial"/>
              </a:rPr>
              <a:t>Can use Google Colab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1" marL="738212" indent="-115912" defTabSz="914400">
              <a:lnSpc>
                <a:spcPct val="90000"/>
              </a:lnSpc>
              <a:buClr>
                <a:srgbClr val="000000"/>
              </a:buClr>
              <a:buSzPts val="1000"/>
              <a:buFont typeface="Arial"/>
              <a:buChar char="○"/>
              <a:defRPr sz="1800"/>
            </a:pPr>
            <a:r>
              <a:rPr sz="1000">
                <a:latin typeface="Arial"/>
                <a:ea typeface="Arial"/>
                <a:cs typeface="Arial"/>
                <a:sym typeface="Arial"/>
              </a:rPr>
              <a:t>Not good for large complex programs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839787" y="0"/>
            <a:ext cx="3932240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5183187" y="987425"/>
            <a:ext cx="6172202" cy="5870575"/>
          </a:xfrm>
          <a:prstGeom prst="rect">
            <a:avLst/>
          </a:prstGeom>
        </p:spPr>
        <p:txBody>
          <a:bodyPr/>
          <a:lstStyle>
            <a:lvl1pPr indent="-431800">
              <a:buSzPts val="3200"/>
              <a:defRPr sz="3200"/>
            </a:lvl1pPr>
            <a:lvl2pPr marL="972457" indent="-464457">
              <a:buSzPts val="3200"/>
              <a:defRPr sz="3200"/>
            </a:lvl2pPr>
            <a:lvl3pPr marL="1498600" indent="-508000">
              <a:buSzPts val="3200"/>
              <a:defRPr sz="3200"/>
            </a:lvl3pPr>
            <a:lvl4pPr marL="2042160" indent="-568960">
              <a:buSzPts val="3200"/>
              <a:defRPr sz="3200"/>
            </a:lvl4pPr>
            <a:lvl5pPr marL="2499360" indent="-568960">
              <a:buSzPts val="3200"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839787" y="0"/>
            <a:ext cx="3932240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xfrm>
            <a:off x="839787" y="2057400"/>
            <a:ext cx="3932240" cy="4800600"/>
          </a:xfrm>
          <a:prstGeom prst="rect">
            <a:avLst/>
          </a:prstGeom>
        </p:spPr>
        <p:txBody>
          <a:bodyPr/>
          <a:lstStyle>
            <a:lvl1pPr marL="0" indent="228600">
              <a:buClrTx/>
              <a:buSzTx/>
              <a:buFontTx/>
              <a:buNone/>
              <a:defRPr sz="1600"/>
            </a:lvl1pPr>
            <a:lvl2pPr marL="0" indent="228600">
              <a:buClrTx/>
              <a:buSzTx/>
              <a:buFontTx/>
              <a:buNone/>
              <a:defRPr sz="1600"/>
            </a:lvl2pPr>
            <a:lvl3pPr marL="0" indent="228600">
              <a:buClrTx/>
              <a:buSzTx/>
              <a:buFontTx/>
              <a:buNone/>
              <a:defRPr sz="1600"/>
            </a:lvl3pPr>
            <a:lvl4pPr marL="0" indent="228600">
              <a:buClrTx/>
              <a:buSzTx/>
              <a:buFontTx/>
              <a:buNone/>
              <a:defRPr sz="1600"/>
            </a:lvl4pPr>
            <a:lvl5pPr marL="0" indent="228600">
              <a:buClrTx/>
              <a:buSzTx/>
              <a:buFontTx/>
              <a:buNone/>
              <a:defRPr sz="1600"/>
            </a:lvl5pPr>
          </a:lstStyle>
          <a:p>
            <a:pPr lvl="0">
              <a:defRPr sz="1800"/>
            </a:pPr>
            <a:r>
              <a:rPr sz="1600"/>
              <a:t>Body Level One</a:t>
            </a:r>
            <a:endParaRPr sz="1600"/>
          </a:p>
          <a:p>
            <a:pPr lvl="1">
              <a:defRPr sz="1800"/>
            </a:pPr>
            <a:r>
              <a:rPr sz="1600"/>
              <a:t>Body Level Two</a:t>
            </a:r>
            <a:endParaRPr sz="1600"/>
          </a:p>
          <a:p>
            <a:pPr lvl="2">
              <a:defRPr sz="1800"/>
            </a:pPr>
            <a:r>
              <a:rPr sz="1600"/>
              <a:t>Body Level Three</a:t>
            </a:r>
            <a:endParaRPr sz="1600"/>
          </a:p>
          <a:p>
            <a:pPr lvl="3">
              <a:defRPr sz="1800"/>
            </a:pPr>
            <a:r>
              <a:rPr sz="1600"/>
              <a:t>Body Level Four</a:t>
            </a:r>
            <a:endParaRPr sz="1600"/>
          </a:p>
          <a:p>
            <a:pPr lvl="4">
              <a:defRPr sz="1800"/>
            </a:pPr>
            <a:r>
              <a:rPr sz="1600"/>
              <a:t>Body Level Five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 rot="5400000">
            <a:off x="7133431" y="-672308"/>
            <a:ext cx="5811840" cy="262890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 rot="5400000">
            <a:off x="-5934870" y="-8330408"/>
            <a:ext cx="5811839" cy="773430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1524000" y="0"/>
            <a:ext cx="9144000" cy="35099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1524000" y="3602037"/>
            <a:ext cx="9144000" cy="3255963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400"/>
            </a:lvl1pPr>
            <a:lvl2pPr marL="0" indent="0" algn="ctr">
              <a:buClrTx/>
              <a:buSzTx/>
              <a:buFontTx/>
              <a:buNone/>
              <a:defRPr sz="2400"/>
            </a:lvl2pPr>
            <a:lvl3pPr marL="0" indent="0" algn="ctr">
              <a:buClrTx/>
              <a:buSzTx/>
              <a:buFontTx/>
              <a:buNone/>
              <a:defRPr sz="2400"/>
            </a:lvl3pPr>
            <a:lvl4pPr marL="0" indent="0" algn="ctr">
              <a:buClrTx/>
              <a:buSzTx/>
              <a:buFontTx/>
              <a:buNone/>
              <a:defRPr sz="2400"/>
            </a:lvl4pPr>
            <a:lvl5pPr marL="0" indent="0" algn="ctr">
              <a:buClrTx/>
              <a:buSzTx/>
              <a:buFont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body" idx="1"/>
          </p:nvPr>
        </p:nvSpPr>
        <p:spPr>
          <a:xfrm>
            <a:off x="609600" y="1600206"/>
            <a:ext cx="10972800" cy="5257795"/>
          </a:xfrm>
          <a:prstGeom prst="rect">
            <a:avLst/>
          </a:prstGeom>
        </p:spPr>
        <p:txBody>
          <a:bodyPr lIns="45649" tIns="45649" rIns="45649" bIns="45649"/>
          <a:lstStyle/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15" name="Shape 15"/>
          <p:cNvSpPr/>
          <p:nvPr>
            <p:ph type="title"/>
          </p:nvPr>
        </p:nvSpPr>
        <p:spPr>
          <a:xfrm>
            <a:off x="609600" y="274639"/>
            <a:ext cx="10972800" cy="1325567"/>
          </a:xfrm>
          <a:prstGeom prst="rect">
            <a:avLst/>
          </a:prstGeom>
        </p:spPr>
        <p:txBody>
          <a:bodyPr lIns="45649" tIns="45649" rIns="45649" bIns="45649" anchor="t"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831850" y="0"/>
            <a:ext cx="10515600" cy="4562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831850" y="4589462"/>
            <a:ext cx="10515600" cy="2268539"/>
          </a:xfrm>
          <a:prstGeom prst="rect">
            <a:avLst/>
          </a:prstGeom>
        </p:spPr>
        <p:txBody>
          <a:bodyPr/>
          <a:lstStyle>
            <a:lvl1pPr marL="0" indent="228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228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228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228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228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Body Level One</a:t>
            </a:r>
            <a:endParaRPr sz="24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Body Level Two</a:t>
            </a:r>
            <a:endParaRPr sz="24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Body Level Three</a:t>
            </a:r>
            <a:endParaRPr sz="24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Body Level Four</a:t>
            </a:r>
            <a:endParaRPr sz="24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838200" y="-960439"/>
            <a:ext cx="10515600" cy="132556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 rot="5400000">
            <a:off x="-6595271" y="-11772107"/>
            <a:ext cx="4351340" cy="1051560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228600">
              <a:buClrTx/>
              <a:buSzTx/>
              <a:buFontTx/>
              <a:buNone/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  <a:lvl2pPr marL="0" indent="228600">
              <a:buClrTx/>
              <a:buSzTx/>
              <a:buFontTx/>
              <a:buNone/>
              <a:defRPr sz="2400">
                <a:latin typeface="Arial Bold"/>
                <a:ea typeface="Arial Bold"/>
                <a:cs typeface="Arial Bold"/>
                <a:sym typeface="Arial Bold"/>
              </a:defRPr>
            </a:lvl2pPr>
            <a:lvl3pPr marL="0" indent="228600">
              <a:buClrTx/>
              <a:buSzTx/>
              <a:buFontTx/>
              <a:buNone/>
              <a:defRPr sz="2400">
                <a:latin typeface="Arial Bold"/>
                <a:ea typeface="Arial Bold"/>
                <a:cs typeface="Arial Bold"/>
                <a:sym typeface="Arial Bold"/>
              </a:defRPr>
            </a:lvl3pPr>
            <a:lvl4pPr marL="0" indent="228600">
              <a:buClrTx/>
              <a:buSzTx/>
              <a:buFontTx/>
              <a:buNone/>
              <a:defRPr sz="2400">
                <a:latin typeface="Arial Bold"/>
                <a:ea typeface="Arial Bold"/>
                <a:cs typeface="Arial Bold"/>
                <a:sym typeface="Arial Bold"/>
              </a:defRPr>
            </a:lvl4pPr>
            <a:lvl5pPr marL="0" indent="228600">
              <a:buClrTx/>
              <a:buSzTx/>
              <a:buFontTx/>
              <a:buNone/>
              <a:defRPr sz="2400">
                <a:latin typeface="Arial Bold"/>
                <a:ea typeface="Arial Bold"/>
                <a:cs typeface="Arial Bold"/>
                <a:sym typeface="Arial Bold"/>
              </a:defRPr>
            </a:lvl5pPr>
          </a:lstStyle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838200" y="0"/>
            <a:ext cx="10515600" cy="205581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230186"/>
            <a:ext cx="10515600" cy="159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/>
          <a:lstStyle/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610600" y="6404312"/>
            <a:ext cx="2743200" cy="269199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>
        <a:lnSpc>
          <a:spcPct val="90000"/>
        </a:lnSpc>
        <a:defRPr sz="1400">
          <a:latin typeface="Arial"/>
          <a:ea typeface="Arial"/>
          <a:cs typeface="Arial"/>
          <a:sym typeface="Arial"/>
        </a:defRPr>
      </a:lvl1pPr>
      <a:lvl2pPr>
        <a:lnSpc>
          <a:spcPct val="90000"/>
        </a:lnSpc>
        <a:defRPr sz="1400">
          <a:latin typeface="Arial"/>
          <a:ea typeface="Arial"/>
          <a:cs typeface="Arial"/>
          <a:sym typeface="Arial"/>
        </a:defRPr>
      </a:lvl2pPr>
      <a:lvl3pPr>
        <a:lnSpc>
          <a:spcPct val="90000"/>
        </a:lnSpc>
        <a:defRPr sz="1400">
          <a:latin typeface="Arial"/>
          <a:ea typeface="Arial"/>
          <a:cs typeface="Arial"/>
          <a:sym typeface="Arial"/>
        </a:defRPr>
      </a:lvl3pPr>
      <a:lvl4pPr>
        <a:lnSpc>
          <a:spcPct val="90000"/>
        </a:lnSpc>
        <a:defRPr sz="1400">
          <a:latin typeface="Arial"/>
          <a:ea typeface="Arial"/>
          <a:cs typeface="Arial"/>
          <a:sym typeface="Arial"/>
        </a:defRPr>
      </a:lvl4pPr>
      <a:lvl5pPr>
        <a:lnSpc>
          <a:spcPct val="90000"/>
        </a:lnSpc>
        <a:defRPr sz="1400">
          <a:latin typeface="Arial"/>
          <a:ea typeface="Arial"/>
          <a:cs typeface="Arial"/>
          <a:sym typeface="Arial"/>
        </a:defRPr>
      </a:lvl5pPr>
      <a:lvl6pPr>
        <a:lnSpc>
          <a:spcPct val="90000"/>
        </a:lnSpc>
        <a:defRPr sz="1400">
          <a:latin typeface="Arial"/>
          <a:ea typeface="Arial"/>
          <a:cs typeface="Arial"/>
          <a:sym typeface="Arial"/>
        </a:defRPr>
      </a:lvl6pPr>
      <a:lvl7pPr>
        <a:lnSpc>
          <a:spcPct val="90000"/>
        </a:lnSpc>
        <a:defRPr sz="1400">
          <a:latin typeface="Arial"/>
          <a:ea typeface="Arial"/>
          <a:cs typeface="Arial"/>
          <a:sym typeface="Arial"/>
        </a:defRPr>
      </a:lvl7pPr>
      <a:lvl8pPr>
        <a:lnSpc>
          <a:spcPct val="90000"/>
        </a:lnSpc>
        <a:defRPr sz="1400">
          <a:latin typeface="Arial"/>
          <a:ea typeface="Arial"/>
          <a:cs typeface="Arial"/>
          <a:sym typeface="Arial"/>
        </a:defRPr>
      </a:lvl8pPr>
      <a:lvl9pPr>
        <a:lnSpc>
          <a:spcPct val="90000"/>
        </a:lnSpc>
        <a:defRPr sz="1400">
          <a:latin typeface="Arial"/>
          <a:ea typeface="Arial"/>
          <a:cs typeface="Arial"/>
          <a:sym typeface="Arial"/>
        </a:defRPr>
      </a:lvl9pPr>
    </p:titleStyle>
    <p:bodyStyle>
      <a:lvl1pPr marL="457200" indent="-342900">
        <a:lnSpc>
          <a:spcPct val="90000"/>
        </a:lnSpc>
        <a:spcBef>
          <a:spcPts val="1000"/>
        </a:spcBef>
        <a:buClr>
          <a:srgbClr val="000000"/>
        </a:buClr>
        <a:buSzPts val="14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1pPr>
      <a:lvl2pPr marL="914400" indent="-342900">
        <a:lnSpc>
          <a:spcPct val="90000"/>
        </a:lnSpc>
        <a:spcBef>
          <a:spcPts val="1000"/>
        </a:spcBef>
        <a:buClr>
          <a:srgbClr val="000000"/>
        </a:buClr>
        <a:buSzPts val="14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2pPr>
      <a:lvl3pPr marL="1371600" indent="-342900">
        <a:lnSpc>
          <a:spcPct val="90000"/>
        </a:lnSpc>
        <a:spcBef>
          <a:spcPts val="1000"/>
        </a:spcBef>
        <a:buClr>
          <a:srgbClr val="000000"/>
        </a:buClr>
        <a:buSzPts val="14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3pPr>
      <a:lvl4pPr marL="1828800" indent="-342900">
        <a:lnSpc>
          <a:spcPct val="90000"/>
        </a:lnSpc>
        <a:spcBef>
          <a:spcPts val="1000"/>
        </a:spcBef>
        <a:buClr>
          <a:srgbClr val="000000"/>
        </a:buClr>
        <a:buSzPts val="14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4pPr>
      <a:lvl5pPr marL="2286000" indent="-342900">
        <a:lnSpc>
          <a:spcPct val="90000"/>
        </a:lnSpc>
        <a:spcBef>
          <a:spcPts val="1000"/>
        </a:spcBef>
        <a:buClr>
          <a:srgbClr val="000000"/>
        </a:buClr>
        <a:buSzPts val="14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5pPr>
      <a:lvl6pPr marL="2743200" indent="-342900">
        <a:lnSpc>
          <a:spcPct val="90000"/>
        </a:lnSpc>
        <a:spcBef>
          <a:spcPts val="1000"/>
        </a:spcBef>
        <a:buClr>
          <a:srgbClr val="000000"/>
        </a:buClr>
        <a:buSzPts val="14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6pPr>
      <a:lvl7pPr marL="3200400" indent="-342900">
        <a:lnSpc>
          <a:spcPct val="90000"/>
        </a:lnSpc>
        <a:spcBef>
          <a:spcPts val="1000"/>
        </a:spcBef>
        <a:buClr>
          <a:srgbClr val="000000"/>
        </a:buClr>
        <a:buSzPts val="14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7pPr>
      <a:lvl8pPr marL="3657600" indent="-342900">
        <a:lnSpc>
          <a:spcPct val="90000"/>
        </a:lnSpc>
        <a:spcBef>
          <a:spcPts val="1000"/>
        </a:spcBef>
        <a:buClr>
          <a:srgbClr val="000000"/>
        </a:buClr>
        <a:buSzPts val="14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8pPr>
      <a:lvl9pPr marL="4114800" indent="-342900">
        <a:lnSpc>
          <a:spcPct val="90000"/>
        </a:lnSpc>
        <a:spcBef>
          <a:spcPts val="1000"/>
        </a:spcBef>
        <a:buClr>
          <a:srgbClr val="000000"/>
        </a:buClr>
        <a:buSzPts val="14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naconda.com/products/individual" TargetMode="External"/><Relationship Id="rId3" Type="http://schemas.openxmlformats.org/officeDocument/2006/relationships/image" Target="../media/image1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shorturl.at/oF346" TargetMode="Externa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3.jpe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18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18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hyperlink" Target="https://scikit-learn.org/stable/supervised_learning.html" TargetMode="External"/><Relationship Id="rId4" Type="http://schemas.openxmlformats.org/officeDocument/2006/relationships/hyperlink" Target="https://scikit-learn.org/stable/unsupervised_learning.html" TargetMode="External"/><Relationship Id="rId5" Type="http://schemas.openxmlformats.org/officeDocument/2006/relationships/hyperlink" Target="https://scikit-learn.org/stable/model_selection.html" TargetMode="Externa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9.png"/><Relationship Id="rId9" Type="http://schemas.openxmlformats.org/officeDocument/2006/relationships/image" Target="../media/image7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lcambier@stanford.edu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body" idx="1"/>
          </p:nvPr>
        </p:nvSpPr>
        <p:spPr>
          <a:xfrm>
            <a:off x="838200" y="1563398"/>
            <a:ext cx="6471900" cy="466470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859536">
              <a:lnSpc>
                <a:spcPct val="80000"/>
              </a:lnSpc>
              <a:spcBef>
                <a:spcPts val="0"/>
              </a:spcBef>
              <a:buSzTx/>
              <a:buNone/>
              <a:defRPr sz="1800"/>
            </a:pPr>
            <a:endParaRPr sz="2300"/>
          </a:p>
          <a:p>
            <a:pPr lvl="0" marL="0" indent="0" defTabSz="859536">
              <a:lnSpc>
                <a:spcPct val="80000"/>
              </a:lnSpc>
              <a:spcBef>
                <a:spcPts val="0"/>
              </a:spcBef>
              <a:buSzTx/>
              <a:buNone/>
              <a:defRPr sz="1800"/>
            </a:pPr>
            <a:r>
              <a:rPr sz="2300"/>
              <a:t>Python on Google Colab</a:t>
            </a:r>
            <a:endParaRPr sz="2300"/>
          </a:p>
          <a:p>
            <a:pPr lvl="0" marL="0" indent="429768" defTabSz="859536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rPr sz="2000">
                <a:latin typeface="Courier"/>
                <a:ea typeface="Courier"/>
                <a:cs typeface="Courier"/>
                <a:sym typeface="Courier"/>
              </a:rPr>
              <a:t>shorturl.at/gAJX5</a:t>
            </a:r>
            <a:endParaRPr sz="2300">
              <a:solidFill>
                <a:srgbClr val="999999"/>
              </a:solidFill>
            </a:endParaRPr>
          </a:p>
          <a:p>
            <a:pPr lvl="1" marL="0" indent="0" defTabSz="859536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endParaRPr sz="2300">
              <a:solidFill>
                <a:srgbClr val="999999"/>
              </a:solidFill>
            </a:endParaRPr>
          </a:p>
          <a:p>
            <a:pPr lvl="1" marL="0" indent="0" defTabSz="859536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rPr sz="2300"/>
              <a:t>Interactive polls (</a:t>
            </a:r>
            <a:r>
              <a:rPr i="1" sz="2300"/>
              <a:t>no account needed</a:t>
            </a:r>
            <a:r>
              <a:rPr sz="2300"/>
              <a:t>)</a:t>
            </a:r>
            <a:endParaRPr sz="2300"/>
          </a:p>
          <a:p>
            <a:pPr lvl="1" marL="0" indent="0" defTabSz="859536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rPr sz="200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sz="1700">
                <a:latin typeface="Courier"/>
                <a:ea typeface="Courier"/>
                <a:cs typeface="Courier"/>
                <a:sym typeface="Courier"/>
              </a:rPr>
              <a:t>pollev.com/andreassantucci359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lvl="1" marL="0" indent="0" defTabSz="859536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lvl="1" marL="0" indent="0" defTabSz="859536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rPr sz="2300"/>
              <a:t>Slides</a:t>
            </a:r>
            <a:endParaRPr sz="2300"/>
          </a:p>
          <a:p>
            <a:pPr lvl="1" marL="0" indent="0" defTabSz="859536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rPr sz="2000">
                <a:latin typeface="Courier"/>
                <a:ea typeface="Courier"/>
                <a:cs typeface="Courier"/>
                <a:sym typeface="Courier"/>
              </a:rPr>
              <a:t>	shorturl.at/aMQRW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lvl="1" marL="0" indent="0" defTabSz="859536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859536">
              <a:lnSpc>
                <a:spcPct val="80000"/>
              </a:lnSpc>
              <a:spcBef>
                <a:spcPts val="900"/>
              </a:spcBef>
              <a:buSzTx/>
              <a:buNone/>
              <a:defRPr sz="1800"/>
            </a:pPr>
            <a:r>
              <a:rPr sz="2300"/>
              <a:t>No Colab? Download Anaconda and code from</a:t>
            </a:r>
            <a:endParaRPr sz="2300"/>
          </a:p>
          <a:p>
            <a:pPr lvl="0" marL="0" indent="0" defTabSz="859536">
              <a:lnSpc>
                <a:spcPct val="100000"/>
              </a:lnSpc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sz="1500">
                <a:latin typeface="Courier"/>
                <a:ea typeface="Courier"/>
                <a:cs typeface="Courier"/>
                <a:sym typeface="Courier"/>
              </a:rPr>
              <a:t>www.anaconda.com/products/individual</a:t>
            </a:r>
            <a:endParaRPr sz="1500">
              <a:latin typeface="Courier"/>
              <a:ea typeface="Courier"/>
              <a:cs typeface="Courier"/>
              <a:sym typeface="Courier"/>
            </a:endParaRPr>
          </a:p>
          <a:p>
            <a:pPr lvl="0" marL="0" indent="429768" defTabSz="859536">
              <a:lnSpc>
                <a:spcPct val="80000"/>
              </a:lnSpc>
              <a:spcBef>
                <a:spcPts val="900"/>
              </a:spcBef>
              <a:buSzTx/>
              <a:buNone/>
              <a:defRPr sz="1800"/>
            </a:pPr>
            <a:r>
              <a:rPr sz="1500">
                <a:latin typeface="Courier"/>
                <a:ea typeface="Courier"/>
                <a:cs typeface="Courier"/>
                <a:sym typeface="Courier"/>
              </a:rPr>
              <a:t>		shorturl.at/qAJY1</a:t>
            </a:r>
            <a:endParaRPr sz="1500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859536">
              <a:lnSpc>
                <a:spcPct val="80000"/>
              </a:lnSpc>
              <a:spcBef>
                <a:spcPts val="900"/>
              </a:spcBef>
              <a:buSzTx/>
              <a:buNone/>
              <a:defRPr sz="1800"/>
            </a:pPr>
            <a:r>
              <a:rPr sz="1400"/>
              <a:t>Open Python.ipynb in Jupyter (Anaconda Navigator → Jupyter → Select file)</a:t>
            </a:r>
          </a:p>
        </p:txBody>
      </p:sp>
      <p:sp>
        <p:nvSpPr>
          <p:cNvPr id="53" name="Shape 53"/>
          <p:cNvSpPr/>
          <p:nvPr/>
        </p:nvSpPr>
        <p:spPr>
          <a:xfrm>
            <a:off x="838200" y="2884423"/>
            <a:ext cx="5029200" cy="866102"/>
          </a:xfrm>
          <a:prstGeom prst="rect">
            <a:avLst/>
          </a:prstGeom>
          <a:ln w="38100">
            <a:solidFill>
              <a:srgbClr val="FF00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4" name="Shape 54"/>
          <p:cNvSpPr/>
          <p:nvPr/>
        </p:nvSpPr>
        <p:spPr>
          <a:xfrm>
            <a:off x="838199" y="1879649"/>
            <a:ext cx="4394103" cy="804902"/>
          </a:xfrm>
          <a:prstGeom prst="rect">
            <a:avLst/>
          </a:prstGeom>
          <a:ln w="38100">
            <a:solidFill>
              <a:srgbClr val="FF00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5" name="Shape 55"/>
          <p:cNvSpPr/>
          <p:nvPr>
            <p:ph type="title"/>
          </p:nvPr>
        </p:nvSpPr>
        <p:spPr>
          <a:xfrm>
            <a:off x="838200" y="286199"/>
            <a:ext cx="10515600" cy="10395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3800"/>
              <a:t>Welcome to Introduction to Python!</a:t>
            </a:r>
            <a:endParaRPr sz="3800"/>
          </a:p>
          <a:p>
            <a:pPr lvl="0">
              <a:defRPr sz="1800"/>
            </a:pPr>
            <a:r>
              <a:rPr sz="2000"/>
              <a:t>(We start at 8am)</a:t>
            </a:r>
          </a:p>
        </p:txBody>
      </p:sp>
      <p:pic>
        <p:nvPicPr>
          <p:cNvPr id="56" name="image1.png" descr="Snake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81532" y="5838042"/>
            <a:ext cx="914402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image2.png"/>
          <p:cNvPicPr/>
          <p:nvPr/>
        </p:nvPicPr>
        <p:blipFill>
          <a:blip r:embed="rId3">
            <a:extLst/>
          </a:blip>
          <a:srcRect l="4960" t="12904" r="36995" b="62648"/>
          <a:stretch>
            <a:fillRect/>
          </a:stretch>
        </p:blipFill>
        <p:spPr>
          <a:xfrm>
            <a:off x="7491454" y="3006449"/>
            <a:ext cx="3294581" cy="622026"/>
          </a:xfrm>
          <a:prstGeom prst="rect">
            <a:avLst/>
          </a:prstGeom>
          <a:ln w="38100">
            <a:solidFill/>
            <a:round/>
          </a:ln>
        </p:spPr>
      </p:pic>
      <p:sp>
        <p:nvSpPr>
          <p:cNvPr id="58" name="Shape 58"/>
          <p:cNvSpPr/>
          <p:nvPr/>
        </p:nvSpPr>
        <p:spPr>
          <a:xfrm flipH="1" rot="10800000">
            <a:off x="5350750" y="1899099"/>
            <a:ext cx="2040302" cy="59550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 w="12700">
            <a:solidFill>
              <a:srgbClr val="31538F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9" name="Shape 59"/>
          <p:cNvSpPr/>
          <p:nvPr/>
        </p:nvSpPr>
        <p:spPr>
          <a:xfrm>
            <a:off x="7391248" y="1879636"/>
            <a:ext cx="3495300" cy="919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500"/>
              <a:t>Open link in web browser</a:t>
            </a:r>
          </a:p>
        </p:txBody>
      </p:sp>
      <p:sp>
        <p:nvSpPr>
          <p:cNvPr id="60" name="Shape 60"/>
          <p:cNvSpPr/>
          <p:nvPr/>
        </p:nvSpPr>
        <p:spPr>
          <a:xfrm flipH="1" rot="16200000">
            <a:off x="8886149" y="2379900"/>
            <a:ext cx="505202" cy="59550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 w="12700">
            <a:solidFill>
              <a:srgbClr val="31538F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1" name="Shape 61"/>
          <p:cNvSpPr/>
          <p:nvPr/>
        </p:nvSpPr>
        <p:spPr>
          <a:xfrm>
            <a:off x="8166175" y="5495025"/>
            <a:ext cx="1621202" cy="563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600"/>
              <a:t>Ready !</a:t>
            </a:r>
          </a:p>
        </p:txBody>
      </p:sp>
      <p:pic>
        <p:nvPicPr>
          <p:cNvPr id="62" name="image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13461" y="4310524"/>
            <a:ext cx="2450539" cy="659419"/>
          </a:xfrm>
          <a:prstGeom prst="rect">
            <a:avLst/>
          </a:prstGeom>
          <a:ln w="12700">
            <a:solidFill>
              <a:srgbClr val="31538F"/>
            </a:solidFill>
            <a:miter lim="8000"/>
          </a:ln>
        </p:spPr>
      </p:pic>
      <p:sp>
        <p:nvSpPr>
          <p:cNvPr id="63" name="Shape 63"/>
          <p:cNvSpPr/>
          <p:nvPr/>
        </p:nvSpPr>
        <p:spPr>
          <a:xfrm flipH="1" rot="16200000">
            <a:off x="8886300" y="3682272"/>
            <a:ext cx="505202" cy="59550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 w="12700">
            <a:solidFill>
              <a:srgbClr val="31538F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4" name="Shape 64"/>
          <p:cNvSpPr/>
          <p:nvPr/>
        </p:nvSpPr>
        <p:spPr>
          <a:xfrm flipH="1" rot="16200000">
            <a:off x="8886138" y="5034281"/>
            <a:ext cx="505202" cy="59550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 w="12700">
            <a:solidFill>
              <a:srgbClr val="31538F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5" name="Shape 65"/>
          <p:cNvSpPr/>
          <p:nvPr/>
        </p:nvSpPr>
        <p:spPr>
          <a:xfrm>
            <a:off x="9038649" y="4466683"/>
            <a:ext cx="1212302" cy="369902"/>
          </a:xfrm>
          <a:prstGeom prst="rect">
            <a:avLst/>
          </a:prstGeom>
          <a:ln w="38100">
            <a:solidFill>
              <a:srgbClr val="FF00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66" name="image4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062974" y="66398"/>
            <a:ext cx="2058253" cy="1829038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/>
        </p:nvSpPr>
        <p:spPr>
          <a:xfrm>
            <a:off x="368699" y="1749823"/>
            <a:ext cx="469502" cy="894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 algn="ctr">
              <a:defRPr b="1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68" name="Shape 68"/>
          <p:cNvSpPr/>
          <p:nvPr/>
        </p:nvSpPr>
        <p:spPr>
          <a:xfrm>
            <a:off x="368699" y="2870448"/>
            <a:ext cx="469502" cy="894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 algn="ctr">
              <a:defRPr b="1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FF0000"/>
                </a:solidFill>
              </a:rPr>
              <a:t>2.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The class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81000" indent="-266700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We will go through code </a:t>
            </a:r>
            <a:r>
              <a:rPr i="1" sz="1400"/>
              <a:t>together.</a:t>
            </a:r>
            <a:endParaRPr i="1"/>
          </a:p>
          <a:p>
            <a:pPr lvl="0" marL="381000" indent="-266700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Ask questions in the chat</a:t>
            </a:r>
            <a:endParaRPr sz="1400"/>
          </a:p>
          <a:p>
            <a:pPr lvl="0" marL="381000" indent="-266700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Many exercises.</a:t>
            </a:r>
            <a:endParaRPr sz="1400"/>
          </a:p>
          <a:p>
            <a:pPr lvl="0" marL="381000" indent="-266700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Goal: </a:t>
            </a:r>
            <a:endParaRPr sz="1400"/>
          </a:p>
          <a:p>
            <a:pPr lvl="1" marL="838200" indent="-266700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Good enough basic Python knowledge to explore on your own.</a:t>
            </a:r>
            <a:endParaRPr sz="1400"/>
          </a:p>
          <a:p>
            <a:pPr lvl="1" marL="838200" indent="-266700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Exposure to various tools used in science. Won’t be an expert.</a:t>
            </a:r>
          </a:p>
        </p:txBody>
      </p:sp>
      <p:pic>
        <p:nvPicPr>
          <p:cNvPr id="104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14477" y="468217"/>
            <a:ext cx="4018723" cy="13574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Python</a:t>
            </a:r>
          </a:p>
        </p:txBody>
      </p:sp>
      <p:sp>
        <p:nvSpPr>
          <p:cNvPr id="107" name="Shape 107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81000" indent="-266700">
              <a:spcBef>
                <a:spcPts val="0"/>
              </a:spcBef>
              <a:defRPr sz="1800"/>
            </a:pPr>
            <a:r>
              <a:rPr sz="1400"/>
              <a:t>High-level</a:t>
            </a:r>
            <a:endParaRPr sz="1400"/>
          </a:p>
          <a:p>
            <a:pPr lvl="0" marL="381000" indent="-266700">
              <a:spcBef>
                <a:spcPts val="0"/>
              </a:spcBef>
              <a:defRPr sz="1800"/>
            </a:pPr>
            <a:r>
              <a:rPr sz="1400"/>
              <a:t>Portable</a:t>
            </a:r>
            <a:endParaRPr sz="1400"/>
          </a:p>
          <a:p>
            <a:pPr lvl="0" marL="381000" indent="-266700">
              <a:spcBef>
                <a:spcPts val="0"/>
              </a:spcBef>
              <a:defRPr sz="1800"/>
            </a:pPr>
            <a:r>
              <a:rPr sz="1400"/>
              <a:t>Interpreted</a:t>
            </a:r>
            <a:endParaRPr sz="1400"/>
          </a:p>
          <a:p>
            <a:pPr lvl="0" marL="381000" indent="-266700">
              <a:spcBef>
                <a:spcPts val="0"/>
              </a:spcBef>
              <a:defRPr sz="1800"/>
            </a:pPr>
            <a:r>
              <a:rPr sz="1400"/>
              <a:t>Extensible</a:t>
            </a:r>
            <a:endParaRPr sz="1400"/>
          </a:p>
          <a:p>
            <a:pPr lvl="0" marL="381000" indent="-266700">
              <a:spcBef>
                <a:spcPts val="0"/>
              </a:spcBef>
              <a:defRPr sz="1800"/>
            </a:pPr>
            <a:r>
              <a:rPr sz="1400"/>
              <a:t>Object-oriented</a:t>
            </a:r>
            <a:endParaRPr sz="1400"/>
          </a:p>
          <a:p>
            <a:pPr lvl="0" marL="381000" indent="-266700">
              <a:spcBef>
                <a:spcPts val="0"/>
              </a:spcBef>
              <a:defRPr sz="1800"/>
            </a:pPr>
            <a:r>
              <a:rPr sz="1400"/>
              <a:t>Dynamically typed</a:t>
            </a:r>
            <a:endParaRPr sz="1400"/>
          </a:p>
          <a:p>
            <a:pPr lvl="0" marL="381000" indent="-266700">
              <a:spcBef>
                <a:spcPts val="0"/>
              </a:spcBef>
              <a:defRPr sz="1800"/>
            </a:pPr>
            <a:r>
              <a:rPr sz="1400"/>
              <a:t>Garbage collected</a:t>
            </a:r>
          </a:p>
        </p:txBody>
      </p:sp>
      <p:grpSp>
        <p:nvGrpSpPr>
          <p:cNvPr id="125" name="Group 125"/>
          <p:cNvGrpSpPr/>
          <p:nvPr/>
        </p:nvGrpSpPr>
        <p:grpSpPr>
          <a:xfrm>
            <a:off x="6214919" y="26673"/>
            <a:ext cx="5329385" cy="6804654"/>
            <a:chOff x="0" y="-1"/>
            <a:chExt cx="5329384" cy="6804652"/>
          </a:xfrm>
        </p:grpSpPr>
        <p:pic>
          <p:nvPicPr>
            <p:cNvPr id="108" name="image1.jpeg"/>
            <p:cNvPicPr/>
            <p:nvPr/>
          </p:nvPicPr>
          <p:blipFill>
            <a:blip r:embed="rId2">
              <a:extLst/>
            </a:blip>
            <a:srcRect l="0" t="0" r="0" b="51014"/>
            <a:stretch>
              <a:fillRect/>
            </a:stretch>
          </p:blipFill>
          <p:spPr>
            <a:xfrm>
              <a:off x="-1" y="-2"/>
              <a:ext cx="5329385" cy="68046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9" name="Shape 109"/>
            <p:cNvSpPr/>
            <p:nvPr/>
          </p:nvSpPr>
          <p:spPr>
            <a:xfrm>
              <a:off x="1056270" y="970964"/>
              <a:ext cx="438902" cy="503102"/>
            </a:xfrm>
            <a:prstGeom prst="rect">
              <a:avLst/>
            </a:prstGeom>
            <a:solidFill>
              <a:srgbClr val="ECE6D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112" name="Group 112"/>
            <p:cNvGrpSpPr/>
            <p:nvPr/>
          </p:nvGrpSpPr>
          <p:grpSpPr>
            <a:xfrm>
              <a:off x="215020" y="669018"/>
              <a:ext cx="2157905" cy="708609"/>
              <a:chOff x="0" y="0"/>
              <a:chExt cx="2157903" cy="708608"/>
            </a:xfrm>
          </p:grpSpPr>
          <p:sp>
            <p:nvSpPr>
              <p:cNvPr id="110" name="Shape 110"/>
              <p:cNvSpPr/>
              <p:nvPr/>
            </p:nvSpPr>
            <p:spPr>
              <a:xfrm>
                <a:off x="-1" y="-1"/>
                <a:ext cx="2157905" cy="708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556"/>
                    </a:moveTo>
                    <a:cubicBezTo>
                      <a:pt x="0" y="1144"/>
                      <a:pt x="376" y="0"/>
                      <a:pt x="839" y="0"/>
                    </a:cubicBezTo>
                    <a:lnTo>
                      <a:pt x="20761" y="0"/>
                    </a:lnTo>
                    <a:cubicBezTo>
                      <a:pt x="21224" y="0"/>
                      <a:pt x="21600" y="1144"/>
                      <a:pt x="21600" y="2556"/>
                    </a:cubicBezTo>
                    <a:lnTo>
                      <a:pt x="21600" y="12780"/>
                    </a:lnTo>
                    <a:cubicBezTo>
                      <a:pt x="21600" y="14191"/>
                      <a:pt x="21224" y="15336"/>
                      <a:pt x="20761" y="15336"/>
                    </a:cubicBezTo>
                    <a:lnTo>
                      <a:pt x="9000" y="15336"/>
                    </a:lnTo>
                    <a:lnTo>
                      <a:pt x="5174" y="21600"/>
                    </a:lnTo>
                    <a:lnTo>
                      <a:pt x="3600" y="15336"/>
                    </a:lnTo>
                    <a:lnTo>
                      <a:pt x="839" y="15336"/>
                    </a:lnTo>
                    <a:cubicBezTo>
                      <a:pt x="376" y="15336"/>
                      <a:pt x="0" y="14191"/>
                      <a:pt x="0" y="12780"/>
                    </a:cubicBezTo>
                    <a:lnTo>
                      <a:pt x="0" y="894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24559" y="73749"/>
                <a:ext cx="2108785" cy="355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>
                  <a:defRPr sz="1800"/>
                </a:pPr>
                <a:r>
                  <a:rPr sz="1200"/>
                  <a:t>This is plagiarism. You can’t just “import essay.”</a:t>
                </a:r>
              </a:p>
            </p:txBody>
          </p:sp>
        </p:grpSp>
        <p:sp>
          <p:nvSpPr>
            <p:cNvPr id="113" name="Shape 113"/>
            <p:cNvSpPr/>
            <p:nvPr/>
          </p:nvSpPr>
          <p:spPr>
            <a:xfrm>
              <a:off x="3665266" y="998206"/>
              <a:ext cx="468002" cy="503103"/>
            </a:xfrm>
            <a:prstGeom prst="rect">
              <a:avLst/>
            </a:prstGeom>
            <a:solidFill>
              <a:srgbClr val="ECE6D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116" name="Group 116"/>
            <p:cNvGrpSpPr/>
            <p:nvPr/>
          </p:nvGrpSpPr>
          <p:grpSpPr>
            <a:xfrm>
              <a:off x="2787442" y="659684"/>
              <a:ext cx="2301303" cy="708609"/>
              <a:chOff x="0" y="0"/>
              <a:chExt cx="2301302" cy="708608"/>
            </a:xfrm>
          </p:grpSpPr>
          <p:sp>
            <p:nvSpPr>
              <p:cNvPr id="114" name="Shape 114"/>
              <p:cNvSpPr/>
              <p:nvPr/>
            </p:nvSpPr>
            <p:spPr>
              <a:xfrm>
                <a:off x="0" y="0"/>
                <a:ext cx="2301303" cy="7086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556"/>
                    </a:moveTo>
                    <a:cubicBezTo>
                      <a:pt x="0" y="1144"/>
                      <a:pt x="352" y="0"/>
                      <a:pt x="787" y="0"/>
                    </a:cubicBezTo>
                    <a:lnTo>
                      <a:pt x="20813" y="0"/>
                    </a:lnTo>
                    <a:cubicBezTo>
                      <a:pt x="21248" y="0"/>
                      <a:pt x="21600" y="1144"/>
                      <a:pt x="21600" y="2556"/>
                    </a:cubicBezTo>
                    <a:lnTo>
                      <a:pt x="21600" y="12780"/>
                    </a:lnTo>
                    <a:cubicBezTo>
                      <a:pt x="21600" y="14191"/>
                      <a:pt x="21248" y="15336"/>
                      <a:pt x="20813" y="15336"/>
                    </a:cubicBezTo>
                    <a:lnTo>
                      <a:pt x="9000" y="15336"/>
                    </a:lnTo>
                    <a:lnTo>
                      <a:pt x="5174" y="21600"/>
                    </a:lnTo>
                    <a:lnTo>
                      <a:pt x="3600" y="15336"/>
                    </a:lnTo>
                    <a:lnTo>
                      <a:pt x="787" y="15336"/>
                    </a:lnTo>
                    <a:cubicBezTo>
                      <a:pt x="352" y="15336"/>
                      <a:pt x="0" y="14191"/>
                      <a:pt x="0" y="12780"/>
                    </a:cubicBezTo>
                    <a:lnTo>
                      <a:pt x="0" y="894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24558" y="73749"/>
                <a:ext cx="2252186" cy="355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>
                  <a:defRPr sz="1800"/>
                </a:pPr>
                <a:r>
                  <a:rPr sz="1200"/>
                  <a:t>I’m two pages in and I still have no idea what you’re saying.</a:t>
                </a:r>
              </a:p>
            </p:txBody>
          </p:sp>
        </p:grpSp>
        <p:sp>
          <p:nvSpPr>
            <p:cNvPr id="117" name="Shape 117"/>
            <p:cNvSpPr/>
            <p:nvPr/>
          </p:nvSpPr>
          <p:spPr>
            <a:xfrm>
              <a:off x="967785" y="4554648"/>
              <a:ext cx="486602" cy="503102"/>
            </a:xfrm>
            <a:prstGeom prst="rect">
              <a:avLst/>
            </a:prstGeom>
            <a:solidFill>
              <a:srgbClr val="ECE6D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120" name="Group 120"/>
            <p:cNvGrpSpPr/>
            <p:nvPr/>
          </p:nvGrpSpPr>
          <p:grpSpPr>
            <a:xfrm>
              <a:off x="89960" y="4179739"/>
              <a:ext cx="2392805" cy="759737"/>
              <a:chOff x="0" y="0"/>
              <a:chExt cx="2392803" cy="759736"/>
            </a:xfrm>
          </p:grpSpPr>
          <p:sp>
            <p:nvSpPr>
              <p:cNvPr id="118" name="Shape 118"/>
              <p:cNvSpPr/>
              <p:nvPr/>
            </p:nvSpPr>
            <p:spPr>
              <a:xfrm>
                <a:off x="0" y="0"/>
                <a:ext cx="2392804" cy="759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556"/>
                    </a:moveTo>
                    <a:cubicBezTo>
                      <a:pt x="0" y="1144"/>
                      <a:pt x="363" y="0"/>
                      <a:pt x="812" y="0"/>
                    </a:cubicBezTo>
                    <a:lnTo>
                      <a:pt x="20788" y="0"/>
                    </a:lnTo>
                    <a:cubicBezTo>
                      <a:pt x="21237" y="0"/>
                      <a:pt x="21600" y="1144"/>
                      <a:pt x="21600" y="2556"/>
                    </a:cubicBezTo>
                    <a:lnTo>
                      <a:pt x="21600" y="12780"/>
                    </a:lnTo>
                    <a:cubicBezTo>
                      <a:pt x="21600" y="14191"/>
                      <a:pt x="21237" y="15336"/>
                      <a:pt x="20788" y="15336"/>
                    </a:cubicBezTo>
                    <a:lnTo>
                      <a:pt x="9000" y="15336"/>
                    </a:lnTo>
                    <a:lnTo>
                      <a:pt x="5174" y="21600"/>
                    </a:lnTo>
                    <a:lnTo>
                      <a:pt x="3600" y="15336"/>
                    </a:lnTo>
                    <a:lnTo>
                      <a:pt x="812" y="15336"/>
                    </a:lnTo>
                    <a:cubicBezTo>
                      <a:pt x="363" y="15336"/>
                      <a:pt x="0" y="14191"/>
                      <a:pt x="0" y="12780"/>
                    </a:cubicBezTo>
                    <a:lnTo>
                      <a:pt x="0" y="894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26331" y="3000"/>
                <a:ext cx="2340142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>
                  <a:defRPr sz="1800"/>
                </a:pPr>
                <a:r>
                  <a:rPr sz="1200"/>
                  <a:t>Did you really have to redefine every word in the English language?</a:t>
                </a:r>
              </a:p>
            </p:txBody>
          </p:sp>
        </p:grpSp>
        <p:sp>
          <p:nvSpPr>
            <p:cNvPr id="121" name="Shape 121"/>
            <p:cNvSpPr/>
            <p:nvPr/>
          </p:nvSpPr>
          <p:spPr>
            <a:xfrm>
              <a:off x="3768113" y="4513785"/>
              <a:ext cx="365102" cy="631502"/>
            </a:xfrm>
            <a:prstGeom prst="rect">
              <a:avLst/>
            </a:prstGeom>
            <a:solidFill>
              <a:srgbClr val="ECE6D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124" name="Group 124"/>
            <p:cNvGrpSpPr/>
            <p:nvPr/>
          </p:nvGrpSpPr>
          <p:grpSpPr>
            <a:xfrm>
              <a:off x="2739830" y="4179740"/>
              <a:ext cx="2477103" cy="743159"/>
              <a:chOff x="0" y="0"/>
              <a:chExt cx="2477102" cy="743158"/>
            </a:xfrm>
          </p:grpSpPr>
          <p:sp>
            <p:nvSpPr>
              <p:cNvPr id="122" name="Shape 122"/>
              <p:cNvSpPr/>
              <p:nvPr/>
            </p:nvSpPr>
            <p:spPr>
              <a:xfrm>
                <a:off x="0" y="0"/>
                <a:ext cx="2477103" cy="743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3059"/>
                    </a:moveTo>
                    <a:cubicBezTo>
                      <a:pt x="0" y="1370"/>
                      <a:pt x="411" y="0"/>
                      <a:pt x="918" y="0"/>
                    </a:cubicBezTo>
                    <a:lnTo>
                      <a:pt x="20682" y="0"/>
                    </a:lnTo>
                    <a:cubicBezTo>
                      <a:pt x="21189" y="0"/>
                      <a:pt x="21600" y="1370"/>
                      <a:pt x="21600" y="3059"/>
                    </a:cubicBezTo>
                    <a:lnTo>
                      <a:pt x="21600" y="15296"/>
                    </a:lnTo>
                    <a:cubicBezTo>
                      <a:pt x="21600" y="16985"/>
                      <a:pt x="21189" y="18355"/>
                      <a:pt x="20682" y="18355"/>
                    </a:cubicBezTo>
                    <a:lnTo>
                      <a:pt x="9000" y="18355"/>
                    </a:lnTo>
                    <a:lnTo>
                      <a:pt x="5493" y="21600"/>
                    </a:lnTo>
                    <a:lnTo>
                      <a:pt x="3600" y="18355"/>
                    </a:lnTo>
                    <a:lnTo>
                      <a:pt x="918" y="18355"/>
                    </a:lnTo>
                    <a:cubicBezTo>
                      <a:pt x="411" y="18355"/>
                      <a:pt x="0" y="16985"/>
                      <a:pt x="0" y="15296"/>
                    </a:cubicBezTo>
                    <a:lnTo>
                      <a:pt x="0" y="1070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30825" y="49050"/>
                <a:ext cx="2415451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>
                  <a:defRPr sz="1800"/>
                </a:pPr>
                <a:r>
                  <a:rPr sz="1200"/>
                  <a:t>This is great, but you forgot to add a null terminator. Now I’m just reading garbage.</a:t>
                </a:r>
              </a:p>
            </p:txBody>
          </p:sp>
        </p:grpSp>
      </p:grp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Python 2 vs Python 3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buSzTx/>
              <a:buNone/>
            </a:lvl1pPr>
          </a:lstStyle>
          <a:p>
            <a:pPr lvl="0">
              <a:defRPr sz="1800"/>
            </a:pPr>
            <a:r>
              <a:rPr sz="1400"/>
              <a:t>Really no reasons to learn Python 2 in 2021 :-)</a:t>
            </a:r>
          </a:p>
        </p:txBody>
      </p:sp>
      <p:pic>
        <p:nvPicPr>
          <p:cNvPr id="129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14477" y="468217"/>
            <a:ext cx="4018723" cy="13574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How to use Python ?</a:t>
            </a:r>
          </a:p>
        </p:txBody>
      </p:sp>
      <p:pic>
        <p:nvPicPr>
          <p:cNvPr id="132" name="image1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2787" y="814088"/>
            <a:ext cx="4908678" cy="5129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image14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8200" y="1608975"/>
            <a:ext cx="5173601" cy="4228925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134"/>
          <p:cNvSpPr/>
          <p:nvPr/>
        </p:nvSpPr>
        <p:spPr>
          <a:xfrm>
            <a:off x="1776348" y="5943249"/>
            <a:ext cx="3297302" cy="1021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lvl="0" algn="ctr">
              <a:defRPr sz="1800"/>
            </a:pPr>
            <a:r>
              <a:rPr sz="1900">
                <a:latin typeface="Calibri"/>
                <a:ea typeface="Calibri"/>
                <a:cs typeface="Calibri"/>
                <a:sym typeface="Calibri"/>
              </a:rPr>
              <a:t>Scripts and Python text files 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defRPr sz="1800"/>
            </a:pPr>
            <a:r>
              <a:rPr sz="1900">
                <a:latin typeface="Calibri"/>
                <a:ea typeface="Calibri"/>
                <a:cs typeface="Calibri"/>
                <a:sym typeface="Calibri"/>
              </a:rPr>
              <a:t>(in a text editor, offline, usually)</a:t>
            </a:r>
          </a:p>
        </p:txBody>
      </p:sp>
      <p:sp>
        <p:nvSpPr>
          <p:cNvPr id="135" name="Shape 135"/>
          <p:cNvSpPr/>
          <p:nvPr/>
        </p:nvSpPr>
        <p:spPr>
          <a:xfrm>
            <a:off x="6802976" y="5943250"/>
            <a:ext cx="4008303" cy="741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lvl="0" algn="ctr">
              <a:defRPr sz="1800"/>
            </a:pPr>
            <a:r>
              <a:rPr sz="1900">
                <a:latin typeface="Calibri"/>
                <a:ea typeface="Calibri"/>
                <a:cs typeface="Calibri"/>
                <a:sym typeface="Calibri"/>
              </a:rPr>
              <a:t>Notebooks (text + viz + code)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defRPr sz="1800"/>
            </a:pPr>
            <a:r>
              <a:rPr sz="1900">
                <a:latin typeface="Calibri"/>
                <a:ea typeface="Calibri"/>
                <a:cs typeface="Calibri"/>
                <a:sym typeface="Calibri"/>
              </a:rPr>
              <a:t>(in web browser, online or offline)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Running on your laptop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xfrm>
            <a:off x="838200" y="1749425"/>
            <a:ext cx="10515600" cy="4351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500"/>
              </a:spcBef>
              <a:buSzTx/>
              <a:buNone/>
              <a:defRPr sz="1800"/>
            </a:pPr>
            <a:r>
              <a:rPr sz="1400"/>
              <a:t>Download Anaconda</a:t>
            </a:r>
            <a:endParaRPr sz="1400"/>
          </a:p>
          <a:p>
            <a:pPr lvl="0" marL="0" indent="0">
              <a:spcBef>
                <a:spcPts val="500"/>
              </a:spcBef>
              <a:buSzTx/>
              <a:buNone/>
              <a:defRPr sz="1800"/>
            </a:pPr>
            <a:r>
              <a:rPr sz="2400">
                <a:hlinkClick r:id="rId2" invalidUrl="" action="" tgtFrame="" tooltip="" history="1" highlightClick="0" endSnd="0"/>
              </a:rPr>
              <a:t>https://www.anaconda.com/products/individual</a:t>
            </a:r>
            <a:endParaRPr sz="2400"/>
          </a:p>
          <a:p>
            <a:pPr lvl="0" marL="0" indent="0">
              <a:spcBef>
                <a:spcPts val="500"/>
              </a:spcBef>
              <a:buSzTx/>
              <a:buNone/>
              <a:defRPr sz="1800"/>
            </a:pPr>
            <a:r>
              <a:rPr sz="2400"/>
              <a:t>Comes with all you need</a:t>
            </a:r>
            <a:endParaRPr sz="2400"/>
          </a:p>
          <a:p>
            <a:pPr lvl="0" marL="947055" indent="-870855">
              <a:spcBef>
                <a:spcPts val="500"/>
              </a:spcBef>
              <a:buSzPts val="2400"/>
              <a:buChar char="-"/>
              <a:defRPr sz="1800"/>
            </a:pPr>
            <a:r>
              <a:rPr sz="2400"/>
              <a:t>Many modules preinstalled</a:t>
            </a:r>
            <a:endParaRPr sz="2400"/>
          </a:p>
          <a:p>
            <a:pPr lvl="0" marL="947055" indent="-870855">
              <a:spcBef>
                <a:spcPts val="0"/>
              </a:spcBef>
              <a:buSzPts val="2400"/>
              <a:buChar char="-"/>
              <a:defRPr sz="1800"/>
            </a:pPr>
            <a:r>
              <a:rPr sz="2400"/>
              <a:t>Can use for scripts from terminal</a:t>
            </a:r>
            <a:endParaRPr sz="2400"/>
          </a:p>
          <a:p>
            <a:pPr lvl="0" marL="947055" indent="-870855">
              <a:spcBef>
                <a:spcPts val="0"/>
              </a:spcBef>
              <a:buSzPts val="2400"/>
              <a:buChar char="-"/>
              <a:defRPr sz="1800"/>
            </a:pPr>
            <a:r>
              <a:rPr sz="2400"/>
              <a:t>Can use for Jupyter notebooks from browser</a:t>
            </a:r>
          </a:p>
        </p:txBody>
      </p:sp>
      <p:pic>
        <p:nvPicPr>
          <p:cNvPr id="141" name="image1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90752" y="1253323"/>
            <a:ext cx="4391550" cy="43513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6000"/>
              <a:t>Let’s open the first Notebook!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Strings indexing</a:t>
            </a:r>
          </a:p>
        </p:txBody>
      </p:sp>
      <p:sp>
        <p:nvSpPr>
          <p:cNvPr id="146" name="Shape 146"/>
          <p:cNvSpPr/>
          <p:nvPr/>
        </p:nvSpPr>
        <p:spPr>
          <a:xfrm>
            <a:off x="4515899" y="1762898"/>
            <a:ext cx="3160203" cy="563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 algn="ctr">
              <a:defRPr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600"/>
              <a:t>s = “abcdefgh”</a:t>
            </a:r>
          </a:p>
        </p:txBody>
      </p:sp>
      <p:graphicFrame>
        <p:nvGraphicFramePr>
          <p:cNvPr id="147" name="Table 147"/>
          <p:cNvGraphicFramePr/>
          <p:nvPr/>
        </p:nvGraphicFramePr>
        <p:xfrm>
          <a:off x="2113962" y="2806700"/>
          <a:ext cx="7964076" cy="3000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95509"/>
                <a:gridCol w="995509"/>
                <a:gridCol w="995509"/>
                <a:gridCol w="995509"/>
                <a:gridCol w="995509"/>
                <a:gridCol w="995509"/>
                <a:gridCol w="995509"/>
                <a:gridCol w="995509"/>
              </a:tblGrid>
              <a:tr h="100000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>
                          <a:sym typeface="Helvetica"/>
                        </a:rPr>
                        <a:t>0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</a:tr>
              <a:tr h="100000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>
                          <a:sym typeface="Helvetica"/>
                        </a:rPr>
                        <a:t>a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</a:tr>
              <a:tr h="100000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>
                          <a:sym typeface="Helvetica"/>
                        </a:rPr>
                        <a:t>-8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-7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-6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-5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-4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-3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-2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Everything is a reference (1)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xfrm>
            <a:off x="838200" y="1825625"/>
            <a:ext cx="5282401" cy="4351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sz="45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45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sz="45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Everything is a reference (2)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xfrm>
            <a:off x="838198" y="1825625"/>
            <a:ext cx="5198104" cy="4351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sz="45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"Stanford"</a:t>
            </a:r>
            <a:endParaRPr sz="45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b = a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sz="45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"ICME"</a:t>
            </a:r>
            <a:endParaRPr sz="45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(b)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Everything is a reference (3)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xfrm>
            <a:off x="838198" y="1825625"/>
            <a:ext cx="5198104" cy="4351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a = [</a:t>
            </a:r>
            <a:r>
              <a:rPr sz="45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45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45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b = a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a[</a:t>
            </a:r>
            <a:r>
              <a:rPr sz="45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sz="45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"ICME"</a:t>
            </a:r>
            <a:endParaRPr sz="45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(b)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6000"/>
              <a:t>Introduction to Python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585215">
              <a:lnSpc>
                <a:spcPct val="70000"/>
              </a:lnSpc>
              <a:spcBef>
                <a:spcPts val="0"/>
              </a:spcBef>
              <a:defRPr sz="1800"/>
            </a:pPr>
            <a:endParaRPr sz="1100"/>
          </a:p>
          <a:p>
            <a:pPr lvl="0" defTabSz="585215">
              <a:lnSpc>
                <a:spcPct val="70000"/>
              </a:lnSpc>
              <a:spcBef>
                <a:spcPts val="600"/>
              </a:spcBef>
              <a:defRPr sz="1800"/>
            </a:pPr>
            <a:r>
              <a:rPr sz="1100"/>
              <a:t>Andreas Santucci</a:t>
            </a:r>
            <a:endParaRPr sz="1100"/>
          </a:p>
          <a:p>
            <a:pPr lvl="0" defTabSz="585215">
              <a:lnSpc>
                <a:spcPct val="70000"/>
              </a:lnSpc>
              <a:spcBef>
                <a:spcPts val="600"/>
              </a:spcBef>
              <a:defRPr sz="1800"/>
            </a:pPr>
            <a:r>
              <a:rPr sz="1100">
                <a:latin typeface="Courier"/>
                <a:ea typeface="Courier"/>
                <a:cs typeface="Courier"/>
                <a:sym typeface="Courier"/>
              </a:rPr>
              <a:t>santucci@stanford.edu</a:t>
            </a:r>
            <a:endParaRPr sz="1100">
              <a:latin typeface="Courier"/>
              <a:ea typeface="Courier"/>
              <a:cs typeface="Courier"/>
              <a:sym typeface="Courier"/>
            </a:endParaRPr>
          </a:p>
          <a:p>
            <a:pPr lvl="0" defTabSz="585215">
              <a:lnSpc>
                <a:spcPct val="70000"/>
              </a:lnSpc>
              <a:spcBef>
                <a:spcPts val="600"/>
              </a:spcBef>
              <a:defRPr sz="1800"/>
            </a:pPr>
            <a:endParaRPr sz="1100"/>
          </a:p>
          <a:p>
            <a:pPr lvl="0" defTabSz="585215">
              <a:lnSpc>
                <a:spcPct val="70000"/>
              </a:lnSpc>
              <a:spcBef>
                <a:spcPts val="600"/>
              </a:spcBef>
              <a:defRPr sz="1800"/>
            </a:pPr>
            <a:r>
              <a:rPr sz="1100"/>
              <a:t>ICME Summer Workshops</a:t>
            </a:r>
            <a:endParaRPr sz="1100"/>
          </a:p>
          <a:p>
            <a:pPr lvl="0" defTabSz="585215">
              <a:lnSpc>
                <a:spcPct val="70000"/>
              </a:lnSpc>
              <a:spcBef>
                <a:spcPts val="600"/>
              </a:spcBef>
              <a:defRPr sz="1800"/>
            </a:pPr>
            <a:r>
              <a:rPr sz="1100"/>
              <a:t>Fundamentals of Data Science</a:t>
            </a:r>
            <a:endParaRPr sz="1100"/>
          </a:p>
          <a:p>
            <a:pPr lvl="0" defTabSz="585215">
              <a:lnSpc>
                <a:spcPct val="70000"/>
              </a:lnSpc>
              <a:spcBef>
                <a:spcPts val="600"/>
              </a:spcBef>
              <a:defRPr sz="1800"/>
            </a:pPr>
            <a:endParaRPr sz="1100"/>
          </a:p>
          <a:p>
            <a:pPr lvl="0" defTabSz="585215">
              <a:lnSpc>
                <a:spcPct val="70000"/>
              </a:lnSpc>
              <a:spcBef>
                <a:spcPts val="600"/>
              </a:spcBef>
              <a:defRPr sz="1800"/>
            </a:pPr>
            <a:r>
              <a:rPr sz="1100"/>
              <a:t>August 4-5, 2021</a:t>
            </a:r>
          </a:p>
        </p:txBody>
      </p:sp>
      <p:pic>
        <p:nvPicPr>
          <p:cNvPr id="72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90447" y="260880"/>
            <a:ext cx="1460918" cy="1460918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image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0021" y="523081"/>
            <a:ext cx="2509562" cy="11432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Everything is a reference (4): check out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shorturl.at/oF346</a:t>
            </a:r>
            <a:r>
              <a:t> for a graphical representation of what’s going on!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a = [</a:t>
            </a:r>
            <a:r>
              <a:rPr sz="45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45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t = (a, </a:t>
            </a:r>
            <a:r>
              <a:rPr sz="45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45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"String"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a[</a:t>
            </a:r>
            <a:r>
              <a:rPr sz="45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] = [</a:t>
            </a:r>
            <a:r>
              <a:rPr sz="45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45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(t)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SciPy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xfrm>
            <a:off x="520700" y="1736747"/>
            <a:ext cx="10515600" cy="435133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177800" indent="-177800">
              <a:spcBef>
                <a:spcPts val="0"/>
              </a:spcBef>
              <a:buFont typeface="Trebuchet MS"/>
              <a:buChar char="-"/>
              <a:defRPr sz="1800"/>
            </a:pPr>
            <a:r>
              <a:rPr sz="1400"/>
              <a:t>An ecosystem for Scientific Computing and Data science in Python</a:t>
            </a:r>
            <a:endParaRPr sz="1400"/>
          </a:p>
          <a:p>
            <a:pPr lvl="0" marL="177800" indent="-177800">
              <a:buFont typeface="Trebuchet MS"/>
              <a:buChar char="-"/>
              <a:defRPr sz="1800"/>
            </a:pPr>
            <a:r>
              <a:rPr sz="1400"/>
              <a:t>Includes many packages</a:t>
            </a:r>
          </a:p>
        </p:txBody>
      </p:sp>
      <p:pic>
        <p:nvPicPr>
          <p:cNvPr id="163" name="image2.jpeg"/>
          <p:cNvPicPr/>
          <p:nvPr/>
        </p:nvPicPr>
        <p:blipFill>
          <a:blip r:embed="rId2">
            <a:extLst/>
          </a:blip>
          <a:srcRect l="0" t="0" r="61974" b="0"/>
          <a:stretch>
            <a:fillRect/>
          </a:stretch>
        </p:blipFill>
        <p:spPr>
          <a:xfrm>
            <a:off x="1440180" y="3298054"/>
            <a:ext cx="1183116" cy="1228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1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27950" y="367905"/>
            <a:ext cx="3322250" cy="132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17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24600" y="3268800"/>
            <a:ext cx="2190750" cy="11793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18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779261" y="3151809"/>
            <a:ext cx="1521329" cy="15213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image19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617968" y="5026292"/>
            <a:ext cx="4833622" cy="11593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20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436324" y="3026092"/>
            <a:ext cx="1772768" cy="1772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21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38200" y="5062037"/>
            <a:ext cx="5486400" cy="1143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Numpy: arrays</a:t>
            </a:r>
          </a:p>
        </p:txBody>
      </p:sp>
      <p:graphicFrame>
        <p:nvGraphicFramePr>
          <p:cNvPr id="172" name="Table 172"/>
          <p:cNvGraphicFramePr/>
          <p:nvPr/>
        </p:nvGraphicFramePr>
        <p:xfrm>
          <a:off x="1583800" y="3730814"/>
          <a:ext cx="2338300" cy="30000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84575"/>
                <a:gridCol w="584575"/>
                <a:gridCol w="584575"/>
                <a:gridCol w="584575"/>
              </a:tblGrid>
              <a:tr h="300000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3" name="Table 173"/>
          <p:cNvGraphicFramePr/>
          <p:nvPr/>
        </p:nvGraphicFramePr>
        <p:xfrm>
          <a:off x="5257700" y="2527888"/>
          <a:ext cx="2338300" cy="300325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84575"/>
                <a:gridCol w="584575"/>
                <a:gridCol w="584575"/>
                <a:gridCol w="584575"/>
              </a:tblGrid>
              <a:tr h="600650"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" name="Table 174"/>
          <p:cNvGraphicFramePr/>
          <p:nvPr/>
        </p:nvGraphicFramePr>
        <p:xfrm>
          <a:off x="9448524" y="2065039"/>
          <a:ext cx="2338302" cy="300325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84575"/>
                <a:gridCol w="584575"/>
                <a:gridCol w="584575"/>
                <a:gridCol w="584575"/>
              </a:tblGrid>
              <a:tr h="600650"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5" name="Table 175"/>
          <p:cNvGraphicFramePr/>
          <p:nvPr/>
        </p:nvGraphicFramePr>
        <p:xfrm>
          <a:off x="9190074" y="2259588"/>
          <a:ext cx="2338302" cy="300325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84575"/>
                <a:gridCol w="584575"/>
                <a:gridCol w="584575"/>
                <a:gridCol w="584575"/>
              </a:tblGrid>
              <a:tr h="600650"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6" name="Table 176"/>
          <p:cNvGraphicFramePr/>
          <p:nvPr/>
        </p:nvGraphicFramePr>
        <p:xfrm>
          <a:off x="8931599" y="2527888"/>
          <a:ext cx="2338302" cy="300325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84575"/>
                <a:gridCol w="584575"/>
                <a:gridCol w="584575"/>
                <a:gridCol w="584575"/>
              </a:tblGrid>
              <a:tr h="600650"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7" name="Shape 177"/>
          <p:cNvSpPr/>
          <p:nvPr/>
        </p:nvSpPr>
        <p:spPr>
          <a:xfrm>
            <a:off x="1799625" y="4556473"/>
            <a:ext cx="1438462" cy="474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000"/>
              <a:t>1-D arrays</a:t>
            </a:r>
          </a:p>
        </p:txBody>
      </p:sp>
      <p:sp>
        <p:nvSpPr>
          <p:cNvPr id="178" name="Shape 178"/>
          <p:cNvSpPr/>
          <p:nvPr/>
        </p:nvSpPr>
        <p:spPr>
          <a:xfrm>
            <a:off x="5458650" y="5741275"/>
            <a:ext cx="1274702" cy="474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000"/>
              <a:t>2-D array</a:t>
            </a:r>
          </a:p>
        </p:txBody>
      </p:sp>
      <p:sp>
        <p:nvSpPr>
          <p:cNvPr id="179" name="Shape 179"/>
          <p:cNvSpPr/>
          <p:nvPr/>
        </p:nvSpPr>
        <p:spPr>
          <a:xfrm>
            <a:off x="9132550" y="5834874"/>
            <a:ext cx="1274702" cy="76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000"/>
              <a:t>3+-D array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Reshaping</a:t>
            </a:r>
          </a:p>
        </p:txBody>
      </p:sp>
      <p:sp>
        <p:nvSpPr>
          <p:cNvPr id="182" name="Shape 182"/>
          <p:cNvSpPr/>
          <p:nvPr>
            <p:ph type="body" idx="1"/>
          </p:nvPr>
        </p:nvSpPr>
        <p:spPr>
          <a:xfrm>
            <a:off x="1488725" y="1921630"/>
            <a:ext cx="1037253" cy="666859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 lvl="0">
              <a:defRPr sz="1800"/>
            </a:pPr>
            <a:r>
              <a:rPr sz="1400"/>
              <a:t>5 x 4</a:t>
            </a:r>
          </a:p>
        </p:txBody>
      </p:sp>
      <p:graphicFrame>
        <p:nvGraphicFramePr>
          <p:cNvPr id="183" name="Table 183"/>
          <p:cNvGraphicFramePr/>
          <p:nvPr/>
        </p:nvGraphicFramePr>
        <p:xfrm>
          <a:off x="1169049" y="2586863"/>
          <a:ext cx="2338301" cy="300325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84575"/>
                <a:gridCol w="584575"/>
                <a:gridCol w="584575"/>
                <a:gridCol w="584575"/>
              </a:tblGrid>
              <a:tr h="600650"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</a:tr>
            </a:tbl>
          </a:graphicData>
        </a:graphic>
      </p:graphicFrame>
      <p:sp>
        <p:nvSpPr>
          <p:cNvPr id="184" name="Shape 184"/>
          <p:cNvSpPr/>
          <p:nvPr/>
        </p:nvSpPr>
        <p:spPr>
          <a:xfrm>
            <a:off x="3176501" y="3723629"/>
            <a:ext cx="2911151" cy="77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0000"/>
              </a:lnSpc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800"/>
              <a:t>.reshape((2, 10)) =</a:t>
            </a:r>
          </a:p>
        </p:txBody>
      </p:sp>
      <p:sp>
        <p:nvSpPr>
          <p:cNvPr id="185" name="Shape 185"/>
          <p:cNvSpPr/>
          <p:nvPr/>
        </p:nvSpPr>
        <p:spPr>
          <a:xfrm>
            <a:off x="1066799" y="2863514"/>
            <a:ext cx="1888961" cy="2430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518" y="5560"/>
                </a:lnTo>
                <a:lnTo>
                  <a:pt x="21600" y="5560"/>
                </a:lnTo>
                <a:lnTo>
                  <a:pt x="864" y="10693"/>
                </a:lnTo>
                <a:lnTo>
                  <a:pt x="21082" y="10693"/>
                </a:lnTo>
                <a:lnTo>
                  <a:pt x="1210" y="16574"/>
                </a:lnTo>
                <a:lnTo>
                  <a:pt x="21082" y="16574"/>
                </a:lnTo>
                <a:lnTo>
                  <a:pt x="691" y="21600"/>
                </a:lnTo>
                <a:lnTo>
                  <a:pt x="21254" y="21600"/>
                </a:lnTo>
              </a:path>
            </a:pathLst>
          </a:custGeom>
          <a:ln w="38100">
            <a:solidFill>
              <a:srgbClr val="31538F"/>
            </a:solidFill>
            <a:miter/>
            <a:tailEnd type="triangle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aphicFrame>
        <p:nvGraphicFramePr>
          <p:cNvPr id="186" name="Table 186"/>
          <p:cNvGraphicFramePr/>
          <p:nvPr/>
        </p:nvGraphicFramePr>
        <p:xfrm>
          <a:off x="4980775" y="3573505"/>
          <a:ext cx="5213752" cy="300000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21375"/>
                <a:gridCol w="521375"/>
                <a:gridCol w="521375"/>
                <a:gridCol w="521375"/>
                <a:gridCol w="521375"/>
                <a:gridCol w="521375"/>
                <a:gridCol w="521375"/>
                <a:gridCol w="521375"/>
                <a:gridCol w="521375"/>
                <a:gridCol w="521375"/>
              </a:tblGrid>
              <a:tr h="1500000"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</a:tr>
              <a:tr h="150000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</a:tr>
            </a:tbl>
          </a:graphicData>
        </a:graphic>
      </p:graphicFrame>
      <p:sp>
        <p:nvSpPr>
          <p:cNvPr id="187" name="Shape 187"/>
          <p:cNvSpPr/>
          <p:nvPr/>
        </p:nvSpPr>
        <p:spPr>
          <a:xfrm>
            <a:off x="8175948" y="3055926"/>
            <a:ext cx="103725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0000"/>
              </a:lnSpc>
              <a:defRPr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500"/>
              <a:t>2 x 10</a:t>
            </a:r>
          </a:p>
        </p:txBody>
      </p:sp>
      <p:sp>
        <p:nvSpPr>
          <p:cNvPr id="188" name="Shape 188"/>
          <p:cNvSpPr/>
          <p:nvPr/>
        </p:nvSpPr>
        <p:spPr>
          <a:xfrm>
            <a:off x="6340642" y="3838073"/>
            <a:ext cx="4728413" cy="5895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21600"/>
                </a:lnTo>
                <a:lnTo>
                  <a:pt x="21545" y="21600"/>
                </a:lnTo>
              </a:path>
            </a:pathLst>
          </a:custGeom>
          <a:ln w="38100">
            <a:solidFill>
              <a:srgbClr val="31538F"/>
            </a:solidFill>
            <a:miter/>
            <a:tailEnd type="triangle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89" name="image2.jpeg"/>
          <p:cNvPicPr/>
          <p:nvPr/>
        </p:nvPicPr>
        <p:blipFill>
          <a:blip r:embed="rId2">
            <a:extLst/>
          </a:blip>
          <a:srcRect l="0" t="0" r="61974" b="0"/>
          <a:stretch>
            <a:fillRect/>
          </a:stretch>
        </p:blipFill>
        <p:spPr>
          <a:xfrm>
            <a:off x="10538459" y="365125"/>
            <a:ext cx="1183118" cy="12288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after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5" grpId="4"/>
      <p:bldP build="whole" bldLvl="1" animBg="1" rev="0" advAuto="0" spid="182" grpId="2"/>
      <p:bldP build="whole" bldLvl="1" animBg="1" rev="0" advAuto="0" spid="183" grpId="1"/>
      <p:bldP build="whole" bldLvl="1" animBg="1" rev="0" advAuto="0" spid="188" grpId="7"/>
      <p:bldP build="whole" bldLvl="1" animBg="1" rev="0" advAuto="0" spid="187" grpId="6"/>
      <p:bldP build="whole" bldLvl="1" animBg="1" rev="0" advAuto="0" spid="186" grpId="5"/>
      <p:bldP build="whole" bldLvl="1" animBg="1" rev="0" advAuto="0" spid="184" grpId="3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Broadcasting</a:t>
            </a:r>
          </a:p>
        </p:txBody>
      </p:sp>
      <p:graphicFrame>
        <p:nvGraphicFramePr>
          <p:cNvPr id="192" name="Table 192"/>
          <p:cNvGraphicFramePr/>
          <p:nvPr/>
        </p:nvGraphicFramePr>
        <p:xfrm>
          <a:off x="2156899" y="3158064"/>
          <a:ext cx="1531002" cy="300000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65500"/>
                <a:gridCol w="765500"/>
              </a:tblGrid>
              <a:tr h="1000000"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</a:tr>
              <a:tr h="100000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</a:tr>
              <a:tr h="100000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</a:tr>
            </a:tbl>
          </a:graphicData>
        </a:graphic>
      </p:graphicFrame>
      <p:sp>
        <p:nvSpPr>
          <p:cNvPr id="193" name="Shape 193"/>
          <p:cNvSpPr/>
          <p:nvPr/>
        </p:nvSpPr>
        <p:spPr>
          <a:xfrm>
            <a:off x="3153104" y="3709277"/>
            <a:ext cx="389852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200"/>
              <a:t>+</a:t>
            </a:r>
          </a:p>
        </p:txBody>
      </p:sp>
      <p:graphicFrame>
        <p:nvGraphicFramePr>
          <p:cNvPr id="194" name="Table 194"/>
          <p:cNvGraphicFramePr/>
          <p:nvPr/>
        </p:nvGraphicFramePr>
        <p:xfrm>
          <a:off x="4477148" y="3720462"/>
          <a:ext cx="1531002" cy="300000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65500"/>
                <a:gridCol w="765500"/>
              </a:tblGrid>
              <a:tr h="300000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800">
                          <a:sym typeface="Helvetica"/>
                        </a:rPr>
                        <a:t>a</a:t>
                      </a:r>
                    </a:p>
                  </a:txBody>
                  <a:tcPr marL="45725" marR="45725" marT="45725" marB="45725" anchor="ctr" anchorCtr="0" horzOverflow="overflow">
                    <a:lnB w="25400">
                      <a:solidFill>
                        <a:srgbClr val="4472C4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800">
                          <a:sym typeface="Helvetica"/>
                        </a:rPr>
                        <a:t>b</a:t>
                      </a:r>
                    </a:p>
                  </a:txBody>
                  <a:tcPr marL="45725" marR="45725" marT="45725" marB="45725" anchor="ctr" anchorCtr="0" horzOverflow="overflow">
                    <a:lnB w="25400">
                      <a:solidFill>
                        <a:srgbClr val="4472C4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95" name="Shape 195"/>
          <p:cNvSpPr/>
          <p:nvPr>
            <p:ph type="body" idx="1"/>
          </p:nvPr>
        </p:nvSpPr>
        <p:spPr>
          <a:xfrm>
            <a:off x="1340885" y="2547726"/>
            <a:ext cx="1694036" cy="666859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0" indent="0" algn="ctr">
              <a:spcBef>
                <a:spcPts val="0"/>
              </a:spcBef>
              <a:buSzTx/>
              <a:buNone/>
              <a:defRPr sz="2500"/>
            </a:lvl1pPr>
          </a:lstStyle>
          <a:p>
            <a:pPr lvl="0">
              <a:defRPr sz="1800"/>
            </a:pPr>
            <a:r>
              <a:rPr sz="2500"/>
              <a:t>3 x 2-array</a:t>
            </a:r>
          </a:p>
        </p:txBody>
      </p:sp>
      <p:sp>
        <p:nvSpPr>
          <p:cNvPr id="196" name="Shape 196"/>
          <p:cNvSpPr/>
          <p:nvPr/>
        </p:nvSpPr>
        <p:spPr>
          <a:xfrm>
            <a:off x="3355068" y="3230338"/>
            <a:ext cx="2306172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0000"/>
              </a:lnSpc>
              <a:defRPr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500"/>
              <a:t>2-array (vector)</a:t>
            </a:r>
          </a:p>
        </p:txBody>
      </p:sp>
      <p:graphicFrame>
        <p:nvGraphicFramePr>
          <p:cNvPr id="197" name="Table 197"/>
          <p:cNvGraphicFramePr/>
          <p:nvPr/>
        </p:nvGraphicFramePr>
        <p:xfrm>
          <a:off x="7208542" y="3158062"/>
          <a:ext cx="1531002" cy="300000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65500"/>
                <a:gridCol w="765500"/>
              </a:tblGrid>
              <a:tr h="1000000"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</a:tr>
              <a:tr h="100000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</a:tr>
              <a:tr h="100000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/>
                </a:tc>
              </a:tr>
            </a:tbl>
          </a:graphicData>
        </a:graphic>
      </p:graphicFrame>
      <p:sp>
        <p:nvSpPr>
          <p:cNvPr id="198" name="Shape 198"/>
          <p:cNvSpPr/>
          <p:nvPr/>
        </p:nvSpPr>
        <p:spPr>
          <a:xfrm>
            <a:off x="5661056" y="3698090"/>
            <a:ext cx="389852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200"/>
              <a:t>=</a:t>
            </a:r>
          </a:p>
        </p:txBody>
      </p:sp>
      <p:sp>
        <p:nvSpPr>
          <p:cNvPr id="199" name="Shape 199"/>
          <p:cNvSpPr/>
          <p:nvPr/>
        </p:nvSpPr>
        <p:spPr>
          <a:xfrm>
            <a:off x="8155395" y="3609430"/>
            <a:ext cx="389853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200"/>
              <a:t>+</a:t>
            </a:r>
          </a:p>
        </p:txBody>
      </p:sp>
      <p:graphicFrame>
        <p:nvGraphicFramePr>
          <p:cNvPr id="200" name="Table 200"/>
          <p:cNvGraphicFramePr/>
          <p:nvPr/>
        </p:nvGraphicFramePr>
        <p:xfrm>
          <a:off x="9486189" y="3158059"/>
          <a:ext cx="1531002" cy="300000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65500"/>
                <a:gridCol w="765500"/>
              </a:tblGrid>
              <a:tr h="1000000">
                <a:tc>
                  <a:txBody>
                    <a:bodyPr/>
                    <a:lstStyle/>
                    <a:p>
                      <a:pPr lvl="0" algn="ctr">
                        <a:defRPr b="0" sz="180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45725" marR="45725" marT="45725" marB="45725" anchor="ctr" anchorCtr="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b="0" sz="180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45725" marR="45725" marT="45725" marB="45725" anchor="ctr" anchorCtr="0" horzOverflow="overflow"/>
                </a:tc>
              </a:tr>
              <a:tr h="100000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800">
                          <a:sym typeface="Helvetica"/>
                        </a:rPr>
                        <a:t>a</a:t>
                      </a:r>
                    </a:p>
                  </a:txBody>
                  <a:tcPr marL="45725" marR="45725" marT="45725" marB="45725" anchor="ctr" anchorCtr="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800">
                          <a:sym typeface="Helvetica"/>
                        </a:rPr>
                        <a:t>b</a:t>
                      </a:r>
                    </a:p>
                  </a:txBody>
                  <a:tcPr marL="45725" marR="45725" marT="45725" marB="45725" anchor="ctr" anchorCtr="0" horzOverflow="overflow"/>
                </a:tc>
              </a:tr>
              <a:tr h="100000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800">
                          <a:sym typeface="Helvetica"/>
                        </a:rPr>
                        <a:t>a</a:t>
                      </a:r>
                    </a:p>
                  </a:txBody>
                  <a:tcPr marL="45725" marR="45725" marT="45725" marB="45725" anchor="ctr" anchorCtr="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800">
                          <a:sym typeface="Helvetica"/>
                        </a:rPr>
                        <a:t>b</a:t>
                      </a:r>
                    </a:p>
                  </a:txBody>
                  <a:tcPr marL="45725" marR="45725" marT="45725" marB="45725" anchor="ctr" anchorCtr="0" horzOverflow="overflow"/>
                </a:tc>
              </a:tr>
            </a:tbl>
          </a:graphicData>
        </a:graphic>
      </p:graphicFrame>
      <p:sp>
        <p:nvSpPr>
          <p:cNvPr id="201" name="Shape 201"/>
          <p:cNvSpPr/>
          <p:nvPr/>
        </p:nvSpPr>
        <p:spPr>
          <a:xfrm>
            <a:off x="6346999" y="2696750"/>
            <a:ext cx="1694036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0000"/>
              </a:lnSpc>
              <a:defRPr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500"/>
              <a:t>3 x 2-array</a:t>
            </a:r>
          </a:p>
        </p:txBody>
      </p:sp>
      <p:sp>
        <p:nvSpPr>
          <p:cNvPr id="202" name="Shape 202"/>
          <p:cNvSpPr/>
          <p:nvPr/>
        </p:nvSpPr>
        <p:spPr>
          <a:xfrm>
            <a:off x="8669062" y="2696750"/>
            <a:ext cx="1694036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0000"/>
              </a:lnSpc>
              <a:defRPr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500"/>
              <a:t>3 x 2-array</a:t>
            </a:r>
          </a:p>
        </p:txBody>
      </p:sp>
      <p:pic>
        <p:nvPicPr>
          <p:cNvPr id="203" name="image2.jpeg"/>
          <p:cNvPicPr/>
          <p:nvPr/>
        </p:nvPicPr>
        <p:blipFill>
          <a:blip r:embed="rId2">
            <a:extLst/>
          </a:blip>
          <a:srcRect l="0" t="0" r="61974" b="0"/>
          <a:stretch>
            <a:fillRect/>
          </a:stretch>
        </p:blipFill>
        <p:spPr>
          <a:xfrm>
            <a:off x="10538459" y="365125"/>
            <a:ext cx="1183118" cy="12288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5" grpId="1"/>
      <p:bldP build="whole" bldLvl="1" animBg="1" rev="0" advAuto="0" spid="201" grpId="3"/>
      <p:bldP build="whole" bldLvl="1" animBg="1" rev="0" advAuto="0" spid="202" grpId="4"/>
      <p:bldP build="whole" bldLvl="1" animBg="1" rev="0" advAuto="0" spid="196" grpId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Axis</a:t>
            </a:r>
          </a:p>
        </p:txBody>
      </p:sp>
      <p:sp>
        <p:nvSpPr>
          <p:cNvPr id="206" name="Shape 206"/>
          <p:cNvSpPr/>
          <p:nvPr>
            <p:ph type="body" idx="1"/>
          </p:nvPr>
        </p:nvSpPr>
        <p:spPr>
          <a:xfrm>
            <a:off x="1497496" y="5221835"/>
            <a:ext cx="3093722" cy="61582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spcBef>
                <a:spcPts val="0"/>
              </a:spcBef>
              <a:buSzTx/>
              <a:buNone/>
              <a:defRPr sz="25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2500"/>
              <a:t>a.mean(axis=0)</a:t>
            </a:r>
          </a:p>
        </p:txBody>
      </p:sp>
      <p:graphicFrame>
        <p:nvGraphicFramePr>
          <p:cNvPr id="207" name="Table 207"/>
          <p:cNvGraphicFramePr/>
          <p:nvPr/>
        </p:nvGraphicFramePr>
        <p:xfrm>
          <a:off x="4740588" y="2173560"/>
          <a:ext cx="3212477" cy="300000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8925"/>
                <a:gridCol w="458925"/>
                <a:gridCol w="458925"/>
                <a:gridCol w="458925"/>
                <a:gridCol w="458925"/>
                <a:gridCol w="458925"/>
                <a:gridCol w="458925"/>
              </a:tblGrid>
              <a:tr h="500000"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</a:tr>
              <a:tr h="50000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50000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50000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50000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50000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08" name="Shape 208"/>
          <p:cNvSpPr/>
          <p:nvPr/>
        </p:nvSpPr>
        <p:spPr>
          <a:xfrm flipH="1">
            <a:off x="4571998" y="2173560"/>
            <a:ext cx="2" cy="2252138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209" name="Shape 209"/>
          <p:cNvSpPr/>
          <p:nvPr/>
        </p:nvSpPr>
        <p:spPr>
          <a:xfrm>
            <a:off x="4846828" y="1901950"/>
            <a:ext cx="3212560" cy="2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210" name="Shape 210"/>
          <p:cNvSpPr/>
          <p:nvPr/>
        </p:nvSpPr>
        <p:spPr>
          <a:xfrm>
            <a:off x="3557944" y="3114962"/>
            <a:ext cx="767648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axis=0</a:t>
            </a:r>
          </a:p>
        </p:txBody>
      </p:sp>
      <p:sp>
        <p:nvSpPr>
          <p:cNvPr id="211" name="Shape 211"/>
          <p:cNvSpPr/>
          <p:nvPr/>
        </p:nvSpPr>
        <p:spPr>
          <a:xfrm>
            <a:off x="6069283" y="1445594"/>
            <a:ext cx="767648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axis=1</a:t>
            </a:r>
          </a:p>
        </p:txBody>
      </p:sp>
      <p:graphicFrame>
        <p:nvGraphicFramePr>
          <p:cNvPr id="212" name="Table 212"/>
          <p:cNvGraphicFramePr/>
          <p:nvPr/>
        </p:nvGraphicFramePr>
        <p:xfrm>
          <a:off x="4740588" y="5221835"/>
          <a:ext cx="3212477" cy="30000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58925"/>
                <a:gridCol w="458925"/>
                <a:gridCol w="458925"/>
                <a:gridCol w="458925"/>
                <a:gridCol w="458925"/>
                <a:gridCol w="458925"/>
                <a:gridCol w="458925"/>
              </a:tblGrid>
              <a:tr h="300000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3" name="Shape 213"/>
          <p:cNvSpPr/>
          <p:nvPr/>
        </p:nvSpPr>
        <p:spPr>
          <a:xfrm flipH="1">
            <a:off x="5062728" y="2358226"/>
            <a:ext cx="2" cy="3049030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214" name="Shape 214"/>
          <p:cNvSpPr/>
          <p:nvPr/>
        </p:nvSpPr>
        <p:spPr>
          <a:xfrm flipH="1">
            <a:off x="5562598" y="2358226"/>
            <a:ext cx="2" cy="3049030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215" name="Shape 215"/>
          <p:cNvSpPr/>
          <p:nvPr/>
        </p:nvSpPr>
        <p:spPr>
          <a:xfrm flipH="1">
            <a:off x="5998464" y="2358226"/>
            <a:ext cx="2" cy="3049030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216" name="Shape 216"/>
          <p:cNvSpPr/>
          <p:nvPr/>
        </p:nvSpPr>
        <p:spPr>
          <a:xfrm flipH="1">
            <a:off x="6453106" y="2358225"/>
            <a:ext cx="2" cy="3049029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217" name="Shape 217"/>
          <p:cNvSpPr/>
          <p:nvPr/>
        </p:nvSpPr>
        <p:spPr>
          <a:xfrm>
            <a:off x="6916401" y="2358225"/>
            <a:ext cx="2" cy="3049029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218" name="Shape 218"/>
          <p:cNvSpPr/>
          <p:nvPr/>
        </p:nvSpPr>
        <p:spPr>
          <a:xfrm>
            <a:off x="7379696" y="2358222"/>
            <a:ext cx="2" cy="3049029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219" name="Shape 219"/>
          <p:cNvSpPr/>
          <p:nvPr/>
        </p:nvSpPr>
        <p:spPr>
          <a:xfrm>
            <a:off x="7833848" y="2358222"/>
            <a:ext cx="2" cy="3049029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pic>
        <p:nvPicPr>
          <p:cNvPr id="220" name="image2.jpeg"/>
          <p:cNvPicPr/>
          <p:nvPr/>
        </p:nvPicPr>
        <p:blipFill>
          <a:blip r:embed="rId2">
            <a:extLst/>
          </a:blip>
          <a:srcRect l="0" t="0" r="61974" b="0"/>
          <a:stretch>
            <a:fillRect/>
          </a:stretch>
        </p:blipFill>
        <p:spPr>
          <a:xfrm>
            <a:off x="10538459" y="365125"/>
            <a:ext cx="1183118" cy="12288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after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after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after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after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after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5" grpId="5"/>
      <p:bldP build="whole" bldLvl="1" animBg="1" rev="0" advAuto="0" spid="214" grpId="4"/>
      <p:bldP build="whole" bldLvl="1" animBg="1" rev="0" advAuto="0" spid="216" grpId="6"/>
      <p:bldP build="whole" bldLvl="1" animBg="1" rev="0" advAuto="0" spid="218" grpId="8"/>
      <p:bldP build="whole" bldLvl="1" animBg="1" rev="0" advAuto="0" spid="212" grpId="2"/>
      <p:bldP build="whole" bldLvl="1" animBg="1" rev="0" advAuto="0" spid="206" grpId="1"/>
      <p:bldP build="whole" bldLvl="1" animBg="1" rev="0" advAuto="0" spid="219" grpId="9"/>
      <p:bldP build="whole" bldLvl="1" animBg="1" rev="0" advAuto="0" spid="217" grpId="7"/>
      <p:bldP build="whole" bldLvl="1" animBg="1" rev="0" advAuto="0" spid="213" grpId="3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Plotting Ecosystem</a:t>
            </a:r>
          </a:p>
        </p:txBody>
      </p:sp>
      <p:pic>
        <p:nvPicPr>
          <p:cNvPr id="223" name="image1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11" y="2405221"/>
            <a:ext cx="3259753" cy="7818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age22.png" descr="How to create Interactive data visualization using Plotly in R / Python?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9637" y="1358375"/>
            <a:ext cx="1625385" cy="1657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image2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63986" y="3901475"/>
            <a:ext cx="2407227" cy="1504502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Shape 226"/>
          <p:cNvSpPr/>
          <p:nvPr/>
        </p:nvSpPr>
        <p:spPr>
          <a:xfrm>
            <a:off x="8480886" y="5347463"/>
            <a:ext cx="1320302" cy="551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 algn="ctr">
              <a:defRPr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500"/>
              <a:t>Seaborn</a:t>
            </a:r>
          </a:p>
        </p:txBody>
      </p:sp>
      <p:sp>
        <p:nvSpPr>
          <p:cNvPr id="227" name="Shape 227"/>
          <p:cNvSpPr/>
          <p:nvPr/>
        </p:nvSpPr>
        <p:spPr>
          <a:xfrm>
            <a:off x="4335550" y="5579250"/>
            <a:ext cx="1064102" cy="551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 algn="ctr">
              <a:defRPr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500"/>
              <a:t>Bokeh</a:t>
            </a:r>
          </a:p>
        </p:txBody>
      </p:sp>
      <p:pic>
        <p:nvPicPr>
          <p:cNvPr id="228" name="image24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92751" y="3669700"/>
            <a:ext cx="1496606" cy="1504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Scipy</a:t>
            </a:r>
          </a:p>
        </p:txBody>
      </p:sp>
      <p:sp>
        <p:nvSpPr>
          <p:cNvPr id="231" name="Shape 231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177800" indent="-177800">
              <a:spcBef>
                <a:spcPts val="0"/>
              </a:spcBef>
              <a:buFont typeface="Trebuchet MS"/>
              <a:buChar char="-"/>
              <a:defRPr sz="1800"/>
            </a:pPr>
            <a:r>
              <a:rPr sz="1400"/>
              <a:t>Linear Algebra (</a:t>
            </a: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scipy.linalg</a:t>
            </a:r>
            <a:r>
              <a:rPr sz="1400"/>
              <a:t>)</a:t>
            </a:r>
            <a:endParaRPr sz="1400"/>
          </a:p>
          <a:p>
            <a:pPr lvl="0" marL="177800" indent="-177800">
              <a:buFont typeface="Trebuchet MS"/>
              <a:buChar char="-"/>
              <a:defRPr sz="1800"/>
            </a:pPr>
            <a:r>
              <a:rPr sz="1400"/>
              <a:t>Optimization (</a:t>
            </a: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scipy.optimize</a:t>
            </a:r>
            <a:r>
              <a:rPr sz="1400"/>
              <a:t>)</a:t>
            </a:r>
            <a:endParaRPr sz="1400"/>
          </a:p>
          <a:p>
            <a:pPr lvl="0" marL="177800" indent="-177800">
              <a:buFont typeface="Trebuchet MS"/>
              <a:buChar char="-"/>
              <a:defRPr sz="1800"/>
            </a:pPr>
            <a:r>
              <a:rPr sz="1400"/>
              <a:t>Statistics (</a:t>
            </a: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scipy.stats</a:t>
            </a:r>
            <a:r>
              <a:rPr sz="1400"/>
              <a:t>)</a:t>
            </a:r>
            <a:endParaRPr sz="1400"/>
          </a:p>
          <a:p>
            <a:pPr lvl="0" marL="0" indent="0">
              <a:buSzTx/>
              <a:buNone/>
              <a:defRPr sz="1800"/>
            </a:pPr>
            <a:r>
              <a:rPr sz="1400"/>
              <a:t>Many more</a:t>
            </a:r>
          </a:p>
        </p:txBody>
      </p:sp>
      <p:pic>
        <p:nvPicPr>
          <p:cNvPr id="232" name="image1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40252" y="365125"/>
            <a:ext cx="2228451" cy="8854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Pandas</a:t>
            </a:r>
          </a:p>
        </p:txBody>
      </p:sp>
      <p:sp>
        <p:nvSpPr>
          <p:cNvPr id="235" name="Shape 235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81000" indent="-266700">
              <a:spcBef>
                <a:spcPts val="0"/>
              </a:spcBef>
              <a:defRPr sz="1800"/>
            </a:pPr>
            <a:r>
              <a:rPr sz="1400"/>
              <a:t>Open-source, high-performances &amp; easy-to-use data structures</a:t>
            </a:r>
            <a:endParaRPr sz="1400"/>
          </a:p>
          <a:p>
            <a:pPr lvl="0" marL="381000" indent="-266700">
              <a:spcBef>
                <a:spcPts val="0"/>
              </a:spcBef>
              <a:defRPr sz="1800"/>
            </a:pPr>
            <a:r>
              <a:rPr sz="1400"/>
              <a:t>DataFrame objects</a:t>
            </a:r>
            <a:endParaRPr sz="1400"/>
          </a:p>
          <a:p>
            <a:pPr lvl="0" marL="381000" indent="-266700">
              <a:spcBef>
                <a:spcPts val="0"/>
              </a:spcBef>
              <a:defRPr sz="1800"/>
            </a:pPr>
            <a:r>
              <a:rPr sz="1400"/>
              <a:t>Aggregation, grouping, reductions, statistics, etc.</a:t>
            </a:r>
            <a:endParaRPr sz="1400"/>
          </a:p>
          <a:p>
            <a:pPr lvl="0" marL="381000" indent="-266700">
              <a:spcBef>
                <a:spcPts val="0"/>
              </a:spcBef>
              <a:defRPr sz="1800"/>
            </a:pPr>
            <a:r>
              <a:rPr sz="1400"/>
              <a:t>Powerful dates support</a:t>
            </a:r>
            <a:endParaRPr sz="1400"/>
          </a:p>
          <a:p>
            <a:pPr lvl="0" marL="381000" indent="-266700">
              <a:spcBef>
                <a:spcPts val="0"/>
              </a:spcBef>
              <a:defRPr sz="1800"/>
            </a:pPr>
            <a:r>
              <a:rPr sz="1400"/>
              <a:t>All kinds of read/write functions (csv, HDF5, etc.)</a:t>
            </a:r>
          </a:p>
        </p:txBody>
      </p:sp>
      <p:pic>
        <p:nvPicPr>
          <p:cNvPr id="236" name="image2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90309" y="365125"/>
            <a:ext cx="5486402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image3.jpe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98250" y="4465875"/>
            <a:ext cx="2824603" cy="2109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Accessing a DataFrame</a:t>
            </a:r>
          </a:p>
        </p:txBody>
      </p:sp>
      <p:sp>
        <p:nvSpPr>
          <p:cNvPr id="240" name="Shape 240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177800" indent="-177800">
              <a:spcBef>
                <a:spcPts val="0"/>
              </a:spcBef>
              <a:defRPr sz="1800"/>
            </a:pPr>
            <a:r>
              <a:rPr sz="1400"/>
              <a:t>By Labels</a:t>
            </a:r>
            <a:endParaRPr sz="1400"/>
          </a:p>
          <a:p>
            <a:pPr lvl="1" marL="635000" indent="-177800">
              <a:spcBef>
                <a:spcPts val="500"/>
              </a:spcBef>
              <a:defRPr sz="1800"/>
            </a:pPr>
            <a:r>
              <a:rPr sz="1400">
                <a:latin typeface="Courier"/>
                <a:ea typeface="Courier"/>
                <a:cs typeface="Courier"/>
                <a:sym typeface="Courier"/>
              </a:rPr>
              <a:t>df[column]          </a:t>
            </a:r>
            <a:r>
              <a:rPr sz="1400">
                <a:solidFill>
                  <a:srgbClr val="548135"/>
                </a:solidFill>
                <a:latin typeface="Courier"/>
                <a:ea typeface="Courier"/>
                <a:cs typeface="Courier"/>
                <a:sym typeface="Courier"/>
              </a:rPr>
              <a:t># Get </a:t>
            </a:r>
            <a:r>
              <a:rPr sz="1400" u="sng">
                <a:solidFill>
                  <a:srgbClr val="548135"/>
                </a:solidFill>
                <a:latin typeface="Courier"/>
                <a:ea typeface="Courier"/>
                <a:cs typeface="Courier"/>
                <a:sym typeface="Courier"/>
              </a:rPr>
              <a:t>one</a:t>
            </a:r>
            <a:r>
              <a:rPr sz="1400">
                <a:solidFill>
                  <a:srgbClr val="548135"/>
                </a:solidFill>
                <a:latin typeface="Courier"/>
                <a:ea typeface="Courier"/>
                <a:cs typeface="Courier"/>
                <a:sym typeface="Courier"/>
              </a:rPr>
              <a:t> column</a:t>
            </a:r>
            <a:endParaRPr>
              <a:solidFill>
                <a:srgbClr val="548135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1" marL="635000" indent="-177800">
              <a:spcBef>
                <a:spcPts val="500"/>
              </a:spcBef>
              <a:defRPr sz="1800"/>
            </a:pPr>
            <a:r>
              <a:rPr sz="1400">
                <a:latin typeface="Courier"/>
                <a:ea typeface="Courier"/>
                <a:cs typeface="Courier"/>
                <a:sym typeface="Courier"/>
              </a:rPr>
              <a:t>df[rows]            </a:t>
            </a:r>
            <a:r>
              <a:rPr sz="1400">
                <a:solidFill>
                  <a:srgbClr val="548135"/>
                </a:solidFill>
                <a:latin typeface="Courier"/>
                <a:ea typeface="Courier"/>
                <a:cs typeface="Courier"/>
                <a:sym typeface="Courier"/>
              </a:rPr>
              <a:t># Get </a:t>
            </a:r>
            <a:r>
              <a:rPr sz="1400" u="sng">
                <a:solidFill>
                  <a:srgbClr val="548135"/>
                </a:solidFill>
                <a:latin typeface="Courier"/>
                <a:ea typeface="Courier"/>
                <a:cs typeface="Courier"/>
                <a:sym typeface="Courier"/>
              </a:rPr>
              <a:t>multiple</a:t>
            </a:r>
            <a:r>
              <a:rPr sz="1400">
                <a:solidFill>
                  <a:srgbClr val="548135"/>
                </a:solidFill>
                <a:latin typeface="Courier"/>
                <a:ea typeface="Courier"/>
                <a:cs typeface="Courier"/>
                <a:sym typeface="Courier"/>
              </a:rPr>
              <a:t> rows</a:t>
            </a:r>
            <a:endParaRPr>
              <a:solidFill>
                <a:srgbClr val="548135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1" marL="635000" indent="-177800">
              <a:spcBef>
                <a:spcPts val="500"/>
              </a:spcBef>
              <a:defRPr sz="1800"/>
            </a:pPr>
            <a:r>
              <a:rPr sz="1400">
                <a:latin typeface="Courier"/>
                <a:ea typeface="Courier"/>
                <a:cs typeface="Courier"/>
                <a:sym typeface="Courier"/>
              </a:rPr>
              <a:t>df.loc[cols,rows]   </a:t>
            </a:r>
            <a:r>
              <a:rPr sz="1400">
                <a:solidFill>
                  <a:srgbClr val="548135"/>
                </a:solidFill>
                <a:latin typeface="Courier"/>
                <a:ea typeface="Courier"/>
                <a:cs typeface="Courier"/>
                <a:sym typeface="Courier"/>
              </a:rPr>
              <a:t># End-points INCLUDED</a:t>
            </a:r>
            <a:endParaRPr>
              <a:solidFill>
                <a:srgbClr val="548135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1" marL="0" indent="609600">
              <a:spcBef>
                <a:spcPts val="500"/>
              </a:spcBef>
              <a:buSzTx/>
              <a:buNone/>
              <a:defRPr sz="1800"/>
            </a:pPr>
            <a:endParaRPr>
              <a:solidFill>
                <a:srgbClr val="548135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marL="177800" indent="-177800">
              <a:defRPr sz="1800"/>
            </a:pPr>
            <a:r>
              <a:rPr sz="1400"/>
              <a:t>By position</a:t>
            </a:r>
            <a:endParaRPr sz="1400"/>
          </a:p>
          <a:p>
            <a:pPr lvl="1" marL="635000" indent="-177800">
              <a:spcBef>
                <a:spcPts val="500"/>
              </a:spcBef>
              <a:defRPr sz="1800"/>
            </a:pPr>
            <a:r>
              <a:rPr sz="1400">
                <a:latin typeface="Courier"/>
                <a:ea typeface="Courier"/>
                <a:cs typeface="Courier"/>
                <a:sym typeface="Courier"/>
              </a:rPr>
              <a:t>df.iloc[cols,rows]  </a:t>
            </a:r>
            <a:r>
              <a:rPr sz="1400">
                <a:solidFill>
                  <a:srgbClr val="548135"/>
                </a:solidFill>
                <a:latin typeface="Courier"/>
                <a:ea typeface="Courier"/>
                <a:cs typeface="Courier"/>
                <a:sym typeface="Courier"/>
              </a:rPr>
              <a:t># End-points NOT INCLUDED w/ `:`</a:t>
            </a:r>
          </a:p>
        </p:txBody>
      </p:sp>
      <p:pic>
        <p:nvPicPr>
          <p:cNvPr id="241" name="image2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32401" y="365125"/>
            <a:ext cx="3744303" cy="780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The class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81000" indent="-266700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Python</a:t>
            </a:r>
            <a:endParaRPr sz="1400"/>
          </a:p>
          <a:p>
            <a:pPr lvl="1" marL="838200" indent="-266700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Variables, control-flow, containers, I/O</a:t>
            </a:r>
            <a:endParaRPr sz="1400"/>
          </a:p>
          <a:p>
            <a:pPr lvl="1" marL="838200" indent="-266700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Functions, iterables</a:t>
            </a:r>
            <a:endParaRPr sz="1400"/>
          </a:p>
          <a:p>
            <a:pPr lvl="1" marL="838200" indent="-266700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Classes and basic OOP</a:t>
            </a:r>
            <a:endParaRPr sz="1400"/>
          </a:p>
          <a:p>
            <a:pPr lvl="1" marL="838200" indent="-266700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A little bit about modules</a:t>
            </a:r>
            <a:endParaRPr sz="1400"/>
          </a:p>
          <a:p>
            <a:pPr lvl="0" marL="381000" indent="-266700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Numpy + Matplotlib</a:t>
            </a:r>
            <a:endParaRPr sz="1400"/>
          </a:p>
          <a:p>
            <a:pPr lvl="0" marL="381000" indent="-266700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Pandas</a:t>
            </a:r>
            <a:endParaRPr sz="1400"/>
          </a:p>
          <a:p>
            <a:pPr lvl="0" marL="381000" indent="-266700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Appendix: Scikit-learn</a:t>
            </a:r>
          </a:p>
        </p:txBody>
      </p:sp>
      <p:pic>
        <p:nvPicPr>
          <p:cNvPr id="77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14477" y="468217"/>
            <a:ext cx="4018723" cy="135740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78" name="Table 78"/>
          <p:cNvGraphicFramePr/>
          <p:nvPr/>
        </p:nvGraphicFramePr>
        <p:xfrm>
          <a:off x="6125524" y="1757963"/>
          <a:ext cx="4521402" cy="35896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507133"/>
                <a:gridCol w="1507133"/>
                <a:gridCol w="1507133"/>
              </a:tblGrid>
              <a:tr h="706635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500">
                          <a:sym typeface="Helvetica"/>
                        </a:rPr>
                        <a:t>Day 1 block A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333">
                          <a:sym typeface="Helvetica"/>
                        </a:rPr>
                        <a:t>8:00-9:30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500">
                          <a:sym typeface="Helvetica"/>
                        </a:rPr>
                        <a:t>“</a:t>
                      </a:r>
                      <a:r>
                        <a:rPr sz="1333">
                          <a:sym typeface="Helvetica"/>
                        </a:rPr>
                        <a:t>Basic” Python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</a:tr>
              <a:tr h="167509">
                <a:tc>
                  <a:txBody>
                    <a:bodyPr/>
                    <a:lstStyle/>
                    <a:p>
                      <a:pPr lvl="0" algn="ctr">
                        <a:defRPr b="0" i="0" sz="1500">
                          <a:sym typeface="Helvetica"/>
                        </a:defRPr>
                      </a:pP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500">
                          <a:sym typeface="Helvetica"/>
                        </a:rPr>
                        <a:t/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 vMerge="1">
                  <a:tcPr/>
                </a:tc>
              </a:tr>
              <a:tr h="706635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500">
                          <a:sym typeface="Helvetica"/>
                        </a:rPr>
                        <a:t>Day 1 block B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333">
                          <a:sym typeface="Helvetica"/>
                        </a:rPr>
                        <a:t>9:45-11:00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 vMerge="1">
                  <a:tcPr/>
                </a:tc>
              </a:tr>
              <a:tr h="133000">
                <a:tc>
                  <a:txBody>
                    <a:bodyPr/>
                    <a:lstStyle/>
                    <a:p>
                      <a:pPr lvl="0" algn="ctr">
                        <a:defRPr b="0" i="0" sz="1500">
                          <a:sym typeface="Helvetica"/>
                        </a:defRPr>
                      </a:pP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500">
                          <a:sym typeface="Helvetica"/>
                        </a:rPr>
                        <a:t/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 hMerge="1">
                  <a:tcPr/>
                </a:tc>
              </a:tr>
              <a:tr h="871408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500">
                          <a:sym typeface="Helvetica"/>
                        </a:rPr>
                        <a:t>Day 2 block A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333">
                          <a:sym typeface="Helvetica"/>
                        </a:rPr>
                        <a:t>8:00-9:30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500">
                          <a:sym typeface="Helvetica"/>
                        </a:rPr>
                        <a:t>Numerical Python + Pandas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</a:tr>
              <a:tr h="133000">
                <a:tc>
                  <a:txBody>
                    <a:bodyPr/>
                    <a:lstStyle/>
                    <a:p>
                      <a:pPr lvl="0" algn="ctr">
                        <a:defRPr b="0" i="0" sz="1500">
                          <a:sym typeface="Helvetica"/>
                        </a:defRPr>
                      </a:pP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500">
                          <a:sym typeface="Helvetica"/>
                        </a:rPr>
                        <a:t/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 vMerge="1">
                  <a:tcPr/>
                </a:tc>
              </a:tr>
              <a:tr h="871408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500">
                          <a:sym typeface="Helvetica"/>
                        </a:rPr>
                        <a:t>Day 2 block B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333">
                          <a:sym typeface="Helvetica"/>
                        </a:rPr>
                        <a:t>9:45-11:00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1400"/>
              <a:t>Groupby</a:t>
            </a:r>
          </a:p>
        </p:txBody>
      </p:sp>
      <p:sp>
        <p:nvSpPr>
          <p:cNvPr id="244" name="Shape 244"/>
          <p:cNvSpPr/>
          <p:nvPr/>
        </p:nvSpPr>
        <p:spPr>
          <a:xfrm rot="7872801">
            <a:off x="8145591" y="4717046"/>
            <a:ext cx="2004359" cy="5121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 w="12700">
            <a:solidFill>
              <a:srgbClr val="31538F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5" name="Shape 245"/>
          <p:cNvSpPr/>
          <p:nvPr/>
        </p:nvSpPr>
        <p:spPr>
          <a:xfrm>
            <a:off x="8294871" y="2394948"/>
            <a:ext cx="937502" cy="51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 w="12700">
            <a:solidFill>
              <a:srgbClr val="31538F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6" name="Shape 246"/>
          <p:cNvSpPr/>
          <p:nvPr/>
        </p:nvSpPr>
        <p:spPr>
          <a:xfrm>
            <a:off x="4548313" y="4050479"/>
            <a:ext cx="4182557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>
                <a:solidFill>
                  <a:srgbClr val="385623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85623"/>
                </a:solidFill>
              </a:rPr>
              <a:t>df.groupby('Location’).mean()</a:t>
            </a:r>
          </a:p>
        </p:txBody>
      </p:sp>
      <p:sp>
        <p:nvSpPr>
          <p:cNvPr id="247" name="Shape 247"/>
          <p:cNvSpPr/>
          <p:nvPr/>
        </p:nvSpPr>
        <p:spPr>
          <a:xfrm>
            <a:off x="8050900" y="2022644"/>
            <a:ext cx="142530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>
                <a:solidFill>
                  <a:srgbClr val="4472C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472C4"/>
                </a:solidFill>
              </a:rPr>
              <a:t>Transform</a:t>
            </a:r>
          </a:p>
        </p:txBody>
      </p:sp>
      <p:sp>
        <p:nvSpPr>
          <p:cNvPr id="248" name="Shape 248"/>
          <p:cNvSpPr/>
          <p:nvPr/>
        </p:nvSpPr>
        <p:spPr>
          <a:xfrm rot="18694362">
            <a:off x="8369580" y="4455289"/>
            <a:ext cx="114969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>
                <a:solidFill>
                  <a:srgbClr val="4472C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472C4"/>
                </a:solidFill>
              </a:rPr>
              <a:t>Combine</a:t>
            </a:r>
          </a:p>
        </p:txBody>
      </p:sp>
      <p:pic>
        <p:nvPicPr>
          <p:cNvPr id="249" name="image2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327624"/>
            <a:ext cx="3883620" cy="1936027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Shape 250"/>
          <p:cNvSpPr/>
          <p:nvPr/>
        </p:nvSpPr>
        <p:spPr>
          <a:xfrm rot="20400157">
            <a:off x="3847281" y="2471159"/>
            <a:ext cx="925502" cy="51200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 w="12700">
            <a:solidFill>
              <a:srgbClr val="31538F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1" name="Shape 251"/>
          <p:cNvSpPr/>
          <p:nvPr/>
        </p:nvSpPr>
        <p:spPr>
          <a:xfrm rot="20244805">
            <a:off x="3873266" y="3072075"/>
            <a:ext cx="87404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>
                <a:solidFill>
                  <a:srgbClr val="4472C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472C4"/>
                </a:solidFill>
              </a:rPr>
              <a:t>Split</a:t>
            </a:r>
          </a:p>
        </p:txBody>
      </p:sp>
      <p:pic>
        <p:nvPicPr>
          <p:cNvPr id="252" name="image2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36948" y="1320363"/>
            <a:ext cx="3407526" cy="23273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image27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76199" y="1030973"/>
            <a:ext cx="2301133" cy="30040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image28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52711" y="4539936"/>
            <a:ext cx="4175998" cy="21333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image21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032401" y="365125"/>
            <a:ext cx="3744303" cy="780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Pivot</a:t>
            </a:r>
          </a:p>
        </p:txBody>
      </p:sp>
      <p:pic>
        <p:nvPicPr>
          <p:cNvPr id="258" name="image2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2901588"/>
            <a:ext cx="5090925" cy="2628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image3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18799" y="3286352"/>
            <a:ext cx="2897602" cy="1965877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Shape 260"/>
          <p:cNvSpPr/>
          <p:nvPr/>
        </p:nvSpPr>
        <p:spPr>
          <a:xfrm>
            <a:off x="1875599" y="1690825"/>
            <a:ext cx="8440802" cy="43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/>
            <a:r>
              <a:t>df.pivot(index=’date’,columns=’crypto’,values=’price’)</a:t>
            </a:r>
          </a:p>
        </p:txBody>
      </p:sp>
      <p:sp>
        <p:nvSpPr>
          <p:cNvPr id="261" name="Shape 261"/>
          <p:cNvSpPr/>
          <p:nvPr/>
        </p:nvSpPr>
        <p:spPr>
          <a:xfrm>
            <a:off x="7289548" y="3749299"/>
            <a:ext cx="1399502" cy="1502702"/>
          </a:xfrm>
          <a:prstGeom prst="roundRect">
            <a:avLst>
              <a:gd name="adj" fmla="val 16667"/>
            </a:avLst>
          </a:prstGeom>
          <a:ln w="38100">
            <a:solidFill>
              <a:srgbClr val="CC00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2" name="Shape 262"/>
          <p:cNvSpPr/>
          <p:nvPr/>
        </p:nvSpPr>
        <p:spPr>
          <a:xfrm>
            <a:off x="3113975" y="1690825"/>
            <a:ext cx="1785600" cy="465002"/>
          </a:xfrm>
          <a:prstGeom prst="roundRect">
            <a:avLst>
              <a:gd name="adj" fmla="val 16667"/>
            </a:avLst>
          </a:prstGeom>
          <a:ln w="38100">
            <a:solidFill>
              <a:srgbClr val="CC00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3" name="Shape 263"/>
          <p:cNvSpPr/>
          <p:nvPr/>
        </p:nvSpPr>
        <p:spPr>
          <a:xfrm>
            <a:off x="4899574" y="1690825"/>
            <a:ext cx="2327102" cy="465002"/>
          </a:xfrm>
          <a:prstGeom prst="roundRect">
            <a:avLst>
              <a:gd name="adj" fmla="val 16667"/>
            </a:avLst>
          </a:prstGeom>
          <a:ln w="38100">
            <a:solidFill>
              <a:srgbClr val="38761D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4" name="Shape 264"/>
          <p:cNvSpPr/>
          <p:nvPr/>
        </p:nvSpPr>
        <p:spPr>
          <a:xfrm>
            <a:off x="7658299" y="3250350"/>
            <a:ext cx="2418603" cy="465002"/>
          </a:xfrm>
          <a:prstGeom prst="roundRect">
            <a:avLst>
              <a:gd name="adj" fmla="val 16667"/>
            </a:avLst>
          </a:prstGeom>
          <a:ln w="38100">
            <a:solidFill>
              <a:srgbClr val="38761D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5" name="Shape 265"/>
          <p:cNvSpPr/>
          <p:nvPr/>
        </p:nvSpPr>
        <p:spPr>
          <a:xfrm>
            <a:off x="8689050" y="3737700"/>
            <a:ext cx="1399502" cy="1502702"/>
          </a:xfrm>
          <a:prstGeom prst="roundRect">
            <a:avLst>
              <a:gd name="adj" fmla="val 16667"/>
            </a:avLst>
          </a:prstGeom>
          <a:ln w="38100">
            <a:solidFill>
              <a:srgbClr val="A64D79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6" name="Shape 266"/>
          <p:cNvSpPr/>
          <p:nvPr/>
        </p:nvSpPr>
        <p:spPr>
          <a:xfrm>
            <a:off x="7226675" y="1690825"/>
            <a:ext cx="2162402" cy="465002"/>
          </a:xfrm>
          <a:prstGeom prst="roundRect">
            <a:avLst>
              <a:gd name="adj" fmla="val 16667"/>
            </a:avLst>
          </a:prstGeom>
          <a:ln w="38100">
            <a:solidFill>
              <a:srgbClr val="A64D79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7" name="Shape 267"/>
          <p:cNvSpPr/>
          <p:nvPr/>
        </p:nvSpPr>
        <p:spPr>
          <a:xfrm>
            <a:off x="5929124" y="4083024"/>
            <a:ext cx="1130402" cy="52770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7E6E6"/>
          </a:solidFill>
          <a:ln>
            <a:solidFill>
              <a:srgbClr val="44546A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68" name="image21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32401" y="365125"/>
            <a:ext cx="3744303" cy="780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Scikit-learn</a:t>
            </a:r>
          </a:p>
        </p:txBody>
      </p:sp>
      <p:sp>
        <p:nvSpPr>
          <p:cNvPr id="271" name="Shape 271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81000" indent="-266700">
              <a:spcBef>
                <a:spcPts val="0"/>
              </a:spcBef>
              <a:defRPr sz="1800"/>
            </a:pPr>
            <a:r>
              <a:rPr sz="1400"/>
              <a:t>A package for machine learning</a:t>
            </a:r>
            <a:endParaRPr sz="1400"/>
          </a:p>
          <a:p>
            <a:pPr lvl="0" marL="0" indent="457200">
              <a:spcBef>
                <a:spcPts val="0"/>
              </a:spcBef>
              <a:buSzTx/>
              <a:buNone/>
              <a:defRPr sz="1800"/>
            </a:pPr>
            <a:endParaRPr sz="1400"/>
          </a:p>
          <a:p>
            <a:pPr lvl="0" marL="381000" indent="-266700">
              <a:defRPr sz="1800"/>
            </a:pPr>
            <a:r>
              <a:rPr sz="1400"/>
              <a:t>Supervised learning</a:t>
            </a:r>
            <a:endParaRPr sz="1400"/>
          </a:p>
          <a:p>
            <a:pPr lvl="1" marL="838200" indent="-266700">
              <a:spcBef>
                <a:spcPts val="0"/>
              </a:spcBef>
              <a:defRPr sz="1800"/>
            </a:pPr>
            <a:r>
              <a:rPr sz="1400"/>
              <a:t>Classification </a:t>
            </a:r>
            <a:endParaRPr sz="1400"/>
          </a:p>
          <a:p>
            <a:pPr lvl="1" marL="838200" indent="-266700">
              <a:spcBef>
                <a:spcPts val="0"/>
              </a:spcBef>
              <a:defRPr sz="1800"/>
            </a:pPr>
            <a:r>
              <a:rPr sz="1400"/>
              <a:t>Regression</a:t>
            </a:r>
            <a:endParaRPr sz="1400"/>
          </a:p>
          <a:p>
            <a:pPr lvl="0" marL="0" indent="0">
              <a:spcBef>
                <a:spcPts val="500"/>
              </a:spcBef>
              <a:buSzTx/>
              <a:buNone/>
              <a:defRPr sz="1800"/>
            </a:pPr>
            <a:endParaRPr sz="1400"/>
          </a:p>
          <a:p>
            <a:pPr lvl="0" marL="381000" indent="-266700">
              <a:defRPr sz="1800"/>
            </a:pPr>
            <a:r>
              <a:rPr sz="1400"/>
              <a:t>Unsupervised</a:t>
            </a:r>
          </a:p>
        </p:txBody>
      </p:sp>
      <p:pic>
        <p:nvPicPr>
          <p:cNvPr id="272" name="image1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3050" y="438229"/>
            <a:ext cx="2190750" cy="11793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Scikit-learn</a:t>
            </a:r>
          </a:p>
        </p:txBody>
      </p:sp>
      <p:pic>
        <p:nvPicPr>
          <p:cNvPr id="275" name="image1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3050" y="438229"/>
            <a:ext cx="2190750" cy="1179354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Shape 276"/>
          <p:cNvSpPr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A typical supervised learning problem</a:t>
            </a:r>
            <a:endParaRPr sz="1400"/>
          </a:p>
          <a:p>
            <a:pPr lvl="0" marL="381000" indent="-266700">
              <a:defRPr sz="1800"/>
            </a:pPr>
            <a:r>
              <a:rPr sz="1400"/>
              <a:t>Given a dataset</a:t>
            </a:r>
            <a:endParaRPr sz="1400"/>
          </a:p>
          <a:p>
            <a:pPr lvl="0" marL="0" indent="4114800">
              <a:buSzTx/>
              <a:buNone/>
              <a:defRPr sz="1800"/>
            </a:pPr>
            <a:r>
              <a:rPr sz="1400"/>
              <a:t>S = {x</a:t>
            </a:r>
            <a:r>
              <a:rPr baseline="-25000" sz="1400"/>
              <a:t>i</a:t>
            </a:r>
            <a:r>
              <a:rPr sz="1400"/>
              <a:t>, y</a:t>
            </a:r>
            <a:r>
              <a:rPr baseline="-25000" sz="1400"/>
              <a:t>i</a:t>
            </a:r>
            <a:r>
              <a:rPr sz="1400"/>
              <a:t>}</a:t>
            </a:r>
            <a:endParaRPr sz="1400"/>
          </a:p>
          <a:p>
            <a:pPr lvl="0" marL="381000" indent="-266700">
              <a:defRPr sz="1800"/>
            </a:pPr>
            <a:r>
              <a:rPr sz="1400"/>
              <a:t>Learns a function (mapping)</a:t>
            </a:r>
            <a:endParaRPr sz="1400"/>
          </a:p>
          <a:p>
            <a:pPr lvl="0" marL="0" indent="4114800">
              <a:buSzTx/>
              <a:buNone/>
              <a:defRPr sz="1800"/>
            </a:pPr>
            <a:r>
              <a:rPr sz="1400"/>
              <a:t>y = F(x)</a:t>
            </a:r>
            <a:endParaRPr sz="1400"/>
          </a:p>
          <a:p>
            <a:pPr lvl="0" marL="0" indent="0">
              <a:buSzTx/>
              <a:buNone/>
              <a:defRPr sz="1800"/>
            </a:pPr>
            <a:r>
              <a:rPr sz="1400"/>
              <a:t>Lots of kinds of models !</a:t>
            </a:r>
            <a:endParaRPr sz="1400"/>
          </a:p>
          <a:p>
            <a:pPr lvl="0" marL="381000" indent="-266700">
              <a:defRPr sz="1800"/>
            </a:pPr>
            <a:r>
              <a:rPr sz="1400">
                <a:hlinkClick r:id="rId3" invalidUrl="" action="" tgtFrame="" tooltip="" history="1" highlightClick="0" endSnd="0"/>
              </a:rPr>
              <a:t>https://scikit-learn.org/stable/supervised_learning.html</a:t>
            </a:r>
          </a:p>
          <a:p>
            <a:pPr lvl="0" marL="381000" indent="-266700">
              <a:spcBef>
                <a:spcPts val="0"/>
              </a:spcBef>
              <a:defRPr sz="1800"/>
            </a:pPr>
            <a:r>
              <a:rPr sz="1400">
                <a:hlinkClick r:id="rId4" invalidUrl="" action="" tgtFrame="" tooltip="" history="1" highlightClick="0" endSnd="0"/>
              </a:rPr>
              <a:t>https://scikit-learn.org/stable/unsupervised_learning.html</a:t>
            </a:r>
          </a:p>
          <a:p>
            <a:pPr lvl="0" marL="381000" indent="-266700">
              <a:spcBef>
                <a:spcPts val="0"/>
              </a:spcBef>
              <a:defRPr sz="1800"/>
            </a:pPr>
            <a:r>
              <a:rPr sz="1400">
                <a:hlinkClick r:id="rId5" invalidUrl="" action="" tgtFrame="" tooltip="" history="1" highlightClick="0" endSnd="0"/>
              </a:rPr>
              <a:t>https://scikit-learn.org/stable/model_selection.html</a:t>
            </a:r>
          </a:p>
          <a:p>
            <a:pPr lvl="0" marL="381000" indent="-266700">
              <a:spcBef>
                <a:spcPts val="0"/>
              </a:spcBef>
              <a:defRPr sz="1800"/>
            </a:pPr>
            <a:r>
              <a:rPr sz="1400"/>
              <a:t>… https://scikit-learn.org/stable/user_guide.html</a:t>
            </a:r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Scikit-learn</a:t>
            </a:r>
          </a:p>
        </p:txBody>
      </p:sp>
      <p:sp>
        <p:nvSpPr>
          <p:cNvPr id="279" name="Shape 279"/>
          <p:cNvSpPr/>
          <p:nvPr>
            <p:ph type="body" idx="1"/>
          </p:nvPr>
        </p:nvSpPr>
        <p:spPr>
          <a:xfrm>
            <a:off x="3196389" y="1825625"/>
            <a:ext cx="6091992" cy="43513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# Pick a model</a:t>
            </a:r>
            <a:endParaRPr>
              <a:solidFill>
                <a:srgbClr val="5481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/>
            </a:pPr>
            <a:r>
              <a:rPr sz="1400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 sklearn </a:t>
            </a:r>
            <a:r>
              <a:rPr sz="1400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 model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/>
            </a:pP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m = model.somemodel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/>
            </a:pPr>
            <a:r>
              <a:rPr sz="1400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# Train</a:t>
            </a:r>
            <a:endParaRPr>
              <a:solidFill>
                <a:srgbClr val="5481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/>
            </a:pP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m.fit(X_train, y_train)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/>
            </a:pPr>
            <a:r>
              <a:rPr sz="1400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# Predict</a:t>
            </a:r>
            <a:endParaRPr>
              <a:solidFill>
                <a:srgbClr val="5481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/>
            </a:pP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y_pred = m.predict(X_pred)</a:t>
            </a:r>
          </a:p>
        </p:txBody>
      </p:sp>
      <p:pic>
        <p:nvPicPr>
          <p:cNvPr id="280" name="image1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3050" y="438229"/>
            <a:ext cx="2190750" cy="11793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title"/>
          </p:nvPr>
        </p:nvSpPr>
        <p:spPr>
          <a:xfrm>
            <a:off x="831850" y="1709739"/>
            <a:ext cx="10515600" cy="184626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6000"/>
              <a:t>Recap</a:t>
            </a:r>
          </a:p>
        </p:txBody>
      </p:sp>
      <p:sp>
        <p:nvSpPr>
          <p:cNvPr id="283" name="Shape 283"/>
          <p:cNvSpPr/>
          <p:nvPr>
            <p:ph type="body" idx="1"/>
          </p:nvPr>
        </p:nvSpPr>
        <p:spPr>
          <a:xfrm>
            <a:off x="831850" y="3870037"/>
            <a:ext cx="10515600" cy="221961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indent="0">
              <a:lnSpc>
                <a:spcPct val="70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endParaRPr sz="2200"/>
          </a:p>
          <a:p>
            <a:pPr lvl="0" indent="0">
              <a:lnSpc>
                <a:spcPct val="70000"/>
              </a:lnSpc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antigravity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0">
              <a:lnSpc>
                <a:spcPct val="70000"/>
              </a:lnSpc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5B9BD5"/>
                </a:solidFill>
              </a:rPr>
              <a:t># Try it on your laptop,</a:t>
            </a:r>
            <a:endParaRPr sz="2200">
              <a:solidFill>
                <a:srgbClr val="5B9BD5"/>
              </a:solidFill>
            </a:endParaRPr>
          </a:p>
          <a:p>
            <a:pPr lvl="0" indent="0">
              <a:lnSpc>
                <a:spcPct val="70000"/>
              </a:lnSpc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5B9BD5"/>
                </a:solidFill>
              </a:rPr>
              <a:t># In a Python interpreter</a:t>
            </a:r>
            <a:endParaRPr sz="2200">
              <a:solidFill>
                <a:srgbClr val="5B9BD5"/>
              </a:solidFill>
            </a:endParaRPr>
          </a:p>
          <a:p>
            <a:pPr lvl="0" indent="0">
              <a:lnSpc>
                <a:spcPct val="70000"/>
              </a:lnSpc>
              <a:defRPr sz="1800">
                <a:solidFill>
                  <a:srgbClr val="000000"/>
                </a:solidFill>
              </a:defRPr>
            </a:pPr>
            <a:endParaRPr sz="2200">
              <a:solidFill>
                <a:srgbClr val="5B9BD5"/>
              </a:solidFill>
            </a:endParaRPr>
          </a:p>
          <a:p>
            <a:pPr lvl="0" indent="0">
              <a:lnSpc>
                <a:spcPct val="70000"/>
              </a:lnSpc>
              <a:defRPr sz="1800">
                <a:solidFill>
                  <a:srgbClr val="000000"/>
                </a:solidFill>
              </a:defRPr>
            </a:pPr>
            <a:r>
              <a:rPr sz="1600"/>
              <a:t>(https://xkcd.com/353/)</a:t>
            </a:r>
          </a:p>
        </p:txBody>
      </p:sp>
      <p:pic>
        <p:nvPicPr>
          <p:cNvPr id="284" name="image3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50428" y="0"/>
            <a:ext cx="6041572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More easter eggs</a:t>
            </a:r>
          </a:p>
        </p:txBody>
      </p:sp>
      <p:sp>
        <p:nvSpPr>
          <p:cNvPr id="287" name="Shape 287"/>
          <p:cNvSpPr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buSzTx/>
              <a:buNone/>
              <a:defRPr sz="1800"/>
            </a:pPr>
            <a:r>
              <a:rPr sz="2300"/>
              <a:t>Try those in a Python interpreter</a:t>
            </a:r>
            <a:endParaRPr sz="2300"/>
          </a:p>
          <a:p>
            <a:pPr lvl="0" marL="0" indent="0">
              <a:buSzTx/>
              <a:buNone/>
              <a:defRPr sz="1800"/>
            </a:pP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/>
            </a:pP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&gt;&gt; from __future__ import braces 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/>
            </a:pP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/>
            </a:pP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&gt;&gt; import this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/>
            </a:pP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/>
            </a:pP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&gt;&gt; import __hello__</a:t>
            </a:r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Recap: What did we learn?</a:t>
            </a:r>
          </a:p>
        </p:txBody>
      </p:sp>
      <p:sp>
        <p:nvSpPr>
          <p:cNvPr id="290" name="Shape 290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81000" indent="-266700">
              <a:spcBef>
                <a:spcPts val="0"/>
              </a:spcBef>
              <a:defRPr sz="1800"/>
            </a:pPr>
            <a:r>
              <a:rPr sz="1400"/>
              <a:t>Basic Python</a:t>
            </a:r>
            <a:endParaRPr sz="1400"/>
          </a:p>
          <a:p>
            <a:pPr lvl="0" marL="381000" indent="-266700">
              <a:spcBef>
                <a:spcPts val="0"/>
              </a:spcBef>
              <a:defRPr sz="1800"/>
            </a:pP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sz="1400"/>
              <a:t> for arrays</a:t>
            </a:r>
            <a:endParaRPr sz="1400"/>
          </a:p>
          <a:p>
            <a:pPr lvl="0" marL="381000" indent="-266700">
              <a:spcBef>
                <a:spcPts val="0"/>
              </a:spcBef>
              <a:defRPr sz="1800"/>
            </a:pP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Scipy</a:t>
            </a:r>
            <a:r>
              <a:rPr sz="1400"/>
              <a:t> for linear algebra, optimization, statistics</a:t>
            </a:r>
            <a:endParaRPr sz="1400"/>
          </a:p>
          <a:p>
            <a:pPr lvl="0" marL="381000" indent="-266700">
              <a:spcBef>
                <a:spcPts val="0"/>
              </a:spcBef>
              <a:defRPr sz="1800"/>
            </a:pP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sz="1400"/>
              <a:t> for simple plotting</a:t>
            </a:r>
            <a:endParaRPr sz="1400"/>
          </a:p>
          <a:p>
            <a:pPr lvl="0" marL="381000" indent="-266700">
              <a:spcBef>
                <a:spcPts val="0"/>
              </a:spcBef>
              <a:defRPr sz="1800"/>
            </a:pP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sz="1400"/>
              <a:t> for data analytics</a:t>
            </a:r>
            <a:endParaRPr sz="1400"/>
          </a:p>
          <a:p>
            <a:pPr lvl="0" marL="381000" indent="-266700">
              <a:spcBef>
                <a:spcPts val="0"/>
              </a:spcBef>
              <a:defRPr sz="1800"/>
            </a:pP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sz="1400"/>
              <a:t> for machine learning</a:t>
            </a:r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The Python Ecosystem </a:t>
            </a:r>
            <a:r>
              <a:rPr sz="2200"/>
              <a:t>(a tiny subset)</a:t>
            </a:r>
          </a:p>
        </p:txBody>
      </p:sp>
      <p:pic>
        <p:nvPicPr>
          <p:cNvPr id="293" name="image4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1425" y="1543449"/>
            <a:ext cx="1942071" cy="770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image5.jpe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675" y="2320925"/>
            <a:ext cx="3006251" cy="1259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image6.jpe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21050" y="1456049"/>
            <a:ext cx="2009726" cy="7985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image7.jpeg" descr="File:Matplotlib logo.svg - Wikipedia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91650" y="2471096"/>
            <a:ext cx="2939127" cy="5394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image22.png" descr="How to create Interactive data visualization using Plotly in R / Python?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065793" y="1581125"/>
            <a:ext cx="1257733" cy="128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image23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069900" y="1615472"/>
            <a:ext cx="1942078" cy="1213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image32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090273" y="3010548"/>
            <a:ext cx="1592603" cy="857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image7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086640" y="3329394"/>
            <a:ext cx="4018725" cy="1357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image33.png"/>
          <p:cNvPicPr/>
          <p:nvPr/>
        </p:nvPicPr>
        <p:blipFill>
          <a:blip r:embed="rId10">
            <a:extLst/>
          </a:blip>
          <a:srcRect l="18485" t="18106" r="19170" b="15128"/>
          <a:stretch>
            <a:fillRect/>
          </a:stretch>
        </p:blipFill>
        <p:spPr>
          <a:xfrm>
            <a:off x="9545849" y="3746000"/>
            <a:ext cx="2091125" cy="1259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image34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000424" y="5151199"/>
            <a:ext cx="2697174" cy="5394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image35.pn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7285725" y="4511359"/>
            <a:ext cx="2206301" cy="63983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image36.png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897648" y="3978388"/>
            <a:ext cx="2280336" cy="857352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Shape 305"/>
          <p:cNvSpPr/>
          <p:nvPr/>
        </p:nvSpPr>
        <p:spPr>
          <a:xfrm>
            <a:off x="1351345" y="5409800"/>
            <a:ext cx="4398603" cy="386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400"/>
              <a:t>And many, many more (mpi4py, numba, joblib, …)</a:t>
            </a:r>
          </a:p>
        </p:txBody>
      </p:sp>
      <p:pic>
        <p:nvPicPr>
          <p:cNvPr id="306" name="image37.png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658775" y="5690642"/>
            <a:ext cx="2206303" cy="507360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Shape 307"/>
          <p:cNvSpPr/>
          <p:nvPr/>
        </p:nvSpPr>
        <p:spPr>
          <a:xfrm>
            <a:off x="8628174" y="2829261"/>
            <a:ext cx="1320302" cy="525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3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300"/>
              <a:t>Seaborn</a:t>
            </a:r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body" idx="1"/>
          </p:nvPr>
        </p:nvSpPr>
        <p:spPr>
          <a:xfrm>
            <a:off x="838200" y="1594102"/>
            <a:ext cx="10515600" cy="502170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65917" indent="-453217">
              <a:spcBef>
                <a:spcPts val="0"/>
              </a:spcBef>
              <a:buSzPts val="2300"/>
              <a:defRPr sz="1800"/>
            </a:pPr>
            <a:r>
              <a:rPr sz="2300"/>
              <a:t>Python</a:t>
            </a:r>
            <a:endParaRPr sz="2600"/>
          </a:p>
          <a:p>
            <a:pPr lvl="1" marL="743494" indent="-259624">
              <a:spcBef>
                <a:spcPts val="500"/>
              </a:spcBef>
              <a:buSzPts val="1800"/>
              <a:defRPr sz="1800"/>
            </a:pPr>
            <a:r>
              <a:t>Google &amp; Stackoverflow</a:t>
            </a:r>
          </a:p>
          <a:p>
            <a:pPr lvl="1" marL="743494" indent="-259624">
              <a:spcBef>
                <a:spcPts val="500"/>
              </a:spcBef>
              <a:buSzPts val="1800"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https://docs.python.org/3/</a:t>
            </a:r>
          </a:p>
          <a:p>
            <a:pPr lvl="1" marL="743494" indent="-259624">
              <a:spcBef>
                <a:spcPts val="500"/>
              </a:spcBef>
              <a:buSzPts val="1800"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https://developers.google.com/edu/python/</a:t>
            </a:r>
          </a:p>
          <a:p>
            <a:pPr lvl="1" marL="743494" indent="-259624">
              <a:spcBef>
                <a:spcPts val="500"/>
              </a:spcBef>
              <a:buSzPts val="1800"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https://www.learnpython.org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1" marL="743494" indent="-259624">
              <a:spcBef>
                <a:spcPts val="500"/>
              </a:spcBef>
              <a:buSzPts val="1800"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http://www.practicepython.org/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1" marL="743494" indent="-259624">
              <a:spcBef>
                <a:spcPts val="500"/>
              </a:spcBef>
              <a:buSzPts val="1800"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https://dabeaz-course.github.io/practical-python/Notes/Contents.html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0" marL="465917" indent="-453217">
              <a:buSzPts val="2300"/>
              <a:defRPr sz="1800"/>
            </a:pPr>
            <a:r>
              <a:rPr sz="2300"/>
              <a:t>Numpy &amp; Scipy</a:t>
            </a:r>
            <a:endParaRPr sz="2300"/>
          </a:p>
          <a:p>
            <a:pPr lvl="1" marL="743494" indent="-259624">
              <a:spcBef>
                <a:spcPts val="500"/>
              </a:spcBef>
              <a:buSzPts val="1800"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https://docs.scipy.org/doc/numpy/user/quickstart.html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0" marL="465917" indent="-453217">
              <a:buSzPts val="2300"/>
              <a:defRPr sz="1800"/>
            </a:pPr>
            <a:r>
              <a:rPr sz="2300"/>
              <a:t>Pandas</a:t>
            </a:r>
            <a:endParaRPr sz="2600"/>
          </a:p>
          <a:p>
            <a:pPr lvl="1" marL="743494" indent="-259624">
              <a:spcBef>
                <a:spcPts val="500"/>
              </a:spcBef>
              <a:buSzPts val="1800"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https://pandas.pydata.org/pandas-docs/stable/10min.html</a:t>
            </a:r>
          </a:p>
          <a:p>
            <a:pPr lvl="1" marL="743494" indent="-259624">
              <a:spcBef>
                <a:spcPts val="500"/>
              </a:spcBef>
              <a:buSzPts val="1800"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https://github.com/jvns/pandas-cookbook</a:t>
            </a:r>
          </a:p>
          <a:p>
            <a:pPr lvl="0" marL="465917" indent="-453217">
              <a:buSzPts val="2300"/>
              <a:defRPr sz="1800"/>
            </a:pPr>
            <a:r>
              <a:rPr sz="2300"/>
              <a:t>Scikit-learn</a:t>
            </a:r>
            <a:endParaRPr sz="2600"/>
          </a:p>
          <a:p>
            <a:pPr lvl="1" marL="747484" indent="-277584">
              <a:spcBef>
                <a:spcPts val="500"/>
              </a:spcBef>
              <a:buSzPts val="1800"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http://scikit-learn.org/stable/tutorial/basic/tutorial.html</a:t>
            </a:r>
          </a:p>
        </p:txBody>
      </p:sp>
      <p:sp>
        <p:nvSpPr>
          <p:cNvPr id="310" name="Shape 310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References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First and Foremost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81000" indent="-266700">
              <a:spcBef>
                <a:spcPts val="500"/>
              </a:spcBef>
              <a:buFontTx/>
              <a:buAutoNum type="arabicPeriod" startAt="1"/>
              <a:defRPr sz="1800"/>
            </a:pPr>
            <a:r>
              <a:rPr sz="1400"/>
              <a:t>Workshop </a:t>
            </a:r>
            <a:r>
              <a:rPr sz="1400" u="sng"/>
              <a:t>is</a:t>
            </a:r>
            <a:r>
              <a:rPr sz="1400"/>
              <a:t> recorded (audio &amp; video)</a:t>
            </a:r>
            <a:endParaRPr sz="1400"/>
          </a:p>
          <a:p>
            <a:pPr lvl="0" marL="0" indent="457200">
              <a:spcBef>
                <a:spcPts val="500"/>
              </a:spcBef>
              <a:buSzTx/>
              <a:buNone/>
              <a:defRPr sz="1800"/>
            </a:pPr>
            <a:endParaRPr sz="1400"/>
          </a:p>
          <a:p>
            <a:pPr lvl="0" marL="381000" indent="-266700">
              <a:spcBef>
                <a:spcPts val="500"/>
              </a:spcBef>
              <a:buFontTx/>
              <a:buAutoNum type="arabicPeriod" startAt="1"/>
              <a:defRPr sz="1800"/>
            </a:pPr>
            <a:r>
              <a:rPr sz="1400"/>
              <a:t>If you are OK, turn on your camera :-)</a:t>
            </a:r>
            <a:endParaRPr sz="1400"/>
          </a:p>
          <a:p>
            <a:pPr lvl="0" marL="0" indent="457200">
              <a:spcBef>
                <a:spcPts val="500"/>
              </a:spcBef>
              <a:buSzTx/>
              <a:buNone/>
              <a:defRPr sz="1800"/>
            </a:pPr>
            <a:endParaRPr sz="1400"/>
          </a:p>
          <a:p>
            <a:pPr lvl="0" marL="381000" indent="-266700">
              <a:spcBef>
                <a:spcPts val="500"/>
              </a:spcBef>
              <a:buFontTx/>
              <a:buAutoNum type="arabicPeriod" startAt="1"/>
              <a:defRPr sz="1800"/>
            </a:pPr>
            <a:r>
              <a:rPr sz="1400"/>
              <a:t>Ask questions in chat. </a:t>
            </a:r>
            <a:endParaRPr sz="1400"/>
          </a:p>
          <a:p>
            <a:pPr lvl="0" marL="0" indent="457200">
              <a:spcBef>
                <a:spcPts val="500"/>
              </a:spcBef>
              <a:buSzTx/>
              <a:buNone/>
              <a:defRPr sz="1800"/>
            </a:pPr>
            <a:r>
              <a:rPr sz="1400"/>
              <a:t>Rui, our awesome TA, is answering.</a:t>
            </a:r>
            <a:endParaRPr sz="1400"/>
          </a:p>
          <a:p>
            <a:pPr lvl="0" marL="0" indent="457200">
              <a:spcBef>
                <a:spcPts val="500"/>
              </a:spcBef>
              <a:buSzTx/>
              <a:buNone/>
              <a:defRPr sz="1800"/>
            </a:pPr>
            <a:endParaRPr sz="1400"/>
          </a:p>
          <a:p>
            <a:pPr lvl="0" marL="381000" indent="-266700">
              <a:spcBef>
                <a:spcPts val="500"/>
              </a:spcBef>
              <a:buFontTx/>
              <a:buAutoNum type="arabicPeriod" startAt="1"/>
              <a:defRPr sz="1800"/>
            </a:pPr>
            <a:r>
              <a:rPr sz="1400"/>
              <a:t>Stay muted unless you are actively talking</a:t>
            </a:r>
          </a:p>
        </p:txBody>
      </p:sp>
      <p:pic>
        <p:nvPicPr>
          <p:cNvPr id="82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14477" y="468217"/>
            <a:ext cx="4018723" cy="13574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At Stanford</a:t>
            </a:r>
          </a:p>
        </p:txBody>
      </p:sp>
      <p:sp>
        <p:nvSpPr>
          <p:cNvPr id="313" name="Shape 31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177800" indent="-177800">
              <a:spcBef>
                <a:spcPts val="0"/>
              </a:spcBef>
              <a:defRPr sz="1800"/>
            </a:pPr>
            <a:r>
              <a:rPr sz="1400"/>
              <a:t>CME211</a:t>
            </a:r>
            <a:endParaRPr sz="1400"/>
          </a:p>
          <a:p>
            <a:pPr lvl="1" marL="635000" indent="-177800">
              <a:spcBef>
                <a:spcPts val="500"/>
              </a:spcBef>
              <a:defRPr sz="1800"/>
            </a:pPr>
            <a:r>
              <a:rPr sz="1400"/>
              <a:t>Software Development for Scientists and Engineers</a:t>
            </a:r>
            <a:endParaRPr sz="1400"/>
          </a:p>
          <a:p>
            <a:pPr lvl="0" marL="177800" indent="-177800">
              <a:defRPr sz="1800"/>
            </a:pPr>
            <a:r>
              <a:rPr sz="1400"/>
              <a:t>CS106AP</a:t>
            </a:r>
            <a:endParaRPr sz="1400"/>
          </a:p>
          <a:p>
            <a:pPr lvl="1" marL="635000" indent="-177800">
              <a:spcBef>
                <a:spcPts val="500"/>
              </a:spcBef>
              <a:defRPr sz="1800"/>
            </a:pPr>
            <a:r>
              <a:rPr sz="1400"/>
              <a:t>Programming Methodology in Python </a:t>
            </a:r>
            <a:endParaRPr sz="1400"/>
          </a:p>
          <a:p>
            <a:pPr lvl="0" marL="177800" indent="-177800">
              <a:defRPr sz="1800"/>
            </a:pPr>
            <a:r>
              <a:rPr sz="1400"/>
              <a:t>CS102, CS131, CS230, CS231N, CS375: Machine Learning (using Python)</a:t>
            </a:r>
            <a:endParaRPr sz="1400"/>
          </a:p>
          <a:p>
            <a:pPr lvl="0" marL="177800" indent="-177800">
              <a:defRPr sz="1800"/>
            </a:pPr>
            <a:r>
              <a:rPr sz="1400"/>
              <a:t>CME302: Numerical Linear Algebra (using Python)</a:t>
            </a:r>
          </a:p>
        </p:txBody>
      </p:sp>
      <p:sp>
        <p:nvSpPr>
          <p:cNvPr id="314" name="Shape 314"/>
          <p:cNvSpPr/>
          <p:nvPr/>
        </p:nvSpPr>
        <p:spPr>
          <a:xfrm>
            <a:off x="1085048" y="4816049"/>
            <a:ext cx="2770503" cy="386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0000"/>
                </a:solidFill>
              </a:rPr>
              <a:t>Best class at Stanford! Really!</a:t>
            </a:r>
          </a:p>
        </p:txBody>
      </p:sp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Any question after the class?</a:t>
            </a:r>
          </a:p>
        </p:txBody>
      </p:sp>
      <p:sp>
        <p:nvSpPr>
          <p:cNvPr id="317" name="Shape 317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algn="ctr">
              <a:spcBef>
                <a:spcPts val="0"/>
              </a:spcBef>
              <a:buSzTx/>
              <a:buNone/>
              <a:defRPr sz="1800"/>
            </a:pPr>
          </a:p>
          <a:p>
            <a:pPr lvl="0" marL="0" indent="0" algn="ctr">
              <a:buSzTx/>
              <a:buNone/>
              <a:defRPr sz="1800"/>
            </a:pPr>
          </a:p>
          <a:p>
            <a:pPr lvl="0" marL="0" indent="0" algn="ctr">
              <a:buSzTx/>
              <a:buNone/>
              <a:defRPr sz="1800"/>
            </a:pPr>
            <a:r>
              <a:rPr sz="1400">
                <a:latin typeface="Courier"/>
                <a:ea typeface="Courier"/>
                <a:cs typeface="Courier"/>
                <a:sym typeface="Courier"/>
                <a:hlinkClick r:id="rId2" invalidUrl="" action="" tgtFrame="" tooltip="" history="1" highlightClick="0" endSnd="0"/>
              </a:rPr>
              <a:t>lcambier@stanford.edu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0" marL="0" indent="0" algn="ctr">
              <a:buSzTx/>
              <a:buNone/>
              <a:defRPr sz="1800"/>
            </a:pP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0" marL="0" indent="0" algn="ctr">
              <a:buSzTx/>
              <a:buNone/>
              <a:defRPr sz="1800"/>
            </a:pPr>
            <a:r>
              <a:rPr sz="1400">
                <a:latin typeface="Courier"/>
                <a:ea typeface="Courier"/>
                <a:cs typeface="Courier"/>
                <a:sym typeface="Courier"/>
              </a:rPr>
              <a:t>-&gt; Stanford Continued Education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Some questions for you first!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1" marL="0" indent="0" defTabSz="859536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t>				</a:t>
            </a:r>
            <a:r>
              <a:rPr sz="1700">
                <a:latin typeface="Courier"/>
                <a:ea typeface="Courier"/>
                <a:cs typeface="Courier"/>
                <a:sym typeface="Courier"/>
              </a:rPr>
              <a:t>pollev.com/andreassantucci359</a:t>
            </a:r>
            <a:endParaRPr sz="56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81000" indent="-266700">
              <a:buChar char="-"/>
              <a:defRPr sz="1800"/>
            </a:pPr>
            <a:r>
              <a:rPr sz="1400"/>
              <a:t>Mandatory to participate :-)</a:t>
            </a:r>
            <a:endParaRPr sz="1400"/>
          </a:p>
          <a:p>
            <a:pPr lvl="0" marL="381000" indent="-266700">
              <a:spcBef>
                <a:spcPts val="0"/>
              </a:spcBef>
              <a:buChar char="-"/>
              <a:defRPr sz="1800"/>
            </a:pPr>
            <a:r>
              <a:rPr sz="1400"/>
              <a:t>Laptop or phone (keep the tab open for later)</a:t>
            </a:r>
            <a:endParaRPr sz="1400"/>
          </a:p>
          <a:p>
            <a:pPr lvl="0" marL="381000" indent="-266700">
              <a:spcBef>
                <a:spcPts val="0"/>
              </a:spcBef>
              <a:buChar char="-"/>
              <a:defRPr sz="1800"/>
            </a:pPr>
            <a:r>
              <a:rPr sz="1400"/>
              <a:t>No account needed, anonymous</a:t>
            </a:r>
            <a:endParaRPr sz="1400"/>
          </a:p>
          <a:p>
            <a:pPr lvl="0" marL="381000" indent="-266700">
              <a:spcBef>
                <a:spcPts val="0"/>
              </a:spcBef>
              <a:buChar char="-"/>
              <a:defRPr sz="1800"/>
            </a:pPr>
            <a:r>
              <a:rPr sz="1400"/>
              <a:t>The more the better.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Some info about me</a:t>
            </a:r>
          </a:p>
        </p:txBody>
      </p:sp>
      <p:sp>
        <p:nvSpPr>
          <p:cNvPr id="88" name="Shape 88"/>
          <p:cNvSpPr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81000" indent="-266700">
              <a:buChar char="-"/>
              <a:defRPr sz="1800"/>
            </a:pPr>
            <a:r>
              <a:rPr sz="1400"/>
              <a:t>Data Scientist at Google, Lecturer at Stanford</a:t>
            </a:r>
            <a:endParaRPr sz="1400"/>
          </a:p>
          <a:p>
            <a:pPr lvl="0" marL="0" indent="457200">
              <a:buSzTx/>
              <a:buNone/>
              <a:defRPr sz="1800"/>
            </a:pPr>
            <a:endParaRPr sz="1400"/>
          </a:p>
          <a:p>
            <a:pPr lvl="0" marL="381000" indent="-266700">
              <a:buChar char="-"/>
              <a:defRPr sz="1800"/>
            </a:pPr>
            <a:r>
              <a:rPr sz="1400"/>
              <a:t>Interest in Machine Learning and Recommendation Systems</a:t>
            </a:r>
            <a:endParaRPr sz="1400"/>
          </a:p>
          <a:p>
            <a:pPr lvl="0" marL="0" indent="457200">
              <a:buSzTx/>
              <a:buNone/>
              <a:defRPr sz="1800"/>
            </a:pPr>
            <a:endParaRPr sz="1400"/>
          </a:p>
          <a:p>
            <a:pPr lvl="0" marL="381000" indent="-266700">
              <a:buChar char="-"/>
              <a:defRPr sz="1800"/>
            </a:pPr>
            <a:r>
              <a:rPr sz="1400"/>
              <a:t>Learned to code </a:t>
            </a:r>
            <a:r>
              <a:rPr i="1" sz="1400"/>
              <a:t>after </a:t>
            </a:r>
            <a:r>
              <a:rPr sz="1400"/>
              <a:t>college!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Python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A very popular programming language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endParaRPr sz="1400"/>
          </a:p>
          <a:p>
            <a:pPr lvl="0" marL="381000" indent="-266700">
              <a:spcBef>
                <a:spcPts val="500"/>
              </a:spcBef>
              <a:defRPr sz="1800"/>
            </a:pPr>
            <a:r>
              <a:rPr sz="1400"/>
              <a:t>Web applications</a:t>
            </a:r>
            <a:endParaRPr sz="1400"/>
          </a:p>
          <a:p>
            <a:pPr lvl="0" marL="0" indent="457200">
              <a:spcBef>
                <a:spcPts val="500"/>
              </a:spcBef>
              <a:buSzTx/>
              <a:buNone/>
              <a:defRPr sz="1800"/>
            </a:pPr>
            <a:endParaRPr sz="1400"/>
          </a:p>
          <a:p>
            <a:pPr lvl="0" marL="381000" indent="-266700">
              <a:spcBef>
                <a:spcPts val="500"/>
              </a:spcBef>
              <a:defRPr sz="1800"/>
            </a:pPr>
            <a:r>
              <a:rPr sz="1400"/>
              <a:t>Scientific computing</a:t>
            </a:r>
            <a:endParaRPr sz="1400"/>
          </a:p>
          <a:p>
            <a:pPr lvl="0" marL="0" indent="457200">
              <a:spcBef>
                <a:spcPts val="500"/>
              </a:spcBef>
              <a:buSzTx/>
              <a:buNone/>
              <a:defRPr sz="1800"/>
            </a:pPr>
            <a:endParaRPr sz="1400"/>
          </a:p>
          <a:p>
            <a:pPr lvl="0" marL="381000" indent="-266700">
              <a:spcBef>
                <a:spcPts val="500"/>
              </a:spcBef>
              <a:defRPr sz="1800"/>
            </a:pPr>
            <a:r>
              <a:rPr sz="1400"/>
              <a:t>Data science and machine learning</a:t>
            </a:r>
            <a:endParaRPr sz="1400"/>
          </a:p>
          <a:p>
            <a:pPr lvl="0" marL="0" indent="457200">
              <a:spcBef>
                <a:spcPts val="500"/>
              </a:spcBef>
              <a:buSzTx/>
              <a:buNone/>
              <a:defRPr sz="1800"/>
            </a:pPr>
            <a:endParaRPr sz="1400"/>
          </a:p>
          <a:p>
            <a:pPr lvl="0" marL="381000" indent="-266700">
              <a:spcBef>
                <a:spcPts val="500"/>
              </a:spcBef>
              <a:defRPr sz="1800"/>
            </a:pPr>
            <a:r>
              <a:rPr sz="1400"/>
              <a:t>General purpose applications</a:t>
            </a:r>
          </a:p>
        </p:txBody>
      </p:sp>
      <p:pic>
        <p:nvPicPr>
          <p:cNvPr id="92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14477" y="468217"/>
            <a:ext cx="4018723" cy="13574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Python</a:t>
            </a:r>
            <a:br>
              <a:rPr sz="1400"/>
            </a:br>
            <a:r>
              <a:rPr sz="2000"/>
              <a:t>www.tiobe.com</a:t>
            </a:r>
          </a:p>
        </p:txBody>
      </p:sp>
      <p:pic>
        <p:nvPicPr>
          <p:cNvPr id="95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14477" y="468217"/>
            <a:ext cx="4018723" cy="1357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650" y="1825625"/>
            <a:ext cx="10820701" cy="47275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Python</a:t>
            </a:r>
            <a:br>
              <a:rPr sz="1400"/>
            </a:br>
            <a:r>
              <a:rPr sz="2000"/>
              <a:t>www.tiobe.com</a:t>
            </a:r>
          </a:p>
        </p:txBody>
      </p:sp>
      <p:pic>
        <p:nvPicPr>
          <p:cNvPr id="99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14477" y="468217"/>
            <a:ext cx="4018723" cy="1357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image1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4037" y="1825625"/>
            <a:ext cx="9943936" cy="4727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472C4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472C4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472C4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472C4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