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lvl1pPr>
      <a:defRPr sz="1400">
        <a:latin typeface="+mj-lt"/>
        <a:ea typeface="+mj-ea"/>
        <a:cs typeface="+mj-cs"/>
        <a:sym typeface="Helvetica"/>
      </a:defRPr>
    </a:lvl1pPr>
    <a:lvl2pPr>
      <a:defRPr sz="1400">
        <a:latin typeface="+mj-lt"/>
        <a:ea typeface="+mj-ea"/>
        <a:cs typeface="+mj-cs"/>
        <a:sym typeface="Helvetica"/>
      </a:defRPr>
    </a:lvl2pPr>
    <a:lvl3pPr>
      <a:defRPr sz="1400">
        <a:latin typeface="+mj-lt"/>
        <a:ea typeface="+mj-ea"/>
        <a:cs typeface="+mj-cs"/>
        <a:sym typeface="Helvetica"/>
      </a:defRPr>
    </a:lvl3pPr>
    <a:lvl4pPr>
      <a:defRPr sz="1400">
        <a:latin typeface="+mj-lt"/>
        <a:ea typeface="+mj-ea"/>
        <a:cs typeface="+mj-cs"/>
        <a:sym typeface="Helvetica"/>
      </a:defRPr>
    </a:lvl4pPr>
    <a:lvl5pPr>
      <a:defRPr sz="1400">
        <a:latin typeface="+mj-lt"/>
        <a:ea typeface="+mj-ea"/>
        <a:cs typeface="+mj-cs"/>
        <a:sym typeface="Helvetica"/>
      </a:defRPr>
    </a:lvl5pPr>
    <a:lvl6pPr>
      <a:defRPr sz="1400">
        <a:latin typeface="+mj-lt"/>
        <a:ea typeface="+mj-ea"/>
        <a:cs typeface="+mj-cs"/>
        <a:sym typeface="Helvetica"/>
      </a:defRPr>
    </a:lvl6pPr>
    <a:lvl7pPr>
      <a:defRPr sz="1400">
        <a:latin typeface="+mj-lt"/>
        <a:ea typeface="+mj-ea"/>
        <a:cs typeface="+mj-cs"/>
        <a:sym typeface="Helvetica"/>
      </a:defRPr>
    </a:lvl7pPr>
    <a:lvl8pPr>
      <a:defRPr sz="1400">
        <a:latin typeface="+mj-lt"/>
        <a:ea typeface="+mj-ea"/>
        <a:cs typeface="+mj-cs"/>
        <a:sym typeface="Helvetica"/>
      </a:defRPr>
    </a:lvl8pPr>
    <a:lvl9pPr>
      <a:defRPr sz="14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0"/>
            </a:srgb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508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254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1012" indent="-115912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Python scripts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Standard way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90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marL="281012" indent="-115912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Jupyter notebooks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interactive use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teaching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Can use Google Colab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Not good for large complex programs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183187" y="987425"/>
            <a:ext cx="6172202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 rot="5400000">
            <a:off x="7133431" y="-672308"/>
            <a:ext cx="5811840" cy="26289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5400000">
            <a:off x="-5934870" y="-8330408"/>
            <a:ext cx="5811839" cy="77343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609600" y="1600206"/>
            <a:ext cx="10972800" cy="5257795"/>
          </a:xfrm>
          <a:prstGeom prst="rect">
            <a:avLst/>
          </a:prstGeom>
        </p:spPr>
        <p:txBody>
          <a:bodyPr lIns="45649" tIns="45649" rIns="45649" bIns="4564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09600" y="274639"/>
            <a:ext cx="10972800" cy="1325567"/>
          </a:xfrm>
          <a:prstGeom prst="rect">
            <a:avLst/>
          </a:prstGeom>
        </p:spPr>
        <p:txBody>
          <a:bodyPr lIns="45649" tIns="45649" rIns="45649" bIns="45649"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31850" y="4589462"/>
            <a:ext cx="10515600" cy="2268539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838200" y="-960439"/>
            <a:ext cx="10515600" cy="13255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5400000">
            <a:off x="-6595271" y="-11772107"/>
            <a:ext cx="4351340" cy="105156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38200" y="0"/>
            <a:ext cx="10515600" cy="20558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6"/>
            <a:ext cx="10515600" cy="159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312"/>
            <a:ext cx="2743200" cy="26919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9pPr>
    </p:titleStyle>
    <p:bodyStyle>
      <a:lvl1pPr marL="457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914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2pPr>
      <a:lvl3pPr marL="1371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828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4pPr>
      <a:lvl5pPr marL="22860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5pPr>
      <a:lvl6pPr marL="2743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3200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657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4114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horturl.at/oF346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3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unsupervised_learning.html" TargetMode="External"/><Relationship Id="rId5" Type="http://schemas.openxmlformats.org/officeDocument/2006/relationships/hyperlink" Target="https://scikit-learn.org/stable/model_selection.html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9.png"/><Relationship Id="rId9" Type="http://schemas.openxmlformats.org/officeDocument/2006/relationships/image" Target="../media/image7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ntucci@stanford.edu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838200" y="1563398"/>
            <a:ext cx="6471900" cy="46647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859536">
              <a:lnSpc>
                <a:spcPct val="80000"/>
              </a:lnSpc>
              <a:spcBef>
                <a:spcPts val="0"/>
              </a:spcBef>
              <a:buSzTx/>
              <a:buNone/>
              <a:defRPr sz="1800"/>
            </a:pPr>
            <a:endParaRPr sz="2300"/>
          </a:p>
          <a:p>
            <a:pPr lvl="0" marL="0" indent="0" defTabSz="859536">
              <a:lnSpc>
                <a:spcPct val="80000"/>
              </a:lnSpc>
              <a:spcBef>
                <a:spcPts val="0"/>
              </a:spcBef>
              <a:buSzTx/>
              <a:buNone/>
              <a:defRPr sz="1800"/>
            </a:pPr>
            <a:r>
              <a:rPr sz="2300"/>
              <a:t>Python on Google Colab</a:t>
            </a:r>
            <a:endParaRPr sz="2300"/>
          </a:p>
          <a:p>
            <a:pPr lvl="0" marL="0" indent="429768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shorturl.at/gAJX5</a:t>
            </a:r>
            <a:endParaRPr sz="2300">
              <a:solidFill>
                <a:srgbClr val="999999"/>
              </a:solidFill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300">
              <a:solidFill>
                <a:srgbClr val="999999"/>
              </a:solidFill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300"/>
              <a:t>Interactive polls (</a:t>
            </a:r>
            <a:r>
              <a:rPr i="1" sz="2300"/>
              <a:t>no account needed</a:t>
            </a:r>
            <a:r>
              <a:rPr sz="2300"/>
              <a:t>)</a:t>
            </a:r>
            <a:endParaRPr sz="2300"/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300"/>
              <a:t>Slides</a:t>
            </a:r>
            <a:endParaRPr sz="2300"/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shorturl.at/aMQRW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2300"/>
              <a:t>No Colab? Download Anaconda and code from</a:t>
            </a:r>
            <a:endParaRPr sz="2300"/>
          </a:p>
          <a:p>
            <a:pPr lvl="0" marL="0" indent="0" defTabSz="859536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500">
                <a:latin typeface="Courier"/>
                <a:ea typeface="Courier"/>
                <a:cs typeface="Courier"/>
                <a:sym typeface="Courier"/>
              </a:rPr>
              <a:t>www.anaconda.com/products/individual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0" indent="429768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		shorturl.at/qAJY1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1400"/>
              <a:t>Open Python.ipynb in Jupyter (Anaconda Navigator → Jupyter → Select file)</a:t>
            </a:r>
          </a:p>
        </p:txBody>
      </p:sp>
      <p:sp>
        <p:nvSpPr>
          <p:cNvPr id="53" name="Shape 53"/>
          <p:cNvSpPr/>
          <p:nvPr/>
        </p:nvSpPr>
        <p:spPr>
          <a:xfrm>
            <a:off x="838200" y="2884423"/>
            <a:ext cx="5029200" cy="8661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838199" y="1879649"/>
            <a:ext cx="4394103" cy="8049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838200" y="286199"/>
            <a:ext cx="10515600" cy="103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Welcome to Introduction to Python!</a:t>
            </a:r>
            <a:endParaRPr sz="3800"/>
          </a:p>
          <a:p>
            <a:pPr lvl="0">
              <a:defRPr sz="1800"/>
            </a:pPr>
            <a:r>
              <a:rPr sz="2000"/>
              <a:t>(We start at 8am)</a:t>
            </a:r>
          </a:p>
        </p:txBody>
      </p:sp>
      <p:pic>
        <p:nvPicPr>
          <p:cNvPr id="56" name="image1.png" descr="Snak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1532" y="583804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2.png"/>
          <p:cNvPicPr/>
          <p:nvPr/>
        </p:nvPicPr>
        <p:blipFill>
          <a:blip r:embed="rId3">
            <a:extLst/>
          </a:blip>
          <a:srcRect l="4960" t="12904" r="36995" b="62648"/>
          <a:stretch>
            <a:fillRect/>
          </a:stretch>
        </p:blipFill>
        <p:spPr>
          <a:xfrm>
            <a:off x="7491454" y="3006449"/>
            <a:ext cx="3294581" cy="622026"/>
          </a:xfrm>
          <a:prstGeom prst="rect">
            <a:avLst/>
          </a:prstGeom>
          <a:ln w="38100">
            <a:solidFill/>
            <a:round/>
          </a:ln>
        </p:spPr>
      </p:pic>
      <p:sp>
        <p:nvSpPr>
          <p:cNvPr id="58" name="Shape 58"/>
          <p:cNvSpPr/>
          <p:nvPr/>
        </p:nvSpPr>
        <p:spPr>
          <a:xfrm flipH="1" rot="10800000">
            <a:off x="5350750" y="1899099"/>
            <a:ext cx="20403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7391248" y="1879636"/>
            <a:ext cx="3495300" cy="91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Open link in web browser</a:t>
            </a:r>
          </a:p>
        </p:txBody>
      </p:sp>
      <p:sp>
        <p:nvSpPr>
          <p:cNvPr id="60" name="Shape 60"/>
          <p:cNvSpPr/>
          <p:nvPr/>
        </p:nvSpPr>
        <p:spPr>
          <a:xfrm flipH="1" rot="16200000">
            <a:off x="8886149" y="2379900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8166175" y="5495025"/>
            <a:ext cx="1621202" cy="56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600"/>
              <a:t>Ready !</a:t>
            </a:r>
          </a:p>
        </p:txBody>
      </p:sp>
      <p:pic>
        <p:nvPicPr>
          <p:cNvPr id="62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3461" y="4310524"/>
            <a:ext cx="2450539" cy="659419"/>
          </a:xfrm>
          <a:prstGeom prst="rect">
            <a:avLst/>
          </a:prstGeom>
          <a:ln w="12700">
            <a:solidFill>
              <a:srgbClr val="31538F"/>
            </a:solidFill>
            <a:miter lim="8000"/>
          </a:ln>
        </p:spPr>
      </p:pic>
      <p:sp>
        <p:nvSpPr>
          <p:cNvPr id="63" name="Shape 63"/>
          <p:cNvSpPr/>
          <p:nvPr/>
        </p:nvSpPr>
        <p:spPr>
          <a:xfrm flipH="1" rot="16200000">
            <a:off x="8886300" y="3682272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 rot="16200000">
            <a:off x="8886138" y="5034281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9038649" y="4466683"/>
            <a:ext cx="1212302" cy="3699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6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62974" y="66398"/>
            <a:ext cx="2058253" cy="182903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68699" y="1749823"/>
            <a:ext cx="4695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8" name="Shape 68"/>
          <p:cNvSpPr/>
          <p:nvPr/>
        </p:nvSpPr>
        <p:spPr>
          <a:xfrm>
            <a:off x="368699" y="2870448"/>
            <a:ext cx="4695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2.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We will go through code </a:t>
            </a:r>
            <a:r>
              <a:rPr i="1" sz="1400"/>
              <a:t>together.</a:t>
            </a:r>
            <a:endParaRPr i="1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Ask questions in the chat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Many exercises.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Goal: 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Good enough basic Python knowledge to explore on your own.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Exposure to various tools used in science. Won’t be an expert.</a:t>
            </a:r>
          </a:p>
        </p:txBody>
      </p:sp>
      <p:pic>
        <p:nvPicPr>
          <p:cNvPr id="10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High-level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Portable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Interpreted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Extensible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Object-oriented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Dynamically typed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Garbage collected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6214919" y="26673"/>
            <a:ext cx="5329385" cy="6804654"/>
            <a:chOff x="0" y="-1"/>
            <a:chExt cx="5329384" cy="6804652"/>
          </a:xfrm>
        </p:grpSpPr>
        <p:pic>
          <p:nvPicPr>
            <p:cNvPr id="108" name="image1.jpeg"/>
            <p:cNvPicPr/>
            <p:nvPr/>
          </p:nvPicPr>
          <p:blipFill>
            <a:blip r:embed="rId2">
              <a:extLst/>
            </a:blip>
            <a:srcRect l="0" t="0" r="0" b="51014"/>
            <a:stretch>
              <a:fillRect/>
            </a:stretch>
          </p:blipFill>
          <p:spPr>
            <a:xfrm>
              <a:off x="-1" y="-2"/>
              <a:ext cx="5329385" cy="6804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Shape 109"/>
            <p:cNvSpPr/>
            <p:nvPr/>
          </p:nvSpPr>
          <p:spPr>
            <a:xfrm>
              <a:off x="1056270" y="970964"/>
              <a:ext cx="438902" cy="5031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215020" y="669018"/>
              <a:ext cx="2157905" cy="708609"/>
              <a:chOff x="0" y="0"/>
              <a:chExt cx="2157903" cy="708608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-1" y="-1"/>
                <a:ext cx="2157905" cy="708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76" y="0"/>
                      <a:pt x="839" y="0"/>
                    </a:cubicBezTo>
                    <a:lnTo>
                      <a:pt x="20761" y="0"/>
                    </a:lnTo>
                    <a:cubicBezTo>
                      <a:pt x="21224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24" y="15336"/>
                      <a:pt x="20761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39" y="15336"/>
                    </a:lnTo>
                    <a:cubicBezTo>
                      <a:pt x="376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4559" y="73749"/>
                <a:ext cx="2108785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plagiarism. You can’t just “import essay.”</a:t>
                </a:r>
              </a:p>
            </p:txBody>
          </p:sp>
        </p:grpSp>
        <p:sp>
          <p:nvSpPr>
            <p:cNvPr id="113" name="Shape 113"/>
            <p:cNvSpPr/>
            <p:nvPr/>
          </p:nvSpPr>
          <p:spPr>
            <a:xfrm>
              <a:off x="3665266" y="998206"/>
              <a:ext cx="468002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6" name="Group 116"/>
            <p:cNvGrpSpPr/>
            <p:nvPr/>
          </p:nvGrpSpPr>
          <p:grpSpPr>
            <a:xfrm>
              <a:off x="2787442" y="659684"/>
              <a:ext cx="2301303" cy="708609"/>
              <a:chOff x="0" y="0"/>
              <a:chExt cx="2301302" cy="708608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0" y="0"/>
                <a:ext cx="2301303" cy="708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52" y="0"/>
                      <a:pt x="787" y="0"/>
                    </a:cubicBezTo>
                    <a:lnTo>
                      <a:pt x="20813" y="0"/>
                    </a:lnTo>
                    <a:cubicBezTo>
                      <a:pt x="21248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48" y="15336"/>
                      <a:pt x="20813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787" y="15336"/>
                    </a:lnTo>
                    <a:cubicBezTo>
                      <a:pt x="352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4558" y="73749"/>
                <a:ext cx="225218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I’m two pages in and I still have no idea what you’re saying.</a:t>
                </a:r>
              </a:p>
            </p:txBody>
          </p:sp>
        </p:grpSp>
        <p:sp>
          <p:nvSpPr>
            <p:cNvPr id="117" name="Shape 117"/>
            <p:cNvSpPr/>
            <p:nvPr/>
          </p:nvSpPr>
          <p:spPr>
            <a:xfrm>
              <a:off x="967785" y="4554648"/>
              <a:ext cx="486602" cy="5031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20" name="Group 120"/>
            <p:cNvGrpSpPr/>
            <p:nvPr/>
          </p:nvGrpSpPr>
          <p:grpSpPr>
            <a:xfrm>
              <a:off x="89960" y="4179739"/>
              <a:ext cx="2392805" cy="759737"/>
              <a:chOff x="0" y="0"/>
              <a:chExt cx="2392803" cy="759736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0"/>
                <a:ext cx="2392804" cy="759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63" y="0"/>
                      <a:pt x="812" y="0"/>
                    </a:cubicBezTo>
                    <a:lnTo>
                      <a:pt x="20788" y="0"/>
                    </a:lnTo>
                    <a:cubicBezTo>
                      <a:pt x="21237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37" y="15336"/>
                      <a:pt x="20788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12" y="15336"/>
                    </a:lnTo>
                    <a:cubicBezTo>
                      <a:pt x="363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26331" y="3000"/>
                <a:ext cx="2340142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Did you really have to redefine every word in the English language?</a:t>
                </a:r>
              </a:p>
            </p:txBody>
          </p:sp>
        </p:grpSp>
        <p:sp>
          <p:nvSpPr>
            <p:cNvPr id="121" name="Shape 121"/>
            <p:cNvSpPr/>
            <p:nvPr/>
          </p:nvSpPr>
          <p:spPr>
            <a:xfrm>
              <a:off x="3768113" y="4513785"/>
              <a:ext cx="365102" cy="6315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24" name="Group 124"/>
            <p:cNvGrpSpPr/>
            <p:nvPr/>
          </p:nvGrpSpPr>
          <p:grpSpPr>
            <a:xfrm>
              <a:off x="2739830" y="4179740"/>
              <a:ext cx="2477103" cy="743159"/>
              <a:chOff x="0" y="0"/>
              <a:chExt cx="2477102" cy="743158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0" y="0"/>
                <a:ext cx="2477103" cy="74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059"/>
                    </a:moveTo>
                    <a:cubicBezTo>
                      <a:pt x="0" y="1370"/>
                      <a:pt x="411" y="0"/>
                      <a:pt x="918" y="0"/>
                    </a:cubicBezTo>
                    <a:lnTo>
                      <a:pt x="20682" y="0"/>
                    </a:lnTo>
                    <a:cubicBezTo>
                      <a:pt x="21189" y="0"/>
                      <a:pt x="21600" y="1370"/>
                      <a:pt x="21600" y="3059"/>
                    </a:cubicBezTo>
                    <a:lnTo>
                      <a:pt x="21600" y="15296"/>
                    </a:lnTo>
                    <a:cubicBezTo>
                      <a:pt x="21600" y="16985"/>
                      <a:pt x="21189" y="18355"/>
                      <a:pt x="20682" y="18355"/>
                    </a:cubicBezTo>
                    <a:lnTo>
                      <a:pt x="9000" y="18355"/>
                    </a:lnTo>
                    <a:lnTo>
                      <a:pt x="5493" y="21600"/>
                    </a:lnTo>
                    <a:lnTo>
                      <a:pt x="3600" y="18355"/>
                    </a:lnTo>
                    <a:lnTo>
                      <a:pt x="918" y="18355"/>
                    </a:lnTo>
                    <a:cubicBezTo>
                      <a:pt x="411" y="18355"/>
                      <a:pt x="0" y="16985"/>
                      <a:pt x="0" y="15296"/>
                    </a:cubicBezTo>
                    <a:lnTo>
                      <a:pt x="0" y="107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0825" y="49050"/>
                <a:ext cx="2415451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great, but you forgot to add a null terminator. Now I’m just reading garbage.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 2 vs Python 3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1400"/>
              <a:t>Really no reasons to learn Python 2 in 2021 :-)</a:t>
            </a:r>
          </a:p>
        </p:txBody>
      </p:sp>
      <p:pic>
        <p:nvPicPr>
          <p:cNvPr id="12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How to use Python ?</a:t>
            </a:r>
          </a:p>
        </p:txBody>
      </p:sp>
      <p:pic>
        <p:nvPicPr>
          <p:cNvPr id="132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2787" y="814088"/>
            <a:ext cx="4908678" cy="512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1608975"/>
            <a:ext cx="5173601" cy="42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776348" y="5943249"/>
            <a:ext cx="3297302" cy="102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Scripts and Python text files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a text editor, offline, usually)</a:t>
            </a:r>
          </a:p>
        </p:txBody>
      </p:sp>
      <p:sp>
        <p:nvSpPr>
          <p:cNvPr id="135" name="Shape 135"/>
          <p:cNvSpPr/>
          <p:nvPr/>
        </p:nvSpPr>
        <p:spPr>
          <a:xfrm>
            <a:off x="6802976" y="5943250"/>
            <a:ext cx="4008303" cy="7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Notebooks (text + viz + code)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web browser, online or offline)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Running on your laptop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1400"/>
              <a:t>Download Anaconda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https://www.anaconda.com/products/individual</a:t>
            </a:r>
            <a:endParaRPr sz="2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/>
              <a:t>Comes with all you need</a:t>
            </a:r>
            <a:endParaRPr sz="2400"/>
          </a:p>
          <a:p>
            <a:pPr lvl="0" marL="947055" indent="-870855">
              <a:spcBef>
                <a:spcPts val="500"/>
              </a:spcBef>
              <a:buSzPts val="2400"/>
              <a:buChar char="-"/>
              <a:defRPr sz="1800"/>
            </a:pPr>
            <a:r>
              <a:rPr sz="2400"/>
              <a:t>Many modules preinstalled</a:t>
            </a:r>
            <a:endParaRPr sz="2400"/>
          </a:p>
          <a:p>
            <a:pPr lvl="0" marL="947055" indent="-870855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scripts from terminal</a:t>
            </a:r>
            <a:endParaRPr sz="2400"/>
          </a:p>
          <a:p>
            <a:pPr lvl="0" marL="947055" indent="-870855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Jupyter notebooks from browser</a:t>
            </a:r>
          </a:p>
        </p:txBody>
      </p:sp>
      <p:pic>
        <p:nvPicPr>
          <p:cNvPr id="141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0752" y="1253323"/>
            <a:ext cx="4391550" cy="4351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Let’s open the first Notebook!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Strings indexing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4515899" y="1762898"/>
            <a:ext cx="3160203" cy="56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s = “abcdefgh”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2113962" y="2806700"/>
          <a:ext cx="7964076" cy="300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-8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(1)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838200" y="1825625"/>
            <a:ext cx="5282401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45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(2)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838198" y="1825625"/>
            <a:ext cx="5198104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"Stanford"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(3)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838198" y="1825625"/>
            <a:ext cx="5198104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Introduction to Python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585215">
              <a:lnSpc>
                <a:spcPct val="70000"/>
              </a:lnSpc>
              <a:spcBef>
                <a:spcPts val="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Andreas Santucci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>
                <a:latin typeface="Courier"/>
                <a:ea typeface="Courier"/>
                <a:cs typeface="Courier"/>
                <a:sym typeface="Courier"/>
              </a:rPr>
              <a:t>santucci@stanford.edu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ICME Summer Workshops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Fundamentals of Data Science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August 4-5, 2021</a:t>
            </a:r>
          </a:p>
        </p:txBody>
      </p:sp>
      <p:pic>
        <p:nvPicPr>
          <p:cNvPr id="7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0447" y="260880"/>
            <a:ext cx="1460918" cy="146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1" y="523081"/>
            <a:ext cx="2509562" cy="114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(4): check out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shorturl.at/oF346</a:t>
            </a:r>
            <a:r>
              <a:t> for a graphical representation of what’s going on!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t = (a,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20700" y="1736747"/>
            <a:ext cx="10515600" cy="43513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An ecosystem for Scientific Computing and Data science in Python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Includes many packages</a:t>
            </a:r>
          </a:p>
        </p:txBody>
      </p:sp>
      <p:pic>
        <p:nvPicPr>
          <p:cNvPr id="163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440180" y="3298054"/>
            <a:ext cx="1183116" cy="122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7950" y="367905"/>
            <a:ext cx="3322250" cy="132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4600" y="3268800"/>
            <a:ext cx="2190750" cy="1179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9261" y="3151809"/>
            <a:ext cx="1521329" cy="152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7968" y="5026292"/>
            <a:ext cx="4833622" cy="115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6324" y="3026092"/>
            <a:ext cx="1772768" cy="17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2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200" y="5062037"/>
            <a:ext cx="5486400" cy="1143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Numpy: arrays</a:t>
            </a:r>
          </a:p>
        </p:txBody>
      </p:sp>
      <p:graphicFrame>
        <p:nvGraphicFramePr>
          <p:cNvPr id="172" name="Table 172"/>
          <p:cNvGraphicFramePr/>
          <p:nvPr/>
        </p:nvGraphicFramePr>
        <p:xfrm>
          <a:off x="1583800" y="3730814"/>
          <a:ext cx="2338300" cy="3000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173"/>
          <p:cNvGraphicFramePr/>
          <p:nvPr/>
        </p:nvGraphicFramePr>
        <p:xfrm>
          <a:off x="5257700" y="2527888"/>
          <a:ext cx="2338300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174"/>
          <p:cNvGraphicFramePr/>
          <p:nvPr/>
        </p:nvGraphicFramePr>
        <p:xfrm>
          <a:off x="9448524" y="2065039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9190074" y="2259588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6"/>
          <p:cNvGraphicFramePr/>
          <p:nvPr/>
        </p:nvGraphicFramePr>
        <p:xfrm>
          <a:off x="8931599" y="2527888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1799625" y="4556473"/>
            <a:ext cx="1438462" cy="47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1-D arrays</a:t>
            </a:r>
          </a:p>
        </p:txBody>
      </p:sp>
      <p:sp>
        <p:nvSpPr>
          <p:cNvPr id="178" name="Shape 178"/>
          <p:cNvSpPr/>
          <p:nvPr/>
        </p:nvSpPr>
        <p:spPr>
          <a:xfrm>
            <a:off x="5458650" y="5741275"/>
            <a:ext cx="1274702" cy="47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2-D array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9132550" y="5834874"/>
            <a:ext cx="1274702" cy="76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3+-D array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Reshaping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1488725" y="1921630"/>
            <a:ext cx="1037253" cy="666859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>
              <a:defRPr sz="1800"/>
            </a:pPr>
            <a:r>
              <a:rPr sz="1400"/>
              <a:t>5 x 4</a:t>
            </a:r>
          </a:p>
        </p:txBody>
      </p:sp>
      <p:graphicFrame>
        <p:nvGraphicFramePr>
          <p:cNvPr id="183" name="Table 183"/>
          <p:cNvGraphicFramePr/>
          <p:nvPr/>
        </p:nvGraphicFramePr>
        <p:xfrm>
          <a:off x="1169049" y="2586863"/>
          <a:ext cx="2338301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3176501" y="3723629"/>
            <a:ext cx="2911151" cy="77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800"/>
              <a:t>.reshape((2, 10)) =</a:t>
            </a:r>
          </a:p>
        </p:txBody>
      </p:sp>
      <p:sp>
        <p:nvSpPr>
          <p:cNvPr id="185" name="Shape 185"/>
          <p:cNvSpPr/>
          <p:nvPr/>
        </p:nvSpPr>
        <p:spPr>
          <a:xfrm>
            <a:off x="1066799" y="2863514"/>
            <a:ext cx="1888961" cy="2430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518" y="5560"/>
                </a:lnTo>
                <a:lnTo>
                  <a:pt x="21600" y="5560"/>
                </a:lnTo>
                <a:lnTo>
                  <a:pt x="864" y="10693"/>
                </a:lnTo>
                <a:lnTo>
                  <a:pt x="21082" y="10693"/>
                </a:lnTo>
                <a:lnTo>
                  <a:pt x="1210" y="16574"/>
                </a:lnTo>
                <a:lnTo>
                  <a:pt x="21082" y="16574"/>
                </a:lnTo>
                <a:lnTo>
                  <a:pt x="691" y="21600"/>
                </a:lnTo>
                <a:lnTo>
                  <a:pt x="21254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186" name="Table 186"/>
          <p:cNvGraphicFramePr/>
          <p:nvPr/>
        </p:nvGraphicFramePr>
        <p:xfrm>
          <a:off x="4980775" y="3573505"/>
          <a:ext cx="521375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</a:tblGrid>
              <a:tr h="1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87" name="Shape 187"/>
          <p:cNvSpPr/>
          <p:nvPr/>
        </p:nvSpPr>
        <p:spPr>
          <a:xfrm>
            <a:off x="8175948" y="3055926"/>
            <a:ext cx="103725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 x 10</a:t>
            </a:r>
          </a:p>
        </p:txBody>
      </p:sp>
      <p:sp>
        <p:nvSpPr>
          <p:cNvPr id="188" name="Shape 188"/>
          <p:cNvSpPr/>
          <p:nvPr/>
        </p:nvSpPr>
        <p:spPr>
          <a:xfrm>
            <a:off x="6340642" y="3838073"/>
            <a:ext cx="4728413" cy="589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21545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9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6"/>
      <p:bldP build="whole" bldLvl="1" animBg="1" rev="0" advAuto="0" spid="182" grpId="2"/>
      <p:bldP build="whole" bldLvl="1" animBg="1" rev="0" advAuto="0" spid="186" grpId="5"/>
      <p:bldP build="whole" bldLvl="1" animBg="1" rev="0" advAuto="0" spid="184" grpId="3"/>
      <p:bldP build="whole" bldLvl="1" animBg="1" rev="0" advAuto="0" spid="188" grpId="7"/>
      <p:bldP build="whole" bldLvl="1" animBg="1" rev="0" advAuto="0" spid="185" grpId="4"/>
      <p:bldP build="whole" bldLvl="1" animBg="1" rev="0" advAuto="0" spid="18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Broadcasting</a:t>
            </a:r>
          </a:p>
        </p:txBody>
      </p:sp>
      <p:graphicFrame>
        <p:nvGraphicFramePr>
          <p:cNvPr id="192" name="Table 192"/>
          <p:cNvGraphicFramePr/>
          <p:nvPr/>
        </p:nvGraphicFramePr>
        <p:xfrm>
          <a:off x="2156899" y="3158064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93" name="Shape 193"/>
          <p:cNvSpPr/>
          <p:nvPr/>
        </p:nvSpPr>
        <p:spPr>
          <a:xfrm>
            <a:off x="3153104" y="3709277"/>
            <a:ext cx="38985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94" name="Table 194"/>
          <p:cNvGraphicFramePr/>
          <p:nvPr/>
        </p:nvGraphicFramePr>
        <p:xfrm>
          <a:off x="4477148" y="3720462"/>
          <a:ext cx="1531002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3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5" name="Shape 195"/>
          <p:cNvSpPr/>
          <p:nvPr>
            <p:ph type="body" idx="1"/>
          </p:nvPr>
        </p:nvSpPr>
        <p:spPr>
          <a:xfrm>
            <a:off x="1340885" y="2547726"/>
            <a:ext cx="1694036" cy="666859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  <a:defRPr sz="2500"/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96" name="Shape 196"/>
          <p:cNvSpPr/>
          <p:nvPr/>
        </p:nvSpPr>
        <p:spPr>
          <a:xfrm>
            <a:off x="3355068" y="3230338"/>
            <a:ext cx="230617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2-array (vector)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7208542" y="3158062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5661056" y="3698090"/>
            <a:ext cx="38985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=</a:t>
            </a:r>
          </a:p>
        </p:txBody>
      </p:sp>
      <p:sp>
        <p:nvSpPr>
          <p:cNvPr id="199" name="Shape 199"/>
          <p:cNvSpPr/>
          <p:nvPr/>
        </p:nvSpPr>
        <p:spPr>
          <a:xfrm>
            <a:off x="8155395" y="3609430"/>
            <a:ext cx="389853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200" name="Table 200"/>
          <p:cNvGraphicFramePr/>
          <p:nvPr/>
        </p:nvGraphicFramePr>
        <p:xfrm>
          <a:off x="9486189" y="3158059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</a:tbl>
          </a:graphicData>
        </a:graphic>
      </p:graphicFrame>
      <p:sp>
        <p:nvSpPr>
          <p:cNvPr id="201" name="Shape 201"/>
          <p:cNvSpPr/>
          <p:nvPr/>
        </p:nvSpPr>
        <p:spPr>
          <a:xfrm>
            <a:off x="6346999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202" name="Shape 202"/>
          <p:cNvSpPr/>
          <p:nvPr/>
        </p:nvSpPr>
        <p:spPr>
          <a:xfrm>
            <a:off x="8669062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pic>
        <p:nvPicPr>
          <p:cNvPr id="203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4"/>
      <p:bldP build="whole" bldLvl="1" animBg="1" rev="0" advAuto="0" spid="201" grpId="3"/>
      <p:bldP build="whole" bldLvl="1" animBg="1" rev="0" advAuto="0" spid="196" grpId="2"/>
      <p:bldP build="whole" bldLvl="1" animBg="1" rev="0" advAuto="0" spid="19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Axis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1497496" y="5221835"/>
            <a:ext cx="3093722" cy="61582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500"/>
              <a:t>a.mean(axis=0)</a:t>
            </a:r>
          </a:p>
        </p:txBody>
      </p:sp>
      <p:graphicFrame>
        <p:nvGraphicFramePr>
          <p:cNvPr id="207" name="Table 207"/>
          <p:cNvGraphicFramePr/>
          <p:nvPr/>
        </p:nvGraphicFramePr>
        <p:xfrm>
          <a:off x="4740588" y="2173560"/>
          <a:ext cx="3212477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/>
          <p:nvPr/>
        </p:nvSpPr>
        <p:spPr>
          <a:xfrm flipH="1">
            <a:off x="4571998" y="2173560"/>
            <a:ext cx="2" cy="2252138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09" name="Shape 209"/>
          <p:cNvSpPr/>
          <p:nvPr/>
        </p:nvSpPr>
        <p:spPr>
          <a:xfrm>
            <a:off x="4846828" y="1901950"/>
            <a:ext cx="3212560" cy="2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0" name="Shape 210"/>
          <p:cNvSpPr/>
          <p:nvPr/>
        </p:nvSpPr>
        <p:spPr>
          <a:xfrm>
            <a:off x="3557944" y="3114962"/>
            <a:ext cx="7676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axis=0</a:t>
            </a:r>
          </a:p>
        </p:txBody>
      </p:sp>
      <p:sp>
        <p:nvSpPr>
          <p:cNvPr id="211" name="Shape 211"/>
          <p:cNvSpPr/>
          <p:nvPr/>
        </p:nvSpPr>
        <p:spPr>
          <a:xfrm>
            <a:off x="6069283" y="1445594"/>
            <a:ext cx="7676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axis=1</a:t>
            </a:r>
          </a:p>
        </p:txBody>
      </p:sp>
      <p:graphicFrame>
        <p:nvGraphicFramePr>
          <p:cNvPr id="212" name="Table 212"/>
          <p:cNvGraphicFramePr/>
          <p:nvPr/>
        </p:nvGraphicFramePr>
        <p:xfrm>
          <a:off x="4740588" y="5221835"/>
          <a:ext cx="3212477" cy="3000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3" name="Shape 213"/>
          <p:cNvSpPr/>
          <p:nvPr/>
        </p:nvSpPr>
        <p:spPr>
          <a:xfrm flipH="1">
            <a:off x="5062728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4" name="Shape 214"/>
          <p:cNvSpPr/>
          <p:nvPr/>
        </p:nvSpPr>
        <p:spPr>
          <a:xfrm flipH="1">
            <a:off x="5562598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5" name="Shape 215"/>
          <p:cNvSpPr/>
          <p:nvPr/>
        </p:nvSpPr>
        <p:spPr>
          <a:xfrm flipH="1">
            <a:off x="5998464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6" name="Shape 216"/>
          <p:cNvSpPr/>
          <p:nvPr/>
        </p:nvSpPr>
        <p:spPr>
          <a:xfrm flipH="1">
            <a:off x="6453106" y="2358225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7" name="Shape 217"/>
          <p:cNvSpPr/>
          <p:nvPr/>
        </p:nvSpPr>
        <p:spPr>
          <a:xfrm>
            <a:off x="6916401" y="2358225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8" name="Shape 218"/>
          <p:cNvSpPr/>
          <p:nvPr/>
        </p:nvSpPr>
        <p:spPr>
          <a:xfrm>
            <a:off x="7379696" y="2358222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9" name="Shape 219"/>
          <p:cNvSpPr/>
          <p:nvPr/>
        </p:nvSpPr>
        <p:spPr>
          <a:xfrm>
            <a:off x="7833848" y="2358222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pic>
        <p:nvPicPr>
          <p:cNvPr id="220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14" grpId="4"/>
      <p:bldP build="whole" bldLvl="1" animBg="1" rev="0" advAuto="0" spid="219" grpId="9"/>
      <p:bldP build="whole" bldLvl="1" animBg="1" rev="0" advAuto="0" spid="218" grpId="8"/>
      <p:bldP build="whole" bldLvl="1" animBg="1" rev="0" advAuto="0" spid="206" grpId="1"/>
      <p:bldP build="whole" bldLvl="1" animBg="1" rev="0" advAuto="0" spid="217" grpId="7"/>
      <p:bldP build="whole" bldLvl="1" animBg="1" rev="0" advAuto="0" spid="216" grpId="6"/>
      <p:bldP build="whole" bldLvl="1" animBg="1" rev="0" advAuto="0" spid="215" grpId="5"/>
      <p:bldP build="whole" bldLvl="1" animBg="1" rev="0" advAuto="0" spid="21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Plotting Ecosystem</a:t>
            </a:r>
          </a:p>
        </p:txBody>
      </p:sp>
      <p:pic>
        <p:nvPicPr>
          <p:cNvPr id="223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11" y="2405221"/>
            <a:ext cx="3259753" cy="78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22.png" descr="How to create Interactive data visualization using Plotly in R / Python?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37" y="1358375"/>
            <a:ext cx="1625385" cy="16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3986" y="3901475"/>
            <a:ext cx="2407227" cy="1504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8480886" y="5347463"/>
            <a:ext cx="1320302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Seaborn</a:t>
            </a:r>
          </a:p>
        </p:txBody>
      </p:sp>
      <p:sp>
        <p:nvSpPr>
          <p:cNvPr id="227" name="Shape 227"/>
          <p:cNvSpPr/>
          <p:nvPr/>
        </p:nvSpPr>
        <p:spPr>
          <a:xfrm>
            <a:off x="4335550" y="5579250"/>
            <a:ext cx="1064102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Bokeh</a:t>
            </a:r>
          </a:p>
        </p:txBody>
      </p:sp>
      <p:pic>
        <p:nvPicPr>
          <p:cNvPr id="228" name="image2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92751" y="3669700"/>
            <a:ext cx="1496606" cy="150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Linear Algebra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scipy.linalg</a:t>
            </a:r>
            <a:r>
              <a:rPr sz="1400"/>
              <a:t>)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Optimization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scipy.optimize</a:t>
            </a:r>
            <a:r>
              <a:rPr sz="1400"/>
              <a:t>)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Statistics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scipy.stats</a:t>
            </a:r>
            <a:r>
              <a:rPr sz="1400"/>
              <a:t>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Many more</a:t>
            </a:r>
          </a:p>
        </p:txBody>
      </p:sp>
      <p:pic>
        <p:nvPicPr>
          <p:cNvPr id="232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252" y="365125"/>
            <a:ext cx="2228451" cy="885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Pandas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Open-source, high-performances &amp; easy-to-use data structures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DataFrame objects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Aggregation, grouping, reductions, statistics, etc.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Powerful dates support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All kinds of read/write functions (csv, HDF5, etc.)</a:t>
            </a:r>
          </a:p>
        </p:txBody>
      </p:sp>
      <p:pic>
        <p:nvPicPr>
          <p:cNvPr id="236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309" y="365125"/>
            <a:ext cx="5486402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8250" y="4465875"/>
            <a:ext cx="2824603" cy="210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Accessing a DataFrame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defRPr sz="1800"/>
            </a:pPr>
            <a:r>
              <a:rPr sz="1400"/>
              <a:t>By Labels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df[column]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column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df[rows]  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multiple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rows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df.loc[cols,rows]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INCLUDED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0" indent="609600">
              <a:spcBef>
                <a:spcPts val="500"/>
              </a:spcBef>
              <a:buSzTx/>
              <a:buNone/>
              <a:defRPr sz="1800"/>
            </a:pP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177800" indent="-177800">
              <a:defRPr sz="1800"/>
            </a:pPr>
            <a:r>
              <a:rPr sz="1400"/>
              <a:t>By position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df.iloc[cols,rows]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NOT INCLUDED w/ `:`</a:t>
            </a:r>
          </a:p>
        </p:txBody>
      </p:sp>
      <p:pic>
        <p:nvPicPr>
          <p:cNvPr id="241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Python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Variables, control-flow, containers, I/O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Functions, iterables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Classes and basic OOP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 little bit about modules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Numpy + Matplotlib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Pandas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Appendix: Scikit-learn</a:t>
            </a:r>
          </a:p>
        </p:txBody>
      </p:sp>
      <p:pic>
        <p:nvPicPr>
          <p:cNvPr id="7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8" name="Table 78"/>
          <p:cNvGraphicFramePr/>
          <p:nvPr/>
        </p:nvGraphicFramePr>
        <p:xfrm>
          <a:off x="6125524" y="1757963"/>
          <a:ext cx="4521402" cy="35896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07133"/>
                <a:gridCol w="1507133"/>
                <a:gridCol w="1507133"/>
              </a:tblGrid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“</a:t>
                      </a:r>
                      <a:r>
                        <a:rPr sz="1333">
                          <a:sym typeface="Helvetica"/>
                        </a:rPr>
                        <a:t>Basic” Python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67509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</a:tr>
              <a:tr h="87140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Numerical Python + Pandas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87140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400"/>
              <a:t>Groupby</a:t>
            </a:r>
          </a:p>
        </p:txBody>
      </p:sp>
      <p:sp>
        <p:nvSpPr>
          <p:cNvPr id="244" name="Shape 244"/>
          <p:cNvSpPr/>
          <p:nvPr/>
        </p:nvSpPr>
        <p:spPr>
          <a:xfrm rot="7872801">
            <a:off x="8145591" y="4717046"/>
            <a:ext cx="2004359" cy="5121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294871" y="2394948"/>
            <a:ext cx="937502" cy="5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48313" y="4050479"/>
            <a:ext cx="418255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38562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85623"/>
                </a:solidFill>
              </a:rPr>
              <a:t>df.groupby('Location’).mean()</a:t>
            </a:r>
          </a:p>
        </p:txBody>
      </p:sp>
      <p:sp>
        <p:nvSpPr>
          <p:cNvPr id="247" name="Shape 247"/>
          <p:cNvSpPr/>
          <p:nvPr/>
        </p:nvSpPr>
        <p:spPr>
          <a:xfrm>
            <a:off x="8050900" y="2022644"/>
            <a:ext cx="142530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Transform</a:t>
            </a:r>
          </a:p>
        </p:txBody>
      </p:sp>
      <p:sp>
        <p:nvSpPr>
          <p:cNvPr id="248" name="Shape 248"/>
          <p:cNvSpPr/>
          <p:nvPr/>
        </p:nvSpPr>
        <p:spPr>
          <a:xfrm rot="18694362">
            <a:off x="8369580" y="4455289"/>
            <a:ext cx="11496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Combine</a:t>
            </a:r>
          </a:p>
        </p:txBody>
      </p:sp>
      <p:pic>
        <p:nvPicPr>
          <p:cNvPr id="249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27624"/>
            <a:ext cx="3883620" cy="193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 rot="20400157">
            <a:off x="3847281" y="2471159"/>
            <a:ext cx="925502" cy="512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" name="Shape 251"/>
          <p:cNvSpPr/>
          <p:nvPr/>
        </p:nvSpPr>
        <p:spPr>
          <a:xfrm rot="20244805">
            <a:off x="3873266" y="3072075"/>
            <a:ext cx="8740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Split</a:t>
            </a:r>
          </a:p>
        </p:txBody>
      </p:sp>
      <p:pic>
        <p:nvPicPr>
          <p:cNvPr id="252" name="image2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948" y="1320363"/>
            <a:ext cx="3407526" cy="2327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199" y="1030973"/>
            <a:ext cx="2301133" cy="300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2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2711" y="4539936"/>
            <a:ext cx="4175998" cy="213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2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Pivot</a:t>
            </a:r>
          </a:p>
        </p:txBody>
      </p:sp>
      <p:pic>
        <p:nvPicPr>
          <p:cNvPr id="258" name="image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901588"/>
            <a:ext cx="5090925" cy="262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799" y="3286352"/>
            <a:ext cx="2897602" cy="196587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1875599" y="1690825"/>
            <a:ext cx="8440802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df.pivot(index=’date’,columns=’crypto’,values=’price’)</a:t>
            </a:r>
          </a:p>
        </p:txBody>
      </p:sp>
      <p:sp>
        <p:nvSpPr>
          <p:cNvPr id="261" name="Shape 261"/>
          <p:cNvSpPr/>
          <p:nvPr/>
        </p:nvSpPr>
        <p:spPr>
          <a:xfrm>
            <a:off x="7289548" y="3749299"/>
            <a:ext cx="1399502" cy="1502702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3113975" y="1690825"/>
            <a:ext cx="1785600" cy="465002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899574" y="1690825"/>
            <a:ext cx="2327102" cy="465002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7658299" y="3250350"/>
            <a:ext cx="2418603" cy="465002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8689050" y="3737700"/>
            <a:ext cx="1399502" cy="1502702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7226675" y="1690825"/>
            <a:ext cx="2162402" cy="465002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5929124" y="4083024"/>
            <a:ext cx="1130402" cy="5277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>
            <a:solidFill>
              <a:srgbClr val="44546A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8" name="image2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 package for machine learning</a:t>
            </a:r>
            <a:endParaRPr sz="1400"/>
          </a:p>
          <a:p>
            <a:pPr lvl="0" marL="0" indent="45720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defRPr sz="1800"/>
            </a:pPr>
            <a:r>
              <a:rPr sz="1400"/>
              <a:t>Supervised learning</a:t>
            </a:r>
            <a:endParaRPr sz="1400"/>
          </a:p>
          <a:p>
            <a:pPr lvl="1" marL="838200" indent="-266700">
              <a:spcBef>
                <a:spcPts val="0"/>
              </a:spcBef>
              <a:defRPr sz="1800"/>
            </a:pPr>
            <a:r>
              <a:rPr sz="1400"/>
              <a:t>Classification </a:t>
            </a:r>
            <a:endParaRPr sz="1400"/>
          </a:p>
          <a:p>
            <a:pPr lvl="1" marL="838200" indent="-266700">
              <a:spcBef>
                <a:spcPts val="0"/>
              </a:spcBef>
              <a:defRPr sz="1800"/>
            </a:pPr>
            <a:r>
              <a:rPr sz="1400"/>
              <a:t>Regression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defRPr sz="1800"/>
            </a:pPr>
            <a:r>
              <a:rPr sz="1400"/>
              <a:t>Unsupervised</a:t>
            </a:r>
          </a:p>
        </p:txBody>
      </p:sp>
      <p:pic>
        <p:nvPicPr>
          <p:cNvPr id="272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pic>
        <p:nvPicPr>
          <p:cNvPr id="275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typical supervised learning problem</a:t>
            </a:r>
            <a:endParaRPr sz="1400"/>
          </a:p>
          <a:p>
            <a:pPr lvl="0" marL="381000" indent="-266700">
              <a:defRPr sz="1800"/>
            </a:pPr>
            <a:r>
              <a:rPr sz="1400"/>
              <a:t>Given a dataset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S = {x</a:t>
            </a:r>
            <a:r>
              <a:rPr baseline="-25000" sz="1400"/>
              <a:t>i</a:t>
            </a:r>
            <a:r>
              <a:rPr sz="1400"/>
              <a:t>, y</a:t>
            </a:r>
            <a:r>
              <a:rPr baseline="-25000" sz="1400"/>
              <a:t>i</a:t>
            </a:r>
            <a:r>
              <a:rPr sz="1400"/>
              <a:t>}</a:t>
            </a:r>
            <a:endParaRPr sz="1400"/>
          </a:p>
          <a:p>
            <a:pPr lvl="0" marL="381000" indent="-266700">
              <a:defRPr sz="1800"/>
            </a:pPr>
            <a:r>
              <a:rPr sz="1400"/>
              <a:t>Learns a function (mapping)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y = F(x)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Lots of kinds of models !</a:t>
            </a:r>
            <a:endParaRPr sz="1400"/>
          </a:p>
          <a:p>
            <a:pPr lvl="0" marL="381000" indent="-266700">
              <a:defRPr sz="1800"/>
            </a:pPr>
            <a:r>
              <a:rPr sz="1400">
                <a:hlinkClick r:id="rId3" invalidUrl="" action="" tgtFrame="" tooltip="" history="1" highlightClick="0" endSnd="0"/>
              </a:rPr>
              <a:t>https://scikit-learn.org/stable/supervised_learning.html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hlinkClick r:id="rId4" invalidUrl="" action="" tgtFrame="" tooltip="" history="1" highlightClick="0" endSnd="0"/>
              </a:rPr>
              <a:t>https://scikit-learn.org/stable/unsupervised_learning.html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hlinkClick r:id="rId5" invalidUrl="" action="" tgtFrame="" tooltip="" history="1" highlightClick="0" endSnd="0"/>
              </a:rPr>
              <a:t>https://scikit-learn.org/stable/model_selection.html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… https://scikit-learn.org/stable/user_guide.html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3196389" y="1825625"/>
            <a:ext cx="6091992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Pick a model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sklearn </a:t>
            </a: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 = model.somemodel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Train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Predict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y_pred = m.predict(X_pred)</a:t>
            </a:r>
          </a:p>
        </p:txBody>
      </p:sp>
      <p:pic>
        <p:nvPicPr>
          <p:cNvPr id="280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831850" y="1709739"/>
            <a:ext cx="10515600" cy="18462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Recap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831850" y="3870037"/>
            <a:ext cx="10515600" cy="22196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indent="0">
              <a:lnSpc>
                <a:spcPct val="7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antigravity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Try it on your laptop,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In a Python interpreter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1600"/>
              <a:t>(https://xkcd.com/353/)</a:t>
            </a:r>
          </a:p>
        </p:txBody>
      </p:sp>
      <p:pic>
        <p:nvPicPr>
          <p:cNvPr id="284" name="image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More easter eggs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300"/>
              <a:t>Try those in a Python interpreter</a:t>
            </a:r>
            <a:endParaRPr sz="2300"/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from __future__ import braces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this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__hello__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Recap: What did we learn?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Basic Python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400"/>
              <a:t> for arrays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sz="1400"/>
              <a:t> for linear algebra, optimization, statistics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400"/>
              <a:t> for simple plotting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400"/>
              <a:t> for data analytics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400"/>
              <a:t> for machine learning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Python Ecosystem </a:t>
            </a:r>
            <a:r>
              <a:rPr sz="2200"/>
              <a:t>(a tiny subset)</a:t>
            </a:r>
          </a:p>
        </p:txBody>
      </p:sp>
      <p:pic>
        <p:nvPicPr>
          <p:cNvPr id="293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425" y="1543449"/>
            <a:ext cx="1942071" cy="770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5" y="2320925"/>
            <a:ext cx="3006251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6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1050" y="1456049"/>
            <a:ext cx="2009726" cy="79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7.jpeg" descr="File:Matplotlib logo.svg - Wikipedia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1650" y="2471096"/>
            <a:ext cx="2939127" cy="539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22.png" descr="How to create Interactive data visualization using Plotly in R / Python?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65793" y="1581125"/>
            <a:ext cx="1257733" cy="12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2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9900" y="1615472"/>
            <a:ext cx="1942078" cy="1213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3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90273" y="3010548"/>
            <a:ext cx="1592603" cy="85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6640" y="3329394"/>
            <a:ext cx="4018725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33.png"/>
          <p:cNvPicPr/>
          <p:nvPr/>
        </p:nvPicPr>
        <p:blipFill>
          <a:blip r:embed="rId10">
            <a:extLst/>
          </a:blip>
          <a:srcRect l="18485" t="18106" r="19170" b="15128"/>
          <a:stretch>
            <a:fillRect/>
          </a:stretch>
        </p:blipFill>
        <p:spPr>
          <a:xfrm>
            <a:off x="9545849" y="3746000"/>
            <a:ext cx="2091125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34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0424" y="5151199"/>
            <a:ext cx="2697174" cy="539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35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5725" y="4511359"/>
            <a:ext cx="2206301" cy="63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36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648" y="3978388"/>
            <a:ext cx="2280336" cy="857352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1351345" y="5409800"/>
            <a:ext cx="4398603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And many, many more (mpi4py, numba, joblib, …)</a:t>
            </a:r>
          </a:p>
        </p:txBody>
      </p:sp>
      <p:pic>
        <p:nvPicPr>
          <p:cNvPr id="306" name="image37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58775" y="5690642"/>
            <a:ext cx="2206303" cy="50736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8628174" y="2829261"/>
            <a:ext cx="1320302" cy="52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300"/>
              <a:t>Seaborn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body" idx="1"/>
          </p:nvPr>
        </p:nvSpPr>
        <p:spPr>
          <a:xfrm>
            <a:off x="838200" y="1594102"/>
            <a:ext cx="10515600" cy="50217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917" indent="-453217">
              <a:spcBef>
                <a:spcPts val="0"/>
              </a:spcBef>
              <a:buSzPts val="2300"/>
              <a:defRPr sz="1800"/>
            </a:pPr>
            <a:r>
              <a:rPr sz="2300"/>
              <a:t>Python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t>Google &amp; Stackoverflow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https://docs.python.org/3/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https://developers.google.com/edu/python/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https://www.learnpython.org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http://www.practicepython.org/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https://dabeaz-course.github.io/practical-python/Notes/Contents.html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465917" indent="-453217">
              <a:buSzPts val="2300"/>
              <a:defRPr sz="1800"/>
            </a:pPr>
            <a:r>
              <a:rPr sz="2300"/>
              <a:t>Numpy &amp; Scipy</a:t>
            </a:r>
            <a:endParaRPr sz="23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https://docs.scipy.org/doc/numpy/user/quickstart.html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465917" indent="-453217">
              <a:buSzPts val="2300"/>
              <a:defRPr sz="1800"/>
            </a:pPr>
            <a:r>
              <a:rPr sz="2300"/>
              <a:t>Pandas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https://pandas.pydata.org/pandas-docs/stable/10min.html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https://github.com/jvns/pandas-cookbook</a:t>
            </a:r>
          </a:p>
          <a:p>
            <a:pPr lvl="0" marL="465917" indent="-453217">
              <a:buSzPts val="2300"/>
              <a:defRPr sz="1800"/>
            </a:pPr>
            <a:r>
              <a:rPr sz="2300"/>
              <a:t>Scikit-learn</a:t>
            </a:r>
            <a:endParaRPr sz="2600"/>
          </a:p>
          <a:p>
            <a:pPr lvl="1" marL="747484" indent="-27758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http://scikit-learn.org/stable/tutorial/basic/tutorial.html</a:t>
            </a:r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First and Foremost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Workshop </a:t>
            </a:r>
            <a:r>
              <a:rPr sz="1400" u="sng"/>
              <a:t>is</a:t>
            </a:r>
            <a:r>
              <a:rPr sz="1400"/>
              <a:t> recorded (audio &amp; video)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If you are OK, turn on your camera :-)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Ask questions in chat. 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r>
              <a:rPr sz="1400"/>
              <a:t>Rui, our awesome TA, is answering.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Stay muted unless you are actively talking</a:t>
            </a:r>
          </a:p>
        </p:txBody>
      </p:sp>
      <p:pic>
        <p:nvPicPr>
          <p:cNvPr id="8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At Stanford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defRPr sz="1800"/>
            </a:pPr>
            <a:r>
              <a:rPr sz="1400"/>
              <a:t>CME211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/>
              <a:t>Software Development for Scientists and Engineers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CS106AP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/>
              <a:t>Programming Methodology in Python 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CS102, CS131, CS230, CS231N, CS375: Machine Learning (using Python)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CME302: Numerical Linear Algebra (using Python)</a:t>
            </a:r>
          </a:p>
        </p:txBody>
      </p:sp>
      <p:sp>
        <p:nvSpPr>
          <p:cNvPr id="314" name="Shape 314"/>
          <p:cNvSpPr/>
          <p:nvPr/>
        </p:nvSpPr>
        <p:spPr>
          <a:xfrm>
            <a:off x="1085048" y="4816049"/>
            <a:ext cx="2770503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Best class at Stanford! Really!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Any question after the class?</a:t>
            </a:r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santucci@stanford.edu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questions for you first!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81000" indent="-266700">
              <a:buChar char="-"/>
              <a:defRPr sz="1800"/>
            </a:pPr>
            <a:r>
              <a:rPr sz="1400"/>
              <a:t>Mandatory to participate :-)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Laptop or phone (keep the tab open for later)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No account needed, anonymous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The more the better.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info about me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buChar char="-"/>
              <a:defRPr sz="1800"/>
            </a:pPr>
            <a:r>
              <a:rPr sz="1400"/>
              <a:t>Data Scientist at Google, Lecturer at Stanford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81000" indent="-266700">
              <a:buChar char="-"/>
              <a:defRPr sz="1800"/>
            </a:pPr>
            <a:r>
              <a:rPr sz="1400"/>
              <a:t>Interest in Machine Learning and Recommendation Systems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81000" indent="-266700">
              <a:buChar char="-"/>
              <a:defRPr sz="1800"/>
            </a:pPr>
            <a:r>
              <a:rPr sz="1400"/>
              <a:t>Learned to code </a:t>
            </a:r>
            <a:r>
              <a:rPr i="1" sz="1400"/>
              <a:t>after </a:t>
            </a:r>
            <a:r>
              <a:rPr sz="1400"/>
              <a:t>college!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very popular programming language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Web applications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Scientific computing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Data science and machine learning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General purpose applications</a:t>
            </a:r>
          </a:p>
        </p:txBody>
      </p:sp>
      <p:pic>
        <p:nvPicPr>
          <p:cNvPr id="9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  <a:br>
              <a:rPr sz="1400"/>
            </a:br>
            <a:r>
              <a:rPr sz="2000"/>
              <a:t>www.tiobe.com</a:t>
            </a:r>
          </a:p>
        </p:txBody>
      </p:sp>
      <p:pic>
        <p:nvPicPr>
          <p:cNvPr id="9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650" y="1825625"/>
            <a:ext cx="10820701" cy="472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  <a:br>
              <a:rPr sz="1400"/>
            </a:br>
            <a:r>
              <a:rPr sz="2000"/>
              <a:t>www.tiobe.com</a:t>
            </a:r>
          </a:p>
        </p:txBody>
      </p:sp>
      <p:pic>
        <p:nvPicPr>
          <p:cNvPr id="9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4037" y="1825625"/>
            <a:ext cx="9943936" cy="472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